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1" r:id="rId3"/>
    <p:sldId id="385" r:id="rId4"/>
    <p:sldId id="262" r:id="rId5"/>
    <p:sldId id="292" r:id="rId6"/>
    <p:sldId id="325" r:id="rId7"/>
    <p:sldId id="336" r:id="rId8"/>
    <p:sldId id="343" r:id="rId9"/>
    <p:sldId id="327" r:id="rId10"/>
    <p:sldId id="328" r:id="rId11"/>
    <p:sldId id="330" r:id="rId12"/>
    <p:sldId id="331" r:id="rId13"/>
    <p:sldId id="335" r:id="rId14"/>
    <p:sldId id="326" r:id="rId15"/>
    <p:sldId id="332" r:id="rId16"/>
    <p:sldId id="333" r:id="rId17"/>
    <p:sldId id="338" r:id="rId18"/>
    <p:sldId id="334" r:id="rId19"/>
    <p:sldId id="337" r:id="rId20"/>
    <p:sldId id="339" r:id="rId21"/>
    <p:sldId id="384" r:id="rId22"/>
    <p:sldId id="342" r:id="rId23"/>
    <p:sldId id="340" r:id="rId24"/>
    <p:sldId id="341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9D44"/>
    <a:srgbClr val="FBB900"/>
    <a:srgbClr val="FF9999"/>
    <a:srgbClr val="0C5C58"/>
    <a:srgbClr val="466964"/>
    <a:srgbClr val="57AD7D"/>
    <a:srgbClr val="337A96"/>
    <a:srgbClr val="57AC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580" autoAdjust="0"/>
    <p:restoredTop sz="83907" autoAdjust="0"/>
  </p:normalViewPr>
  <p:slideViewPr>
    <p:cSldViewPr snapToGrid="0">
      <p:cViewPr varScale="1">
        <p:scale>
          <a:sx n="73" d="100"/>
          <a:sy n="73" d="100"/>
        </p:scale>
        <p:origin x="125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C5E041-A708-4D08-8B11-B6C11C4458C0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AE6B3720-4985-4A3C-8F21-DC9F4527BF3A}">
      <dgm:prSet phldrT="[Texte]"/>
      <dgm:spPr/>
      <dgm:t>
        <a:bodyPr/>
        <a:lstStyle/>
        <a:p>
          <a:r>
            <a:rPr lang="fr-FR" dirty="0"/>
            <a:t>« 1000 restaurants »</a:t>
          </a:r>
        </a:p>
        <a:p>
          <a:r>
            <a:rPr lang="fr-FR" dirty="0"/>
            <a:t>10 M€</a:t>
          </a:r>
        </a:p>
      </dgm:t>
    </dgm:pt>
    <dgm:pt modelId="{75CFB818-C668-4034-BEF7-F2161806FA67}" type="parTrans" cxnId="{F295EDBF-86F9-4B63-AB5B-6741E493F0A8}">
      <dgm:prSet/>
      <dgm:spPr/>
      <dgm:t>
        <a:bodyPr/>
        <a:lstStyle/>
        <a:p>
          <a:endParaRPr lang="fr-FR"/>
        </a:p>
      </dgm:t>
    </dgm:pt>
    <dgm:pt modelId="{3FD3BDFD-BFD4-40AF-BAD2-37897E6B1FD3}" type="sibTrans" cxnId="{F295EDBF-86F9-4B63-AB5B-6741E493F0A8}">
      <dgm:prSet/>
      <dgm:spPr/>
      <dgm:t>
        <a:bodyPr/>
        <a:lstStyle/>
        <a:p>
          <a:endParaRPr lang="fr-FR"/>
        </a:p>
      </dgm:t>
    </dgm:pt>
    <dgm:pt modelId="{24BD3C17-1B77-4485-AAA0-F9DE5CFA642F}">
      <dgm:prSet phldrT="[Texte]"/>
      <dgm:spPr/>
      <dgm:t>
        <a:bodyPr/>
        <a:lstStyle/>
        <a:p>
          <a:r>
            <a:rPr lang="fr-FR" dirty="0"/>
            <a:t>Hébergements touristiques</a:t>
          </a:r>
        </a:p>
        <a:p>
          <a:r>
            <a:rPr lang="fr-FR" dirty="0"/>
            <a:t>38 M€</a:t>
          </a:r>
        </a:p>
      </dgm:t>
    </dgm:pt>
    <dgm:pt modelId="{E68E6B28-D27D-4A07-BB7E-84DA4377C46C}" type="parTrans" cxnId="{3DCC3776-FF57-4E44-8170-7A4B8CA25E13}">
      <dgm:prSet/>
      <dgm:spPr/>
      <dgm:t>
        <a:bodyPr/>
        <a:lstStyle/>
        <a:p>
          <a:endParaRPr lang="fr-FR"/>
        </a:p>
      </dgm:t>
    </dgm:pt>
    <dgm:pt modelId="{F4D2BCCC-ABEE-4742-9C28-4A18AFBA0ECE}" type="sibTrans" cxnId="{3DCC3776-FF57-4E44-8170-7A4B8CA25E13}">
      <dgm:prSet/>
      <dgm:spPr/>
      <dgm:t>
        <a:bodyPr/>
        <a:lstStyle/>
        <a:p>
          <a:endParaRPr lang="fr-FR"/>
        </a:p>
      </dgm:t>
    </dgm:pt>
    <dgm:pt modelId="{7BD16C7F-4296-4F33-93B4-A47E46A2D152}">
      <dgm:prSet phldrT="[Texte]"/>
      <dgm:spPr/>
      <dgm:t>
        <a:bodyPr/>
        <a:lstStyle/>
        <a:p>
          <a:r>
            <a:rPr lang="fr-FR" dirty="0"/>
            <a:t>Slow tourisme</a:t>
          </a:r>
        </a:p>
        <a:p>
          <a:r>
            <a:rPr lang="fr-FR" dirty="0"/>
            <a:t>2 M€</a:t>
          </a:r>
        </a:p>
      </dgm:t>
    </dgm:pt>
    <dgm:pt modelId="{BC5429CA-1EB6-4231-98DE-D209393161EF}" type="parTrans" cxnId="{D6B9B00E-BD9A-48CD-B9A1-3F6B077B9EC3}">
      <dgm:prSet/>
      <dgm:spPr/>
      <dgm:t>
        <a:bodyPr/>
        <a:lstStyle/>
        <a:p>
          <a:endParaRPr lang="fr-FR"/>
        </a:p>
      </dgm:t>
    </dgm:pt>
    <dgm:pt modelId="{C3464159-66EC-4CFA-A159-D45AB3474115}" type="sibTrans" cxnId="{D6B9B00E-BD9A-48CD-B9A1-3F6B077B9EC3}">
      <dgm:prSet/>
      <dgm:spPr/>
      <dgm:t>
        <a:bodyPr/>
        <a:lstStyle/>
        <a:p>
          <a:endParaRPr lang="fr-FR"/>
        </a:p>
      </dgm:t>
    </dgm:pt>
    <dgm:pt modelId="{36A0220D-71DA-4334-B739-FA3809928DA3}" type="pres">
      <dgm:prSet presAssocID="{DDC5E041-A708-4D08-8B11-B6C11C4458C0}" presName="CompostProcess" presStyleCnt="0">
        <dgm:presLayoutVars>
          <dgm:dir/>
          <dgm:resizeHandles val="exact"/>
        </dgm:presLayoutVars>
      </dgm:prSet>
      <dgm:spPr/>
    </dgm:pt>
    <dgm:pt modelId="{03102579-9F8D-462E-BB9D-3651C450AD81}" type="pres">
      <dgm:prSet presAssocID="{DDC5E041-A708-4D08-8B11-B6C11C4458C0}" presName="arrow" presStyleLbl="bgShp" presStyleIdx="0" presStyleCnt="1"/>
      <dgm:spPr/>
    </dgm:pt>
    <dgm:pt modelId="{16C72F44-3CC3-441D-8DB3-48EF86816E72}" type="pres">
      <dgm:prSet presAssocID="{DDC5E041-A708-4D08-8B11-B6C11C4458C0}" presName="linearProcess" presStyleCnt="0"/>
      <dgm:spPr/>
    </dgm:pt>
    <dgm:pt modelId="{EDC5C7C1-EAF4-4F68-A0B7-CB291816842A}" type="pres">
      <dgm:prSet presAssocID="{AE6B3720-4985-4A3C-8F21-DC9F4527BF3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D62E3B-00B2-43A5-97CC-912B839CE8D7}" type="pres">
      <dgm:prSet presAssocID="{3FD3BDFD-BFD4-40AF-BAD2-37897E6B1FD3}" presName="sibTrans" presStyleCnt="0"/>
      <dgm:spPr/>
    </dgm:pt>
    <dgm:pt modelId="{E1FEC9A3-E5A0-45D3-A3AD-A2198D6F195C}" type="pres">
      <dgm:prSet presAssocID="{24BD3C17-1B77-4485-AAA0-F9DE5CFA642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2A7199F-2486-4B5A-BD27-AF6A5F1D9DBD}" type="pres">
      <dgm:prSet presAssocID="{F4D2BCCC-ABEE-4742-9C28-4A18AFBA0ECE}" presName="sibTrans" presStyleCnt="0"/>
      <dgm:spPr/>
    </dgm:pt>
    <dgm:pt modelId="{ACD7CCF1-AC68-4CC5-B7E5-6AB7C55F6FC9}" type="pres">
      <dgm:prSet presAssocID="{7BD16C7F-4296-4F33-93B4-A47E46A2D15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295EDBF-86F9-4B63-AB5B-6741E493F0A8}" srcId="{DDC5E041-A708-4D08-8B11-B6C11C4458C0}" destId="{AE6B3720-4985-4A3C-8F21-DC9F4527BF3A}" srcOrd="0" destOrd="0" parTransId="{75CFB818-C668-4034-BEF7-F2161806FA67}" sibTransId="{3FD3BDFD-BFD4-40AF-BAD2-37897E6B1FD3}"/>
    <dgm:cxn modelId="{F9E15C5F-6B27-4D49-B90D-CF18EE51C9EB}" type="presOf" srcId="{7BD16C7F-4296-4F33-93B4-A47E46A2D152}" destId="{ACD7CCF1-AC68-4CC5-B7E5-6AB7C55F6FC9}" srcOrd="0" destOrd="0" presId="urn:microsoft.com/office/officeart/2005/8/layout/hProcess9"/>
    <dgm:cxn modelId="{D6B9B00E-BD9A-48CD-B9A1-3F6B077B9EC3}" srcId="{DDC5E041-A708-4D08-8B11-B6C11C4458C0}" destId="{7BD16C7F-4296-4F33-93B4-A47E46A2D152}" srcOrd="2" destOrd="0" parTransId="{BC5429CA-1EB6-4231-98DE-D209393161EF}" sibTransId="{C3464159-66EC-4CFA-A159-D45AB3474115}"/>
    <dgm:cxn modelId="{3DCC3776-FF57-4E44-8170-7A4B8CA25E13}" srcId="{DDC5E041-A708-4D08-8B11-B6C11C4458C0}" destId="{24BD3C17-1B77-4485-AAA0-F9DE5CFA642F}" srcOrd="1" destOrd="0" parTransId="{E68E6B28-D27D-4A07-BB7E-84DA4377C46C}" sibTransId="{F4D2BCCC-ABEE-4742-9C28-4A18AFBA0ECE}"/>
    <dgm:cxn modelId="{CA8D3F84-1DA1-468D-BF5E-34950CBB1467}" type="presOf" srcId="{AE6B3720-4985-4A3C-8F21-DC9F4527BF3A}" destId="{EDC5C7C1-EAF4-4F68-A0B7-CB291816842A}" srcOrd="0" destOrd="0" presId="urn:microsoft.com/office/officeart/2005/8/layout/hProcess9"/>
    <dgm:cxn modelId="{2FD36C55-BAFE-4D2E-ABF2-FD153322484F}" type="presOf" srcId="{24BD3C17-1B77-4485-AAA0-F9DE5CFA642F}" destId="{E1FEC9A3-E5A0-45D3-A3AD-A2198D6F195C}" srcOrd="0" destOrd="0" presId="urn:microsoft.com/office/officeart/2005/8/layout/hProcess9"/>
    <dgm:cxn modelId="{B4804DFD-0C09-4401-82C3-6F150ADB7661}" type="presOf" srcId="{DDC5E041-A708-4D08-8B11-B6C11C4458C0}" destId="{36A0220D-71DA-4334-B739-FA3809928DA3}" srcOrd="0" destOrd="0" presId="urn:microsoft.com/office/officeart/2005/8/layout/hProcess9"/>
    <dgm:cxn modelId="{E0835C50-D05D-45B3-A1DA-74511DCF5DFD}" type="presParOf" srcId="{36A0220D-71DA-4334-B739-FA3809928DA3}" destId="{03102579-9F8D-462E-BB9D-3651C450AD81}" srcOrd="0" destOrd="0" presId="urn:microsoft.com/office/officeart/2005/8/layout/hProcess9"/>
    <dgm:cxn modelId="{112E162A-045C-4FDD-BF85-28BFEE63A0D1}" type="presParOf" srcId="{36A0220D-71DA-4334-B739-FA3809928DA3}" destId="{16C72F44-3CC3-441D-8DB3-48EF86816E72}" srcOrd="1" destOrd="0" presId="urn:microsoft.com/office/officeart/2005/8/layout/hProcess9"/>
    <dgm:cxn modelId="{F2D2D382-8777-4710-AFDE-23D5FB504103}" type="presParOf" srcId="{16C72F44-3CC3-441D-8DB3-48EF86816E72}" destId="{EDC5C7C1-EAF4-4F68-A0B7-CB291816842A}" srcOrd="0" destOrd="0" presId="urn:microsoft.com/office/officeart/2005/8/layout/hProcess9"/>
    <dgm:cxn modelId="{86F6CB53-B299-4837-B9C9-54BAB45173C4}" type="presParOf" srcId="{16C72F44-3CC3-441D-8DB3-48EF86816E72}" destId="{1ED62E3B-00B2-43A5-97CC-912B839CE8D7}" srcOrd="1" destOrd="0" presId="urn:microsoft.com/office/officeart/2005/8/layout/hProcess9"/>
    <dgm:cxn modelId="{0E286B08-D9E9-46A5-A855-0205CD5D720F}" type="presParOf" srcId="{16C72F44-3CC3-441D-8DB3-48EF86816E72}" destId="{E1FEC9A3-E5A0-45D3-A3AD-A2198D6F195C}" srcOrd="2" destOrd="0" presId="urn:microsoft.com/office/officeart/2005/8/layout/hProcess9"/>
    <dgm:cxn modelId="{8B1582FC-C340-4CC3-829B-0110B3739F20}" type="presParOf" srcId="{16C72F44-3CC3-441D-8DB3-48EF86816E72}" destId="{32A7199F-2486-4B5A-BD27-AF6A5F1D9DBD}" srcOrd="3" destOrd="0" presId="urn:microsoft.com/office/officeart/2005/8/layout/hProcess9"/>
    <dgm:cxn modelId="{F42BEEC1-F5A1-4634-B539-5FAA1E4C57A4}" type="presParOf" srcId="{16C72F44-3CC3-441D-8DB3-48EF86816E72}" destId="{ACD7CCF1-AC68-4CC5-B7E5-6AB7C55F6FC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979F55-336B-4489-8159-29985558BB1D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4ABD81EE-DBC9-4C03-8AD5-F29284DC1927}">
      <dgm:prSet phldrT="[Texte]" custT="1"/>
      <dgm:spPr/>
      <dgm:t>
        <a:bodyPr/>
        <a:lstStyle/>
        <a:p>
          <a:r>
            <a:rPr lang="fr-FR" sz="1900" b="1" dirty="0">
              <a:solidFill>
                <a:srgbClr val="C00000"/>
              </a:solidFill>
            </a:rPr>
            <a:t>1. </a:t>
          </a:r>
          <a:r>
            <a:rPr lang="fr-FR" sz="2000" b="1" dirty="0">
              <a:solidFill>
                <a:srgbClr val="C00000"/>
              </a:solidFill>
            </a:rPr>
            <a:t>Diagnostic</a:t>
          </a:r>
        </a:p>
      </dgm:t>
    </dgm:pt>
    <dgm:pt modelId="{32E71ADF-6EBD-4A34-A962-FCAEFE997E8E}" type="parTrans" cxnId="{6C82186A-1188-4335-AF91-D0EEF5945E22}">
      <dgm:prSet/>
      <dgm:spPr/>
      <dgm:t>
        <a:bodyPr/>
        <a:lstStyle/>
        <a:p>
          <a:endParaRPr lang="fr-FR"/>
        </a:p>
      </dgm:t>
    </dgm:pt>
    <dgm:pt modelId="{4CF4367A-17F9-4865-BBAB-C7FDF2BAD6A2}" type="sibTrans" cxnId="{6C82186A-1188-4335-AF91-D0EEF5945E22}">
      <dgm:prSet/>
      <dgm:spPr/>
      <dgm:t>
        <a:bodyPr/>
        <a:lstStyle/>
        <a:p>
          <a:endParaRPr lang="fr-FR"/>
        </a:p>
      </dgm:t>
    </dgm:pt>
    <dgm:pt modelId="{D0B891D3-2475-4453-991C-A111B1A48B71}">
      <dgm:prSet phldrT="[Texte]" custT="1"/>
      <dgm:spPr/>
      <dgm:t>
        <a:bodyPr/>
        <a:lstStyle/>
        <a:p>
          <a:r>
            <a:rPr lang="fr-FR" sz="1900" b="1" dirty="0">
              <a:solidFill>
                <a:schemeClr val="accent2"/>
              </a:solidFill>
            </a:rPr>
            <a:t>2. P</a:t>
          </a:r>
          <a:r>
            <a:rPr lang="fr-FR" sz="2000" b="1" dirty="0">
              <a:solidFill>
                <a:schemeClr val="accent2"/>
              </a:solidFill>
            </a:rPr>
            <a:t>lan d’actions</a:t>
          </a:r>
        </a:p>
      </dgm:t>
    </dgm:pt>
    <dgm:pt modelId="{4491058D-BC21-4F53-9454-758C16438004}" type="parTrans" cxnId="{E5B5E222-1A6A-45CC-BF73-5A7FC339260F}">
      <dgm:prSet/>
      <dgm:spPr/>
      <dgm:t>
        <a:bodyPr/>
        <a:lstStyle/>
        <a:p>
          <a:endParaRPr lang="fr-FR"/>
        </a:p>
      </dgm:t>
    </dgm:pt>
    <dgm:pt modelId="{53D82595-3CFD-452C-860F-1051FDAC6396}" type="sibTrans" cxnId="{E5B5E222-1A6A-45CC-BF73-5A7FC339260F}">
      <dgm:prSet/>
      <dgm:spPr/>
      <dgm:t>
        <a:bodyPr/>
        <a:lstStyle/>
        <a:p>
          <a:endParaRPr lang="fr-FR"/>
        </a:p>
      </dgm:t>
    </dgm:pt>
    <dgm:pt modelId="{AF5A01A7-EDD3-4AA8-B304-413E6D3F00D0}">
      <dgm:prSet phldrT="[Texte]" custT="1"/>
      <dgm:spPr/>
      <dgm:t>
        <a:bodyPr/>
        <a:lstStyle/>
        <a:p>
          <a:r>
            <a:rPr lang="fr-FR" sz="2000" b="1" dirty="0">
              <a:solidFill>
                <a:srgbClr val="FFC000"/>
              </a:solidFill>
            </a:rPr>
            <a:t>3.Investissement</a:t>
          </a:r>
        </a:p>
      </dgm:t>
    </dgm:pt>
    <dgm:pt modelId="{DAF8029E-1FB1-4A84-A896-AECBAFB2362D}" type="parTrans" cxnId="{43403E45-9339-45B7-8CFA-4F2FE9A2107B}">
      <dgm:prSet/>
      <dgm:spPr/>
      <dgm:t>
        <a:bodyPr/>
        <a:lstStyle/>
        <a:p>
          <a:endParaRPr lang="fr-FR"/>
        </a:p>
      </dgm:t>
    </dgm:pt>
    <dgm:pt modelId="{18D15AD0-3A69-4496-AA91-7C1F52F54964}" type="sibTrans" cxnId="{43403E45-9339-45B7-8CFA-4F2FE9A2107B}">
      <dgm:prSet/>
      <dgm:spPr/>
      <dgm:t>
        <a:bodyPr/>
        <a:lstStyle/>
        <a:p>
          <a:endParaRPr lang="fr-FR"/>
        </a:p>
      </dgm:t>
    </dgm:pt>
    <dgm:pt modelId="{9C457C26-6F83-4560-9DF4-36AB3367E94B}">
      <dgm:prSet custT="1"/>
      <dgm:spPr/>
      <dgm:t>
        <a:bodyPr/>
        <a:lstStyle/>
        <a:p>
          <a:r>
            <a:rPr lang="fr-FR" sz="1900" b="1" dirty="0">
              <a:solidFill>
                <a:srgbClr val="0F9D44"/>
              </a:solidFill>
            </a:rPr>
            <a:t>4. </a:t>
          </a:r>
          <a:r>
            <a:rPr lang="fr-FR" sz="2000" b="1" dirty="0">
              <a:solidFill>
                <a:srgbClr val="0F9D44"/>
              </a:solidFill>
            </a:rPr>
            <a:t>Evaluation</a:t>
          </a:r>
        </a:p>
      </dgm:t>
    </dgm:pt>
    <dgm:pt modelId="{C555A957-F0A5-4D3A-9153-79EACAB25ED8}" type="parTrans" cxnId="{2B67DB82-07B7-4D16-81C6-774D8612E0FA}">
      <dgm:prSet/>
      <dgm:spPr/>
      <dgm:t>
        <a:bodyPr/>
        <a:lstStyle/>
        <a:p>
          <a:endParaRPr lang="fr-FR"/>
        </a:p>
      </dgm:t>
    </dgm:pt>
    <dgm:pt modelId="{FF1920C8-1ED5-4482-A5CC-299963830DF4}" type="sibTrans" cxnId="{2B67DB82-07B7-4D16-81C6-774D8612E0FA}">
      <dgm:prSet/>
      <dgm:spPr/>
      <dgm:t>
        <a:bodyPr/>
        <a:lstStyle/>
        <a:p>
          <a:endParaRPr lang="fr-FR"/>
        </a:p>
      </dgm:t>
    </dgm:pt>
    <dgm:pt modelId="{A350FF17-1EAB-44CE-B2D7-B84AF4CE3959}">
      <dgm:prSet custT="1"/>
      <dgm:spPr/>
      <dgm:t>
        <a:bodyPr/>
        <a:lstStyle/>
        <a:p>
          <a:r>
            <a:rPr lang="fr-FR" sz="1400" dirty="0"/>
            <a:t>Un catalogue d’actions détaille les actions éligibles et les aides financières</a:t>
          </a:r>
        </a:p>
      </dgm:t>
    </dgm:pt>
    <dgm:pt modelId="{FFCE299A-6B87-418C-9882-F7F9AC68C495}" type="parTrans" cxnId="{502E1A00-F53F-4743-A8CA-407B9CF3B0F0}">
      <dgm:prSet/>
      <dgm:spPr/>
      <dgm:t>
        <a:bodyPr/>
        <a:lstStyle/>
        <a:p>
          <a:endParaRPr lang="fr-FR"/>
        </a:p>
      </dgm:t>
    </dgm:pt>
    <dgm:pt modelId="{FCFF471A-6AE9-4139-9033-7C36501589FA}" type="sibTrans" cxnId="{502E1A00-F53F-4743-A8CA-407B9CF3B0F0}">
      <dgm:prSet/>
      <dgm:spPr/>
      <dgm:t>
        <a:bodyPr/>
        <a:lstStyle/>
        <a:p>
          <a:endParaRPr lang="fr-FR"/>
        </a:p>
      </dgm:t>
    </dgm:pt>
    <dgm:pt modelId="{4959A83E-ACFC-4E55-9DA3-19CACA579500}">
      <dgm:prSet custT="1"/>
      <dgm:spPr/>
      <dgm:t>
        <a:bodyPr/>
        <a:lstStyle/>
        <a:p>
          <a:r>
            <a:rPr lang="fr-FR" sz="1400" i="0" dirty="0"/>
            <a:t>Diagnostic final simplifié</a:t>
          </a:r>
        </a:p>
      </dgm:t>
    </dgm:pt>
    <dgm:pt modelId="{55B17E6E-1E68-4C11-BDA7-EA08D269A2A2}" type="parTrans" cxnId="{55652A22-54C3-4A82-9680-CFE2BA7F8A87}">
      <dgm:prSet/>
      <dgm:spPr/>
      <dgm:t>
        <a:bodyPr/>
        <a:lstStyle/>
        <a:p>
          <a:endParaRPr lang="fr-FR"/>
        </a:p>
      </dgm:t>
    </dgm:pt>
    <dgm:pt modelId="{D64F38CB-C5E1-4F1C-B2B1-9AD0F8C50741}" type="sibTrans" cxnId="{55652A22-54C3-4A82-9680-CFE2BA7F8A87}">
      <dgm:prSet/>
      <dgm:spPr/>
      <dgm:t>
        <a:bodyPr/>
        <a:lstStyle/>
        <a:p>
          <a:endParaRPr lang="fr-FR"/>
        </a:p>
      </dgm:t>
    </dgm:pt>
    <dgm:pt modelId="{204439E1-8792-42C1-AE34-A9929D9FA375}">
      <dgm:prSet phldrT="[Texte]"/>
      <dgm:spPr/>
      <dgm:t>
        <a:bodyPr/>
        <a:lstStyle/>
        <a:p>
          <a:endParaRPr lang="fr-FR" sz="1500" dirty="0"/>
        </a:p>
      </dgm:t>
    </dgm:pt>
    <dgm:pt modelId="{EA8F8970-3B1B-4DD6-A758-A297CF9E7412}" type="parTrans" cxnId="{6CEAAA55-57C9-4C00-8D51-54AFAB3521D2}">
      <dgm:prSet/>
      <dgm:spPr/>
      <dgm:t>
        <a:bodyPr/>
        <a:lstStyle/>
        <a:p>
          <a:endParaRPr lang="fr-FR"/>
        </a:p>
      </dgm:t>
    </dgm:pt>
    <dgm:pt modelId="{1EEBA884-E5CD-418C-8096-7C128F656D9D}" type="sibTrans" cxnId="{6CEAAA55-57C9-4C00-8D51-54AFAB3521D2}">
      <dgm:prSet/>
      <dgm:spPr/>
      <dgm:t>
        <a:bodyPr/>
        <a:lstStyle/>
        <a:p>
          <a:endParaRPr lang="fr-FR"/>
        </a:p>
      </dgm:t>
    </dgm:pt>
    <dgm:pt modelId="{D6B13B15-DF43-4B76-9C06-412D9F37C735}">
      <dgm:prSet custT="1"/>
      <dgm:spPr/>
      <dgm:t>
        <a:bodyPr/>
        <a:lstStyle/>
        <a:p>
          <a:r>
            <a:rPr lang="fr-FR" sz="1400" i="0" dirty="0"/>
            <a:t>Restaurants : atteinte des objectifs du cadre d’engagement</a:t>
          </a:r>
        </a:p>
      </dgm:t>
    </dgm:pt>
    <dgm:pt modelId="{A478EEC0-EDAC-4B70-987C-4E63A39BD702}" type="parTrans" cxnId="{BEB13544-39F8-4AFD-9FD1-962CD1C28C0C}">
      <dgm:prSet/>
      <dgm:spPr/>
      <dgm:t>
        <a:bodyPr/>
        <a:lstStyle/>
        <a:p>
          <a:endParaRPr lang="fr-FR"/>
        </a:p>
      </dgm:t>
    </dgm:pt>
    <dgm:pt modelId="{39ED1A37-254F-4AC7-B0DD-D6DED7575EFB}" type="sibTrans" cxnId="{BEB13544-39F8-4AFD-9FD1-962CD1C28C0C}">
      <dgm:prSet/>
      <dgm:spPr/>
      <dgm:t>
        <a:bodyPr/>
        <a:lstStyle/>
        <a:p>
          <a:endParaRPr lang="fr-FR"/>
        </a:p>
      </dgm:t>
    </dgm:pt>
    <dgm:pt modelId="{443FFDFD-AC0D-4DF8-AD61-9D6A666A4D5E}">
      <dgm:prSet custT="1"/>
      <dgm:spPr/>
      <dgm:t>
        <a:bodyPr/>
        <a:lstStyle/>
        <a:p>
          <a:r>
            <a:rPr lang="fr-FR" sz="1400" i="0" dirty="0"/>
            <a:t>Evaluation par contrôle aléatoire de l’ADEME</a:t>
          </a:r>
        </a:p>
      </dgm:t>
    </dgm:pt>
    <dgm:pt modelId="{365B4E73-4877-4D07-8588-3B58941E511D}" type="parTrans" cxnId="{37514F94-7BAF-44CE-95B8-BA7C4C52F20E}">
      <dgm:prSet/>
      <dgm:spPr/>
      <dgm:t>
        <a:bodyPr/>
        <a:lstStyle/>
        <a:p>
          <a:endParaRPr lang="fr-FR"/>
        </a:p>
      </dgm:t>
    </dgm:pt>
    <dgm:pt modelId="{D8C35FB2-5E04-4DEE-93E8-6A98F984273C}" type="sibTrans" cxnId="{37514F94-7BAF-44CE-95B8-BA7C4C52F20E}">
      <dgm:prSet/>
      <dgm:spPr/>
      <dgm:t>
        <a:bodyPr/>
        <a:lstStyle/>
        <a:p>
          <a:endParaRPr lang="fr-FR"/>
        </a:p>
      </dgm:t>
    </dgm:pt>
    <dgm:pt modelId="{21F68C89-F490-4E98-86A5-4CEF33F0C197}">
      <dgm:prSet phldrT="[Texte]" custT="1"/>
      <dgm:spPr/>
      <dgm:t>
        <a:bodyPr/>
        <a:lstStyle/>
        <a:p>
          <a:r>
            <a:rPr lang="fr-FR" sz="1400" i="0" dirty="0"/>
            <a:t>Découle du diagnostic</a:t>
          </a:r>
        </a:p>
      </dgm:t>
    </dgm:pt>
    <dgm:pt modelId="{A5D8B175-7A58-47FB-9F16-18179B47ED6E}" type="parTrans" cxnId="{2CCB8FA7-2174-46C0-8A3E-FBD0A0C7F90A}">
      <dgm:prSet/>
      <dgm:spPr/>
      <dgm:t>
        <a:bodyPr/>
        <a:lstStyle/>
        <a:p>
          <a:endParaRPr lang="fr-FR"/>
        </a:p>
      </dgm:t>
    </dgm:pt>
    <dgm:pt modelId="{572837CF-754C-486B-B52A-6C1B6D360DA6}" type="sibTrans" cxnId="{2CCB8FA7-2174-46C0-8A3E-FBD0A0C7F90A}">
      <dgm:prSet/>
      <dgm:spPr/>
      <dgm:t>
        <a:bodyPr/>
        <a:lstStyle/>
        <a:p>
          <a:endParaRPr lang="fr-FR"/>
        </a:p>
      </dgm:t>
    </dgm:pt>
    <dgm:pt modelId="{4DC767F3-615D-428B-A01C-AF908CFDF158}">
      <dgm:prSet custT="1"/>
      <dgm:spPr/>
      <dgm:t>
        <a:bodyPr/>
        <a:lstStyle/>
        <a:p>
          <a:r>
            <a:rPr lang="fr-FR" sz="1400" i="0" dirty="0"/>
            <a:t>Gratuit mais obligatoire pour le bénéficiaire pour accéder aux aides</a:t>
          </a:r>
          <a:endParaRPr lang="fr-FR" sz="1400" i="1" dirty="0">
            <a:solidFill>
              <a:srgbClr val="0070C0"/>
            </a:solidFill>
          </a:endParaRPr>
        </a:p>
      </dgm:t>
    </dgm:pt>
    <dgm:pt modelId="{81A3158A-730D-4745-99AE-8ACCEA19D646}" type="sibTrans" cxnId="{4C4D547E-A4CA-40EB-A709-07F1089A5DF5}">
      <dgm:prSet/>
      <dgm:spPr/>
      <dgm:t>
        <a:bodyPr/>
        <a:lstStyle/>
        <a:p>
          <a:endParaRPr lang="fr-FR"/>
        </a:p>
      </dgm:t>
    </dgm:pt>
    <dgm:pt modelId="{E1642B1A-F218-44A6-A033-1D2CAE85BED4}" type="parTrans" cxnId="{4C4D547E-A4CA-40EB-A709-07F1089A5DF5}">
      <dgm:prSet/>
      <dgm:spPr/>
      <dgm:t>
        <a:bodyPr/>
        <a:lstStyle/>
        <a:p>
          <a:endParaRPr lang="fr-FR"/>
        </a:p>
      </dgm:t>
    </dgm:pt>
    <dgm:pt modelId="{23B19471-16A0-40A7-92EF-B9F32746A848}">
      <dgm:prSet custT="1"/>
      <dgm:spPr/>
      <dgm:t>
        <a:bodyPr/>
        <a:lstStyle/>
        <a:p>
          <a:r>
            <a:rPr lang="fr-FR" sz="1400" dirty="0"/>
            <a:t>Restaurants : signature du Cadre d’engagement « 1000 restaurants durables »</a:t>
          </a:r>
        </a:p>
      </dgm:t>
    </dgm:pt>
    <dgm:pt modelId="{4EEBA62A-6963-4A4B-8A3E-9CC9DA1CC593}" type="parTrans" cxnId="{108ADECF-9047-4016-8773-FC50A93BB4FC}">
      <dgm:prSet/>
      <dgm:spPr/>
      <dgm:t>
        <a:bodyPr/>
        <a:lstStyle/>
        <a:p>
          <a:endParaRPr lang="fr-FR"/>
        </a:p>
      </dgm:t>
    </dgm:pt>
    <dgm:pt modelId="{65A19DF1-506C-4AA7-BD23-9CD92BAAEB87}" type="sibTrans" cxnId="{108ADECF-9047-4016-8773-FC50A93BB4FC}">
      <dgm:prSet/>
      <dgm:spPr/>
      <dgm:t>
        <a:bodyPr/>
        <a:lstStyle/>
        <a:p>
          <a:endParaRPr lang="fr-FR"/>
        </a:p>
      </dgm:t>
    </dgm:pt>
    <dgm:pt modelId="{5F48613A-B3D4-40D4-8E28-D22142A972ED}">
      <dgm:prSet custT="1"/>
      <dgm:spPr/>
      <dgm:t>
        <a:bodyPr/>
        <a:lstStyle/>
        <a:p>
          <a:r>
            <a:rPr lang="fr-FR" sz="1400" i="0" dirty="0"/>
            <a:t>Réalisé par le partenaire</a:t>
          </a:r>
        </a:p>
      </dgm:t>
    </dgm:pt>
    <dgm:pt modelId="{589291A3-09BD-4A3F-9FA8-B53A8AAB7294}" type="parTrans" cxnId="{95DC0971-01F8-4547-9C82-17D6787D04BD}">
      <dgm:prSet/>
      <dgm:spPr/>
      <dgm:t>
        <a:bodyPr/>
        <a:lstStyle/>
        <a:p>
          <a:endParaRPr lang="fr-FR"/>
        </a:p>
      </dgm:t>
    </dgm:pt>
    <dgm:pt modelId="{A0F9C8CE-949E-48BA-8336-5E2F69A7A4E1}" type="sibTrans" cxnId="{95DC0971-01F8-4547-9C82-17D6787D04BD}">
      <dgm:prSet/>
      <dgm:spPr/>
      <dgm:t>
        <a:bodyPr/>
        <a:lstStyle/>
        <a:p>
          <a:endParaRPr lang="fr-FR"/>
        </a:p>
      </dgm:t>
    </dgm:pt>
    <dgm:pt modelId="{98023F43-68CA-4F47-975D-8B856BF6D8E0}">
      <dgm:prSet phldrT="[Texte]" custT="1"/>
      <dgm:spPr/>
      <dgm:t>
        <a:bodyPr/>
        <a:lstStyle/>
        <a:p>
          <a:r>
            <a:rPr lang="fr-FR" sz="1400" i="0" dirty="0"/>
            <a:t>En accord avec le bénéficiaire</a:t>
          </a:r>
        </a:p>
      </dgm:t>
    </dgm:pt>
    <dgm:pt modelId="{21617FA3-BC1F-4CEE-B695-C35A8FC4D376}" type="parTrans" cxnId="{FA6C6315-838F-4A05-9313-C2BD7C178B77}">
      <dgm:prSet/>
      <dgm:spPr/>
      <dgm:t>
        <a:bodyPr/>
        <a:lstStyle/>
        <a:p>
          <a:endParaRPr lang="fr-FR"/>
        </a:p>
      </dgm:t>
    </dgm:pt>
    <dgm:pt modelId="{CFEE0584-0829-4099-8854-AA2AB07938FB}" type="sibTrans" cxnId="{FA6C6315-838F-4A05-9313-C2BD7C178B77}">
      <dgm:prSet/>
      <dgm:spPr/>
      <dgm:t>
        <a:bodyPr/>
        <a:lstStyle/>
        <a:p>
          <a:endParaRPr lang="fr-FR"/>
        </a:p>
      </dgm:t>
    </dgm:pt>
    <dgm:pt modelId="{BE0C3AB9-8714-45D3-B6E8-C069A76C6556}" type="pres">
      <dgm:prSet presAssocID="{8F979F55-336B-4489-8159-29985558BB1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2D7D1EBA-12F6-4388-A327-9E097214C51E}" type="pres">
      <dgm:prSet presAssocID="{4ABD81EE-DBC9-4C03-8AD5-F29284DC1927}" presName="composite" presStyleCnt="0"/>
      <dgm:spPr/>
    </dgm:pt>
    <dgm:pt modelId="{3B135D67-6089-476E-B8C4-0FAFB22F843D}" type="pres">
      <dgm:prSet presAssocID="{4ABD81EE-DBC9-4C03-8AD5-F29284DC1927}" presName="LShape" presStyleLbl="alignNode1" presStyleIdx="0" presStyleCnt="7"/>
      <dgm:spPr/>
    </dgm:pt>
    <dgm:pt modelId="{51AD8ECA-472B-4D83-9063-D45B6F24D711}" type="pres">
      <dgm:prSet presAssocID="{4ABD81EE-DBC9-4C03-8AD5-F29284DC1927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AF85EA-EDA5-47B4-B67F-7E058B645B06}" type="pres">
      <dgm:prSet presAssocID="{4ABD81EE-DBC9-4C03-8AD5-F29284DC1927}" presName="Triangle" presStyleLbl="alignNode1" presStyleIdx="1" presStyleCnt="7"/>
      <dgm:spPr/>
    </dgm:pt>
    <dgm:pt modelId="{0F8B28F4-6A0B-4319-831F-9A60344CD0B9}" type="pres">
      <dgm:prSet presAssocID="{4CF4367A-17F9-4865-BBAB-C7FDF2BAD6A2}" presName="sibTrans" presStyleCnt="0"/>
      <dgm:spPr/>
    </dgm:pt>
    <dgm:pt modelId="{3D6A233D-42FA-48BB-86C2-20FB3512147F}" type="pres">
      <dgm:prSet presAssocID="{4CF4367A-17F9-4865-BBAB-C7FDF2BAD6A2}" presName="space" presStyleCnt="0"/>
      <dgm:spPr/>
    </dgm:pt>
    <dgm:pt modelId="{69FFD441-02EB-4A48-961C-8EC2D28CA6D5}" type="pres">
      <dgm:prSet presAssocID="{D0B891D3-2475-4453-991C-A111B1A48B71}" presName="composite" presStyleCnt="0"/>
      <dgm:spPr/>
    </dgm:pt>
    <dgm:pt modelId="{327F9FB7-CE00-4257-A01F-9D1867296AC6}" type="pres">
      <dgm:prSet presAssocID="{D0B891D3-2475-4453-991C-A111B1A48B71}" presName="LShape" presStyleLbl="alignNode1" presStyleIdx="2" presStyleCnt="7"/>
      <dgm:spPr/>
    </dgm:pt>
    <dgm:pt modelId="{3389D8C0-6C2B-4CED-B443-DAC3826D5322}" type="pres">
      <dgm:prSet presAssocID="{D0B891D3-2475-4453-991C-A111B1A48B71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C31E12E-288B-4217-BD26-F969BC032F3C}" type="pres">
      <dgm:prSet presAssocID="{D0B891D3-2475-4453-991C-A111B1A48B71}" presName="Triangle" presStyleLbl="alignNode1" presStyleIdx="3" presStyleCnt="7"/>
      <dgm:spPr/>
    </dgm:pt>
    <dgm:pt modelId="{1C10782D-CAC6-4E5C-98E9-388BE81BE235}" type="pres">
      <dgm:prSet presAssocID="{53D82595-3CFD-452C-860F-1051FDAC6396}" presName="sibTrans" presStyleCnt="0"/>
      <dgm:spPr/>
    </dgm:pt>
    <dgm:pt modelId="{B53042E5-860E-4EB2-BCE9-DBCF12EC4E50}" type="pres">
      <dgm:prSet presAssocID="{53D82595-3CFD-452C-860F-1051FDAC6396}" presName="space" presStyleCnt="0"/>
      <dgm:spPr/>
    </dgm:pt>
    <dgm:pt modelId="{67EC42DE-1F83-4D58-9200-33CE054ED620}" type="pres">
      <dgm:prSet presAssocID="{AF5A01A7-EDD3-4AA8-B304-413E6D3F00D0}" presName="composite" presStyleCnt="0"/>
      <dgm:spPr/>
    </dgm:pt>
    <dgm:pt modelId="{0C43A0FE-3D25-49EC-AF75-0CCF376E62BC}" type="pres">
      <dgm:prSet presAssocID="{AF5A01A7-EDD3-4AA8-B304-413E6D3F00D0}" presName="LShape" presStyleLbl="alignNode1" presStyleIdx="4" presStyleCnt="7"/>
      <dgm:spPr/>
    </dgm:pt>
    <dgm:pt modelId="{A0EA96B9-AFFE-4868-B68E-7FEE9BFF3E12}" type="pres">
      <dgm:prSet presAssocID="{AF5A01A7-EDD3-4AA8-B304-413E6D3F00D0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F0D1EAC-5DA2-421D-A5B6-7CB3A55CF4A0}" type="pres">
      <dgm:prSet presAssocID="{AF5A01A7-EDD3-4AA8-B304-413E6D3F00D0}" presName="Triangle" presStyleLbl="alignNode1" presStyleIdx="5" presStyleCnt="7"/>
      <dgm:spPr/>
    </dgm:pt>
    <dgm:pt modelId="{1F88BD4B-D17D-421A-980E-5EC3AA4CA090}" type="pres">
      <dgm:prSet presAssocID="{18D15AD0-3A69-4496-AA91-7C1F52F54964}" presName="sibTrans" presStyleCnt="0"/>
      <dgm:spPr/>
    </dgm:pt>
    <dgm:pt modelId="{E2B284BE-8330-4DE0-9309-302AD334EFF9}" type="pres">
      <dgm:prSet presAssocID="{18D15AD0-3A69-4496-AA91-7C1F52F54964}" presName="space" presStyleCnt="0"/>
      <dgm:spPr/>
    </dgm:pt>
    <dgm:pt modelId="{C72FC599-EC8A-4A50-9470-43F225770D43}" type="pres">
      <dgm:prSet presAssocID="{9C457C26-6F83-4560-9DF4-36AB3367E94B}" presName="composite" presStyleCnt="0"/>
      <dgm:spPr/>
    </dgm:pt>
    <dgm:pt modelId="{5201F337-5AD8-4C91-BDD4-7774FB3B7DBB}" type="pres">
      <dgm:prSet presAssocID="{9C457C26-6F83-4560-9DF4-36AB3367E94B}" presName="LShape" presStyleLbl="alignNode1" presStyleIdx="6" presStyleCnt="7"/>
      <dgm:spPr/>
    </dgm:pt>
    <dgm:pt modelId="{DCEDCD7E-1AE6-4E4F-B3B9-96B60F2A50BE}" type="pres">
      <dgm:prSet presAssocID="{9C457C26-6F83-4560-9DF4-36AB3367E94B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7D3FF9B-26D3-49F8-90E2-BDBFB2CCA06D}" type="presOf" srcId="{A350FF17-1EAB-44CE-B2D7-B84AF4CE3959}" destId="{A0EA96B9-AFFE-4868-B68E-7FEE9BFF3E12}" srcOrd="0" destOrd="1" presId="urn:microsoft.com/office/officeart/2009/3/layout/StepUpProcess"/>
    <dgm:cxn modelId="{502E1A00-F53F-4743-A8CA-407B9CF3B0F0}" srcId="{AF5A01A7-EDD3-4AA8-B304-413E6D3F00D0}" destId="{A350FF17-1EAB-44CE-B2D7-B84AF4CE3959}" srcOrd="0" destOrd="0" parTransId="{FFCE299A-6B87-418C-9882-F7F9AC68C495}" sibTransId="{FCFF471A-6AE9-4139-9033-7C36501589FA}"/>
    <dgm:cxn modelId="{FA6C6315-838F-4A05-9313-C2BD7C178B77}" srcId="{D0B891D3-2475-4453-991C-A111B1A48B71}" destId="{98023F43-68CA-4F47-975D-8B856BF6D8E0}" srcOrd="1" destOrd="0" parTransId="{21617FA3-BC1F-4CEE-B695-C35A8FC4D376}" sibTransId="{CFEE0584-0829-4099-8854-AA2AB07938FB}"/>
    <dgm:cxn modelId="{95DC0971-01F8-4547-9C82-17D6787D04BD}" srcId="{4ABD81EE-DBC9-4C03-8AD5-F29284DC1927}" destId="{5F48613A-B3D4-40D4-8E28-D22142A972ED}" srcOrd="1" destOrd="0" parTransId="{589291A3-09BD-4A3F-9FA8-B53A8AAB7294}" sibTransId="{A0F9C8CE-949E-48BA-8336-5E2F69A7A4E1}"/>
    <dgm:cxn modelId="{E5B5E222-1A6A-45CC-BF73-5A7FC339260F}" srcId="{8F979F55-336B-4489-8159-29985558BB1D}" destId="{D0B891D3-2475-4453-991C-A111B1A48B71}" srcOrd="1" destOrd="0" parTransId="{4491058D-BC21-4F53-9454-758C16438004}" sibTransId="{53D82595-3CFD-452C-860F-1051FDAC6396}"/>
    <dgm:cxn modelId="{059321CB-ADD5-4E7B-8D5E-EC061692AD47}" type="presOf" srcId="{4ABD81EE-DBC9-4C03-8AD5-F29284DC1927}" destId="{51AD8ECA-472B-4D83-9063-D45B6F24D711}" srcOrd="0" destOrd="0" presId="urn:microsoft.com/office/officeart/2009/3/layout/StepUpProcess"/>
    <dgm:cxn modelId="{D0EF3A04-02B7-4FAB-B92E-0174190276F1}" type="presOf" srcId="{5F48613A-B3D4-40D4-8E28-D22142A972ED}" destId="{51AD8ECA-472B-4D83-9063-D45B6F24D711}" srcOrd="0" destOrd="2" presId="urn:microsoft.com/office/officeart/2009/3/layout/StepUpProcess"/>
    <dgm:cxn modelId="{ECFEF635-899D-474D-8C1B-8C8DD299046A}" type="presOf" srcId="{4959A83E-ACFC-4E55-9DA3-19CACA579500}" destId="{DCEDCD7E-1AE6-4E4F-B3B9-96B60F2A50BE}" srcOrd="0" destOrd="1" presId="urn:microsoft.com/office/officeart/2009/3/layout/StepUpProcess"/>
    <dgm:cxn modelId="{108ADECF-9047-4016-8773-FC50A93BB4FC}" srcId="{AF5A01A7-EDD3-4AA8-B304-413E6D3F00D0}" destId="{23B19471-16A0-40A7-92EF-B9F32746A848}" srcOrd="1" destOrd="0" parTransId="{4EEBA62A-6963-4A4B-8A3E-9CC9DA1CC593}" sibTransId="{65A19DF1-506C-4AA7-BD23-9CD92BAAEB87}"/>
    <dgm:cxn modelId="{CD97EF30-DD12-42F1-8A9A-D2A5D9ADAA83}" type="presOf" srcId="{21F68C89-F490-4E98-86A5-4CEF33F0C197}" destId="{3389D8C0-6C2B-4CED-B443-DAC3826D5322}" srcOrd="0" destOrd="1" presId="urn:microsoft.com/office/officeart/2009/3/layout/StepUpProcess"/>
    <dgm:cxn modelId="{6CEAAA55-57C9-4C00-8D51-54AFAB3521D2}" srcId="{D0B891D3-2475-4453-991C-A111B1A48B71}" destId="{204439E1-8792-42C1-AE34-A9929D9FA375}" srcOrd="2" destOrd="0" parTransId="{EA8F8970-3B1B-4DD6-A758-A297CF9E7412}" sibTransId="{1EEBA884-E5CD-418C-8096-7C128F656D9D}"/>
    <dgm:cxn modelId="{37514F94-7BAF-44CE-95B8-BA7C4C52F20E}" srcId="{9C457C26-6F83-4560-9DF4-36AB3367E94B}" destId="{443FFDFD-AC0D-4DF8-AD61-9D6A666A4D5E}" srcOrd="2" destOrd="0" parTransId="{365B4E73-4877-4D07-8588-3B58941E511D}" sibTransId="{D8C35FB2-5E04-4DEE-93E8-6A98F984273C}"/>
    <dgm:cxn modelId="{337327E6-D404-4304-B47C-5F004ED290CE}" type="presOf" srcId="{23B19471-16A0-40A7-92EF-B9F32746A848}" destId="{A0EA96B9-AFFE-4868-B68E-7FEE9BFF3E12}" srcOrd="0" destOrd="2" presId="urn:microsoft.com/office/officeart/2009/3/layout/StepUpProcess"/>
    <dgm:cxn modelId="{C6BB7921-4986-406A-A1D5-925285DAE2C9}" type="presOf" srcId="{D6B13B15-DF43-4B76-9C06-412D9F37C735}" destId="{DCEDCD7E-1AE6-4E4F-B3B9-96B60F2A50BE}" srcOrd="0" destOrd="2" presId="urn:microsoft.com/office/officeart/2009/3/layout/StepUpProcess"/>
    <dgm:cxn modelId="{DC0B779A-65D7-4DBA-949A-A1CFFD4ADB48}" type="presOf" srcId="{4DC767F3-615D-428B-A01C-AF908CFDF158}" destId="{51AD8ECA-472B-4D83-9063-D45B6F24D711}" srcOrd="0" destOrd="1" presId="urn:microsoft.com/office/officeart/2009/3/layout/StepUpProcess"/>
    <dgm:cxn modelId="{2CCB8FA7-2174-46C0-8A3E-FBD0A0C7F90A}" srcId="{D0B891D3-2475-4453-991C-A111B1A48B71}" destId="{21F68C89-F490-4E98-86A5-4CEF33F0C197}" srcOrd="0" destOrd="0" parTransId="{A5D8B175-7A58-47FB-9F16-18179B47ED6E}" sibTransId="{572837CF-754C-486B-B52A-6C1B6D360DA6}"/>
    <dgm:cxn modelId="{437A165B-97ED-4310-BF06-828B0C13E00E}" type="presOf" srcId="{D0B891D3-2475-4453-991C-A111B1A48B71}" destId="{3389D8C0-6C2B-4CED-B443-DAC3826D5322}" srcOrd="0" destOrd="0" presId="urn:microsoft.com/office/officeart/2009/3/layout/StepUpProcess"/>
    <dgm:cxn modelId="{B185E6D8-F723-40A8-AF79-EE2F8A2372B1}" type="presOf" srcId="{8F979F55-336B-4489-8159-29985558BB1D}" destId="{BE0C3AB9-8714-45D3-B6E8-C069A76C6556}" srcOrd="0" destOrd="0" presId="urn:microsoft.com/office/officeart/2009/3/layout/StepUpProcess"/>
    <dgm:cxn modelId="{55652A22-54C3-4A82-9680-CFE2BA7F8A87}" srcId="{9C457C26-6F83-4560-9DF4-36AB3367E94B}" destId="{4959A83E-ACFC-4E55-9DA3-19CACA579500}" srcOrd="0" destOrd="0" parTransId="{55B17E6E-1E68-4C11-BDA7-EA08D269A2A2}" sibTransId="{D64F38CB-C5E1-4F1C-B2B1-9AD0F8C50741}"/>
    <dgm:cxn modelId="{159499FE-ED4C-4839-A55D-3731CDB22E2A}" type="presOf" srcId="{AF5A01A7-EDD3-4AA8-B304-413E6D3F00D0}" destId="{A0EA96B9-AFFE-4868-B68E-7FEE9BFF3E12}" srcOrd="0" destOrd="0" presId="urn:microsoft.com/office/officeart/2009/3/layout/StepUpProcess"/>
    <dgm:cxn modelId="{A6509FF1-0A26-4084-8505-23FC11163A2D}" type="presOf" srcId="{9C457C26-6F83-4560-9DF4-36AB3367E94B}" destId="{DCEDCD7E-1AE6-4E4F-B3B9-96B60F2A50BE}" srcOrd="0" destOrd="0" presId="urn:microsoft.com/office/officeart/2009/3/layout/StepUpProcess"/>
    <dgm:cxn modelId="{845E2715-D8D4-4B9E-A5C4-48153ADDC536}" type="presOf" srcId="{98023F43-68CA-4F47-975D-8B856BF6D8E0}" destId="{3389D8C0-6C2B-4CED-B443-DAC3826D5322}" srcOrd="0" destOrd="2" presId="urn:microsoft.com/office/officeart/2009/3/layout/StepUpProcess"/>
    <dgm:cxn modelId="{BEB13544-39F8-4AFD-9FD1-962CD1C28C0C}" srcId="{9C457C26-6F83-4560-9DF4-36AB3367E94B}" destId="{D6B13B15-DF43-4B76-9C06-412D9F37C735}" srcOrd="1" destOrd="0" parTransId="{A478EEC0-EDAC-4B70-987C-4E63A39BD702}" sibTransId="{39ED1A37-254F-4AC7-B0DD-D6DED7575EFB}"/>
    <dgm:cxn modelId="{6C82186A-1188-4335-AF91-D0EEF5945E22}" srcId="{8F979F55-336B-4489-8159-29985558BB1D}" destId="{4ABD81EE-DBC9-4C03-8AD5-F29284DC1927}" srcOrd="0" destOrd="0" parTransId="{32E71ADF-6EBD-4A34-A962-FCAEFE997E8E}" sibTransId="{4CF4367A-17F9-4865-BBAB-C7FDF2BAD6A2}"/>
    <dgm:cxn modelId="{60083F8F-8A41-4D4F-A5B7-1EAE4837ADAD}" type="presOf" srcId="{443FFDFD-AC0D-4DF8-AD61-9D6A666A4D5E}" destId="{DCEDCD7E-1AE6-4E4F-B3B9-96B60F2A50BE}" srcOrd="0" destOrd="3" presId="urn:microsoft.com/office/officeart/2009/3/layout/StepUpProcess"/>
    <dgm:cxn modelId="{2B67DB82-07B7-4D16-81C6-774D8612E0FA}" srcId="{8F979F55-336B-4489-8159-29985558BB1D}" destId="{9C457C26-6F83-4560-9DF4-36AB3367E94B}" srcOrd="3" destOrd="0" parTransId="{C555A957-F0A5-4D3A-9153-79EACAB25ED8}" sibTransId="{FF1920C8-1ED5-4482-A5CC-299963830DF4}"/>
    <dgm:cxn modelId="{43403E45-9339-45B7-8CFA-4F2FE9A2107B}" srcId="{8F979F55-336B-4489-8159-29985558BB1D}" destId="{AF5A01A7-EDD3-4AA8-B304-413E6D3F00D0}" srcOrd="2" destOrd="0" parTransId="{DAF8029E-1FB1-4A84-A896-AECBAFB2362D}" sibTransId="{18D15AD0-3A69-4496-AA91-7C1F52F54964}"/>
    <dgm:cxn modelId="{0E487DC5-DA1A-49D9-A460-4CEA22C65920}" type="presOf" srcId="{204439E1-8792-42C1-AE34-A9929D9FA375}" destId="{3389D8C0-6C2B-4CED-B443-DAC3826D5322}" srcOrd="0" destOrd="3" presId="urn:microsoft.com/office/officeart/2009/3/layout/StepUpProcess"/>
    <dgm:cxn modelId="{4C4D547E-A4CA-40EB-A709-07F1089A5DF5}" srcId="{4ABD81EE-DBC9-4C03-8AD5-F29284DC1927}" destId="{4DC767F3-615D-428B-A01C-AF908CFDF158}" srcOrd="0" destOrd="0" parTransId="{E1642B1A-F218-44A6-A033-1D2CAE85BED4}" sibTransId="{81A3158A-730D-4745-99AE-8ACCEA19D646}"/>
    <dgm:cxn modelId="{1B3EC94A-BFBF-49E3-B9E7-5F096344F97A}" type="presParOf" srcId="{BE0C3AB9-8714-45D3-B6E8-C069A76C6556}" destId="{2D7D1EBA-12F6-4388-A327-9E097214C51E}" srcOrd="0" destOrd="0" presId="urn:microsoft.com/office/officeart/2009/3/layout/StepUpProcess"/>
    <dgm:cxn modelId="{E44C8F91-2D42-426E-957A-24DC703158AF}" type="presParOf" srcId="{2D7D1EBA-12F6-4388-A327-9E097214C51E}" destId="{3B135D67-6089-476E-B8C4-0FAFB22F843D}" srcOrd="0" destOrd="0" presId="urn:microsoft.com/office/officeart/2009/3/layout/StepUpProcess"/>
    <dgm:cxn modelId="{D2848099-F72B-49D9-BB98-2B0937C05297}" type="presParOf" srcId="{2D7D1EBA-12F6-4388-A327-9E097214C51E}" destId="{51AD8ECA-472B-4D83-9063-D45B6F24D711}" srcOrd="1" destOrd="0" presId="urn:microsoft.com/office/officeart/2009/3/layout/StepUpProcess"/>
    <dgm:cxn modelId="{055494DA-8C18-4609-ADC5-EA632316BBF1}" type="presParOf" srcId="{2D7D1EBA-12F6-4388-A327-9E097214C51E}" destId="{99AF85EA-EDA5-47B4-B67F-7E058B645B06}" srcOrd="2" destOrd="0" presId="urn:microsoft.com/office/officeart/2009/3/layout/StepUpProcess"/>
    <dgm:cxn modelId="{DD6D3AAE-3BD9-4100-8D1A-7EEE4D2C0BE0}" type="presParOf" srcId="{BE0C3AB9-8714-45D3-B6E8-C069A76C6556}" destId="{0F8B28F4-6A0B-4319-831F-9A60344CD0B9}" srcOrd="1" destOrd="0" presId="urn:microsoft.com/office/officeart/2009/3/layout/StepUpProcess"/>
    <dgm:cxn modelId="{01812DE9-BED3-48D2-8BDF-AFC4123386F1}" type="presParOf" srcId="{0F8B28F4-6A0B-4319-831F-9A60344CD0B9}" destId="{3D6A233D-42FA-48BB-86C2-20FB3512147F}" srcOrd="0" destOrd="0" presId="urn:microsoft.com/office/officeart/2009/3/layout/StepUpProcess"/>
    <dgm:cxn modelId="{8DF71D6B-2B72-4AD4-B1C9-09D349A135CB}" type="presParOf" srcId="{BE0C3AB9-8714-45D3-B6E8-C069A76C6556}" destId="{69FFD441-02EB-4A48-961C-8EC2D28CA6D5}" srcOrd="2" destOrd="0" presId="urn:microsoft.com/office/officeart/2009/3/layout/StepUpProcess"/>
    <dgm:cxn modelId="{AF804C3D-A612-4E5A-ADC5-0821253BE810}" type="presParOf" srcId="{69FFD441-02EB-4A48-961C-8EC2D28CA6D5}" destId="{327F9FB7-CE00-4257-A01F-9D1867296AC6}" srcOrd="0" destOrd="0" presId="urn:microsoft.com/office/officeart/2009/3/layout/StepUpProcess"/>
    <dgm:cxn modelId="{915C8137-AB9C-4A64-A13C-12DD6DC58DF3}" type="presParOf" srcId="{69FFD441-02EB-4A48-961C-8EC2D28CA6D5}" destId="{3389D8C0-6C2B-4CED-B443-DAC3826D5322}" srcOrd="1" destOrd="0" presId="urn:microsoft.com/office/officeart/2009/3/layout/StepUpProcess"/>
    <dgm:cxn modelId="{7EFCA01D-F3A3-4A98-88CC-3A17F1D5983B}" type="presParOf" srcId="{69FFD441-02EB-4A48-961C-8EC2D28CA6D5}" destId="{AC31E12E-288B-4217-BD26-F969BC032F3C}" srcOrd="2" destOrd="0" presId="urn:microsoft.com/office/officeart/2009/3/layout/StepUpProcess"/>
    <dgm:cxn modelId="{AB4CC8A9-4C61-413A-BBA7-EEEE34A8B941}" type="presParOf" srcId="{BE0C3AB9-8714-45D3-B6E8-C069A76C6556}" destId="{1C10782D-CAC6-4E5C-98E9-388BE81BE235}" srcOrd="3" destOrd="0" presId="urn:microsoft.com/office/officeart/2009/3/layout/StepUpProcess"/>
    <dgm:cxn modelId="{D9D94243-52EE-4E66-B9BB-66F517F2859A}" type="presParOf" srcId="{1C10782D-CAC6-4E5C-98E9-388BE81BE235}" destId="{B53042E5-860E-4EB2-BCE9-DBCF12EC4E50}" srcOrd="0" destOrd="0" presId="urn:microsoft.com/office/officeart/2009/3/layout/StepUpProcess"/>
    <dgm:cxn modelId="{89EB10DF-C03B-4BE6-A1F6-18A7C7021681}" type="presParOf" srcId="{BE0C3AB9-8714-45D3-B6E8-C069A76C6556}" destId="{67EC42DE-1F83-4D58-9200-33CE054ED620}" srcOrd="4" destOrd="0" presId="urn:microsoft.com/office/officeart/2009/3/layout/StepUpProcess"/>
    <dgm:cxn modelId="{063C1FAE-D439-46FE-9C83-65037A225F05}" type="presParOf" srcId="{67EC42DE-1F83-4D58-9200-33CE054ED620}" destId="{0C43A0FE-3D25-49EC-AF75-0CCF376E62BC}" srcOrd="0" destOrd="0" presId="urn:microsoft.com/office/officeart/2009/3/layout/StepUpProcess"/>
    <dgm:cxn modelId="{F4FDFA6D-AB17-4535-93B1-3BA2A34732A9}" type="presParOf" srcId="{67EC42DE-1F83-4D58-9200-33CE054ED620}" destId="{A0EA96B9-AFFE-4868-B68E-7FEE9BFF3E12}" srcOrd="1" destOrd="0" presId="urn:microsoft.com/office/officeart/2009/3/layout/StepUpProcess"/>
    <dgm:cxn modelId="{B4F172C5-FC31-4622-8C1C-65655FA5C9D2}" type="presParOf" srcId="{67EC42DE-1F83-4D58-9200-33CE054ED620}" destId="{8F0D1EAC-5DA2-421D-A5B6-7CB3A55CF4A0}" srcOrd="2" destOrd="0" presId="urn:microsoft.com/office/officeart/2009/3/layout/StepUpProcess"/>
    <dgm:cxn modelId="{E1C72646-B390-4BCC-880D-EAD3C8004D92}" type="presParOf" srcId="{BE0C3AB9-8714-45D3-B6E8-C069A76C6556}" destId="{1F88BD4B-D17D-421A-980E-5EC3AA4CA090}" srcOrd="5" destOrd="0" presId="urn:microsoft.com/office/officeart/2009/3/layout/StepUpProcess"/>
    <dgm:cxn modelId="{880F7C3E-783F-435B-8B77-969F46BF8FC3}" type="presParOf" srcId="{1F88BD4B-D17D-421A-980E-5EC3AA4CA090}" destId="{E2B284BE-8330-4DE0-9309-302AD334EFF9}" srcOrd="0" destOrd="0" presId="urn:microsoft.com/office/officeart/2009/3/layout/StepUpProcess"/>
    <dgm:cxn modelId="{B941754F-E58D-4E5D-B8DB-A0DD7F149BE5}" type="presParOf" srcId="{BE0C3AB9-8714-45D3-B6E8-C069A76C6556}" destId="{C72FC599-EC8A-4A50-9470-43F225770D43}" srcOrd="6" destOrd="0" presId="urn:microsoft.com/office/officeart/2009/3/layout/StepUpProcess"/>
    <dgm:cxn modelId="{64925946-6237-4D0F-B1CD-7527A9D01E54}" type="presParOf" srcId="{C72FC599-EC8A-4A50-9470-43F225770D43}" destId="{5201F337-5AD8-4C91-BDD4-7774FB3B7DBB}" srcOrd="0" destOrd="0" presId="urn:microsoft.com/office/officeart/2009/3/layout/StepUpProcess"/>
    <dgm:cxn modelId="{5C5AC396-C4BF-4218-ACC8-3413326D12EC}" type="presParOf" srcId="{C72FC599-EC8A-4A50-9470-43F225770D43}" destId="{DCEDCD7E-1AE6-4E4F-B3B9-96B60F2A50B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02579-9F8D-462E-BB9D-3651C450AD81}">
      <dsp:nvSpPr>
        <dsp:cNvPr id="0" name=""/>
        <dsp:cNvSpPr/>
      </dsp:nvSpPr>
      <dsp:spPr>
        <a:xfrm>
          <a:off x="822007" y="0"/>
          <a:ext cx="9316085" cy="3446463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C5C7C1-EAF4-4F68-A0B7-CB291816842A}">
      <dsp:nvSpPr>
        <dsp:cNvPr id="0" name=""/>
        <dsp:cNvSpPr/>
      </dsp:nvSpPr>
      <dsp:spPr>
        <a:xfrm>
          <a:off x="297014" y="1033938"/>
          <a:ext cx="3288030" cy="13785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/>
            <a:t>« 1000 restaurants »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/>
            <a:t>10 M€</a:t>
          </a:r>
        </a:p>
      </dsp:txBody>
      <dsp:txXfrm>
        <a:off x="364311" y="1101235"/>
        <a:ext cx="3153436" cy="1243991"/>
      </dsp:txXfrm>
    </dsp:sp>
    <dsp:sp modelId="{E1FEC9A3-E5A0-45D3-A3AD-A2198D6F195C}">
      <dsp:nvSpPr>
        <dsp:cNvPr id="0" name=""/>
        <dsp:cNvSpPr/>
      </dsp:nvSpPr>
      <dsp:spPr>
        <a:xfrm>
          <a:off x="3836035" y="1033938"/>
          <a:ext cx="3288030" cy="137858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/>
            <a:t>Hébergements touristiques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/>
            <a:t>38 M€</a:t>
          </a:r>
        </a:p>
      </dsp:txBody>
      <dsp:txXfrm>
        <a:off x="3903332" y="1101235"/>
        <a:ext cx="3153436" cy="1243991"/>
      </dsp:txXfrm>
    </dsp:sp>
    <dsp:sp modelId="{ACD7CCF1-AC68-4CC5-B7E5-6AB7C55F6FC9}">
      <dsp:nvSpPr>
        <dsp:cNvPr id="0" name=""/>
        <dsp:cNvSpPr/>
      </dsp:nvSpPr>
      <dsp:spPr>
        <a:xfrm>
          <a:off x="7375055" y="1033938"/>
          <a:ext cx="3288030" cy="137858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/>
            <a:t>Slow tourisme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/>
            <a:t>2 M€</a:t>
          </a:r>
        </a:p>
      </dsp:txBody>
      <dsp:txXfrm>
        <a:off x="7442352" y="1101235"/>
        <a:ext cx="3153436" cy="1243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135D67-6089-476E-B8C4-0FAFB22F843D}">
      <dsp:nvSpPr>
        <dsp:cNvPr id="0" name=""/>
        <dsp:cNvSpPr/>
      </dsp:nvSpPr>
      <dsp:spPr>
        <a:xfrm rot="5400000">
          <a:off x="553423" y="1744190"/>
          <a:ext cx="1663290" cy="276767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D8ECA-472B-4D83-9063-D45B6F24D711}">
      <dsp:nvSpPr>
        <dsp:cNvPr id="0" name=""/>
        <dsp:cNvSpPr/>
      </dsp:nvSpPr>
      <dsp:spPr>
        <a:xfrm>
          <a:off x="275779" y="2571130"/>
          <a:ext cx="2498675" cy="2190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>
              <a:solidFill>
                <a:srgbClr val="C00000"/>
              </a:solidFill>
            </a:rPr>
            <a:t>1. </a:t>
          </a:r>
          <a:r>
            <a:rPr lang="fr-FR" sz="2000" b="1" kern="1200" dirty="0">
              <a:solidFill>
                <a:srgbClr val="C00000"/>
              </a:solidFill>
            </a:rPr>
            <a:t>Diagnostic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i="0" kern="1200" dirty="0"/>
            <a:t>Gratuit mais obligatoire pour le bénéficiaire pour accéder aux aides</a:t>
          </a:r>
          <a:endParaRPr lang="fr-FR" sz="1400" i="1" kern="1200" dirty="0">
            <a:solidFill>
              <a:srgbClr val="0070C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i="0" kern="1200" dirty="0"/>
            <a:t>Réalisé par le partenaire</a:t>
          </a:r>
        </a:p>
      </dsp:txBody>
      <dsp:txXfrm>
        <a:off x="275779" y="2571130"/>
        <a:ext cx="2498675" cy="2190235"/>
      </dsp:txXfrm>
    </dsp:sp>
    <dsp:sp modelId="{99AF85EA-EDA5-47B4-B67F-7E058B645B06}">
      <dsp:nvSpPr>
        <dsp:cNvPr id="0" name=""/>
        <dsp:cNvSpPr/>
      </dsp:nvSpPr>
      <dsp:spPr>
        <a:xfrm>
          <a:off x="2303006" y="1540431"/>
          <a:ext cx="471448" cy="471448"/>
        </a:xfrm>
        <a:prstGeom prst="triangle">
          <a:avLst>
            <a:gd name="adj" fmla="val 100000"/>
          </a:avLst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accent5">
              <a:hueOff val="-1126424"/>
              <a:satOff val="-2903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F9FB7-CE00-4257-A01F-9D1867296AC6}">
      <dsp:nvSpPr>
        <dsp:cNvPr id="0" name=""/>
        <dsp:cNvSpPr/>
      </dsp:nvSpPr>
      <dsp:spPr>
        <a:xfrm rot="5400000">
          <a:off x="3612291" y="987271"/>
          <a:ext cx="1663290" cy="276767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9D8C0-6C2B-4CED-B443-DAC3826D5322}">
      <dsp:nvSpPr>
        <dsp:cNvPr id="0" name=""/>
        <dsp:cNvSpPr/>
      </dsp:nvSpPr>
      <dsp:spPr>
        <a:xfrm>
          <a:off x="3334646" y="1814210"/>
          <a:ext cx="2498675" cy="2190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>
              <a:solidFill>
                <a:schemeClr val="accent2"/>
              </a:solidFill>
            </a:rPr>
            <a:t>2. P</a:t>
          </a:r>
          <a:r>
            <a:rPr lang="fr-FR" sz="2000" b="1" kern="1200" dirty="0">
              <a:solidFill>
                <a:schemeClr val="accent2"/>
              </a:solidFill>
            </a:rPr>
            <a:t>lan d’actions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i="0" kern="1200" dirty="0"/>
            <a:t>Découle du diagnostic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i="0" kern="1200" dirty="0"/>
            <a:t>En accord avec le bénéficiaire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500" kern="1200" dirty="0"/>
        </a:p>
      </dsp:txBody>
      <dsp:txXfrm>
        <a:off x="3334646" y="1814210"/>
        <a:ext cx="2498675" cy="2190235"/>
      </dsp:txXfrm>
    </dsp:sp>
    <dsp:sp modelId="{AC31E12E-288B-4217-BD26-F969BC032F3C}">
      <dsp:nvSpPr>
        <dsp:cNvPr id="0" name=""/>
        <dsp:cNvSpPr/>
      </dsp:nvSpPr>
      <dsp:spPr>
        <a:xfrm>
          <a:off x="5361874" y="783511"/>
          <a:ext cx="471448" cy="471448"/>
        </a:xfrm>
        <a:prstGeom prst="triangle">
          <a:avLst>
            <a:gd name="adj" fmla="val 10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43A0FE-3D25-49EC-AF75-0CCF376E62BC}">
      <dsp:nvSpPr>
        <dsp:cNvPr id="0" name=""/>
        <dsp:cNvSpPr/>
      </dsp:nvSpPr>
      <dsp:spPr>
        <a:xfrm rot="5400000">
          <a:off x="6671158" y="230351"/>
          <a:ext cx="1663290" cy="276767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EA96B9-AFFE-4868-B68E-7FEE9BFF3E12}">
      <dsp:nvSpPr>
        <dsp:cNvPr id="0" name=""/>
        <dsp:cNvSpPr/>
      </dsp:nvSpPr>
      <dsp:spPr>
        <a:xfrm>
          <a:off x="6393513" y="1057291"/>
          <a:ext cx="2498675" cy="2190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>
              <a:solidFill>
                <a:srgbClr val="FFC000"/>
              </a:solidFill>
            </a:rPr>
            <a:t>3.Investissement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/>
            <a:t>Un catalogue d’actions détaille les actions éligibles et les aides financières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/>
            <a:t>Restaurants : signature du Cadre d’engagement « 1000 restaurants durables »</a:t>
          </a:r>
        </a:p>
      </dsp:txBody>
      <dsp:txXfrm>
        <a:off x="6393513" y="1057291"/>
        <a:ext cx="2498675" cy="2190235"/>
      </dsp:txXfrm>
    </dsp:sp>
    <dsp:sp modelId="{8F0D1EAC-5DA2-421D-A5B6-7CB3A55CF4A0}">
      <dsp:nvSpPr>
        <dsp:cNvPr id="0" name=""/>
        <dsp:cNvSpPr/>
      </dsp:nvSpPr>
      <dsp:spPr>
        <a:xfrm>
          <a:off x="8420741" y="26591"/>
          <a:ext cx="471448" cy="471448"/>
        </a:xfrm>
        <a:prstGeom prst="triangle">
          <a:avLst>
            <a:gd name="adj" fmla="val 100000"/>
          </a:avLst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accent5">
              <a:hueOff val="-5632119"/>
              <a:satOff val="-14516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01F337-5AD8-4C91-BDD4-7774FB3B7DBB}">
      <dsp:nvSpPr>
        <dsp:cNvPr id="0" name=""/>
        <dsp:cNvSpPr/>
      </dsp:nvSpPr>
      <dsp:spPr>
        <a:xfrm rot="5400000">
          <a:off x="9730025" y="-526568"/>
          <a:ext cx="1663290" cy="276767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EDCD7E-1AE6-4E4F-B3B9-96B60F2A50BE}">
      <dsp:nvSpPr>
        <dsp:cNvPr id="0" name=""/>
        <dsp:cNvSpPr/>
      </dsp:nvSpPr>
      <dsp:spPr>
        <a:xfrm>
          <a:off x="9452381" y="300371"/>
          <a:ext cx="2498675" cy="2190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>
              <a:solidFill>
                <a:srgbClr val="0F9D44"/>
              </a:solidFill>
            </a:rPr>
            <a:t>4. </a:t>
          </a:r>
          <a:r>
            <a:rPr lang="fr-FR" sz="2000" b="1" kern="1200" dirty="0">
              <a:solidFill>
                <a:srgbClr val="0F9D44"/>
              </a:solidFill>
            </a:rPr>
            <a:t>Evaluation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i="0" kern="1200" dirty="0"/>
            <a:t>Diagnostic final simplifié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i="0" kern="1200" dirty="0"/>
            <a:t>Restaurants : atteinte des objectifs du cadre d’engagement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i="0" kern="1200" dirty="0"/>
            <a:t>Evaluation par contrôle aléatoire de l’ADEME</a:t>
          </a:r>
        </a:p>
      </dsp:txBody>
      <dsp:txXfrm>
        <a:off x="9452381" y="300371"/>
        <a:ext cx="2498675" cy="2190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9F80197-ED88-C141-A61D-CA1CB2457A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05E607-D548-E249-AF6E-68BB3A1D1F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0BD22-FBE0-3448-AD84-20419093E9FA}" type="datetimeFigureOut">
              <a:rPr lang="fr-FR" smtClean="0"/>
              <a:t>07/05/2021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468314-720B-A54E-BC8A-5978F951C1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BFFA3B2-40CE-9A4F-B04D-840AF43132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78A54-A3B7-854A-8483-35E8A977C0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076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D0EF4-9462-43F1-99F3-ACFE5F6013A7}" type="datetimeFigureOut">
              <a:rPr lang="fr-FR" smtClean="0"/>
              <a:t>07/05/2021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81210-3D58-4F38-B58B-DE284E495E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596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81210-3D58-4F38-B58B-DE284E495E1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453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F2C3B-CA45-4175-9520-CE406756BE8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904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F2C3B-CA45-4175-9520-CE406756BE8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461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F2C3B-CA45-4175-9520-CE406756BE8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21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F2C3B-CA45-4175-9520-CE406756BE8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177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F2C3B-CA45-4175-9520-CE406756BE8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514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F2C3B-CA45-4175-9520-CE406756BE8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671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F2C3B-CA45-4175-9520-CE406756BE8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94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F2C3B-CA45-4175-9520-CE406756BE8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0296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F2C3B-CA45-4175-9520-CE406756BE8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7285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dispositif se passe en </a:t>
            </a:r>
            <a:r>
              <a:rPr lang="fr-FR" baseline="0" dirty="0"/>
              <a:t>4 étapes</a:t>
            </a:r>
          </a:p>
          <a:p>
            <a:pPr marL="228600" indent="-228600">
              <a:buAutoNum type="arabicParenR"/>
            </a:pPr>
            <a:r>
              <a:rPr lang="fr-FR" baseline="0" dirty="0"/>
              <a:t>La première phase de diagnostic</a:t>
            </a:r>
          </a:p>
          <a:p>
            <a:pPr marL="228600" indent="-228600">
              <a:buAutoNum type="arabicParenR"/>
            </a:pPr>
            <a:r>
              <a:rPr lang="fr-FR" baseline="0" dirty="0"/>
              <a:t>La deuxième phase de plan d’actions</a:t>
            </a:r>
          </a:p>
          <a:p>
            <a:pPr marL="228600" indent="-228600">
              <a:buAutoNum type="arabicParenR"/>
            </a:pPr>
            <a:r>
              <a:rPr lang="fr-FR" baseline="0" dirty="0"/>
              <a:t>Si action éligibles, la troisième phase investissements et passage à l’action</a:t>
            </a:r>
          </a:p>
          <a:p>
            <a:pPr marL="228600" indent="-228600">
              <a:buAutoNum type="arabicParenR"/>
            </a:pPr>
            <a:r>
              <a:rPr lang="fr-FR" baseline="0" dirty="0"/>
              <a:t>L’évaluation et finalisation des dossiers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F2C3B-CA45-4175-9520-CE406756BE8A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724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81210-3D58-4F38-B58B-DE284E495E1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3913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81210-3D58-4F38-B58B-DE284E495E16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4064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81210-3D58-4F38-B58B-DE284E495E16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39755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81210-3D58-4F38-B58B-DE284E495E16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300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F2C3B-CA45-4175-9520-CE406756BE8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367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F2C3B-CA45-4175-9520-CE406756BE8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042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F2C3B-CA45-4175-9520-CE406756BE8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21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F2C3B-CA45-4175-9520-CE406756BE8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145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F2C3B-CA45-4175-9520-CE406756BE8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556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F2C3B-CA45-4175-9520-CE406756BE8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781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F2C3B-CA45-4175-9520-CE406756BE8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483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354224A-B462-A446-B966-5B285640A1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50" y="15018"/>
            <a:ext cx="12165299" cy="68429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2F3BD58-9977-BA4F-9275-6A7556D582DF}"/>
              </a:ext>
            </a:extLst>
          </p:cNvPr>
          <p:cNvSpPr/>
          <p:nvPr userDrawn="1"/>
        </p:nvSpPr>
        <p:spPr>
          <a:xfrm>
            <a:off x="832928" y="2868330"/>
            <a:ext cx="3409289" cy="800219"/>
          </a:xfrm>
          <a:prstGeom prst="rect">
            <a:avLst/>
          </a:prstGeom>
        </p:spPr>
        <p:txBody>
          <a:bodyPr wrap="square" lIns="72000" anchor="t" anchorCtr="0">
            <a:noAutofit/>
          </a:bodyPr>
          <a:lstStyle/>
          <a:p>
            <a:r>
              <a:rPr lang="fr-FR" sz="4800" b="1" dirty="0">
                <a:solidFill>
                  <a:schemeClr val="bg1"/>
                </a:solidFill>
                <a:effectLst/>
                <a:latin typeface="Marianne" panose="02000000000000000000" pitchFamily="2" charset="0"/>
              </a:rPr>
              <a:t>Incroyable</a:t>
            </a:r>
            <a:endParaRPr lang="fr-FR" sz="4800" dirty="0">
              <a:solidFill>
                <a:schemeClr val="bg1"/>
              </a:solidFill>
              <a:effectLst/>
              <a:latin typeface="Marianne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DFCD1C-2C25-924E-921E-A164B0B67E2C}"/>
              </a:ext>
            </a:extLst>
          </p:cNvPr>
          <p:cNvSpPr/>
          <p:nvPr userDrawn="1"/>
        </p:nvSpPr>
        <p:spPr>
          <a:xfrm>
            <a:off x="832928" y="3421313"/>
            <a:ext cx="32912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b="1" dirty="0">
                <a:solidFill>
                  <a:srgbClr val="0F9D44"/>
                </a:solidFill>
                <a:latin typeface="Marianne" panose="02000000000000000000" pitchFamily="2" charset="0"/>
              </a:rPr>
              <a:t>mais vert !</a:t>
            </a:r>
            <a:endParaRPr lang="fr-FR" sz="4800" dirty="0">
              <a:solidFill>
                <a:srgbClr val="0F9D44"/>
              </a:solidFill>
              <a:latin typeface="Marianne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3398F4-0162-CE42-908B-FD188A2626C2}"/>
              </a:ext>
            </a:extLst>
          </p:cNvPr>
          <p:cNvSpPr/>
          <p:nvPr userDrawn="1"/>
        </p:nvSpPr>
        <p:spPr>
          <a:xfrm>
            <a:off x="847918" y="4222924"/>
            <a:ext cx="44839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Marianne" panose="02000000000000000000" pitchFamily="2" charset="0"/>
              </a:rPr>
              <a:t>Restaurateurs, hébergeurs, acteurs du </a:t>
            </a:r>
            <a:br>
              <a:rPr lang="fr-FR" sz="1600" b="1" dirty="0">
                <a:solidFill>
                  <a:schemeClr val="bg1"/>
                </a:solidFill>
                <a:latin typeface="Marianne" panose="02000000000000000000" pitchFamily="2" charset="0"/>
              </a:rPr>
            </a:br>
            <a:r>
              <a:rPr lang="fr-FR" sz="1600" b="1" dirty="0">
                <a:solidFill>
                  <a:schemeClr val="bg1"/>
                </a:solidFill>
                <a:latin typeface="Marianne" panose="02000000000000000000" pitchFamily="2" charset="0"/>
              </a:rPr>
              <a:t>slow tourisme, avec France Relance </a:t>
            </a:r>
            <a:br>
              <a:rPr lang="fr-FR" sz="1600" b="1" dirty="0">
                <a:solidFill>
                  <a:schemeClr val="bg1"/>
                </a:solidFill>
                <a:latin typeface="Marianne" panose="02000000000000000000" pitchFamily="2" charset="0"/>
              </a:rPr>
            </a:br>
            <a:r>
              <a:rPr lang="fr-FR" sz="1600" b="1" dirty="0">
                <a:solidFill>
                  <a:schemeClr val="bg1"/>
                </a:solidFill>
                <a:latin typeface="Marianne" panose="02000000000000000000" pitchFamily="2" charset="0"/>
              </a:rPr>
              <a:t>et les financements de l’ADEME, </a:t>
            </a:r>
            <a:endParaRPr lang="fr-FR" sz="16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r>
              <a:rPr lang="fr-FR" sz="1600" b="1" dirty="0">
                <a:solidFill>
                  <a:schemeClr val="bg1"/>
                </a:solidFill>
                <a:latin typeface="Marianne" panose="02000000000000000000" pitchFamily="2" charset="0"/>
              </a:rPr>
              <a:t>empruntez le chemin du tourisme durable.</a:t>
            </a:r>
            <a:endParaRPr lang="fr-FR" sz="1600" dirty="0">
              <a:solidFill>
                <a:schemeClr val="bg1"/>
              </a:solidFill>
              <a:effectLst/>
              <a:latin typeface="Marianne" panose="02000000000000000000" pitchFamily="2" charset="0"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A5F02B14-E594-4D4D-A0C3-AFC521D78C3E}"/>
              </a:ext>
            </a:extLst>
          </p:cNvPr>
          <p:cNvGrpSpPr/>
          <p:nvPr userDrawn="1"/>
        </p:nvGrpSpPr>
        <p:grpSpPr>
          <a:xfrm>
            <a:off x="879921" y="5671382"/>
            <a:ext cx="4295394" cy="367646"/>
            <a:chOff x="879921" y="5671382"/>
            <a:chExt cx="4295394" cy="367646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1CD0A8F2-0695-BE4B-BC63-C6F9B4396782}"/>
                </a:ext>
              </a:extLst>
            </p:cNvPr>
            <p:cNvSpPr/>
            <p:nvPr/>
          </p:nvSpPr>
          <p:spPr>
            <a:xfrm>
              <a:off x="879921" y="5671382"/>
              <a:ext cx="4295394" cy="367646"/>
            </a:xfrm>
            <a:prstGeom prst="roundRect">
              <a:avLst>
                <a:gd name="adj" fmla="val 50000"/>
              </a:avLst>
            </a:prstGeom>
            <a:solidFill>
              <a:srgbClr val="0F9D4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DCB1216-9E6E-9C4F-81E1-625006DA2DCE}"/>
                </a:ext>
              </a:extLst>
            </p:cNvPr>
            <p:cNvSpPr/>
            <p:nvPr/>
          </p:nvSpPr>
          <p:spPr>
            <a:xfrm>
              <a:off x="1002468" y="5693623"/>
              <a:ext cx="4050299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500" b="1" dirty="0" err="1">
                  <a:solidFill>
                    <a:schemeClr val="bg1"/>
                  </a:solidFill>
                  <a:latin typeface="Marianne" panose="02000000000000000000" pitchFamily="2" charset="0"/>
                </a:rPr>
                <a:t>agirpourlatransition.ademe.fr</a:t>
              </a:r>
              <a:r>
                <a:rPr lang="fr-FR" sz="1500" b="1" dirty="0">
                  <a:solidFill>
                    <a:schemeClr val="bg1"/>
                  </a:solidFill>
                  <a:latin typeface="Marianne" panose="02000000000000000000" pitchFamily="2" charset="0"/>
                </a:rPr>
                <a:t>/entreprises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5440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6" y="5488"/>
            <a:ext cx="12182244" cy="6852512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714375" y="2255838"/>
            <a:ext cx="10955338" cy="375285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q"/>
              <a:defRPr sz="1800">
                <a:latin typeface="Marianne" panose="02000000000000000000" pitchFamily="50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600">
                <a:latin typeface="Marianne" panose="02000000000000000000" pitchFamily="50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400">
                <a:latin typeface="Marianne" panose="02000000000000000000" pitchFamily="50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200">
                <a:latin typeface="Marianne" panose="02000000000000000000" pitchFamily="50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200">
                <a:latin typeface="Marianne" panose="02000000000000000000" pitchFamily="50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4375" y="1323703"/>
            <a:ext cx="10955338" cy="854665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Marianne" panose="02000000000000000000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69709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6" y="5492"/>
            <a:ext cx="12182244" cy="6852512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714375" y="2247447"/>
            <a:ext cx="5346791" cy="375285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q"/>
              <a:defRPr sz="1800">
                <a:latin typeface="Marianne" panose="02000000000000000000" pitchFamily="50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600">
                <a:latin typeface="Marianne" panose="02000000000000000000" pitchFamily="50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400">
                <a:latin typeface="Marianne" panose="02000000000000000000" pitchFamily="50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200">
                <a:latin typeface="Marianne" panose="02000000000000000000" pitchFamily="50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200">
                <a:latin typeface="Marianne" panose="02000000000000000000" pitchFamily="50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4375" y="1323703"/>
            <a:ext cx="10955338" cy="854665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Marianne" panose="02000000000000000000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sz="quarter" idx="11"/>
          </p:nvPr>
        </p:nvSpPr>
        <p:spPr>
          <a:xfrm>
            <a:off x="6322922" y="2247447"/>
            <a:ext cx="5346791" cy="375285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q"/>
              <a:defRPr sz="1800">
                <a:latin typeface="Marianne" panose="02000000000000000000" pitchFamily="50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600">
                <a:latin typeface="Marianne" panose="02000000000000000000" pitchFamily="50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400">
                <a:latin typeface="Marianne" panose="02000000000000000000" pitchFamily="50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200">
                <a:latin typeface="Marianne" panose="02000000000000000000" pitchFamily="50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200">
                <a:latin typeface="Marianne" panose="02000000000000000000" pitchFamily="50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16241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6" y="0"/>
            <a:ext cx="12182244" cy="6852512"/>
          </a:xfrm>
          <a:prstGeom prst="rect">
            <a:avLst/>
          </a:prstGeom>
        </p:spPr>
      </p:pic>
      <p:sp>
        <p:nvSpPr>
          <p:cNvPr id="3" name="Espace réservé du contenu 5">
            <a:extLst>
              <a:ext uri="{FF2B5EF4-FFF2-40B4-BE49-F238E27FC236}">
                <a16:creationId xmlns:a16="http://schemas.microsoft.com/office/drawing/2014/main" id="{C65D261E-2C4A-4979-B86B-4100D57BB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1541" y="2392078"/>
            <a:ext cx="3614277" cy="34225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>
                <a:latin typeface="Marianne" panose="02000000000000000000" pitchFamily="50" charset="0"/>
              </a:defRPr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contenu 5">
            <a:extLst>
              <a:ext uri="{FF2B5EF4-FFF2-40B4-BE49-F238E27FC236}">
                <a16:creationId xmlns:a16="http://schemas.microsoft.com/office/drawing/2014/main" id="{CD79B451-1AFF-4E01-A5EB-F3F70D1E77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88861" y="2392078"/>
            <a:ext cx="3614277" cy="34225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>
                <a:latin typeface="Marianne" panose="02000000000000000000" pitchFamily="50" charset="0"/>
              </a:defRPr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F48DBAD-980E-4784-AD80-364655C5376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0230" y="2392078"/>
            <a:ext cx="3614277" cy="34225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 b="0">
                <a:latin typeface="Marianne" panose="02000000000000000000" pitchFamily="50" charset="0"/>
              </a:defRPr>
            </a:lvl1pPr>
            <a:lvl2pPr marL="35877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16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Titre 4"/>
          <p:cNvSpPr>
            <a:spLocks noGrp="1"/>
          </p:cNvSpPr>
          <p:nvPr>
            <p:ph type="title"/>
          </p:nvPr>
        </p:nvSpPr>
        <p:spPr>
          <a:xfrm>
            <a:off x="714375" y="1323703"/>
            <a:ext cx="10955338" cy="854665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Marianne" panose="02000000000000000000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162136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6" y="5492"/>
            <a:ext cx="12182244" cy="6852512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47145015-768C-7E41-BCFE-24194F55D40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75" y="1443038"/>
            <a:ext cx="11053763" cy="39600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SzPct val="200000"/>
              <a:buFontTx/>
              <a:buBlip>
                <a:blip r:embed="rId3"/>
              </a:buBlip>
              <a:defRPr sz="2100" b="1">
                <a:solidFill>
                  <a:srgbClr val="337A96"/>
                </a:solidFill>
                <a:latin typeface="Marianne" panose="02000000000000000000" pitchFamily="2" charset="0"/>
              </a:defRPr>
            </a:lvl1pPr>
            <a:lvl2pPr marL="685800" indent="-228600">
              <a:lnSpc>
                <a:spcPct val="100000"/>
              </a:lnSpc>
              <a:buSzPct val="150000"/>
              <a:buFontTx/>
              <a:buBlip>
                <a:blip r:embed="rId3"/>
              </a:buBlip>
              <a:defRPr sz="1600" b="0">
                <a:solidFill>
                  <a:schemeClr val="tx1"/>
                </a:solidFill>
                <a:latin typeface="Marianne" panose="02000000000000000000" pitchFamily="2" charset="0"/>
              </a:defRPr>
            </a:lvl2pPr>
            <a:lvl3pPr marL="1143000" indent="-228600">
              <a:lnSpc>
                <a:spcPct val="100000"/>
              </a:lnSpc>
              <a:buClr>
                <a:srgbClr val="337A96"/>
              </a:buClr>
              <a:buSzPct val="150000"/>
              <a:buFont typeface="Wingdings" pitchFamily="2" charset="2"/>
              <a:buChar char="§"/>
              <a:defRPr sz="1500" b="0">
                <a:solidFill>
                  <a:schemeClr val="tx1"/>
                </a:solidFill>
                <a:latin typeface="Marianne" panose="02000000000000000000" pitchFamily="2" charset="0"/>
              </a:defRPr>
            </a:lvl3pPr>
            <a:lvl4pPr marL="1600200" indent="-228600">
              <a:lnSpc>
                <a:spcPct val="100000"/>
              </a:lnSpc>
              <a:buFont typeface="Wingdings" pitchFamily="2" charset="2"/>
              <a:buChar char="§"/>
              <a:defRPr sz="1300">
                <a:solidFill>
                  <a:schemeClr val="tx1"/>
                </a:solidFill>
                <a:latin typeface="Marianne" panose="02000000000000000000" pitchFamily="2" charset="0"/>
              </a:defRPr>
            </a:lvl4pPr>
            <a:lvl5pPr marL="2057400" indent="-228600">
              <a:lnSpc>
                <a:spcPct val="100000"/>
              </a:lnSpc>
              <a:buFont typeface="Wingdings" pitchFamily="2" charset="2"/>
              <a:buChar char="§"/>
              <a:defRPr sz="1100">
                <a:solidFill>
                  <a:schemeClr val="bg1">
                    <a:lumMod val="50000"/>
                  </a:schemeClr>
                </a:solidFill>
                <a:latin typeface="Marianne" panose="02000000000000000000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12588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6" y="5492"/>
            <a:ext cx="12182244" cy="6852512"/>
          </a:xfrm>
          <a:prstGeom prst="rect">
            <a:avLst/>
          </a:prstGeom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E60D7FE-0057-B44A-936E-53E96D66649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75" y="1443038"/>
            <a:ext cx="11053763" cy="39600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SzPct val="200000"/>
              <a:buFontTx/>
              <a:buBlip>
                <a:blip r:embed="rId3"/>
              </a:buBlip>
              <a:defRPr sz="2100" b="1">
                <a:solidFill>
                  <a:srgbClr val="57AD7D"/>
                </a:solidFill>
                <a:latin typeface="Marianne" panose="02000000000000000000" pitchFamily="2" charset="0"/>
              </a:defRPr>
            </a:lvl1pPr>
            <a:lvl2pPr marL="685800" indent="-228600">
              <a:lnSpc>
                <a:spcPct val="100000"/>
              </a:lnSpc>
              <a:buSzPct val="150000"/>
              <a:buFontTx/>
              <a:buBlip>
                <a:blip r:embed="rId3"/>
              </a:buBlip>
              <a:defRPr sz="1600" b="0">
                <a:solidFill>
                  <a:schemeClr val="tx1"/>
                </a:solidFill>
                <a:latin typeface="Marianne" panose="02000000000000000000" pitchFamily="2" charset="0"/>
              </a:defRPr>
            </a:lvl2pPr>
            <a:lvl3pPr marL="1143000" indent="-228600">
              <a:lnSpc>
                <a:spcPct val="100000"/>
              </a:lnSpc>
              <a:buClr>
                <a:srgbClr val="57AD7D"/>
              </a:buClr>
              <a:buSzPct val="150000"/>
              <a:buFont typeface="Wingdings" pitchFamily="2" charset="2"/>
              <a:buChar char="§"/>
              <a:defRPr sz="1500" b="0">
                <a:solidFill>
                  <a:schemeClr val="tx1"/>
                </a:solidFill>
                <a:latin typeface="Marianne" panose="02000000000000000000" pitchFamily="2" charset="0"/>
              </a:defRPr>
            </a:lvl3pPr>
            <a:lvl4pPr marL="1600200" indent="-228600">
              <a:lnSpc>
                <a:spcPct val="100000"/>
              </a:lnSpc>
              <a:buFont typeface="Wingdings" pitchFamily="2" charset="2"/>
              <a:buChar char="§"/>
              <a:defRPr sz="1300">
                <a:solidFill>
                  <a:schemeClr val="tx1"/>
                </a:solidFill>
                <a:latin typeface="Marianne" panose="02000000000000000000" pitchFamily="2" charset="0"/>
              </a:defRPr>
            </a:lvl4pPr>
            <a:lvl5pPr marL="2057400" indent="-228600">
              <a:lnSpc>
                <a:spcPct val="100000"/>
              </a:lnSpc>
              <a:buFont typeface="Wingdings" pitchFamily="2" charset="2"/>
              <a:buChar char="§"/>
              <a:defRPr sz="1100">
                <a:solidFill>
                  <a:schemeClr val="bg1">
                    <a:lumMod val="50000"/>
                  </a:schemeClr>
                </a:solidFill>
                <a:latin typeface="Marianne" panose="02000000000000000000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66344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6" y="5492"/>
            <a:ext cx="12182244" cy="6852512"/>
          </a:xfrm>
          <a:prstGeom prst="rect">
            <a:avLst/>
          </a:prstGeom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D5DB7E78-217F-6643-BF21-E060CA93F5D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75" y="1443039"/>
            <a:ext cx="11053763" cy="39600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SzPct val="200000"/>
              <a:buFontTx/>
              <a:buBlip>
                <a:blip r:embed="rId3"/>
              </a:buBlip>
              <a:defRPr sz="2100" b="1">
                <a:solidFill>
                  <a:srgbClr val="FBB900"/>
                </a:solidFill>
                <a:latin typeface="Marianne" panose="02000000000000000000" pitchFamily="2" charset="0"/>
              </a:defRPr>
            </a:lvl1pPr>
            <a:lvl2pPr marL="685800" indent="-228600">
              <a:lnSpc>
                <a:spcPct val="100000"/>
              </a:lnSpc>
              <a:buSzPct val="150000"/>
              <a:buFontTx/>
              <a:buBlip>
                <a:blip r:embed="rId3"/>
              </a:buBlip>
              <a:defRPr sz="1600" b="0">
                <a:solidFill>
                  <a:schemeClr val="tx1"/>
                </a:solidFill>
                <a:latin typeface="Marianne" panose="02000000000000000000" pitchFamily="2" charset="0"/>
              </a:defRPr>
            </a:lvl2pPr>
            <a:lvl3pPr marL="1143000" indent="-228600">
              <a:lnSpc>
                <a:spcPct val="100000"/>
              </a:lnSpc>
              <a:buClr>
                <a:srgbClr val="FBB900"/>
              </a:buClr>
              <a:buSzPct val="150000"/>
              <a:buFont typeface="Wingdings" pitchFamily="2" charset="2"/>
              <a:buChar char="§"/>
              <a:defRPr sz="1500" b="0">
                <a:solidFill>
                  <a:schemeClr val="tx1"/>
                </a:solidFill>
                <a:latin typeface="Marianne" panose="02000000000000000000" pitchFamily="2" charset="0"/>
              </a:defRPr>
            </a:lvl3pPr>
            <a:lvl4pPr marL="1600200" indent="-228600">
              <a:lnSpc>
                <a:spcPct val="100000"/>
              </a:lnSpc>
              <a:buFont typeface="Wingdings" pitchFamily="2" charset="2"/>
              <a:buChar char="§"/>
              <a:defRPr sz="1300">
                <a:solidFill>
                  <a:schemeClr val="tx1"/>
                </a:solidFill>
                <a:latin typeface="Marianne" panose="02000000000000000000" pitchFamily="2" charset="0"/>
              </a:defRPr>
            </a:lvl4pPr>
            <a:lvl5pPr marL="2057400" indent="-228600">
              <a:lnSpc>
                <a:spcPct val="100000"/>
              </a:lnSpc>
              <a:buFont typeface="Wingdings" pitchFamily="2" charset="2"/>
              <a:buChar char="§"/>
              <a:defRPr sz="1100">
                <a:solidFill>
                  <a:schemeClr val="bg1">
                    <a:lumMod val="50000"/>
                  </a:schemeClr>
                </a:solidFill>
                <a:latin typeface="Marianne" panose="02000000000000000000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72902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6" y="5492"/>
            <a:ext cx="12182244" cy="6852512"/>
          </a:xfrm>
          <a:prstGeom prst="rect">
            <a:avLst/>
          </a:prstGeom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D5DB7E78-217F-6643-BF21-E060CA93F5D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75" y="1443039"/>
            <a:ext cx="11053763" cy="4873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SzPct val="200000"/>
              <a:buFontTx/>
              <a:buNone/>
              <a:defRPr sz="2100" b="1">
                <a:solidFill>
                  <a:srgbClr val="FBB900"/>
                </a:solidFill>
                <a:latin typeface="Marianne" panose="02000000000000000000" pitchFamily="2" charset="0"/>
              </a:defRPr>
            </a:lvl1pPr>
            <a:lvl2pPr marL="685800" indent="-228600">
              <a:lnSpc>
                <a:spcPct val="100000"/>
              </a:lnSpc>
              <a:buSzPct val="150000"/>
              <a:buFontTx/>
              <a:buBlip>
                <a:blip r:embed="rId3"/>
              </a:buBlip>
              <a:defRPr sz="1600" b="0">
                <a:solidFill>
                  <a:schemeClr val="tx1"/>
                </a:solidFill>
                <a:latin typeface="Marianne" panose="02000000000000000000" pitchFamily="2" charset="0"/>
              </a:defRPr>
            </a:lvl2pPr>
            <a:lvl3pPr marL="1143000" indent="-228600">
              <a:lnSpc>
                <a:spcPct val="100000"/>
              </a:lnSpc>
              <a:buClr>
                <a:srgbClr val="FBB900"/>
              </a:buClr>
              <a:buSzPct val="150000"/>
              <a:buFont typeface="Wingdings" pitchFamily="2" charset="2"/>
              <a:buChar char="§"/>
              <a:defRPr sz="1500" b="0">
                <a:solidFill>
                  <a:schemeClr val="tx1"/>
                </a:solidFill>
                <a:latin typeface="Marianne" panose="02000000000000000000" pitchFamily="2" charset="0"/>
              </a:defRPr>
            </a:lvl3pPr>
            <a:lvl4pPr marL="1600200" indent="-228600">
              <a:lnSpc>
                <a:spcPct val="100000"/>
              </a:lnSpc>
              <a:buFont typeface="Wingdings" pitchFamily="2" charset="2"/>
              <a:buChar char="§"/>
              <a:defRPr sz="1300">
                <a:solidFill>
                  <a:schemeClr val="tx1"/>
                </a:solidFill>
                <a:latin typeface="Marianne" panose="02000000000000000000" pitchFamily="2" charset="0"/>
              </a:defRPr>
            </a:lvl4pPr>
            <a:lvl5pPr marL="2057400" indent="-228600">
              <a:lnSpc>
                <a:spcPct val="100000"/>
              </a:lnSpc>
              <a:buFont typeface="Wingdings" pitchFamily="2" charset="2"/>
              <a:buChar char="§"/>
              <a:defRPr sz="1100">
                <a:solidFill>
                  <a:schemeClr val="bg1">
                    <a:lumMod val="50000"/>
                  </a:schemeClr>
                </a:solidFill>
                <a:latin typeface="Marianne" panose="02000000000000000000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9581B3B-3E7A-F84D-9B28-64429101CF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0075" y="2062163"/>
            <a:ext cx="11053763" cy="33131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sz="1300">
                <a:latin typeface="Marianne" panose="02000000000000000000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98339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6" y="5492"/>
            <a:ext cx="12182244" cy="685251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47" y="2235138"/>
            <a:ext cx="2394073" cy="2387723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292259CD-9CDF-5447-8D6A-171228A7817B}"/>
              </a:ext>
            </a:extLst>
          </p:cNvPr>
          <p:cNvCxnSpPr/>
          <p:nvPr userDrawn="1"/>
        </p:nvCxnSpPr>
        <p:spPr>
          <a:xfrm>
            <a:off x="4721902" y="1633928"/>
            <a:ext cx="0" cy="3822492"/>
          </a:xfrm>
          <a:prstGeom prst="line">
            <a:avLst/>
          </a:prstGeom>
          <a:ln>
            <a:solidFill>
              <a:srgbClr val="4669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4929790" y="1633928"/>
            <a:ext cx="6496822" cy="382249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q"/>
              <a:defRPr sz="1800">
                <a:latin typeface="Marianne" panose="02000000000000000000" pitchFamily="50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600">
                <a:latin typeface="Marianne" panose="02000000000000000000" pitchFamily="50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400">
                <a:latin typeface="Marianne" panose="02000000000000000000" pitchFamily="50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200">
                <a:latin typeface="Marianne" panose="02000000000000000000" pitchFamily="50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200">
                <a:latin typeface="Marianne" panose="02000000000000000000" pitchFamily="50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40393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6" y="5492"/>
            <a:ext cx="12182244" cy="685251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47" y="2235138"/>
            <a:ext cx="2394073" cy="2387723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292259CD-9CDF-5447-8D6A-171228A7817B}"/>
              </a:ext>
            </a:extLst>
          </p:cNvPr>
          <p:cNvCxnSpPr/>
          <p:nvPr userDrawn="1"/>
        </p:nvCxnSpPr>
        <p:spPr>
          <a:xfrm>
            <a:off x="4721902" y="1633928"/>
            <a:ext cx="0" cy="3822492"/>
          </a:xfrm>
          <a:prstGeom prst="line">
            <a:avLst/>
          </a:prstGeom>
          <a:ln>
            <a:solidFill>
              <a:srgbClr val="4669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138056" y="2766217"/>
            <a:ext cx="5945777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Marianne" panose="02000000000000000000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534630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6" y="5492"/>
            <a:ext cx="12182244" cy="685251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153" y="2129565"/>
            <a:ext cx="3810000" cy="2936875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94D6720-1CD9-1B4D-80F6-B47018DB86F7}"/>
              </a:ext>
            </a:extLst>
          </p:cNvPr>
          <p:cNvCxnSpPr/>
          <p:nvPr userDrawn="1"/>
        </p:nvCxnSpPr>
        <p:spPr>
          <a:xfrm>
            <a:off x="4721902" y="1633928"/>
            <a:ext cx="0" cy="3822492"/>
          </a:xfrm>
          <a:prstGeom prst="line">
            <a:avLst/>
          </a:prstGeom>
          <a:ln>
            <a:solidFill>
              <a:srgbClr val="4669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4929790" y="1633928"/>
            <a:ext cx="6496822" cy="382249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q"/>
              <a:defRPr sz="1800">
                <a:latin typeface="Marianne" panose="02000000000000000000" pitchFamily="50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600">
                <a:latin typeface="Marianne" panose="02000000000000000000" pitchFamily="50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400">
                <a:latin typeface="Marianne" panose="02000000000000000000" pitchFamily="50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200">
                <a:latin typeface="Marianne" panose="02000000000000000000" pitchFamily="50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200">
                <a:latin typeface="Marianne" panose="02000000000000000000" pitchFamily="50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15223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354224A-B462-A446-B966-5B285640A1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50" y="15018"/>
            <a:ext cx="12165299" cy="6842980"/>
          </a:xfrm>
          <a:prstGeom prst="rect">
            <a:avLst/>
          </a:prstGeom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40A0503-0D93-3345-985F-9D5E4C0212C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79921" y="3576002"/>
            <a:ext cx="4860479" cy="10163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Marianne" panose="020000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1 </a:t>
            </a:r>
          </a:p>
          <a:p>
            <a:pPr lvl="0"/>
            <a:r>
              <a:rPr lang="fr-FR" dirty="0"/>
              <a:t>corps 28 </a:t>
            </a:r>
            <a:r>
              <a:rPr lang="fr-FR" dirty="0" err="1"/>
              <a:t>bold</a:t>
            </a:r>
            <a:endParaRPr lang="fr-FR" dirty="0"/>
          </a:p>
        </p:txBody>
      </p:sp>
      <p:sp>
        <p:nvSpPr>
          <p:cNvPr id="15" name="Espace réservé du contenu 5">
            <a:extLst>
              <a:ext uri="{FF2B5EF4-FFF2-40B4-BE49-F238E27FC236}">
                <a16:creationId xmlns:a16="http://schemas.microsoft.com/office/drawing/2014/main" id="{8318D743-4D3D-8D44-9655-670356969C7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79921" y="4592320"/>
            <a:ext cx="4860479" cy="124999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None/>
              <a:defRPr sz="1600" b="0">
                <a:solidFill>
                  <a:srgbClr val="0F9D44"/>
                </a:solidFill>
                <a:latin typeface="Marianne" panose="020000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2 </a:t>
            </a:r>
          </a:p>
          <a:p>
            <a:pPr lvl="0"/>
            <a:r>
              <a:rPr lang="fr-FR" dirty="0"/>
              <a:t>corps 16 </a:t>
            </a:r>
            <a:r>
              <a:rPr lang="fr-FR" dirty="0" err="1"/>
              <a:t>régular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36079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6" y="5492"/>
            <a:ext cx="12182244" cy="685251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153" y="2129565"/>
            <a:ext cx="3810000" cy="2936875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94D6720-1CD9-1B4D-80F6-B47018DB86F7}"/>
              </a:ext>
            </a:extLst>
          </p:cNvPr>
          <p:cNvCxnSpPr/>
          <p:nvPr userDrawn="1"/>
        </p:nvCxnSpPr>
        <p:spPr>
          <a:xfrm>
            <a:off x="4721902" y="1633928"/>
            <a:ext cx="0" cy="3822492"/>
          </a:xfrm>
          <a:prstGeom prst="line">
            <a:avLst/>
          </a:prstGeom>
          <a:ln>
            <a:solidFill>
              <a:srgbClr val="4669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652" y="2768966"/>
            <a:ext cx="6738257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Marianne" panose="02000000000000000000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52477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99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06AFDBAF-0B2F-6F45-A401-B150EE16AB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50" y="15018"/>
            <a:ext cx="12165299" cy="68429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5E2388A-1EA2-6D4A-9A13-E0E5D9D75203}"/>
              </a:ext>
            </a:extLst>
          </p:cNvPr>
          <p:cNvSpPr/>
          <p:nvPr userDrawn="1"/>
        </p:nvSpPr>
        <p:spPr>
          <a:xfrm>
            <a:off x="9757558" y="5292436"/>
            <a:ext cx="1551710" cy="760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aa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8CF72B2-C256-A34E-9F64-9ED1D90E7F81}"/>
              </a:ext>
            </a:extLst>
          </p:cNvPr>
          <p:cNvSpPr txBox="1"/>
          <p:nvPr userDrawn="1"/>
        </p:nvSpPr>
        <p:spPr>
          <a:xfrm>
            <a:off x="10008677" y="5349281"/>
            <a:ext cx="1156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Logo </a:t>
            </a:r>
          </a:p>
          <a:p>
            <a:pPr algn="ctr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Partenaire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852E2A8-CEF6-0741-BECB-189639E93ED4}"/>
              </a:ext>
            </a:extLst>
          </p:cNvPr>
          <p:cNvSpPr/>
          <p:nvPr userDrawn="1"/>
        </p:nvSpPr>
        <p:spPr>
          <a:xfrm>
            <a:off x="832928" y="2868330"/>
            <a:ext cx="3409289" cy="800219"/>
          </a:xfrm>
          <a:prstGeom prst="rect">
            <a:avLst/>
          </a:prstGeom>
        </p:spPr>
        <p:txBody>
          <a:bodyPr wrap="square" lIns="72000" anchor="t" anchorCtr="0">
            <a:noAutofit/>
          </a:bodyPr>
          <a:lstStyle/>
          <a:p>
            <a:r>
              <a:rPr lang="fr-FR" sz="4800" b="1" dirty="0">
                <a:solidFill>
                  <a:schemeClr val="bg1"/>
                </a:solidFill>
                <a:effectLst/>
                <a:latin typeface="Marianne" panose="02000000000000000000" pitchFamily="2" charset="0"/>
              </a:rPr>
              <a:t>Incroyable</a:t>
            </a:r>
            <a:endParaRPr lang="fr-FR" sz="4800" dirty="0">
              <a:solidFill>
                <a:schemeClr val="bg1"/>
              </a:solidFill>
              <a:effectLst/>
              <a:latin typeface="Marianne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D5FCF20-E30C-6645-8D15-177C2DEAA156}"/>
              </a:ext>
            </a:extLst>
          </p:cNvPr>
          <p:cNvSpPr/>
          <p:nvPr userDrawn="1"/>
        </p:nvSpPr>
        <p:spPr>
          <a:xfrm>
            <a:off x="832928" y="3421313"/>
            <a:ext cx="32912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b="1" dirty="0">
                <a:solidFill>
                  <a:srgbClr val="0F9D44"/>
                </a:solidFill>
                <a:latin typeface="Marianne" panose="02000000000000000000" pitchFamily="2" charset="0"/>
              </a:rPr>
              <a:t>mais vert !</a:t>
            </a:r>
            <a:endParaRPr lang="fr-FR" sz="4800" dirty="0">
              <a:solidFill>
                <a:srgbClr val="0F9D44"/>
              </a:solidFill>
              <a:latin typeface="Marianne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33D2CD1-38AD-984A-A83C-500064A63EA7}"/>
              </a:ext>
            </a:extLst>
          </p:cNvPr>
          <p:cNvSpPr/>
          <p:nvPr userDrawn="1"/>
        </p:nvSpPr>
        <p:spPr>
          <a:xfrm>
            <a:off x="847918" y="4222924"/>
            <a:ext cx="44839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Marianne" panose="02000000000000000000" pitchFamily="2" charset="0"/>
              </a:rPr>
              <a:t>Restaurateurs, hébergeurs, acteurs du </a:t>
            </a:r>
            <a:br>
              <a:rPr lang="fr-FR" sz="1600" b="1" dirty="0">
                <a:solidFill>
                  <a:schemeClr val="bg1"/>
                </a:solidFill>
                <a:latin typeface="Marianne" panose="02000000000000000000" pitchFamily="2" charset="0"/>
              </a:rPr>
            </a:br>
            <a:r>
              <a:rPr lang="fr-FR" sz="1600" b="1" dirty="0">
                <a:solidFill>
                  <a:schemeClr val="bg1"/>
                </a:solidFill>
                <a:latin typeface="Marianne" panose="02000000000000000000" pitchFamily="2" charset="0"/>
              </a:rPr>
              <a:t>slow tourisme, avec France Relance </a:t>
            </a:r>
            <a:br>
              <a:rPr lang="fr-FR" sz="1600" b="1" dirty="0">
                <a:solidFill>
                  <a:schemeClr val="bg1"/>
                </a:solidFill>
                <a:latin typeface="Marianne" panose="02000000000000000000" pitchFamily="2" charset="0"/>
              </a:rPr>
            </a:br>
            <a:r>
              <a:rPr lang="fr-FR" sz="1600" b="1" dirty="0">
                <a:solidFill>
                  <a:schemeClr val="bg1"/>
                </a:solidFill>
                <a:latin typeface="Marianne" panose="02000000000000000000" pitchFamily="2" charset="0"/>
              </a:rPr>
              <a:t>et les financements de l’ADEME, </a:t>
            </a:r>
            <a:endParaRPr lang="fr-FR" sz="16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r>
              <a:rPr lang="fr-FR" sz="1600" b="1" dirty="0">
                <a:solidFill>
                  <a:schemeClr val="bg1"/>
                </a:solidFill>
                <a:latin typeface="Marianne" panose="02000000000000000000" pitchFamily="2" charset="0"/>
              </a:rPr>
              <a:t>empruntez le chemin du tourisme durable.</a:t>
            </a:r>
            <a:endParaRPr lang="fr-FR" sz="1600" dirty="0">
              <a:solidFill>
                <a:schemeClr val="bg1"/>
              </a:solidFill>
              <a:effectLst/>
              <a:latin typeface="Marianne" panose="02000000000000000000" pitchFamily="2" charset="0"/>
            </a:endParaRP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8E39404A-31E3-524C-BA5D-46062C677069}"/>
              </a:ext>
            </a:extLst>
          </p:cNvPr>
          <p:cNvGrpSpPr/>
          <p:nvPr userDrawn="1"/>
        </p:nvGrpSpPr>
        <p:grpSpPr>
          <a:xfrm>
            <a:off x="879921" y="5671382"/>
            <a:ext cx="4295394" cy="367646"/>
            <a:chOff x="879921" y="5671382"/>
            <a:chExt cx="4295394" cy="367646"/>
          </a:xfrm>
        </p:grpSpPr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DB9AC8D3-7614-9344-A62E-BAFE11FE8C28}"/>
                </a:ext>
              </a:extLst>
            </p:cNvPr>
            <p:cNvSpPr/>
            <p:nvPr/>
          </p:nvSpPr>
          <p:spPr>
            <a:xfrm>
              <a:off x="879921" y="5671382"/>
              <a:ext cx="4295394" cy="367646"/>
            </a:xfrm>
            <a:prstGeom prst="roundRect">
              <a:avLst>
                <a:gd name="adj" fmla="val 50000"/>
              </a:avLst>
            </a:prstGeom>
            <a:solidFill>
              <a:srgbClr val="0F9D4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128B4CE-8B53-D041-81F9-F4A9BD9E3F22}"/>
                </a:ext>
              </a:extLst>
            </p:cNvPr>
            <p:cNvSpPr/>
            <p:nvPr/>
          </p:nvSpPr>
          <p:spPr>
            <a:xfrm>
              <a:off x="1002468" y="5693623"/>
              <a:ext cx="4050299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500" b="1" dirty="0" err="1">
                  <a:solidFill>
                    <a:schemeClr val="bg1"/>
                  </a:solidFill>
                  <a:latin typeface="Marianne" panose="02000000000000000000" pitchFamily="2" charset="0"/>
                </a:rPr>
                <a:t>agirpourlatransition.ademe.fr</a:t>
              </a:r>
              <a:r>
                <a:rPr lang="fr-FR" sz="1500" b="1" dirty="0">
                  <a:solidFill>
                    <a:schemeClr val="bg1"/>
                  </a:solidFill>
                  <a:latin typeface="Marianne" panose="02000000000000000000" pitchFamily="2" charset="0"/>
                </a:rPr>
                <a:t>/entreprises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8011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766051F-AC0B-6E4B-A41F-641C65985F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99" y="15019"/>
            <a:ext cx="12165301" cy="68429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CBD4ED-B661-4246-94D7-7DDCE634E993}"/>
              </a:ext>
            </a:extLst>
          </p:cNvPr>
          <p:cNvSpPr/>
          <p:nvPr userDrawn="1"/>
        </p:nvSpPr>
        <p:spPr>
          <a:xfrm>
            <a:off x="9757558" y="5292436"/>
            <a:ext cx="1551710" cy="760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aa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CE6B652-833F-234D-A006-0A2CA72FA771}"/>
              </a:ext>
            </a:extLst>
          </p:cNvPr>
          <p:cNvSpPr txBox="1"/>
          <p:nvPr userDrawn="1"/>
        </p:nvSpPr>
        <p:spPr>
          <a:xfrm>
            <a:off x="10008677" y="5349281"/>
            <a:ext cx="1156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Logo </a:t>
            </a:r>
          </a:p>
          <a:p>
            <a:pPr algn="ctr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Partenaire</a:t>
            </a:r>
          </a:p>
        </p:txBody>
      </p:sp>
      <p:sp>
        <p:nvSpPr>
          <p:cNvPr id="10" name="Espace réservé du contenu 5">
            <a:extLst>
              <a:ext uri="{FF2B5EF4-FFF2-40B4-BE49-F238E27FC236}">
                <a16:creationId xmlns:a16="http://schemas.microsoft.com/office/drawing/2014/main" id="{7D3CF04E-F43C-C242-838B-06162847F12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79921" y="3576002"/>
            <a:ext cx="4860479" cy="10163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Marianne" panose="020000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1 </a:t>
            </a:r>
          </a:p>
          <a:p>
            <a:pPr lvl="0"/>
            <a:r>
              <a:rPr lang="fr-FR" dirty="0"/>
              <a:t>corps 28 </a:t>
            </a:r>
            <a:r>
              <a:rPr lang="fr-FR" dirty="0" err="1"/>
              <a:t>bold</a:t>
            </a:r>
            <a:endParaRPr lang="fr-FR" dirty="0"/>
          </a:p>
        </p:txBody>
      </p:sp>
      <p:sp>
        <p:nvSpPr>
          <p:cNvPr id="11" name="Espace réservé du contenu 5">
            <a:extLst>
              <a:ext uri="{FF2B5EF4-FFF2-40B4-BE49-F238E27FC236}">
                <a16:creationId xmlns:a16="http://schemas.microsoft.com/office/drawing/2014/main" id="{F600ED39-9327-E24F-A3FC-5274F4BCF9C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79921" y="4592320"/>
            <a:ext cx="4860479" cy="124999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None/>
              <a:defRPr sz="1600" b="0">
                <a:solidFill>
                  <a:srgbClr val="0F9D44"/>
                </a:solidFill>
                <a:latin typeface="Marianne" panose="020000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2 </a:t>
            </a:r>
          </a:p>
          <a:p>
            <a:pPr lvl="0"/>
            <a:r>
              <a:rPr lang="fr-FR" dirty="0"/>
              <a:t>corps 16 </a:t>
            </a:r>
            <a:r>
              <a:rPr lang="fr-FR" dirty="0" err="1"/>
              <a:t>régular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263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279F58B7-E338-C44F-8EEF-0002839A1A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49" y="15018"/>
            <a:ext cx="12165301" cy="68429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EEC91B-1F8F-C045-BEC2-967588D24027}"/>
              </a:ext>
            </a:extLst>
          </p:cNvPr>
          <p:cNvSpPr/>
          <p:nvPr userDrawn="1"/>
        </p:nvSpPr>
        <p:spPr>
          <a:xfrm>
            <a:off x="9559637" y="5292436"/>
            <a:ext cx="1749632" cy="760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aa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ACE04A4-AD9C-4F48-BF64-755B34E3A6E1}"/>
              </a:ext>
            </a:extLst>
          </p:cNvPr>
          <p:cNvSpPr txBox="1"/>
          <p:nvPr userDrawn="1"/>
        </p:nvSpPr>
        <p:spPr>
          <a:xfrm>
            <a:off x="9880707" y="5349281"/>
            <a:ext cx="1246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Logo Multi </a:t>
            </a:r>
          </a:p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Partenaires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74FBA6-A3AE-9149-9889-50962B73A999}"/>
              </a:ext>
            </a:extLst>
          </p:cNvPr>
          <p:cNvSpPr/>
          <p:nvPr userDrawn="1"/>
        </p:nvSpPr>
        <p:spPr>
          <a:xfrm>
            <a:off x="832928" y="2868330"/>
            <a:ext cx="3409289" cy="800219"/>
          </a:xfrm>
          <a:prstGeom prst="rect">
            <a:avLst/>
          </a:prstGeom>
        </p:spPr>
        <p:txBody>
          <a:bodyPr wrap="square" lIns="72000" anchor="t" anchorCtr="0">
            <a:noAutofit/>
          </a:bodyPr>
          <a:lstStyle/>
          <a:p>
            <a:r>
              <a:rPr lang="fr-FR" sz="4800" b="1" dirty="0">
                <a:solidFill>
                  <a:schemeClr val="bg1"/>
                </a:solidFill>
                <a:effectLst/>
                <a:latin typeface="Marianne" panose="02000000000000000000" pitchFamily="2" charset="0"/>
              </a:rPr>
              <a:t>Incroyable</a:t>
            </a:r>
            <a:endParaRPr lang="fr-FR" sz="4800" dirty="0">
              <a:solidFill>
                <a:schemeClr val="bg1"/>
              </a:solidFill>
              <a:effectLst/>
              <a:latin typeface="Marianne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DE447B-C804-CE45-96F2-5C884F9DA3EE}"/>
              </a:ext>
            </a:extLst>
          </p:cNvPr>
          <p:cNvSpPr/>
          <p:nvPr userDrawn="1"/>
        </p:nvSpPr>
        <p:spPr>
          <a:xfrm>
            <a:off x="832928" y="3421313"/>
            <a:ext cx="32912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b="1" dirty="0">
                <a:solidFill>
                  <a:srgbClr val="0F9D44"/>
                </a:solidFill>
                <a:latin typeface="Marianne" panose="02000000000000000000" pitchFamily="2" charset="0"/>
              </a:rPr>
              <a:t>mais vert !</a:t>
            </a:r>
            <a:endParaRPr lang="fr-FR" sz="4800" dirty="0">
              <a:solidFill>
                <a:srgbClr val="0F9D44"/>
              </a:solidFill>
              <a:latin typeface="Marianne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D03416-4F78-6E4C-B7DF-57716CDCEB34}"/>
              </a:ext>
            </a:extLst>
          </p:cNvPr>
          <p:cNvSpPr/>
          <p:nvPr userDrawn="1"/>
        </p:nvSpPr>
        <p:spPr>
          <a:xfrm>
            <a:off x="847918" y="4222924"/>
            <a:ext cx="44839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Marianne" panose="02000000000000000000" pitchFamily="2" charset="0"/>
              </a:rPr>
              <a:t>Restaurateurs, hébergeurs, acteurs du </a:t>
            </a:r>
            <a:br>
              <a:rPr lang="fr-FR" sz="1600" b="1" dirty="0">
                <a:solidFill>
                  <a:schemeClr val="bg1"/>
                </a:solidFill>
                <a:latin typeface="Marianne" panose="02000000000000000000" pitchFamily="2" charset="0"/>
              </a:rPr>
            </a:br>
            <a:r>
              <a:rPr lang="fr-FR" sz="1600" b="1" dirty="0">
                <a:solidFill>
                  <a:schemeClr val="bg1"/>
                </a:solidFill>
                <a:latin typeface="Marianne" panose="02000000000000000000" pitchFamily="2" charset="0"/>
              </a:rPr>
              <a:t>slow tourisme, avec France Relance </a:t>
            </a:r>
            <a:br>
              <a:rPr lang="fr-FR" sz="1600" b="1" dirty="0">
                <a:solidFill>
                  <a:schemeClr val="bg1"/>
                </a:solidFill>
                <a:latin typeface="Marianne" panose="02000000000000000000" pitchFamily="2" charset="0"/>
              </a:rPr>
            </a:br>
            <a:r>
              <a:rPr lang="fr-FR" sz="1600" b="1" dirty="0">
                <a:solidFill>
                  <a:schemeClr val="bg1"/>
                </a:solidFill>
                <a:latin typeface="Marianne" panose="02000000000000000000" pitchFamily="2" charset="0"/>
              </a:rPr>
              <a:t>et les financements de l’ADEME, </a:t>
            </a:r>
            <a:endParaRPr lang="fr-FR" sz="16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r>
              <a:rPr lang="fr-FR" sz="1600" b="1" dirty="0">
                <a:solidFill>
                  <a:schemeClr val="bg1"/>
                </a:solidFill>
                <a:latin typeface="Marianne" panose="02000000000000000000" pitchFamily="2" charset="0"/>
              </a:rPr>
              <a:t>empruntez le chemin du tourisme durable.</a:t>
            </a:r>
            <a:endParaRPr lang="fr-FR" sz="1600" dirty="0">
              <a:solidFill>
                <a:schemeClr val="bg1"/>
              </a:solidFill>
              <a:effectLst/>
              <a:latin typeface="Marianne" panose="02000000000000000000" pitchFamily="2" charset="0"/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BCD03245-3166-FA46-9B6A-5D09561A633B}"/>
              </a:ext>
            </a:extLst>
          </p:cNvPr>
          <p:cNvGrpSpPr/>
          <p:nvPr userDrawn="1"/>
        </p:nvGrpSpPr>
        <p:grpSpPr>
          <a:xfrm>
            <a:off x="879921" y="5671382"/>
            <a:ext cx="4295394" cy="367646"/>
            <a:chOff x="879921" y="5671382"/>
            <a:chExt cx="4295394" cy="367646"/>
          </a:xfrm>
        </p:grpSpPr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9690C7B1-BE6D-5B44-B567-723F24412D37}"/>
                </a:ext>
              </a:extLst>
            </p:cNvPr>
            <p:cNvSpPr/>
            <p:nvPr/>
          </p:nvSpPr>
          <p:spPr>
            <a:xfrm>
              <a:off x="879921" y="5671382"/>
              <a:ext cx="4295394" cy="367646"/>
            </a:xfrm>
            <a:prstGeom prst="roundRect">
              <a:avLst>
                <a:gd name="adj" fmla="val 50000"/>
              </a:avLst>
            </a:prstGeom>
            <a:solidFill>
              <a:srgbClr val="0F9D4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E7B2145-B682-F74D-B1F2-05488E9676CA}"/>
                </a:ext>
              </a:extLst>
            </p:cNvPr>
            <p:cNvSpPr/>
            <p:nvPr/>
          </p:nvSpPr>
          <p:spPr>
            <a:xfrm>
              <a:off x="1002468" y="5693623"/>
              <a:ext cx="4050299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500" b="1" dirty="0" err="1">
                  <a:solidFill>
                    <a:schemeClr val="bg1"/>
                  </a:solidFill>
                  <a:latin typeface="Marianne" panose="02000000000000000000" pitchFamily="2" charset="0"/>
                </a:rPr>
                <a:t>agirpourlatransition.ademe.fr</a:t>
              </a:r>
              <a:r>
                <a:rPr lang="fr-FR" sz="1500" b="1" dirty="0">
                  <a:solidFill>
                    <a:schemeClr val="bg1"/>
                  </a:solidFill>
                  <a:latin typeface="Marianne" panose="02000000000000000000" pitchFamily="2" charset="0"/>
                </a:rPr>
                <a:t>/entreprises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0664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5F95C92D-DA36-2941-9257-EABB2C8C7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49" y="15018"/>
            <a:ext cx="12165301" cy="68429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A582855-7659-A041-90D9-8BC5AEB8ACC4}"/>
              </a:ext>
            </a:extLst>
          </p:cNvPr>
          <p:cNvSpPr/>
          <p:nvPr userDrawn="1"/>
        </p:nvSpPr>
        <p:spPr>
          <a:xfrm>
            <a:off x="9559637" y="5292436"/>
            <a:ext cx="1749632" cy="760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aa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8CBC897-B78E-7D48-A311-9B75F2A6FB98}"/>
              </a:ext>
            </a:extLst>
          </p:cNvPr>
          <p:cNvSpPr txBox="1"/>
          <p:nvPr userDrawn="1"/>
        </p:nvSpPr>
        <p:spPr>
          <a:xfrm>
            <a:off x="9880707" y="5349281"/>
            <a:ext cx="1246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Logo Multi </a:t>
            </a:r>
          </a:p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Partenaires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49FB6C-CB79-A544-8A35-5FCEDD88DF0C}"/>
              </a:ext>
            </a:extLst>
          </p:cNvPr>
          <p:cNvSpPr/>
          <p:nvPr userDrawn="1"/>
        </p:nvSpPr>
        <p:spPr>
          <a:xfrm>
            <a:off x="832928" y="2868330"/>
            <a:ext cx="3409289" cy="800219"/>
          </a:xfrm>
          <a:prstGeom prst="rect">
            <a:avLst/>
          </a:prstGeom>
        </p:spPr>
        <p:txBody>
          <a:bodyPr wrap="square" lIns="72000" anchor="t" anchorCtr="0">
            <a:noAutofit/>
          </a:bodyPr>
          <a:lstStyle/>
          <a:p>
            <a:r>
              <a:rPr lang="fr-FR" sz="4800" b="1" dirty="0">
                <a:solidFill>
                  <a:schemeClr val="bg1"/>
                </a:solidFill>
                <a:effectLst/>
                <a:latin typeface="Marianne" panose="02000000000000000000" pitchFamily="2" charset="0"/>
              </a:rPr>
              <a:t>Incroyable</a:t>
            </a:r>
            <a:endParaRPr lang="fr-FR" sz="4800" dirty="0">
              <a:solidFill>
                <a:schemeClr val="bg1"/>
              </a:solidFill>
              <a:effectLst/>
              <a:latin typeface="Marianne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516882-1133-AE46-BAF5-4663B833FE12}"/>
              </a:ext>
            </a:extLst>
          </p:cNvPr>
          <p:cNvSpPr/>
          <p:nvPr userDrawn="1"/>
        </p:nvSpPr>
        <p:spPr>
          <a:xfrm>
            <a:off x="832928" y="3421313"/>
            <a:ext cx="32912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b="1" dirty="0">
                <a:solidFill>
                  <a:srgbClr val="0F9D44"/>
                </a:solidFill>
                <a:latin typeface="Marianne" panose="02000000000000000000" pitchFamily="2" charset="0"/>
              </a:rPr>
              <a:t>mais vert !</a:t>
            </a:r>
            <a:endParaRPr lang="fr-FR" sz="4800" dirty="0">
              <a:solidFill>
                <a:srgbClr val="0F9D44"/>
              </a:solidFill>
              <a:latin typeface="Marianne" panose="02000000000000000000" pitchFamily="2" charset="0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8816624F-2F7D-C247-A24B-BEE493AE86E7}"/>
              </a:ext>
            </a:extLst>
          </p:cNvPr>
          <p:cNvGrpSpPr/>
          <p:nvPr userDrawn="1"/>
        </p:nvGrpSpPr>
        <p:grpSpPr>
          <a:xfrm>
            <a:off x="879921" y="5671382"/>
            <a:ext cx="4295394" cy="367646"/>
            <a:chOff x="879921" y="5671382"/>
            <a:chExt cx="4295394" cy="367646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018E514F-3BCD-1C43-BDB0-B1BF0C9016A1}"/>
                </a:ext>
              </a:extLst>
            </p:cNvPr>
            <p:cNvSpPr/>
            <p:nvPr/>
          </p:nvSpPr>
          <p:spPr>
            <a:xfrm>
              <a:off x="879921" y="5671382"/>
              <a:ext cx="4295394" cy="367646"/>
            </a:xfrm>
            <a:prstGeom prst="roundRect">
              <a:avLst>
                <a:gd name="adj" fmla="val 50000"/>
              </a:avLst>
            </a:prstGeom>
            <a:solidFill>
              <a:srgbClr val="0F9D4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409912D-3C7A-E545-B1DE-931959BE884C}"/>
                </a:ext>
              </a:extLst>
            </p:cNvPr>
            <p:cNvSpPr/>
            <p:nvPr/>
          </p:nvSpPr>
          <p:spPr>
            <a:xfrm>
              <a:off x="1002468" y="5693623"/>
              <a:ext cx="4050299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500" b="1" dirty="0" err="1">
                  <a:solidFill>
                    <a:schemeClr val="bg1"/>
                  </a:solidFill>
                  <a:latin typeface="Marianne" panose="02000000000000000000" pitchFamily="2" charset="0"/>
                </a:rPr>
                <a:t>agirpourlatransition.ademe.fr</a:t>
              </a:r>
              <a:r>
                <a:rPr lang="fr-FR" sz="1500" b="1" dirty="0">
                  <a:solidFill>
                    <a:schemeClr val="bg1"/>
                  </a:solidFill>
                  <a:latin typeface="Marianne" panose="02000000000000000000" pitchFamily="2" charset="0"/>
                </a:rPr>
                <a:t>/entreprises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5902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43ED8E31-02FF-B14C-9B75-06B4A16175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49" y="15018"/>
            <a:ext cx="12165301" cy="6842981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2BF3939B-16BB-4E43-A417-9E1EB72A1AAE}"/>
              </a:ext>
            </a:extLst>
          </p:cNvPr>
          <p:cNvGrpSpPr/>
          <p:nvPr userDrawn="1"/>
        </p:nvGrpSpPr>
        <p:grpSpPr>
          <a:xfrm>
            <a:off x="879921" y="5671382"/>
            <a:ext cx="4295394" cy="367646"/>
            <a:chOff x="879921" y="5671382"/>
            <a:chExt cx="4295394" cy="367646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15C2C62E-8577-3441-AE53-950962F1C5F7}"/>
                </a:ext>
              </a:extLst>
            </p:cNvPr>
            <p:cNvSpPr/>
            <p:nvPr/>
          </p:nvSpPr>
          <p:spPr>
            <a:xfrm>
              <a:off x="879921" y="5671382"/>
              <a:ext cx="4295394" cy="367646"/>
            </a:xfrm>
            <a:prstGeom prst="roundRect">
              <a:avLst>
                <a:gd name="adj" fmla="val 50000"/>
              </a:avLst>
            </a:prstGeom>
            <a:solidFill>
              <a:srgbClr val="0F9D4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54D04D3-1408-3346-B1C1-2744FB51AB36}"/>
                </a:ext>
              </a:extLst>
            </p:cNvPr>
            <p:cNvSpPr/>
            <p:nvPr/>
          </p:nvSpPr>
          <p:spPr>
            <a:xfrm>
              <a:off x="1002468" y="5693623"/>
              <a:ext cx="4050299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500" b="1" dirty="0" err="1">
                  <a:solidFill>
                    <a:schemeClr val="bg1"/>
                  </a:solidFill>
                  <a:latin typeface="Marianne" panose="02000000000000000000" pitchFamily="2" charset="0"/>
                </a:rPr>
                <a:t>agirpourlatransition.ademe.fr</a:t>
              </a:r>
              <a:r>
                <a:rPr lang="fr-FR" sz="1500" b="1" dirty="0">
                  <a:solidFill>
                    <a:schemeClr val="bg1"/>
                  </a:solidFill>
                  <a:latin typeface="Marianne" panose="02000000000000000000" pitchFamily="2" charset="0"/>
                </a:rPr>
                <a:t>/entreprises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A582855-7659-A041-90D9-8BC5AEB8ACC4}"/>
              </a:ext>
            </a:extLst>
          </p:cNvPr>
          <p:cNvSpPr/>
          <p:nvPr userDrawn="1"/>
        </p:nvSpPr>
        <p:spPr>
          <a:xfrm>
            <a:off x="9315058" y="5312153"/>
            <a:ext cx="1749632" cy="737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aa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118593C-1FFD-F24E-B6F2-0FC703D54CE9}"/>
              </a:ext>
            </a:extLst>
          </p:cNvPr>
          <p:cNvSpPr txBox="1"/>
          <p:nvPr userDrawn="1"/>
        </p:nvSpPr>
        <p:spPr>
          <a:xfrm>
            <a:off x="9751736" y="5348216"/>
            <a:ext cx="1246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Logo Multi </a:t>
            </a:r>
          </a:p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Partenaires</a:t>
            </a:r>
          </a:p>
        </p:txBody>
      </p:sp>
      <p:sp>
        <p:nvSpPr>
          <p:cNvPr id="18" name="Espace réservé du contenu 5">
            <a:extLst>
              <a:ext uri="{FF2B5EF4-FFF2-40B4-BE49-F238E27FC236}">
                <a16:creationId xmlns:a16="http://schemas.microsoft.com/office/drawing/2014/main" id="{7D3CF04E-F43C-C242-838B-06162847F12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79921" y="3098016"/>
            <a:ext cx="4860479" cy="10163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Marianne" panose="020000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1 </a:t>
            </a:r>
          </a:p>
          <a:p>
            <a:pPr lvl="0"/>
            <a:r>
              <a:rPr lang="fr-FR" dirty="0"/>
              <a:t>corps 28 </a:t>
            </a:r>
            <a:r>
              <a:rPr lang="fr-FR" dirty="0" err="1"/>
              <a:t>bold</a:t>
            </a:r>
            <a:endParaRPr lang="fr-FR" dirty="0"/>
          </a:p>
        </p:txBody>
      </p:sp>
      <p:sp>
        <p:nvSpPr>
          <p:cNvPr id="19" name="Espace réservé du contenu 5">
            <a:extLst>
              <a:ext uri="{FF2B5EF4-FFF2-40B4-BE49-F238E27FC236}">
                <a16:creationId xmlns:a16="http://schemas.microsoft.com/office/drawing/2014/main" id="{F600ED39-9327-E24F-A3FC-5274F4BCF9C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79921" y="4114334"/>
            <a:ext cx="4860479" cy="124999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None/>
              <a:defRPr sz="1600" b="0">
                <a:solidFill>
                  <a:srgbClr val="0F9D44"/>
                </a:solidFill>
                <a:latin typeface="Marianne" panose="020000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2 </a:t>
            </a:r>
          </a:p>
          <a:p>
            <a:pPr lvl="0"/>
            <a:r>
              <a:rPr lang="fr-FR" dirty="0"/>
              <a:t>corps 16 </a:t>
            </a:r>
            <a:r>
              <a:rPr lang="fr-FR" dirty="0" err="1"/>
              <a:t>régular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395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6" y="0"/>
            <a:ext cx="12182244" cy="685251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1804" y="2768965"/>
            <a:ext cx="6194495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Marianne" panose="02000000000000000000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8984" y="1962482"/>
            <a:ext cx="3810330" cy="29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8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6" y="0"/>
            <a:ext cx="12182244" cy="685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3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87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71" r:id="rId2"/>
    <p:sldLayoutId id="2147483679" r:id="rId3"/>
    <p:sldLayoutId id="2147483702" r:id="rId4"/>
    <p:sldLayoutId id="2147483686" r:id="rId5"/>
    <p:sldLayoutId id="2147483704" r:id="rId6"/>
    <p:sldLayoutId id="2147483703" r:id="rId7"/>
    <p:sldLayoutId id="2147483685" r:id="rId8"/>
    <p:sldLayoutId id="2147483747" r:id="rId9"/>
    <p:sldLayoutId id="2147483745" r:id="rId10"/>
    <p:sldLayoutId id="2147483751" r:id="rId11"/>
    <p:sldLayoutId id="2147483752" r:id="rId12"/>
    <p:sldLayoutId id="2147483708" r:id="rId13"/>
    <p:sldLayoutId id="2147483709" r:id="rId14"/>
    <p:sldLayoutId id="2147483710" r:id="rId15"/>
    <p:sldLayoutId id="2147483711" r:id="rId16"/>
    <p:sldLayoutId id="2147483700" r:id="rId17"/>
    <p:sldLayoutId id="2147483748" r:id="rId18"/>
    <p:sldLayoutId id="2147483706" r:id="rId19"/>
    <p:sldLayoutId id="2147483749" r:id="rId20"/>
    <p:sldLayoutId id="2147483750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omie.gouv.fr/plan-de-relance/profils/entreprises/credit-impot-renovation-energetique-tpepm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fondschaleur.ademe.fr/le-fonds-chaleur/" TargetMode="External"/><Relationship Id="rId5" Type="http://schemas.openxmlformats.org/officeDocument/2006/relationships/hyperlink" Target="https://diagecoflux.bpifrance.fr/" TargetMode="External"/><Relationship Id="rId4" Type="http://schemas.openxmlformats.org/officeDocument/2006/relationships/hyperlink" Target="https://www.bpifrance.fr/Toutes-nos-solutions/Prets/Prets-thematiques/Pret-Vert-ADEME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y.ducatteeuw.ftd@tourismeperigord.com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girpourlatransition.ademe.fr/entreprises/dispositif-aide/20210407/slowtouris2021-8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girpourlatransition.ademe.fr/entreprises/dispositif-aide/tremplin-transition-ecologique-pm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43257A7C-EFCB-44E9-A107-A6B5537730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02114"/>
              </p:ext>
            </p:extLst>
          </p:nvPr>
        </p:nvGraphicFramePr>
        <p:xfrm>
          <a:off x="2032000" y="457200"/>
          <a:ext cx="8128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009958472"/>
                    </a:ext>
                  </a:extLst>
                </a:gridCol>
              </a:tblGrid>
              <a:tr h="633306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>
                          <a:solidFill>
                            <a:srgbClr val="0F9D44"/>
                          </a:solidFill>
                          <a:latin typeface="Bahnschrift" panose="020B0502040204020203" pitchFamily="34" charset="0"/>
                        </a:rPr>
                        <a:t>FONDS TOURISME DURABLE </a:t>
                      </a:r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</a:rPr>
                        <a:t>06.05.2021</a:t>
                      </a:r>
                      <a:endParaRPr lang="fr-FR" sz="3600" b="0" dirty="0">
                        <a:solidFill>
                          <a:srgbClr val="0F9D44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474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100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618331" y="1980361"/>
            <a:ext cx="4795498" cy="2703036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fr-FR" sz="2400" b="1" dirty="0"/>
              <a:t>Nationale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Fédération internationale des Logis de France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Fédération nationale des Gîtes de France (sauf en Creuse)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Ligue de l’Enseignement</a:t>
            </a:r>
          </a:p>
          <a:p>
            <a:pPr marL="0" lvl="0" indent="0">
              <a:buNone/>
              <a:defRPr/>
            </a:pPr>
            <a:endParaRPr lang="fr-FR" sz="2400" dirty="0"/>
          </a:p>
          <a:p>
            <a:pPr marL="0" lvl="0" indent="0">
              <a:buNone/>
              <a:defRPr/>
            </a:pPr>
            <a:endParaRPr lang="fr-FR" sz="24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75" y="1209403"/>
            <a:ext cx="10955338" cy="854665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rgbClr val="0F9D44"/>
                </a:solidFill>
              </a:rPr>
              <a:t>Adhésion à une fédération ?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788C33A9-BBE3-4045-9364-63E9395C1E69}"/>
              </a:ext>
            </a:extLst>
          </p:cNvPr>
          <p:cNvSpPr txBox="1">
            <a:spLocks/>
          </p:cNvSpPr>
          <p:nvPr/>
        </p:nvSpPr>
        <p:spPr>
          <a:xfrm>
            <a:off x="6192044" y="2041208"/>
            <a:ext cx="4795498" cy="25796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1800" kern="1200">
                <a:solidFill>
                  <a:schemeClr val="tx1"/>
                </a:solidFill>
                <a:latin typeface="Marianne" panose="020000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Marianne" panose="020000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arianne" panose="020000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Marianne" panose="020000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Marianne" panose="020000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fr-FR" sz="2400" b="1" dirty="0"/>
              <a:t>Nouvelle-Aquitaine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NAHPA (sauf en Limousin)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UNAT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UMIHNA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fr-FR" sz="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fr-FR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fr-FR" sz="2400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438C57B1-8A14-4156-8C3D-597B0249FF52}"/>
              </a:ext>
            </a:extLst>
          </p:cNvPr>
          <p:cNvSpPr txBox="1">
            <a:spLocks/>
          </p:cNvSpPr>
          <p:nvPr/>
        </p:nvSpPr>
        <p:spPr>
          <a:xfrm>
            <a:off x="618331" y="4683397"/>
            <a:ext cx="10173040" cy="965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1800" kern="1200">
                <a:solidFill>
                  <a:schemeClr val="tx1"/>
                </a:solidFill>
                <a:latin typeface="Marianne" panose="020000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Marianne" panose="020000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arianne" panose="020000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Marianne" panose="020000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Marianne" panose="020000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endParaRPr lang="fr-FR" sz="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fr-FR" sz="2400" dirty="0">
                <a:sym typeface="Wingdings" panose="05000000000000000000" pitchFamily="2" charset="2"/>
              </a:rPr>
              <a:t>	</a:t>
            </a:r>
            <a:r>
              <a:rPr lang="fr-FR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Prendre contact avec leur chargé de mission Fonds Tourisme Durable</a:t>
            </a:r>
            <a:endParaRPr lang="fr-FR" sz="2400" b="1" dirty="0">
              <a:solidFill>
                <a:srgbClr val="C000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fr-FR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656747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714375" y="1962150"/>
            <a:ext cx="10955338" cy="382528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r-FR" sz="2400" dirty="0"/>
              <a:t>Conditions pour bénéficier des aides du Fonds Tourisme Durable  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Zone rurale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Code NAF éligible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Signature de la charte « 1.000 Restaurants durables » / inspiration de l’Ecolabel pour les hébergements touristiques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Réalisation d’un diagnostic par un chargé de mission Fonds Tourisme Durable agréé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Fournir les devis des investissements et études projetés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S’engager à réaliser le plan d’actions</a:t>
            </a:r>
          </a:p>
          <a:p>
            <a:pPr marL="0" lvl="0" indent="0">
              <a:buNone/>
              <a:defRPr/>
            </a:pPr>
            <a:endParaRPr lang="fr-FR" sz="2400" dirty="0"/>
          </a:p>
          <a:p>
            <a:pPr marL="0" lvl="0" indent="0">
              <a:buNone/>
              <a:defRPr/>
            </a:pPr>
            <a:endParaRPr lang="fr-FR" sz="24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75" y="1209403"/>
            <a:ext cx="10955338" cy="854665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rgbClr val="0F9D44"/>
                </a:solidFill>
              </a:rPr>
              <a:t>L’accompagnement </a:t>
            </a:r>
          </a:p>
        </p:txBody>
      </p:sp>
    </p:spTree>
    <p:extLst>
      <p:ext uri="{BB962C8B-B14F-4D97-AF65-F5344CB8AC3E}">
        <p14:creationId xmlns:p14="http://schemas.microsoft.com/office/powerpoint/2010/main" val="659255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714375" y="1962150"/>
            <a:ext cx="10955338" cy="382528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Jusqu’à 80% du coût de l’investissement/diagnostic, avec plafond maximum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Entre 5.000€ (de la liste FTD) et 200.000€  d’aide ADEME (max 10.000€ pour les restaurants)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30% à la signature, 70% après la réalisation des investissements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Devis à fournir (pas de factures à transmettre à l’ADEME)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Conserver les factures en cas de contrôle aléatoire de l’ADEME</a:t>
            </a:r>
          </a:p>
          <a:p>
            <a:pPr marL="0" lvl="0" indent="0">
              <a:buNone/>
              <a:defRPr/>
            </a:pPr>
            <a:endParaRPr lang="fr-FR" sz="2400" dirty="0"/>
          </a:p>
          <a:p>
            <a:pPr marL="0" lvl="0" indent="0">
              <a:buNone/>
              <a:defRPr/>
            </a:pPr>
            <a:endParaRPr lang="fr-FR" sz="24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75" y="1209403"/>
            <a:ext cx="10955338" cy="854665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rgbClr val="0F9D44"/>
                </a:solidFill>
              </a:rPr>
              <a:t>Le montant de l’aide </a:t>
            </a:r>
          </a:p>
        </p:txBody>
      </p:sp>
    </p:spTree>
    <p:extLst>
      <p:ext uri="{BB962C8B-B14F-4D97-AF65-F5344CB8AC3E}">
        <p14:creationId xmlns:p14="http://schemas.microsoft.com/office/powerpoint/2010/main" val="3765428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714375" y="1722664"/>
            <a:ext cx="10955338" cy="382528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r-FR" sz="2400" b="1" dirty="0">
                <a:solidFill>
                  <a:srgbClr val="C00000"/>
                </a:solidFill>
              </a:rPr>
              <a:t>Pas d’aides financières pour 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La rénovation générale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L’isolation des bâtiments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La production de chaleur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fr-FR" sz="800" dirty="0"/>
          </a:p>
          <a:p>
            <a:pPr marL="0" indent="0">
              <a:buNone/>
              <a:defRPr/>
            </a:pPr>
            <a:r>
              <a:rPr lang="fr-FR" sz="2400" dirty="0"/>
              <a:t>D’autres dispositifs à l’échelle nationale et régionale existent 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sz="2400" u="sng" dirty="0">
                <a:hlinkClick r:id="rId3"/>
              </a:rPr>
              <a:t>Crédit d’impôt pour la rénovation énergétique des TPE/PME</a:t>
            </a:r>
            <a:r>
              <a:rPr lang="fr-FR" sz="2400" dirty="0"/>
              <a:t>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r-FR" sz="2400" u="sng" dirty="0">
                <a:hlinkClick r:id="rId4"/>
              </a:rPr>
              <a:t>Prêt vert et économies d’énergie ADEME BPI France</a:t>
            </a:r>
            <a:r>
              <a:rPr lang="fr-FR" sz="2400" dirty="0"/>
              <a:t>,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r-FR" sz="2400" dirty="0"/>
              <a:t>Le </a:t>
            </a:r>
            <a:r>
              <a:rPr lang="fr-FR" sz="2400" u="sng" dirty="0">
                <a:hlinkClick r:id="rId5"/>
              </a:rPr>
              <a:t>Diag Eco-flux</a:t>
            </a:r>
            <a:r>
              <a:rPr lang="fr-FR" sz="2400" dirty="0"/>
              <a:t>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r-FR" sz="2400" dirty="0"/>
              <a:t>Le </a:t>
            </a:r>
            <a:r>
              <a:rPr lang="fr-FR" sz="2400" u="sng" dirty="0">
                <a:hlinkClick r:id="rId6"/>
              </a:rPr>
              <a:t>Fonds Chaleur</a:t>
            </a:r>
            <a:r>
              <a:rPr lang="fr-FR" sz="2400" dirty="0"/>
              <a:t> de l’ADEME, etc.</a:t>
            </a:r>
          </a:p>
          <a:p>
            <a:pPr marL="0" lvl="0" indent="0">
              <a:buNone/>
              <a:defRPr/>
            </a:pPr>
            <a:endParaRPr lang="fr-FR" sz="2400" dirty="0"/>
          </a:p>
          <a:p>
            <a:pPr marL="0" lvl="0" indent="0">
              <a:buNone/>
              <a:defRPr/>
            </a:pPr>
            <a:endParaRPr lang="fr-FR" sz="24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75" y="1209403"/>
            <a:ext cx="10955338" cy="854665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rgbClr val="0F9D44"/>
                </a:solidFill>
              </a:rPr>
              <a:t>Le Fonds Tourisme Durable, ce n’est pas…</a:t>
            </a:r>
          </a:p>
        </p:txBody>
      </p:sp>
    </p:spTree>
    <p:extLst>
      <p:ext uri="{BB962C8B-B14F-4D97-AF65-F5344CB8AC3E}">
        <p14:creationId xmlns:p14="http://schemas.microsoft.com/office/powerpoint/2010/main" val="3471643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198437" y="1825943"/>
            <a:ext cx="11279188" cy="4040551"/>
          </a:xfrm>
        </p:spPr>
        <p:txBody>
          <a:bodyPr/>
          <a:lstStyle/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400" b="1" dirty="0"/>
              <a:t>Restauration durable </a:t>
            </a:r>
            <a:r>
              <a:rPr lang="fr-FR" sz="2400" dirty="0"/>
              <a:t>: étude de marché, formation cuisine durable, meubles et contenants pour vrac, </a:t>
            </a:r>
            <a:r>
              <a:rPr lang="fr-FR" sz="2400" dirty="0" err="1"/>
              <a:t>bioseaux</a:t>
            </a:r>
            <a:endParaRPr lang="fr-FR" sz="2400" dirty="0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400" b="1" dirty="0"/>
              <a:t>Communication durable </a:t>
            </a:r>
            <a:r>
              <a:rPr lang="fr-FR" sz="2400" dirty="0"/>
              <a:t>: supports de communication dédiés à la restauration durable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400" b="1" dirty="0"/>
              <a:t>Lutte contre le gaspillage alimentaire </a:t>
            </a:r>
            <a:r>
              <a:rPr lang="fr-FR" sz="2400" dirty="0"/>
              <a:t>: balance, </a:t>
            </a:r>
            <a:r>
              <a:rPr lang="fr-FR" sz="2400" dirty="0" err="1"/>
              <a:t>déshydrateur</a:t>
            </a:r>
            <a:r>
              <a:rPr lang="fr-FR" sz="2400" dirty="0"/>
              <a:t>, robot-coupe, gourmet </a:t>
            </a:r>
            <a:r>
              <a:rPr lang="fr-FR" sz="2400" dirty="0" err="1"/>
              <a:t>bags</a:t>
            </a:r>
            <a:r>
              <a:rPr lang="fr-FR" sz="2400" dirty="0"/>
              <a:t>, cellule de refroidissement, stérilisateur, étiqueteuse, contenants à emporter réutilisables, etc.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400" b="1" dirty="0"/>
              <a:t>Economies d’énergie </a:t>
            </a:r>
            <a:r>
              <a:rPr lang="fr-FR" sz="2400" dirty="0"/>
              <a:t>: thermomètres, stores pare-soleil extérieurs, isolation des meubles réfrigérés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400" b="1" dirty="0"/>
              <a:t>Economie d’eau </a:t>
            </a:r>
            <a:r>
              <a:rPr lang="fr-FR" sz="2400" dirty="0"/>
              <a:t>: mitigeurs, limiteurs de pression, chasses d’eau double- flux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fr-FR" sz="2400" dirty="0"/>
          </a:p>
          <a:p>
            <a:pPr marL="0" lvl="0" indent="0" algn="just">
              <a:lnSpc>
                <a:spcPct val="100000"/>
              </a:lnSpc>
              <a:spcAft>
                <a:spcPts val="600"/>
              </a:spcAft>
              <a:buNone/>
              <a:defRPr/>
            </a:pPr>
            <a:endParaRPr lang="fr-FR" sz="2400" i="1" dirty="0"/>
          </a:p>
          <a:p>
            <a:pPr marL="285750" lvl="0" indent="-285750">
              <a:buFont typeface="Wingdings" panose="05000000000000000000" pitchFamily="2" charset="2"/>
              <a:buChar char="à"/>
              <a:defRPr/>
            </a:pPr>
            <a:endParaRPr lang="fr-FR" sz="24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75" y="1209403"/>
            <a:ext cx="10955338" cy="854665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F9D44"/>
                </a:solidFill>
              </a:rPr>
              <a:t>70 actions éligibles – Restauration durable</a:t>
            </a:r>
          </a:p>
        </p:txBody>
      </p:sp>
    </p:spTree>
    <p:extLst>
      <p:ext uri="{BB962C8B-B14F-4D97-AF65-F5344CB8AC3E}">
        <p14:creationId xmlns:p14="http://schemas.microsoft.com/office/powerpoint/2010/main" val="3642114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198438" y="1959293"/>
            <a:ext cx="11279188" cy="4040551"/>
          </a:xfrm>
        </p:spPr>
        <p:txBody>
          <a:bodyPr/>
          <a:lstStyle/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400" b="1" dirty="0"/>
              <a:t>Hébergement durable </a:t>
            </a:r>
            <a:r>
              <a:rPr lang="fr-FR" sz="2400" dirty="0"/>
              <a:t>: formation aux </a:t>
            </a:r>
            <a:r>
              <a:rPr lang="fr-FR" sz="2400" dirty="0" err="1"/>
              <a:t>éco-gestes</a:t>
            </a:r>
            <a:r>
              <a:rPr lang="fr-FR" sz="2400" dirty="0"/>
              <a:t>, diagnostic </a:t>
            </a:r>
            <a:r>
              <a:rPr lang="fr-FR" sz="2400" i="1" dirty="0"/>
              <a:t>business plan </a:t>
            </a:r>
            <a:r>
              <a:rPr lang="fr-FR" sz="2400" dirty="0"/>
              <a:t>durable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400" b="1" dirty="0"/>
              <a:t>Communication durable </a:t>
            </a:r>
            <a:r>
              <a:rPr lang="fr-FR" sz="2400" dirty="0"/>
              <a:t>: supports de communication dédiés à l’hébergement durable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400" b="1" dirty="0"/>
              <a:t>Economies d’énergie </a:t>
            </a:r>
            <a:r>
              <a:rPr lang="fr-FR" sz="2400" dirty="0"/>
              <a:t>: audit rénovation énergétique, sèche-linge professionnel (&gt;9kg, A+++), bâche de nuit piscine, mur végétal, volets, pare-soleil extérieurs, détection d'ouverture de fenêtre, programmateur horaire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400" b="1" dirty="0"/>
              <a:t>Economie d’eau </a:t>
            </a:r>
            <a:r>
              <a:rPr lang="fr-FR" sz="2400" dirty="0"/>
              <a:t>: mitigeurs, limiteurs de pression, chasses d’eau double flux, récupérateur d’eau de pluie (10 m3), toilettes sèches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400" b="1" dirty="0"/>
              <a:t>Mobilité</a:t>
            </a:r>
            <a:r>
              <a:rPr lang="fr-FR" sz="2400" dirty="0"/>
              <a:t> : abri vélo avec production photovoltaïque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fr-FR" sz="2400" dirty="0"/>
          </a:p>
          <a:p>
            <a:pPr marL="0" lvl="0" indent="0" algn="just">
              <a:lnSpc>
                <a:spcPct val="100000"/>
              </a:lnSpc>
              <a:spcAft>
                <a:spcPts val="600"/>
              </a:spcAft>
              <a:buNone/>
              <a:defRPr/>
            </a:pPr>
            <a:endParaRPr lang="fr-FR" sz="2400" i="1" dirty="0"/>
          </a:p>
          <a:p>
            <a:pPr marL="285750" lvl="0" indent="-285750">
              <a:buFont typeface="Wingdings" panose="05000000000000000000" pitchFamily="2" charset="2"/>
              <a:buChar char="à"/>
              <a:defRPr/>
            </a:pPr>
            <a:endParaRPr lang="fr-FR" sz="24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5776" y="1209403"/>
            <a:ext cx="11507786" cy="854665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F9D44"/>
                </a:solidFill>
              </a:rPr>
              <a:t>70 actions éligibles – Hébergements touristiques durables</a:t>
            </a:r>
          </a:p>
        </p:txBody>
      </p:sp>
    </p:spTree>
    <p:extLst>
      <p:ext uri="{BB962C8B-B14F-4D97-AF65-F5344CB8AC3E}">
        <p14:creationId xmlns:p14="http://schemas.microsoft.com/office/powerpoint/2010/main" val="1179684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456406" y="2212386"/>
            <a:ext cx="11279188" cy="1046071"/>
          </a:xfrm>
        </p:spPr>
        <p:txBody>
          <a:bodyPr/>
          <a:lstStyle/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Bilan CO2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Stratégie de réduction des émissions de GES (démarche ACT)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fr-FR" sz="2400" dirty="0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fr-FR" sz="2400" dirty="0"/>
          </a:p>
          <a:p>
            <a:pPr marL="0" lvl="0" indent="0" algn="just">
              <a:lnSpc>
                <a:spcPct val="100000"/>
              </a:lnSpc>
              <a:spcAft>
                <a:spcPts val="600"/>
              </a:spcAft>
              <a:buNone/>
              <a:defRPr/>
            </a:pPr>
            <a:endParaRPr lang="fr-FR" sz="2400" i="1" dirty="0"/>
          </a:p>
          <a:p>
            <a:pPr marL="285750" lvl="0" indent="-285750">
              <a:buFont typeface="Wingdings" panose="05000000000000000000" pitchFamily="2" charset="2"/>
              <a:buChar char="à"/>
              <a:defRPr/>
            </a:pPr>
            <a:endParaRPr lang="fr-FR" sz="24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882" y="1453424"/>
            <a:ext cx="11690236" cy="854665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0F9D44"/>
                </a:solidFill>
              </a:rPr>
              <a:t>70 actions éligibles – Lutte contre le changement climatique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E82BE15-7654-496E-ADBF-56545147E4E2}"/>
              </a:ext>
            </a:extLst>
          </p:cNvPr>
          <p:cNvSpPr txBox="1">
            <a:spLocks/>
          </p:cNvSpPr>
          <p:nvPr/>
        </p:nvSpPr>
        <p:spPr>
          <a:xfrm>
            <a:off x="250882" y="3258457"/>
            <a:ext cx="11690236" cy="8546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Marianne" panose="02000000000000000000" pitchFamily="50" charset="0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F9D44"/>
                </a:solidFill>
              </a:rPr>
              <a:t>70 actions éligibles – Ecoconception et labellisation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5E791758-7B21-48B8-A58F-5447E55A8070}"/>
              </a:ext>
            </a:extLst>
          </p:cNvPr>
          <p:cNvSpPr txBox="1">
            <a:spLocks/>
          </p:cNvSpPr>
          <p:nvPr/>
        </p:nvSpPr>
        <p:spPr>
          <a:xfrm>
            <a:off x="456406" y="3994740"/>
            <a:ext cx="11279188" cy="12565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1800" kern="1200">
                <a:solidFill>
                  <a:schemeClr val="tx1"/>
                </a:solidFill>
                <a:latin typeface="Marianne" panose="020000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Marianne" panose="020000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arianne" panose="020000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Marianne" panose="020000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Marianne" panose="020000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Aide à la consultance ISO 14001:2015 (écoconception), démarche d’affichage environnemental, mise en œuvre Ecolabel, label Numérique responsable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Certification Ecolabel européen de produits ou services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fr-FR" sz="2400" dirty="0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fr-FR" sz="2400" dirty="0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fr-FR" sz="2400" dirty="0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fr-FR" sz="2400" dirty="0"/>
          </a:p>
          <a:p>
            <a:pPr marL="0" indent="0" algn="just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endParaRPr lang="fr-FR" sz="2400" i="1" dirty="0"/>
          </a:p>
          <a:p>
            <a:pPr marL="285750" indent="-285750">
              <a:buFont typeface="Wingdings" panose="05000000000000000000" pitchFamily="2" charset="2"/>
              <a:buChar char="à"/>
              <a:defRPr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711000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456406" y="1756412"/>
            <a:ext cx="11279188" cy="1046071"/>
          </a:xfrm>
        </p:spPr>
        <p:txBody>
          <a:bodyPr/>
          <a:lstStyle/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Modules LED (CEE BAT-EQ-127)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Puits d'éclairage naturels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Eclairage extérieur LED (CEE RES-EC-104)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Etude de dimensionnement éclairage (investissement &gt;25.000€)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fr-FR" sz="2400" dirty="0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fr-FR" sz="2400" dirty="0"/>
          </a:p>
          <a:p>
            <a:pPr marL="0" lvl="0" indent="0" algn="just">
              <a:lnSpc>
                <a:spcPct val="100000"/>
              </a:lnSpc>
              <a:spcAft>
                <a:spcPts val="600"/>
              </a:spcAft>
              <a:buNone/>
              <a:defRPr/>
            </a:pPr>
            <a:endParaRPr lang="fr-FR" sz="2400" i="1" dirty="0"/>
          </a:p>
          <a:p>
            <a:pPr marL="285750" lvl="0" indent="-285750">
              <a:buFont typeface="Wingdings" panose="05000000000000000000" pitchFamily="2" charset="2"/>
              <a:buChar char="à"/>
              <a:defRPr/>
            </a:pPr>
            <a:endParaRPr lang="fr-FR" sz="24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882" y="1199381"/>
            <a:ext cx="11690236" cy="854665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0F9D44"/>
                </a:solidFill>
              </a:rPr>
              <a:t>70 actions éligibles – Eclairage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E82BE15-7654-496E-ADBF-56545147E4E2}"/>
              </a:ext>
            </a:extLst>
          </p:cNvPr>
          <p:cNvSpPr txBox="1">
            <a:spLocks/>
          </p:cNvSpPr>
          <p:nvPr/>
        </p:nvSpPr>
        <p:spPr>
          <a:xfrm>
            <a:off x="250882" y="3359514"/>
            <a:ext cx="11690236" cy="8546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Marianne" panose="02000000000000000000" pitchFamily="50" charset="0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F9D44"/>
                </a:solidFill>
              </a:rPr>
              <a:t>70 actions éligibles – Froid commercial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5E791758-7B21-48B8-A58F-5447E55A8070}"/>
              </a:ext>
            </a:extLst>
          </p:cNvPr>
          <p:cNvSpPr txBox="1">
            <a:spLocks/>
          </p:cNvSpPr>
          <p:nvPr/>
        </p:nvSpPr>
        <p:spPr>
          <a:xfrm>
            <a:off x="369321" y="3914910"/>
            <a:ext cx="11279188" cy="18980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sz="1800" kern="1200">
                <a:solidFill>
                  <a:schemeClr val="tx1"/>
                </a:solidFill>
                <a:latin typeface="Marianne" panose="020000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Marianne" panose="020000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arianne" panose="020000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Marianne" panose="020000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Marianne" panose="020000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Amélioration de l'étanchéité et de l'isolation des meubles de vente réfrigérés et/ou chambres froides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Remplacement (des fluides) dans les équipements frigorifiques commerciaux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Installation de froid commercial centralisé au C02 avec récupération de chaleur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fr-FR" sz="2400" dirty="0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fr-FR" sz="2400" dirty="0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fr-FR" sz="2400" dirty="0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fr-FR" sz="2400" dirty="0"/>
          </a:p>
          <a:p>
            <a:pPr marL="0" indent="0" algn="just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endParaRPr lang="fr-FR" sz="2400" i="1" dirty="0"/>
          </a:p>
          <a:p>
            <a:pPr marL="285750" indent="-285750">
              <a:buFont typeface="Wingdings" panose="05000000000000000000" pitchFamily="2" charset="2"/>
              <a:buChar char="à"/>
              <a:defRPr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449014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179388" y="2641465"/>
            <a:ext cx="11279188" cy="4040551"/>
          </a:xfrm>
        </p:spPr>
        <p:txBody>
          <a:bodyPr/>
          <a:lstStyle/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Mise en œuvre d’un </a:t>
            </a:r>
            <a:r>
              <a:rPr lang="fr-FR" sz="2400" b="1" dirty="0"/>
              <a:t>audit énergétique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Maîtrise d'</a:t>
            </a:r>
            <a:r>
              <a:rPr lang="fr-FR" sz="2400" dirty="0" err="1"/>
              <a:t>oeuvre</a:t>
            </a:r>
            <a:r>
              <a:rPr lang="fr-FR" sz="2400" dirty="0"/>
              <a:t> </a:t>
            </a:r>
            <a:r>
              <a:rPr lang="fr-FR" sz="2400" b="1" dirty="0"/>
              <a:t>(MOE) </a:t>
            </a:r>
            <a:r>
              <a:rPr lang="fr-FR" sz="2400" dirty="0"/>
              <a:t>pour rénovation globale (objectif de réduction de 50% des émissions CO2)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400" b="1" dirty="0"/>
              <a:t>Diagnostic sur la qualité de l'air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fr-FR" sz="2400" dirty="0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fr-FR" sz="2400" dirty="0"/>
          </a:p>
          <a:p>
            <a:pPr marL="0" lvl="0" indent="0" algn="just">
              <a:lnSpc>
                <a:spcPct val="100000"/>
              </a:lnSpc>
              <a:spcAft>
                <a:spcPts val="600"/>
              </a:spcAft>
              <a:buNone/>
              <a:defRPr/>
            </a:pPr>
            <a:endParaRPr lang="fr-FR" sz="2400" i="1" dirty="0"/>
          </a:p>
          <a:p>
            <a:pPr marL="285750" lvl="0" indent="-285750">
              <a:buFont typeface="Wingdings" panose="05000000000000000000" pitchFamily="2" charset="2"/>
              <a:buChar char="à"/>
              <a:defRPr/>
            </a:pPr>
            <a:endParaRPr lang="fr-FR" sz="24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5776" y="1448889"/>
            <a:ext cx="11507786" cy="854665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0F9D44"/>
                </a:solidFill>
              </a:rPr>
              <a:t>70 actions éligibles – Rénovation globale </a:t>
            </a:r>
            <a:br>
              <a:rPr lang="fr-FR" b="1" dirty="0">
                <a:solidFill>
                  <a:srgbClr val="0F9D44"/>
                </a:solidFill>
              </a:rPr>
            </a:br>
            <a:r>
              <a:rPr lang="fr-FR" b="1" dirty="0">
                <a:solidFill>
                  <a:srgbClr val="0F9D44"/>
                </a:solidFill>
              </a:rPr>
              <a:t>des bâtiments et qualité de l’air</a:t>
            </a:r>
          </a:p>
        </p:txBody>
      </p:sp>
    </p:spTree>
    <p:extLst>
      <p:ext uri="{BB962C8B-B14F-4D97-AF65-F5344CB8AC3E}">
        <p14:creationId xmlns:p14="http://schemas.microsoft.com/office/powerpoint/2010/main" val="394060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179388" y="2278608"/>
            <a:ext cx="11279188" cy="4040551"/>
          </a:xfrm>
        </p:spPr>
        <p:txBody>
          <a:bodyPr/>
          <a:lstStyle/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Mise en place d’un </a:t>
            </a:r>
            <a:r>
              <a:rPr lang="fr-FR" sz="2400" b="1" dirty="0"/>
              <a:t>Plan Déplacement Entreprise (PDE)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400" b="1" dirty="0"/>
              <a:t>Remplacement véhicule thermique par un véhicule électrique </a:t>
            </a:r>
            <a:r>
              <a:rPr lang="fr-FR" sz="2400" dirty="0"/>
              <a:t>(véhicule léger, fourgon, </a:t>
            </a:r>
            <a:r>
              <a:rPr lang="fr-FR" sz="2400" dirty="0" err="1"/>
              <a:t>fourgonette</a:t>
            </a:r>
            <a:r>
              <a:rPr lang="fr-FR" sz="2400" dirty="0"/>
              <a:t>)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400" b="1" dirty="0"/>
              <a:t>Transformation de véhicule thermique en véhicule électrique = </a:t>
            </a:r>
            <a:r>
              <a:rPr lang="fr-FR" sz="2400" b="1" dirty="0" err="1"/>
              <a:t>Retrofit</a:t>
            </a:r>
            <a:r>
              <a:rPr lang="fr-FR" sz="2400" dirty="0"/>
              <a:t> (fourgon, fourgonnette, poids lourd)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400" b="1" dirty="0"/>
              <a:t>Véhicule utilitaire léger frigorifique électrique </a:t>
            </a:r>
            <a:r>
              <a:rPr lang="fr-FR" sz="2400" dirty="0"/>
              <a:t>- neuf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400" b="1" dirty="0"/>
              <a:t>Amélioration d'un système frigorifique </a:t>
            </a:r>
            <a:r>
              <a:rPr lang="fr-FR" sz="2400" dirty="0"/>
              <a:t>existant sur véhicule neuf ou existant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400" b="1" dirty="0"/>
              <a:t>Vélo cargo </a:t>
            </a:r>
            <a:r>
              <a:rPr lang="fr-FR" sz="2400" dirty="0"/>
              <a:t>à usage professionnel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400" b="1" dirty="0"/>
              <a:t>Abri vélo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400" b="1" dirty="0"/>
              <a:t>Etude de dimensionnement </a:t>
            </a:r>
            <a:r>
              <a:rPr lang="fr-FR" sz="2400" dirty="0"/>
              <a:t>transport durable (&gt; 25.000€)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fr-FR" sz="2400" dirty="0"/>
          </a:p>
          <a:p>
            <a:pPr marL="0" lvl="0" indent="0" algn="just">
              <a:lnSpc>
                <a:spcPct val="100000"/>
              </a:lnSpc>
              <a:spcAft>
                <a:spcPts val="600"/>
              </a:spcAft>
              <a:buNone/>
              <a:defRPr/>
            </a:pPr>
            <a:endParaRPr lang="fr-FR" sz="2400" i="1" dirty="0"/>
          </a:p>
          <a:p>
            <a:pPr marL="285750" lvl="0" indent="-285750">
              <a:buFont typeface="Wingdings" panose="05000000000000000000" pitchFamily="2" charset="2"/>
              <a:buChar char="à"/>
              <a:defRPr/>
            </a:pPr>
            <a:endParaRPr lang="fr-FR" sz="24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6" y="1561828"/>
            <a:ext cx="11507786" cy="854665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0F9D44"/>
                </a:solidFill>
              </a:rPr>
              <a:t>70 actions éligibles – Mobilité</a:t>
            </a:r>
          </a:p>
        </p:txBody>
      </p:sp>
    </p:spTree>
    <p:extLst>
      <p:ext uri="{BB962C8B-B14F-4D97-AF65-F5344CB8AC3E}">
        <p14:creationId xmlns:p14="http://schemas.microsoft.com/office/powerpoint/2010/main" val="1134016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C4A4412F-475B-4BEB-A41D-F1DDF03045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567175"/>
              </p:ext>
            </p:extLst>
          </p:nvPr>
        </p:nvGraphicFramePr>
        <p:xfrm>
          <a:off x="1211943" y="2747706"/>
          <a:ext cx="9929091" cy="2509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29091">
                  <a:extLst>
                    <a:ext uri="{9D8B030D-6E8A-4147-A177-3AD203B41FA5}">
                      <a16:colId xmlns:a16="http://schemas.microsoft.com/office/drawing/2014/main" val="2388911241"/>
                    </a:ext>
                  </a:extLst>
                </a:gridCol>
              </a:tblGrid>
              <a:tr h="2509103">
                <a:tc>
                  <a:txBody>
                    <a:bodyPr/>
                    <a:lstStyle/>
                    <a:p>
                      <a:pPr algn="ctr"/>
                      <a:r>
                        <a:rPr lang="fr-FR" sz="3200" b="1" u="none" dirty="0">
                          <a:solidFill>
                            <a:srgbClr val="0F9D44"/>
                          </a:solidFill>
                          <a:latin typeface="Marianne" panose="02000000000000000000"/>
                        </a:rPr>
                        <a:t>MOT D’ACCUEIL</a:t>
                      </a:r>
                    </a:p>
                    <a:p>
                      <a:pPr algn="ctr"/>
                      <a:endParaRPr lang="fr-FR" sz="800" b="0" dirty="0">
                        <a:solidFill>
                          <a:schemeClr val="tx1"/>
                        </a:solidFill>
                        <a:latin typeface="Marianne" panose="02000000000000000000"/>
                      </a:endParaRPr>
                    </a:p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  <a:latin typeface="Marianne" panose="02000000000000000000"/>
                        </a:rPr>
                        <a:t>Comités et agences du Tourisme</a:t>
                      </a:r>
                    </a:p>
                    <a:p>
                      <a:pPr algn="ctr"/>
                      <a:endParaRPr lang="fr-FR" sz="800" b="1" dirty="0">
                        <a:solidFill>
                          <a:schemeClr val="tx1"/>
                        </a:solidFill>
                        <a:latin typeface="Marianne" panose="02000000000000000000"/>
                      </a:endParaRPr>
                    </a:p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  <a:latin typeface="Marianne" panose="02000000000000000000"/>
                        </a:rPr>
                        <a:t>Départements 19, 23, 24, 87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979953"/>
                  </a:ext>
                </a:extLst>
              </a:tr>
            </a:tbl>
          </a:graphicData>
        </a:graphic>
      </p:graphicFrame>
      <p:pic>
        <p:nvPicPr>
          <p:cNvPr id="1026" name="13F56E50-7A75-4845-8294-5B4B28C0DA8B" descr="236F9125-E51B-417C-B185-A573FA444298">
            <a:extLst>
              <a:ext uri="{FF2B5EF4-FFF2-40B4-BE49-F238E27FC236}">
                <a16:creationId xmlns:a16="http://schemas.microsoft.com/office/drawing/2014/main" id="{8B9211B5-9226-4932-AF68-1E0EAAD7F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41" y="1332300"/>
            <a:ext cx="2905293" cy="194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F65CE50C-51EB-4605-B93D-5F06C39CEECC" descr="33FD7950-2188-4EBB-A058-31B75F061623">
            <a:extLst>
              <a:ext uri="{FF2B5EF4-FFF2-40B4-BE49-F238E27FC236}">
                <a16:creationId xmlns:a16="http://schemas.microsoft.com/office/drawing/2014/main" id="{7170401D-F51A-4314-AC7E-350085102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420" y="3763104"/>
            <a:ext cx="1849390" cy="227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9F1677E-7FC2-4F5F-8DB7-A99A1577BD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771" y="1303376"/>
            <a:ext cx="2002688" cy="200367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6C1D737-9F8C-49DE-A489-ECC14936CC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43" y="4693629"/>
            <a:ext cx="3599688" cy="104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08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179388" y="2278608"/>
            <a:ext cx="11279188" cy="4040551"/>
          </a:xfrm>
        </p:spPr>
        <p:txBody>
          <a:bodyPr/>
          <a:lstStyle/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400" b="1" dirty="0"/>
              <a:t>Etat des lieux </a:t>
            </a:r>
            <a:r>
              <a:rPr lang="fr-FR" sz="2400" dirty="0"/>
              <a:t>production de déchets (max 1.100l/</a:t>
            </a:r>
            <a:r>
              <a:rPr lang="fr-FR" sz="2400" dirty="0" err="1"/>
              <a:t>sem</a:t>
            </a:r>
            <a:r>
              <a:rPr lang="fr-FR" sz="2400" dirty="0"/>
              <a:t>)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400" b="1" dirty="0"/>
              <a:t>Analyse de process </a:t>
            </a:r>
            <a:r>
              <a:rPr lang="fr-FR" sz="2400" dirty="0"/>
              <a:t>production déchets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400" b="1" dirty="0"/>
              <a:t>Diagnostic </a:t>
            </a:r>
            <a:r>
              <a:rPr lang="fr-FR" sz="2400" dirty="0"/>
              <a:t>pour réduire la production d'emballages plastiques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400" b="1" dirty="0"/>
              <a:t>Bilan Matières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400" b="1" dirty="0"/>
              <a:t>Récupération eaux de pluie </a:t>
            </a:r>
            <a:r>
              <a:rPr lang="fr-FR" sz="2400" dirty="0"/>
              <a:t>(citerne 10 m3)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400" b="1" dirty="0"/>
              <a:t>Compacteurs</a:t>
            </a:r>
            <a:r>
              <a:rPr lang="fr-FR" sz="2400" dirty="0"/>
              <a:t> cartons et plastiques, </a:t>
            </a:r>
            <a:r>
              <a:rPr lang="fr-FR" sz="2400" b="1" dirty="0"/>
              <a:t>broyeurs végétaux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400" b="1" dirty="0"/>
              <a:t>Préparation des biodéchets </a:t>
            </a:r>
            <a:r>
              <a:rPr lang="fr-FR" sz="2400" dirty="0"/>
              <a:t>(&lt; 10T déchets/an)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400" b="1" dirty="0"/>
              <a:t>Composteurs</a:t>
            </a:r>
            <a:r>
              <a:rPr lang="fr-FR" sz="2400" dirty="0"/>
              <a:t> (&lt; 10T déchets/an)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400" b="1" dirty="0"/>
              <a:t>Etude de dimensionnement économie circulaire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fr-FR" sz="2400" dirty="0"/>
          </a:p>
          <a:p>
            <a:pPr marL="0" lvl="0" indent="0" algn="just">
              <a:lnSpc>
                <a:spcPct val="100000"/>
              </a:lnSpc>
              <a:spcAft>
                <a:spcPts val="600"/>
              </a:spcAft>
              <a:buNone/>
              <a:defRPr/>
            </a:pPr>
            <a:endParaRPr lang="fr-FR" sz="2400" i="1" dirty="0"/>
          </a:p>
          <a:p>
            <a:pPr marL="285750" lvl="0" indent="-285750">
              <a:buFont typeface="Wingdings" panose="05000000000000000000" pitchFamily="2" charset="2"/>
              <a:buChar char="à"/>
              <a:defRPr/>
            </a:pPr>
            <a:endParaRPr lang="fr-FR" sz="24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423943"/>
            <a:ext cx="12192000" cy="854665"/>
          </a:xfrm>
        </p:spPr>
        <p:txBody>
          <a:bodyPr>
            <a:noAutofit/>
          </a:bodyPr>
          <a:lstStyle/>
          <a:p>
            <a:r>
              <a:rPr lang="fr-FR" sz="3500" b="1" dirty="0">
                <a:solidFill>
                  <a:srgbClr val="0F9D44"/>
                </a:solidFill>
              </a:rPr>
              <a:t>70 actions éligibles – Economie circulaire et gestion des déchets</a:t>
            </a:r>
            <a:r>
              <a:rPr lang="fr-FR" b="1" dirty="0">
                <a:solidFill>
                  <a:srgbClr val="0F9D44"/>
                </a:solidFill>
              </a:rPr>
              <a:t/>
            </a:r>
            <a:br>
              <a:rPr lang="fr-FR" b="1" dirty="0">
                <a:solidFill>
                  <a:srgbClr val="0F9D44"/>
                </a:solidFill>
              </a:rPr>
            </a:br>
            <a:endParaRPr lang="fr-FR" b="1" dirty="0">
              <a:solidFill>
                <a:srgbClr val="0F9D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029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75" y="1284968"/>
            <a:ext cx="10955338" cy="854665"/>
          </a:xfrm>
        </p:spPr>
        <p:txBody>
          <a:bodyPr/>
          <a:lstStyle/>
          <a:p>
            <a:r>
              <a:rPr lang="fr-FR" b="1" dirty="0">
                <a:solidFill>
                  <a:srgbClr val="0F9D44"/>
                </a:solidFill>
              </a:rPr>
              <a:t>Résumé de l’accompagnement FTD en 4 étapes</a:t>
            </a:r>
          </a:p>
        </p:txBody>
      </p:sp>
      <p:sp>
        <p:nvSpPr>
          <p:cNvPr id="17" name="Demi-tour 16"/>
          <p:cNvSpPr/>
          <p:nvPr/>
        </p:nvSpPr>
        <p:spPr>
          <a:xfrm>
            <a:off x="4774364" y="1961983"/>
            <a:ext cx="2122825" cy="1155839"/>
          </a:xfrm>
          <a:prstGeom prst="utur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>
                <a:solidFill>
                  <a:schemeClr val="tx1"/>
                </a:solidFill>
              </a:rPr>
              <a:t>Si actions éligibles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graphicFrame>
        <p:nvGraphicFramePr>
          <p:cNvPr id="12" name="Espace réservé du contenu 11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353707099"/>
              </p:ext>
            </p:extLst>
          </p:nvPr>
        </p:nvGraphicFramePr>
        <p:xfrm>
          <a:off x="239713" y="2039024"/>
          <a:ext cx="11952287" cy="4786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1007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3715C75-4614-4864-A196-329F5E87A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008" y="2589150"/>
            <a:ext cx="7686341" cy="3029527"/>
          </a:xfrm>
        </p:spPr>
        <p:txBody>
          <a:bodyPr/>
          <a:lstStyle/>
          <a:p>
            <a:pPr algn="ctr"/>
            <a:r>
              <a:rPr lang="fr-FR" sz="4800" b="1" dirty="0">
                <a:solidFill>
                  <a:srgbClr val="0F9D44"/>
                </a:solidFill>
                <a:latin typeface="Marianne" panose="02000000000000000000"/>
              </a:rPr>
              <a:t>Questions (écrites) – Réponses (orales)</a:t>
            </a:r>
            <a:r>
              <a:rPr lang="fr-FR" sz="4800" dirty="0">
                <a:latin typeface="Marianne" panose="02000000000000000000"/>
              </a:rPr>
              <a:t/>
            </a:r>
            <a:br>
              <a:rPr lang="fr-FR" sz="4800" dirty="0">
                <a:latin typeface="Marianne" panose="02000000000000000000"/>
              </a:rPr>
            </a:br>
            <a:endParaRPr lang="fr-FR" sz="4800" dirty="0">
              <a:latin typeface="Marianne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908894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3715C75-4614-4864-A196-329F5E87A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07" y="1979550"/>
            <a:ext cx="6756107" cy="3029527"/>
          </a:xfrm>
        </p:spPr>
        <p:txBody>
          <a:bodyPr/>
          <a:lstStyle/>
          <a:p>
            <a:r>
              <a:rPr lang="fr-FR" sz="3200" b="1" dirty="0">
                <a:solidFill>
                  <a:srgbClr val="C00000"/>
                </a:solidFill>
                <a:latin typeface="Marianne" panose="02000000000000000000"/>
              </a:rPr>
              <a:t>Si vous souhaitez être accompagné dans le cadre du Fonds Tourisme Durable, merci de remplir le formulaire qui vous sera envoyé à la suite du webinaire</a:t>
            </a:r>
            <a:r>
              <a:rPr lang="fr-FR" sz="3200" dirty="0">
                <a:latin typeface="Marianne" panose="02000000000000000000"/>
              </a:rPr>
              <a:t/>
            </a:r>
            <a:br>
              <a:rPr lang="fr-FR" sz="3200" dirty="0">
                <a:latin typeface="Marianne" panose="02000000000000000000"/>
              </a:rPr>
            </a:br>
            <a:endParaRPr lang="fr-FR" sz="3200" dirty="0">
              <a:latin typeface="Marianne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726539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3715C75-4614-4864-A196-329F5E87A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950" y="2902032"/>
            <a:ext cx="6756107" cy="1053936"/>
          </a:xfrm>
        </p:spPr>
        <p:txBody>
          <a:bodyPr/>
          <a:lstStyle/>
          <a:p>
            <a:r>
              <a:rPr lang="fr-FR" sz="4400" b="1" dirty="0">
                <a:solidFill>
                  <a:srgbClr val="0F9D44"/>
                </a:solidFill>
                <a:latin typeface="Marianne" panose="02000000000000000000"/>
              </a:rPr>
              <a:t>MERCI pour votre attention</a:t>
            </a:r>
            <a:r>
              <a:rPr lang="fr-FR" sz="3200" dirty="0">
                <a:solidFill>
                  <a:srgbClr val="0F9D44"/>
                </a:solidFill>
                <a:latin typeface="Marianne" panose="02000000000000000000"/>
              </a:rPr>
              <a:t/>
            </a:r>
            <a:br>
              <a:rPr lang="fr-FR" sz="3200" dirty="0">
                <a:solidFill>
                  <a:srgbClr val="0F9D44"/>
                </a:solidFill>
                <a:latin typeface="Marianne" panose="02000000000000000000"/>
              </a:rPr>
            </a:br>
            <a:endParaRPr lang="fr-FR" sz="3200" dirty="0">
              <a:solidFill>
                <a:srgbClr val="0F9D44"/>
              </a:solidFill>
              <a:latin typeface="Marianne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444180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C4A4412F-475B-4BEB-A41D-F1DDF030452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54909" y="1569411"/>
          <a:ext cx="9088582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8582">
                  <a:extLst>
                    <a:ext uri="{9D8B030D-6E8A-4147-A177-3AD203B41FA5}">
                      <a16:colId xmlns:a16="http://schemas.microsoft.com/office/drawing/2014/main" val="2388911241"/>
                    </a:ext>
                  </a:extLst>
                </a:gridCol>
              </a:tblGrid>
              <a:tr h="4027825">
                <a:tc>
                  <a:txBody>
                    <a:bodyPr/>
                    <a:lstStyle/>
                    <a:p>
                      <a:pPr algn="ctr"/>
                      <a:r>
                        <a:rPr lang="fr-FR" sz="2800" b="1" u="none" dirty="0">
                          <a:solidFill>
                            <a:schemeClr val="tx1"/>
                          </a:solidFill>
                          <a:latin typeface="Marianne" panose="02000000000000000000"/>
                        </a:rPr>
                        <a:t>Votre interlocuteur</a:t>
                      </a:r>
                    </a:p>
                    <a:p>
                      <a:pPr algn="ctr"/>
                      <a:endParaRPr lang="fr-FR" sz="2800" b="0" dirty="0">
                        <a:solidFill>
                          <a:schemeClr val="tx1"/>
                        </a:solidFill>
                        <a:latin typeface="Marianne" panose="02000000000000000000"/>
                      </a:endParaRPr>
                    </a:p>
                    <a:p>
                      <a:pPr algn="ctr"/>
                      <a:r>
                        <a:rPr lang="fr-FR" sz="2800" b="1" dirty="0">
                          <a:solidFill>
                            <a:srgbClr val="0F9D44"/>
                          </a:solidFill>
                          <a:latin typeface="Marianne" panose="02000000000000000000"/>
                        </a:rPr>
                        <a:t>Yann DUCATTEEUW</a:t>
                      </a:r>
                    </a:p>
                    <a:p>
                      <a:pPr algn="ctr"/>
                      <a:r>
                        <a:rPr lang="fr-FR" sz="2800" b="0" dirty="0">
                          <a:solidFill>
                            <a:schemeClr val="tx1"/>
                          </a:solidFill>
                          <a:latin typeface="Marianne" panose="02000000000000000000"/>
                        </a:rPr>
                        <a:t>Chargé de mission </a:t>
                      </a:r>
                    </a:p>
                    <a:p>
                      <a:pPr algn="ctr"/>
                      <a:r>
                        <a:rPr lang="fr-FR" sz="2800" b="0" dirty="0">
                          <a:solidFill>
                            <a:schemeClr val="tx1"/>
                          </a:solidFill>
                          <a:latin typeface="Marianne" panose="02000000000000000000"/>
                        </a:rPr>
                        <a:t>Fonds Tourisme Durable</a:t>
                      </a:r>
                    </a:p>
                    <a:p>
                      <a:pPr algn="ctr"/>
                      <a:r>
                        <a:rPr lang="fr-FR" sz="2800" b="0" dirty="0">
                          <a:solidFill>
                            <a:schemeClr val="tx1"/>
                          </a:solidFill>
                          <a:latin typeface="Marianne" panose="02000000000000000000"/>
                          <a:hlinkClick r:id="rId2"/>
                        </a:rPr>
                        <a:t>y.ducatteeuw.ftd@tourismeperigord.com</a:t>
                      </a:r>
                      <a:endParaRPr lang="fr-FR" sz="2800" b="0" dirty="0">
                        <a:solidFill>
                          <a:schemeClr val="tx1"/>
                        </a:solidFill>
                        <a:latin typeface="Marianne" panose="02000000000000000000"/>
                      </a:endParaRPr>
                    </a:p>
                    <a:p>
                      <a:pPr algn="ctr"/>
                      <a:r>
                        <a:rPr lang="fr-FR" sz="2800" b="0" dirty="0">
                          <a:solidFill>
                            <a:schemeClr val="tx1"/>
                          </a:solidFill>
                          <a:latin typeface="Marianne" panose="02000000000000000000"/>
                        </a:rPr>
                        <a:t>06 70 34 88 30</a:t>
                      </a:r>
                    </a:p>
                    <a:p>
                      <a:pPr algn="ctr"/>
                      <a:endParaRPr lang="fr-FR" sz="2800" b="0" dirty="0">
                        <a:solidFill>
                          <a:schemeClr val="tx1"/>
                        </a:solidFill>
                        <a:latin typeface="Marianne" panose="02000000000000000000"/>
                      </a:endParaRPr>
                    </a:p>
                    <a:p>
                      <a:pPr algn="ctr"/>
                      <a:r>
                        <a:rPr lang="fr-FR" sz="3600" b="1" dirty="0">
                          <a:solidFill>
                            <a:srgbClr val="C00000"/>
                          </a:solidFill>
                          <a:latin typeface="Marianne" panose="02000000000000000000"/>
                        </a:rPr>
                        <a:t>Comités départementaux du Tourisme</a:t>
                      </a:r>
                    </a:p>
                    <a:p>
                      <a:pPr algn="ctr"/>
                      <a:r>
                        <a:rPr lang="fr-FR" sz="3600" b="1" dirty="0">
                          <a:solidFill>
                            <a:srgbClr val="C00000"/>
                          </a:solidFill>
                          <a:latin typeface="Marianne" panose="02000000000000000000"/>
                        </a:rPr>
                        <a:t>Départements 19, 23, 24, 87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979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852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3715C75-4614-4864-A196-329F5E87A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150" y="1914236"/>
            <a:ext cx="7686341" cy="3029527"/>
          </a:xfrm>
        </p:spPr>
        <p:txBody>
          <a:bodyPr/>
          <a:lstStyle/>
          <a:p>
            <a:r>
              <a:rPr lang="fr-FR" b="1" dirty="0">
                <a:solidFill>
                  <a:srgbClr val="0F9D44"/>
                </a:solidFill>
                <a:latin typeface="Marianne" panose="02000000000000000000"/>
              </a:rPr>
              <a:t>LE FONDS TOURISME DURABLE</a:t>
            </a:r>
            <a:r>
              <a:rPr lang="fr-FR" dirty="0">
                <a:latin typeface="Marianne" panose="02000000000000000000"/>
              </a:rPr>
              <a:t/>
            </a:r>
            <a:br>
              <a:rPr lang="fr-FR" dirty="0">
                <a:latin typeface="Marianne" panose="02000000000000000000"/>
              </a:rPr>
            </a:br>
            <a:r>
              <a:rPr lang="fr-FR" sz="3200" dirty="0">
                <a:solidFill>
                  <a:srgbClr val="C00000"/>
                </a:solidFill>
                <a:latin typeface="Marianne" panose="02000000000000000000"/>
              </a:rPr>
              <a:t>Aides financières </a:t>
            </a:r>
            <a:r>
              <a:rPr lang="fr-FR" sz="3200" dirty="0">
                <a:latin typeface="Marianne" panose="02000000000000000000"/>
              </a:rPr>
              <a:t>pour un tourisme durable :</a:t>
            </a:r>
            <a:br>
              <a:rPr lang="fr-FR" sz="3200" dirty="0">
                <a:latin typeface="Marianne" panose="02000000000000000000"/>
              </a:rPr>
            </a:br>
            <a:r>
              <a:rPr lang="fr-FR" sz="3200" dirty="0">
                <a:latin typeface="Marianne" panose="02000000000000000000"/>
              </a:rPr>
              <a:t>- diagnostic </a:t>
            </a:r>
            <a:r>
              <a:rPr lang="fr-FR" sz="3200" i="1" dirty="0">
                <a:latin typeface="Marianne" panose="02000000000000000000"/>
              </a:rPr>
              <a:t>in situ </a:t>
            </a:r>
            <a:r>
              <a:rPr lang="fr-FR" sz="3200" dirty="0">
                <a:latin typeface="Marianne" panose="02000000000000000000"/>
              </a:rPr>
              <a:t>+ plan d’actions</a:t>
            </a:r>
            <a:br>
              <a:rPr lang="fr-FR" sz="3200" dirty="0">
                <a:latin typeface="Marianne" panose="02000000000000000000"/>
              </a:rPr>
            </a:br>
            <a:r>
              <a:rPr lang="fr-FR" sz="3200" dirty="0">
                <a:latin typeface="Marianne" panose="02000000000000000000"/>
              </a:rPr>
              <a:t>- financement partiel des coûts d’étude et d’investissements de 70 actions dédiées à la transition écologique</a:t>
            </a:r>
            <a:br>
              <a:rPr lang="fr-FR" sz="3200" dirty="0">
                <a:latin typeface="Marianne" panose="02000000000000000000"/>
              </a:rPr>
            </a:br>
            <a:endParaRPr lang="fr-FR" sz="3200" dirty="0">
              <a:latin typeface="Marianne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515701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Espace réservé du contenu 8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137156995"/>
              </p:ext>
            </p:extLst>
          </p:nvPr>
        </p:nvGraphicFramePr>
        <p:xfrm>
          <a:off x="615950" y="1771172"/>
          <a:ext cx="10960100" cy="344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1763820" y="2340489"/>
            <a:ext cx="6623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	2021 			2022</a:t>
            </a:r>
          </a:p>
        </p:txBody>
      </p:sp>
    </p:spTree>
    <p:extLst>
      <p:ext uri="{BB962C8B-B14F-4D97-AF65-F5344CB8AC3E}">
        <p14:creationId xmlns:p14="http://schemas.microsoft.com/office/powerpoint/2010/main" val="699647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683214" y="1951036"/>
            <a:ext cx="11082066" cy="3752850"/>
          </a:xfrm>
        </p:spPr>
        <p:txBody>
          <a:bodyPr/>
          <a:lstStyle/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ea typeface="Calibri" panose="020F0502020204030204" pitchFamily="34" charset="0"/>
                <a:cs typeface="Times New Roman" panose="02020603050405020304" pitchFamily="18" charset="0"/>
              </a:rPr>
              <a:t>La restauration commerciale traditionnelle - NAF 56.10A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ea typeface="Calibri" panose="020F0502020204030204" pitchFamily="34" charset="0"/>
                <a:cs typeface="Times New Roman" panose="02020603050405020304" pitchFamily="18" charset="0"/>
              </a:rPr>
              <a:t>Les services de traiteurs ayant une activité événementielle - NAF 56.21Z</a:t>
            </a:r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ea typeface="Calibri" panose="020F0502020204030204" pitchFamily="34" charset="0"/>
                <a:cs typeface="Times New Roman" panose="02020603050405020304" pitchFamily="18" charset="0"/>
              </a:rPr>
              <a:t>Activité de restauration dans le cadre de l’agritourisme (ex. : « Accueil paysan », « Bienvenue à la ferme »)</a:t>
            </a:r>
          </a:p>
          <a:p>
            <a:pPr marL="285750" indent="-285750">
              <a:buFont typeface="Wingdings" panose="05000000000000000000" pitchFamily="2" charset="2"/>
              <a:buChar char="à"/>
              <a:defRPr/>
            </a:pPr>
            <a:r>
              <a:rPr lang="fr-FR" sz="2400" dirty="0"/>
              <a:t> Nouveaux projets acceptés si SIRET et statuts déposés</a:t>
            </a:r>
          </a:p>
          <a:p>
            <a:pPr marL="0" indent="0">
              <a:buNone/>
              <a:defRPr/>
            </a:pPr>
            <a:endParaRPr lang="fr-FR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fr-FR" sz="2400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Non éligibles </a:t>
            </a:r>
            <a:r>
              <a:rPr lang="fr-FR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: restauration rapide / débits de boisson (y compris avec petite restauration) / les commerçants exerçant une activité de petite restauration / les cafétérias / les groupes et chaines intégrées de + de 250 salariés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>
                <a:solidFill>
                  <a:srgbClr val="0F9D44"/>
                </a:solidFill>
              </a:rPr>
              <a:t>« 1000 restaurants », quelle activité est éligible ?</a:t>
            </a:r>
          </a:p>
        </p:txBody>
      </p:sp>
    </p:spTree>
    <p:extLst>
      <p:ext uri="{BB962C8B-B14F-4D97-AF65-F5344CB8AC3E}">
        <p14:creationId xmlns:p14="http://schemas.microsoft.com/office/powerpoint/2010/main" val="9676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420914" y="1889756"/>
            <a:ext cx="11248799" cy="4040551"/>
          </a:xfrm>
        </p:spPr>
        <p:txBody>
          <a:bodyPr/>
          <a:lstStyle/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Hôtels et hébergements similaires - NAF 55.10Z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Terrains de camping et parcs pour caravanes ou véhicules de loisirs - NAF 55.30Z 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Hébergements touristiques et autres hébergements de courte durée - NAF 55.20Z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Autres hébergements - NAF55.90Z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r-FR" sz="800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sz="2000" i="1" dirty="0">
                <a:solidFill>
                  <a:srgbClr val="0070C0"/>
                </a:solidFill>
              </a:rPr>
              <a:t>= hôtellerie traditionnelle, camping, résidence hôtelière, résidence de tourisme, gîte, chambre d’hôtes, refuge de montagne…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r-FR" sz="800" dirty="0"/>
          </a:p>
          <a:p>
            <a:pPr marL="285750" indent="-285750">
              <a:buFont typeface="Wingdings" panose="05000000000000000000" pitchFamily="2" charset="2"/>
              <a:buChar char="à"/>
              <a:defRPr/>
            </a:pPr>
            <a:r>
              <a:rPr lang="fr-FR" sz="2400" dirty="0"/>
              <a:t> Nouveaux projets acceptés si SIRET et statuts déposés</a:t>
            </a:r>
          </a:p>
          <a:p>
            <a:pPr marL="285750" lvl="0" indent="-285750">
              <a:buFont typeface="Wingdings" panose="05000000000000000000" pitchFamily="2" charset="2"/>
              <a:buChar char="à"/>
              <a:defRPr/>
            </a:pPr>
            <a:r>
              <a:rPr lang="fr-FR" sz="2400" dirty="0"/>
              <a:t>Pour les hébergements touristiques ayant une activité de restauration, la structure est éligible au volet restauration et au volet hébergement.</a:t>
            </a:r>
          </a:p>
          <a:p>
            <a:pPr marL="0" lvl="0" indent="0">
              <a:lnSpc>
                <a:spcPct val="100000"/>
              </a:lnSpc>
              <a:buNone/>
              <a:defRPr/>
            </a:pPr>
            <a:r>
              <a:rPr lang="fr-FR" sz="2400" b="1" i="1" dirty="0">
                <a:solidFill>
                  <a:srgbClr val="C00000"/>
                </a:solidFill>
              </a:rPr>
              <a:t>Non éligibles </a:t>
            </a:r>
            <a:r>
              <a:rPr lang="fr-FR" sz="2400" i="1" dirty="0"/>
              <a:t>: hébergements meublés de tourisme de particuliers.</a:t>
            </a:r>
          </a:p>
          <a:p>
            <a:pPr marL="285750" lvl="0" indent="-285750">
              <a:buFont typeface="Wingdings" panose="05000000000000000000" pitchFamily="2" charset="2"/>
              <a:buChar char="à"/>
              <a:defRPr/>
            </a:pPr>
            <a:endParaRPr lang="fr-FR" sz="12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rgbClr val="0F9D44"/>
                </a:solidFill>
              </a:rPr>
              <a:t>Hébergements touristiques, quelle activité est éligible ?</a:t>
            </a:r>
          </a:p>
        </p:txBody>
      </p:sp>
    </p:spTree>
    <p:extLst>
      <p:ext uri="{BB962C8B-B14F-4D97-AF65-F5344CB8AC3E}">
        <p14:creationId xmlns:p14="http://schemas.microsoft.com/office/powerpoint/2010/main" val="818248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0" y="1809928"/>
            <a:ext cx="12315371" cy="4040551"/>
          </a:xfrm>
        </p:spPr>
        <p:txBody>
          <a:bodyPr/>
          <a:lstStyle/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sz="2400" b="1" i="1" dirty="0"/>
              <a:t>Slow</a:t>
            </a:r>
            <a:r>
              <a:rPr lang="fr-FR" sz="2400" b="1" dirty="0"/>
              <a:t> tourisme </a:t>
            </a:r>
            <a:r>
              <a:rPr lang="fr-FR" sz="2400" dirty="0"/>
              <a:t>= rupture avec le quotidien, expériences, authenticité, respect de l’environnement, approche immersive et territoriale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r-FR" sz="800" b="1" dirty="0">
              <a:solidFill>
                <a:srgbClr val="C00000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sz="2400" b="1" dirty="0">
                <a:solidFill>
                  <a:srgbClr val="C00000"/>
                </a:solidFill>
              </a:rPr>
              <a:t>Objectif </a:t>
            </a:r>
            <a:r>
              <a:rPr lang="fr-FR" sz="2400" dirty="0"/>
              <a:t>: accompagner financièrement 40 à 60 projets de </a:t>
            </a:r>
            <a:r>
              <a:rPr lang="fr-FR" sz="2400" i="1" dirty="0">
                <a:hlinkClick r:id="rId3"/>
              </a:rPr>
              <a:t>slow</a:t>
            </a:r>
            <a:r>
              <a:rPr lang="fr-FR" sz="2400" dirty="0">
                <a:hlinkClick r:id="rId3"/>
              </a:rPr>
              <a:t> tourisme </a:t>
            </a:r>
            <a:r>
              <a:rPr lang="fr-FR" sz="2400" dirty="0"/>
              <a:t>dans les territoires ruraux (Fonds de 2 Millions €)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r-FR" sz="800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sz="2400" b="1" dirty="0"/>
              <a:t>Cibles</a:t>
            </a:r>
            <a:r>
              <a:rPr lang="fr-FR" sz="2400" dirty="0"/>
              <a:t> : projets </a:t>
            </a:r>
            <a:r>
              <a:rPr lang="fr-FR" sz="2400" i="1" dirty="0"/>
              <a:t>slow</a:t>
            </a:r>
            <a:r>
              <a:rPr lang="fr-FR" sz="2400" dirty="0"/>
              <a:t> tourisme : petite taille/emblématiques, portés par tout type d’opérateurs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r-FR" sz="800" u="sng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sz="2400" u="sng" dirty="0"/>
              <a:t>Exemples</a:t>
            </a:r>
            <a:r>
              <a:rPr lang="fr-FR" sz="2400" dirty="0"/>
              <a:t> : la nuit de la Chouette, le brâme du cerf, découvrir le territoire en roulotte, Mise en valeur de patrimoines culturels, services touristiques innovants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r-FR" sz="800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sz="2400" b="1" dirty="0"/>
              <a:t>Avis technique </a:t>
            </a:r>
            <a:r>
              <a:rPr lang="fr-FR" sz="2400" dirty="0"/>
              <a:t>des opérateurs touristiques institutionnels référents (Office de Tourisme, Comité Départemental Tourisme) obligatoire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r-FR" sz="2400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r-FR" sz="2400" dirty="0"/>
          </a:p>
          <a:p>
            <a:pPr marL="285750" lvl="0" indent="-285750">
              <a:buFont typeface="Wingdings" panose="05000000000000000000" pitchFamily="2" charset="2"/>
              <a:buChar char="à"/>
              <a:defRPr/>
            </a:pPr>
            <a:endParaRPr lang="fr-FR" sz="12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5044" y="1258389"/>
            <a:ext cx="9554482" cy="854665"/>
          </a:xfrm>
        </p:spPr>
        <p:txBody>
          <a:bodyPr>
            <a:normAutofit/>
          </a:bodyPr>
          <a:lstStyle/>
          <a:p>
            <a:pPr algn="ctr"/>
            <a:r>
              <a:rPr lang="fr-FR" b="1" i="1" dirty="0">
                <a:solidFill>
                  <a:srgbClr val="0F9D44"/>
                </a:solidFill>
              </a:rPr>
              <a:t>Slow </a:t>
            </a:r>
            <a:r>
              <a:rPr lang="fr-FR" b="1" dirty="0">
                <a:solidFill>
                  <a:srgbClr val="0F9D44"/>
                </a:solidFill>
              </a:rPr>
              <a:t>Tourisme</a:t>
            </a:r>
          </a:p>
        </p:txBody>
      </p:sp>
    </p:spTree>
    <p:extLst>
      <p:ext uri="{BB962C8B-B14F-4D97-AF65-F5344CB8AC3E}">
        <p14:creationId xmlns:p14="http://schemas.microsoft.com/office/powerpoint/2010/main" val="519437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714375" y="1962150"/>
            <a:ext cx="10955338" cy="3825282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fr-FR" sz="2400" dirty="0"/>
              <a:t>Voir « Périmètre communes éligibles Fonds Tourisme Durable 2021 ADEME » , à savoir &lt; 20.000 habitants</a:t>
            </a:r>
          </a:p>
          <a:p>
            <a:pPr marL="0" lvl="0" indent="0">
              <a:buNone/>
              <a:defRPr/>
            </a:pPr>
            <a:endParaRPr lang="fr-FR" sz="2400" dirty="0"/>
          </a:p>
          <a:p>
            <a:pPr marL="0" lvl="0" indent="0">
              <a:buNone/>
              <a:defRPr/>
            </a:pPr>
            <a:r>
              <a:rPr lang="fr-FR" sz="2400" dirty="0"/>
              <a:t>Sont donc exclus : Bergerac, Brive-la-Gaillarde, Limoges, Panazol, Périgueux, Sarlat, etc.</a:t>
            </a:r>
          </a:p>
          <a:p>
            <a:pPr marL="0" lvl="0" indent="0">
              <a:buNone/>
              <a:defRPr/>
            </a:pPr>
            <a:endParaRPr lang="fr-FR" sz="2400" dirty="0"/>
          </a:p>
          <a:p>
            <a:pPr marL="0" lvl="0" indent="0">
              <a:buNone/>
              <a:defRPr/>
            </a:pPr>
            <a:r>
              <a:rPr lang="fr-FR" sz="2400" dirty="0">
                <a:sym typeface="Wingdings" panose="05000000000000000000" pitchFamily="2" charset="2"/>
              </a:rPr>
              <a:t>	Existence du </a:t>
            </a:r>
            <a:r>
              <a:rPr lang="fr-FR" sz="2400" dirty="0">
                <a:sym typeface="Wingdings" panose="05000000000000000000" pitchFamily="2" charset="2"/>
                <a:hlinkClick r:id="rId3"/>
              </a:rPr>
              <a:t>Fonds Tremplin </a:t>
            </a:r>
            <a:r>
              <a:rPr lang="fr-FR" sz="2400" dirty="0">
                <a:sym typeface="Wingdings" panose="05000000000000000000" pitchFamily="2" charset="2"/>
              </a:rPr>
              <a:t>(amputé des actions spécifiquement liées à la restauration et au tourisme durable)</a:t>
            </a:r>
            <a:endParaRPr lang="fr-FR" sz="2400" dirty="0"/>
          </a:p>
          <a:p>
            <a:pPr marL="0" lvl="0" indent="0">
              <a:buNone/>
              <a:defRPr/>
            </a:pPr>
            <a:endParaRPr lang="fr-FR" sz="2400" dirty="0"/>
          </a:p>
          <a:p>
            <a:pPr marL="0" lvl="0" indent="0">
              <a:buNone/>
              <a:defRPr/>
            </a:pPr>
            <a:endParaRPr lang="fr-FR" sz="24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75" y="1209403"/>
            <a:ext cx="10955338" cy="854665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rgbClr val="0F9D44"/>
                </a:solidFill>
              </a:rPr>
              <a:t>Zone Rurale</a:t>
            </a:r>
          </a:p>
        </p:txBody>
      </p:sp>
    </p:spTree>
    <p:extLst>
      <p:ext uri="{BB962C8B-B14F-4D97-AF65-F5344CB8AC3E}">
        <p14:creationId xmlns:p14="http://schemas.microsoft.com/office/powerpoint/2010/main" val="3589867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1077</Words>
  <Application>Microsoft Office PowerPoint</Application>
  <PresentationFormat>Grand écran</PresentationFormat>
  <Paragraphs>209</Paragraphs>
  <Slides>24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Arial</vt:lpstr>
      <vt:lpstr>Bahnschrift</vt:lpstr>
      <vt:lpstr>Calibri</vt:lpstr>
      <vt:lpstr>Marianne</vt:lpstr>
      <vt:lpstr>Times New Roman</vt:lpstr>
      <vt:lpstr>Wingdings</vt:lpstr>
      <vt:lpstr>Office Theme</vt:lpstr>
      <vt:lpstr>Présentation PowerPoint</vt:lpstr>
      <vt:lpstr>Présentation PowerPoint</vt:lpstr>
      <vt:lpstr>Présentation PowerPoint</vt:lpstr>
      <vt:lpstr>LE FONDS TOURISME DURABLE Aides financières pour un tourisme durable : - diagnostic in situ + plan d’actions - financement partiel des coûts d’étude et d’investissements de 70 actions dédiées à la transition écologique </vt:lpstr>
      <vt:lpstr>Présentation PowerPoint</vt:lpstr>
      <vt:lpstr>« 1000 restaurants », quelle activité est éligible ?</vt:lpstr>
      <vt:lpstr>Hébergements touristiques, quelle activité est éligible ?</vt:lpstr>
      <vt:lpstr>Slow Tourisme</vt:lpstr>
      <vt:lpstr>Zone Rurale</vt:lpstr>
      <vt:lpstr>Adhésion à une fédération ?</vt:lpstr>
      <vt:lpstr>L’accompagnement </vt:lpstr>
      <vt:lpstr>Le montant de l’aide </vt:lpstr>
      <vt:lpstr>Le Fonds Tourisme Durable, ce n’est pas…</vt:lpstr>
      <vt:lpstr>70 actions éligibles – Restauration durable</vt:lpstr>
      <vt:lpstr>70 actions éligibles – Hébergements touristiques durables</vt:lpstr>
      <vt:lpstr>70 actions éligibles – Lutte contre le changement climatique</vt:lpstr>
      <vt:lpstr>70 actions éligibles – Eclairage</vt:lpstr>
      <vt:lpstr>70 actions éligibles – Rénovation globale  des bâtiments et qualité de l’air</vt:lpstr>
      <vt:lpstr>70 actions éligibles – Mobilité</vt:lpstr>
      <vt:lpstr>70 actions éligibles – Economie circulaire et gestion des déchets </vt:lpstr>
      <vt:lpstr>Résumé de l’accompagnement FTD en 4 étapes</vt:lpstr>
      <vt:lpstr>Questions (écrites) – Réponses (orales) </vt:lpstr>
      <vt:lpstr>Si vous souhaitez être accompagné dans le cadre du Fonds Tourisme Durable, merci de remplir le formulaire qui vous sera envoyé à la suite du webinaire </vt:lpstr>
      <vt:lpstr>MERCI pour votre attention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MORRONI Sylvie</dc:creator>
  <cp:lastModifiedBy>Tourisme</cp:lastModifiedBy>
  <cp:revision>457</cp:revision>
  <dcterms:created xsi:type="dcterms:W3CDTF">2021-03-09T09:04:47Z</dcterms:created>
  <dcterms:modified xsi:type="dcterms:W3CDTF">2021-05-07T05:39:00Z</dcterms:modified>
</cp:coreProperties>
</file>