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4.xml" ContentType="application/vnd.openxmlformats-officedocument.presentationml.tags+xml"/>
  <Override PartName="/ppt/notesSlides/notesSlide37.xml" ContentType="application/vnd.openxmlformats-officedocument.presentationml.notesSlide+xml"/>
  <Override PartName="/ppt/charts/chart1.xml" ContentType="application/vnd.openxmlformats-officedocument.drawingml.chart+xml"/>
  <Override PartName="/ppt/tags/tag35.xml" ContentType="application/vnd.openxmlformats-officedocument.presentationml.tags+xml"/>
  <Override PartName="/ppt/notesSlides/notesSlide38.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tags/tag36.xml" ContentType="application/vnd.openxmlformats-officedocument.presentationml.tags+xml"/>
  <Override PartName="/ppt/tags/tag37.xml" ContentType="application/vnd.openxmlformats-officedocument.presentationml.tags+xml"/>
  <Override PartName="/ppt/notesSlides/notesSlide39.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4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45.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46.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47.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48.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49.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57.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58.xml" ContentType="application/vnd.openxmlformats-officedocument.presentationml.notesSlide+xml"/>
  <Override PartName="/ppt/tags/tag67.xml" ContentType="application/vnd.openxmlformats-officedocument.presentationml.tags+xml"/>
  <Override PartName="/ppt/notesSlides/notesSlide59.xml" ContentType="application/vnd.openxmlformats-officedocument.presentationml.notesSlide+xml"/>
  <Override PartName="/ppt/tags/tag68.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64.xml" ContentType="application/vnd.openxmlformats-officedocument.presentationml.notesSlide+xml"/>
  <Override PartName="/ppt/tags/tag74.xml" ContentType="application/vnd.openxmlformats-officedocument.presentationml.tags+xml"/>
  <Override PartName="/ppt/notesSlides/notesSlide65.xml" ContentType="application/vnd.openxmlformats-officedocument.presentationml.notesSlide+xml"/>
  <Override PartName="/ppt/charts/chart3.xml" ContentType="application/vnd.openxmlformats-officedocument.drawingml.chart+xml"/>
  <Override PartName="/ppt/tags/tag75.xml" ContentType="application/vnd.openxmlformats-officedocument.presentationml.tags+xml"/>
  <Override PartName="/ppt/notesSlides/notesSlide66.xml" ContentType="application/vnd.openxmlformats-officedocument.presentationml.notesSlide+xml"/>
  <Override PartName="/ppt/charts/chart4.xml" ContentType="application/vnd.openxmlformats-officedocument.drawingml.chart+xml"/>
  <Override PartName="/ppt/tags/tag76.xml" ContentType="application/vnd.openxmlformats-officedocument.presentationml.tags+xml"/>
  <Override PartName="/ppt/tags/tag77.xml" ContentType="application/vnd.openxmlformats-officedocument.presentationml.tags+xml"/>
  <Override PartName="/ppt/notesSlides/notesSlide67.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68.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69.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70.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71.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78.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87.xml" ContentType="application/vnd.openxmlformats-officedocument.presentationml.notesSlide+xml"/>
  <Override PartName="/ppt/tags/tag104.xml" ContentType="application/vnd.openxmlformats-officedocument.presentationml.tags+xml"/>
  <Override PartName="/ppt/notesSlides/notesSlide88.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89.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90.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95.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notesSlides/notesSlide96.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notesSlides/notesSlide97.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98.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notesSlides/notesSlide99.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notesSlides/notesSlide100.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notesSlides/notesSlide101.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notesSlides/notesSlide106.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notesSlides/notesSlide107.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notesSlides/notesSlide108.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109.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notesSlides/notesSlide110.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notesSlides/notesSlide111.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notesSlides/notesSlide112.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118.xml" ContentType="application/vnd.openxmlformats-officedocument.presentationml.notesSlide+xml"/>
  <Override PartName="/ppt/tags/tag151.xml" ContentType="application/vnd.openxmlformats-officedocument.presentationml.tags+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127.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notesSlides/notesSlide128.xml" ContentType="application/vnd.openxmlformats-officedocument.presentationml.notesSlide+xml"/>
  <Override PartName="/ppt/tags/tag173.xml" ContentType="application/vnd.openxmlformats-officedocument.presentationml.tags+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132.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notesSlides/notesSlide133.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notesSlides/notesSlide134.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135.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8"/>
  </p:notesMasterIdLst>
  <p:handoutMasterIdLst>
    <p:handoutMasterId r:id="rId149"/>
  </p:handoutMasterIdLst>
  <p:sldIdLst>
    <p:sldId id="261" r:id="rId2"/>
    <p:sldId id="303" r:id="rId3"/>
    <p:sldId id="308" r:id="rId4"/>
    <p:sldId id="317" r:id="rId5"/>
    <p:sldId id="319" r:id="rId6"/>
    <p:sldId id="587" r:id="rId7"/>
    <p:sldId id="593" r:id="rId8"/>
    <p:sldId id="318" r:id="rId9"/>
    <p:sldId id="281" r:id="rId10"/>
    <p:sldId id="377" r:id="rId11"/>
    <p:sldId id="588" r:id="rId12"/>
    <p:sldId id="332" r:id="rId13"/>
    <p:sldId id="333" r:id="rId14"/>
    <p:sldId id="449" r:id="rId15"/>
    <p:sldId id="334" r:id="rId16"/>
    <p:sldId id="454" r:id="rId17"/>
    <p:sldId id="381" r:id="rId18"/>
    <p:sldId id="335" r:id="rId19"/>
    <p:sldId id="382" r:id="rId20"/>
    <p:sldId id="336" r:id="rId21"/>
    <p:sldId id="383" r:id="rId22"/>
    <p:sldId id="338" r:id="rId23"/>
    <p:sldId id="577" r:id="rId24"/>
    <p:sldId id="355" r:id="rId25"/>
    <p:sldId id="594" r:id="rId26"/>
    <p:sldId id="379" r:id="rId27"/>
    <p:sldId id="523" r:id="rId28"/>
    <p:sldId id="380" r:id="rId29"/>
    <p:sldId id="415" r:id="rId30"/>
    <p:sldId id="543" r:id="rId31"/>
    <p:sldId id="589" r:id="rId32"/>
    <p:sldId id="545" r:id="rId33"/>
    <p:sldId id="340" r:id="rId34"/>
    <p:sldId id="469" r:id="rId35"/>
    <p:sldId id="506" r:id="rId36"/>
    <p:sldId id="446" r:id="rId37"/>
    <p:sldId id="458" r:id="rId38"/>
    <p:sldId id="426" r:id="rId39"/>
    <p:sldId id="459" r:id="rId40"/>
    <p:sldId id="460" r:id="rId41"/>
    <p:sldId id="579" r:id="rId42"/>
    <p:sldId id="462" r:id="rId43"/>
    <p:sldId id="463" r:id="rId44"/>
    <p:sldId id="464" r:id="rId45"/>
    <p:sldId id="465" r:id="rId46"/>
    <p:sldId id="466" r:id="rId47"/>
    <p:sldId id="456" r:id="rId48"/>
    <p:sldId id="457" r:id="rId49"/>
    <p:sldId id="348" r:id="rId50"/>
    <p:sldId id="403" r:id="rId51"/>
    <p:sldId id="546" r:id="rId52"/>
    <p:sldId id="547" r:id="rId53"/>
    <p:sldId id="548" r:id="rId54"/>
    <p:sldId id="448" r:id="rId55"/>
    <p:sldId id="507" r:id="rId56"/>
    <p:sldId id="389" r:id="rId57"/>
    <p:sldId id="359" r:id="rId58"/>
    <p:sldId id="360" r:id="rId59"/>
    <p:sldId id="376" r:id="rId60"/>
    <p:sldId id="405" r:id="rId61"/>
    <p:sldId id="549" r:id="rId62"/>
    <p:sldId id="508" r:id="rId63"/>
    <p:sldId id="425" r:id="rId64"/>
    <p:sldId id="416" r:id="rId65"/>
    <p:sldId id="512" r:id="rId66"/>
    <p:sldId id="511" r:id="rId67"/>
    <p:sldId id="427" r:id="rId68"/>
    <p:sldId id="428" r:id="rId69"/>
    <p:sldId id="432" r:id="rId70"/>
    <p:sldId id="433" r:id="rId71"/>
    <p:sldId id="434" r:id="rId72"/>
    <p:sldId id="435" r:id="rId73"/>
    <p:sldId id="578" r:id="rId74"/>
    <p:sldId id="550" r:id="rId75"/>
    <p:sldId id="509" r:id="rId76"/>
    <p:sldId id="387" r:id="rId77"/>
    <p:sldId id="388" r:id="rId78"/>
    <p:sldId id="354" r:id="rId79"/>
    <p:sldId id="356" r:id="rId80"/>
    <p:sldId id="451" r:id="rId81"/>
    <p:sldId id="357" r:id="rId82"/>
    <p:sldId id="533" r:id="rId83"/>
    <p:sldId id="551" r:id="rId84"/>
    <p:sldId id="552" r:id="rId85"/>
    <p:sldId id="392" r:id="rId86"/>
    <p:sldId id="393" r:id="rId87"/>
    <p:sldId id="472" r:id="rId88"/>
    <p:sldId id="394" r:id="rId89"/>
    <p:sldId id="396" r:id="rId90"/>
    <p:sldId id="473" r:id="rId91"/>
    <p:sldId id="474" r:id="rId92"/>
    <p:sldId id="553" r:id="rId93"/>
    <p:sldId id="395" r:id="rId94"/>
    <p:sldId id="590" r:id="rId95"/>
    <p:sldId id="399" r:id="rId96"/>
    <p:sldId id="411" r:id="rId97"/>
    <p:sldId id="400" r:id="rId98"/>
    <p:sldId id="412" r:id="rId99"/>
    <p:sldId id="401" r:id="rId100"/>
    <p:sldId id="413" r:id="rId101"/>
    <p:sldId id="402" r:id="rId102"/>
    <p:sldId id="414" r:id="rId103"/>
    <p:sldId id="561" r:id="rId104"/>
    <p:sldId id="554" r:id="rId105"/>
    <p:sldId id="437" r:id="rId106"/>
    <p:sldId id="438" r:id="rId107"/>
    <p:sldId id="439" r:id="rId108"/>
    <p:sldId id="440" r:id="rId109"/>
    <p:sldId id="441" r:id="rId110"/>
    <p:sldId id="442" r:id="rId111"/>
    <p:sldId id="443" r:id="rId112"/>
    <p:sldId id="444" r:id="rId113"/>
    <p:sldId id="445" r:id="rId114"/>
    <p:sldId id="562" r:id="rId115"/>
    <p:sldId id="563" r:id="rId116"/>
    <p:sldId id="491" r:id="rId117"/>
    <p:sldId id="492" r:id="rId118"/>
    <p:sldId id="497" r:id="rId119"/>
    <p:sldId id="499" r:id="rId120"/>
    <p:sldId id="500" r:id="rId121"/>
    <p:sldId id="560" r:id="rId122"/>
    <p:sldId id="513" r:id="rId123"/>
    <p:sldId id="493" r:id="rId124"/>
    <p:sldId id="514" r:id="rId125"/>
    <p:sldId id="494" r:id="rId126"/>
    <p:sldId id="515" r:id="rId127"/>
    <p:sldId id="495" r:id="rId128"/>
    <p:sldId id="496" r:id="rId129"/>
    <p:sldId id="517" r:id="rId130"/>
    <p:sldId id="558" r:id="rId131"/>
    <p:sldId id="502" r:id="rId132"/>
    <p:sldId id="584" r:id="rId133"/>
    <p:sldId id="585" r:id="rId134"/>
    <p:sldId id="503" r:id="rId135"/>
    <p:sldId id="583" r:id="rId136"/>
    <p:sldId id="586" r:id="rId137"/>
    <p:sldId id="559" r:id="rId138"/>
    <p:sldId id="556" r:id="rId139"/>
    <p:sldId id="364" r:id="rId140"/>
    <p:sldId id="568" r:id="rId141"/>
    <p:sldId id="569" r:id="rId142"/>
    <p:sldId id="570" r:id="rId143"/>
    <p:sldId id="571" r:id="rId144"/>
    <p:sldId id="572" r:id="rId145"/>
    <p:sldId id="591" r:id="rId146"/>
    <p:sldId id="592" r:id="rId147"/>
  </p:sldIdLst>
  <p:sldSz cx="9144000" cy="6858000" type="screen4x3"/>
  <p:notesSz cx="6797675" cy="9926638"/>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F0D7"/>
    <a:srgbClr val="FFB2B2"/>
    <a:srgbClr val="CCFFCC"/>
    <a:srgbClr val="7B7162"/>
    <a:srgbClr val="DF2A17"/>
    <a:srgbClr val="FF6699"/>
    <a:srgbClr val="00BCE4"/>
    <a:srgbClr val="0056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96" autoAdjust="0"/>
    <p:restoredTop sz="94654" autoAdjust="0"/>
  </p:normalViewPr>
  <p:slideViewPr>
    <p:cSldViewPr>
      <p:cViewPr>
        <p:scale>
          <a:sx n="90" d="100"/>
          <a:sy n="90" d="100"/>
        </p:scale>
        <p:origin x="-720" y="228"/>
      </p:cViewPr>
      <p:guideLst>
        <p:guide orient="horz" pos="799"/>
        <p:guide orient="horz" pos="3770"/>
        <p:guide orient="horz" pos="1026"/>
        <p:guide orient="horz" pos="3385"/>
        <p:guide orient="horz" pos="527"/>
        <p:guide orient="horz" pos="2387"/>
        <p:guide orient="horz" pos="4058"/>
        <p:guide orient="horz" pos="323"/>
        <p:guide pos="1292"/>
        <p:guide pos="4785"/>
        <p:guide pos="4876"/>
        <p:guide pos="5193"/>
        <p:guide pos="907"/>
        <p:guide pos="325"/>
        <p:guide pos="635"/>
        <p:guide pos="97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2292"/>
    </p:cViewPr>
  </p:sorterViewPr>
  <p:notesViewPr>
    <p:cSldViewPr>
      <p:cViewPr varScale="1">
        <p:scale>
          <a:sx n="51" d="100"/>
          <a:sy n="51" d="100"/>
        </p:scale>
        <p:origin x="-2616"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notesMaster" Target="notesMasters/notesMaster1.xml"/><Relationship Id="rId15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vulcain\Etudes\Grande%20consommation\1301654%20-%20CRT%20Limousin%20-%20Notori&#233;t&#233;%20et%20image%20du%20Limousin\Gestion%20et%20traitement%20de%20donn&#233;es\R&#233;sultats\RESULTATS%201\Analyses\AFC_1301654.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vulcain\Etudes\Grande%20consommation\1301654%20-%20CRT%20Limousin%20-%20Notori&#233;t&#233;%20et%20image%20du%20Limousin\Gestion%20et%20traitement%20de%20donn&#233;es\R&#233;sultats\RESULTATS%201\Analyses\AFC_1301654.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vulcain\Etudes\Grande%20consommation\1301654%20-%20CRT%20Limousin%20-%20Notori&#233;t&#233;%20et%20image%20du%20Limousin\Gestion%20et%20traitement%20de%20donn&#233;es\R&#233;sultats\RESULTATS%201\Analyses\AFC_Limousin_1301654.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vulcain\Etudes\Grande%20consommation\1301654%20-%20CRT%20Limousin%20-%20Notori&#233;t&#233;%20et%20image%20du%20Limousin\Gestion%20et%20traitement%20de%20donn&#233;es\R&#233;sultats\RESULTATS%201\Analyses\AFC_Limousin_130165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Colonnes</c:v>
          </c:tx>
          <c:spPr>
            <a:ln w="28575">
              <a:noFill/>
            </a:ln>
            <a:effectLst/>
          </c:spPr>
          <c:marker>
            <c:symbol val="square"/>
            <c:size val="6"/>
            <c:spPr>
              <a:solidFill>
                <a:srgbClr val="0070C0"/>
              </a:solidFill>
              <a:ln>
                <a:noFill/>
                <a:prstDash val="solid"/>
              </a:ln>
            </c:spPr>
          </c:marker>
          <c:dLbls>
            <c:dLbl>
              <c:idx val="0"/>
              <c:tx>
                <c:rich>
                  <a:bodyPr/>
                  <a:lstStyle/>
                  <a:p>
                    <a:r>
                      <a:rPr lang="fr-FR" sz="1100" b="1">
                        <a:solidFill>
                          <a:srgbClr val="0070C0"/>
                        </a:solidFill>
                      </a:rPr>
                      <a:t>L</a:t>
                    </a:r>
                    <a:r>
                      <a:rPr lang="fr-FR"/>
                      <a:t>imousin</a:t>
                    </a:r>
                  </a:p>
                </c:rich>
              </c:tx>
              <c:showLegendKey val="0"/>
              <c:showVal val="1"/>
              <c:showCatName val="0"/>
              <c:showSerName val="0"/>
              <c:showPercent val="0"/>
              <c:showBubbleSize val="0"/>
            </c:dLbl>
            <c:dLbl>
              <c:idx val="1"/>
              <c:tx>
                <c:rich>
                  <a:bodyPr/>
                  <a:lstStyle/>
                  <a:p>
                    <a:r>
                      <a:rPr lang="fr-FR" sz="1100" b="1">
                        <a:solidFill>
                          <a:srgbClr val="0070C0"/>
                        </a:solidFill>
                      </a:rPr>
                      <a:t>A</a:t>
                    </a:r>
                    <a:r>
                      <a:rPr lang="fr-FR"/>
                      <a:t>quitaine</a:t>
                    </a:r>
                  </a:p>
                </c:rich>
              </c:tx>
              <c:showLegendKey val="0"/>
              <c:showVal val="1"/>
              <c:showCatName val="0"/>
              <c:showSerName val="0"/>
              <c:showPercent val="0"/>
              <c:showBubbleSize val="0"/>
            </c:dLbl>
            <c:dLbl>
              <c:idx val="2"/>
              <c:tx>
                <c:rich>
                  <a:bodyPr/>
                  <a:lstStyle/>
                  <a:p>
                    <a:r>
                      <a:rPr lang="fr-FR" sz="1100" b="1">
                        <a:solidFill>
                          <a:srgbClr val="0070C0"/>
                        </a:solidFill>
                      </a:rPr>
                      <a:t>A</a:t>
                    </a:r>
                    <a:r>
                      <a:rPr lang="fr-FR"/>
                      <a:t>uvergne</a:t>
                    </a:r>
                  </a:p>
                </c:rich>
              </c:tx>
              <c:showLegendKey val="0"/>
              <c:showVal val="1"/>
              <c:showCatName val="0"/>
              <c:showSerName val="0"/>
              <c:showPercent val="0"/>
              <c:showBubbleSize val="0"/>
            </c:dLbl>
            <c:dLbl>
              <c:idx val="3"/>
              <c:tx>
                <c:rich>
                  <a:bodyPr/>
                  <a:lstStyle/>
                  <a:p>
                    <a:r>
                      <a:rPr lang="fr-FR" sz="1100" b="1">
                        <a:solidFill>
                          <a:srgbClr val="0070C0"/>
                        </a:solidFill>
                      </a:rPr>
                      <a:t>P</a:t>
                    </a:r>
                    <a:r>
                      <a:rPr lang="fr-FR"/>
                      <a:t>oitou-Charentes</a:t>
                    </a:r>
                  </a:p>
                </c:rich>
              </c:tx>
              <c:showLegendKey val="0"/>
              <c:showVal val="1"/>
              <c:showCatName val="0"/>
              <c:showSerName val="0"/>
              <c:showPercent val="0"/>
              <c:showBubbleSize val="0"/>
            </c:dLbl>
            <c:dLbl>
              <c:idx val="4"/>
              <c:tx>
                <c:rich>
                  <a:bodyPr/>
                  <a:lstStyle/>
                  <a:p>
                    <a:r>
                      <a:rPr lang="fr-FR" sz="1100" b="1">
                        <a:solidFill>
                          <a:srgbClr val="0070C0"/>
                        </a:solidFill>
                      </a:rPr>
                      <a:t>C</a:t>
                    </a:r>
                    <a:r>
                      <a:rPr lang="fr-FR"/>
                      <a:t>entre</a:t>
                    </a:r>
                  </a:p>
                </c:rich>
              </c:tx>
              <c:showLegendKey val="0"/>
              <c:showVal val="1"/>
              <c:showCatName val="0"/>
              <c:showSerName val="0"/>
              <c:showPercent val="0"/>
              <c:showBubbleSize val="0"/>
            </c:dLbl>
            <c:dLbl>
              <c:idx val="5"/>
              <c:tx>
                <c:rich>
                  <a:bodyPr/>
                  <a:lstStyle/>
                  <a:p>
                    <a:r>
                      <a:rPr lang="fr-FR" sz="1100" b="1">
                        <a:solidFill>
                          <a:srgbClr val="0070C0"/>
                        </a:solidFill>
                      </a:rPr>
                      <a:t>M</a:t>
                    </a:r>
                    <a:r>
                      <a:rPr lang="fr-FR"/>
                      <a:t>idi-Pyrénées</a:t>
                    </a:r>
                  </a:p>
                </c:rich>
              </c:tx>
              <c:showLegendKey val="0"/>
              <c:showVal val="1"/>
              <c:showCatName val="0"/>
              <c:showSerName val="0"/>
              <c:showPercent val="0"/>
              <c:showBubbleSize val="0"/>
            </c:dLbl>
            <c:txPr>
              <a:bodyPr/>
              <a:lstStyle/>
              <a:p>
                <a:pPr>
                  <a:defRPr sz="1100" b="1">
                    <a:solidFill>
                      <a:srgbClr val="0070C0"/>
                    </a:solidFill>
                  </a:defRPr>
                </a:pPr>
                <a:endParaRPr lang="fr-FR"/>
              </a:p>
            </c:txPr>
            <c:showLegendKey val="0"/>
            <c:showVal val="1"/>
            <c:showCatName val="0"/>
            <c:showSerName val="0"/>
            <c:showPercent val="0"/>
            <c:showBubbleSize val="0"/>
            <c:showLeaderLines val="0"/>
          </c:dLbls>
          <c:xVal>
            <c:numRef>
              <c:f>Regions!$C$15:$C$20</c:f>
              <c:numCache>
                <c:formatCode>0.000</c:formatCode>
                <c:ptCount val="6"/>
                <c:pt idx="0">
                  <c:v>-0.15637063965577414</c:v>
                </c:pt>
                <c:pt idx="1">
                  <c:v>9.7294124688456704E-2</c:v>
                </c:pt>
                <c:pt idx="2">
                  <c:v>-0.10704960455917578</c:v>
                </c:pt>
                <c:pt idx="3">
                  <c:v>6.3208819763453813E-2</c:v>
                </c:pt>
                <c:pt idx="4">
                  <c:v>-1.2803688620236106E-2</c:v>
                </c:pt>
                <c:pt idx="5">
                  <c:v>0.10727490739575149</c:v>
                </c:pt>
              </c:numCache>
            </c:numRef>
          </c:xVal>
          <c:yVal>
            <c:numRef>
              <c:f>Regions!$D$15:$D$20</c:f>
              <c:numCache>
                <c:formatCode>0.000</c:formatCode>
                <c:ptCount val="6"/>
                <c:pt idx="0">
                  <c:v>1.45793402331504E-2</c:v>
                </c:pt>
                <c:pt idx="1">
                  <c:v>3.3265336511863822E-2</c:v>
                </c:pt>
                <c:pt idx="2">
                  <c:v>3.7493685160296816E-2</c:v>
                </c:pt>
                <c:pt idx="3">
                  <c:v>-5.9313053057376296E-2</c:v>
                </c:pt>
                <c:pt idx="4">
                  <c:v>-0.11355987657256951</c:v>
                </c:pt>
                <c:pt idx="5">
                  <c:v>4.9031642950254833E-2</c:v>
                </c:pt>
              </c:numCache>
            </c:numRef>
          </c:yVal>
          <c:smooth val="0"/>
        </c:ser>
        <c:ser>
          <c:idx val="1"/>
          <c:order val="1"/>
          <c:tx>
            <c:v>Lignes</c:v>
          </c:tx>
          <c:spPr>
            <a:ln w="28575">
              <a:noFill/>
            </a:ln>
            <a:effectLst/>
          </c:spPr>
          <c:marker>
            <c:symbol val="circle"/>
            <c:size val="5"/>
            <c:spPr>
              <a:solidFill>
                <a:schemeClr val="tx1"/>
              </a:solidFill>
              <a:ln>
                <a:noFill/>
                <a:prstDash val="solid"/>
              </a:ln>
            </c:spPr>
          </c:marker>
          <c:dPt>
            <c:idx val="0"/>
            <c:marker>
              <c:spPr>
                <a:solidFill>
                  <a:schemeClr val="accent1"/>
                </a:solidFill>
                <a:ln>
                  <a:solidFill>
                    <a:schemeClr val="accent1"/>
                  </a:solidFill>
                  <a:prstDash val="solid"/>
                </a:ln>
              </c:spPr>
            </c:marker>
            <c:bubble3D val="0"/>
            <c:spPr>
              <a:ln w="28575">
                <a:solidFill>
                  <a:schemeClr val="accent1"/>
                </a:solidFill>
              </a:ln>
              <a:effectLst/>
            </c:spPr>
          </c:dPt>
          <c:dPt>
            <c:idx val="2"/>
            <c:marker>
              <c:spPr>
                <a:solidFill>
                  <a:schemeClr val="accent1"/>
                </a:solidFill>
                <a:ln>
                  <a:noFill/>
                  <a:prstDash val="solid"/>
                </a:ln>
              </c:spPr>
            </c:marker>
            <c:bubble3D val="0"/>
          </c:dPt>
          <c:dPt>
            <c:idx val="3"/>
            <c:marker>
              <c:spPr>
                <a:solidFill>
                  <a:schemeClr val="accent1"/>
                </a:solidFill>
                <a:ln>
                  <a:noFill/>
                  <a:prstDash val="solid"/>
                </a:ln>
              </c:spPr>
            </c:marker>
            <c:bubble3D val="0"/>
          </c:dPt>
          <c:dPt>
            <c:idx val="4"/>
            <c:marker>
              <c:spPr>
                <a:solidFill>
                  <a:schemeClr val="accent1"/>
                </a:solidFill>
                <a:ln>
                  <a:noFill/>
                  <a:prstDash val="solid"/>
                </a:ln>
              </c:spPr>
            </c:marker>
            <c:bubble3D val="0"/>
          </c:dPt>
          <c:dPt>
            <c:idx val="5"/>
            <c:marker>
              <c:spPr>
                <a:solidFill>
                  <a:schemeClr val="accent1"/>
                </a:solidFill>
                <a:ln>
                  <a:noFill/>
                  <a:prstDash val="solid"/>
                </a:ln>
              </c:spPr>
            </c:marker>
            <c:bubble3D val="0"/>
          </c:dPt>
          <c:dPt>
            <c:idx val="6"/>
            <c:marker>
              <c:spPr>
                <a:solidFill>
                  <a:schemeClr val="accent1"/>
                </a:solidFill>
                <a:ln>
                  <a:noFill/>
                  <a:prstDash val="solid"/>
                </a:ln>
              </c:spPr>
            </c:marker>
            <c:bubble3D val="0"/>
          </c:dPt>
          <c:dPt>
            <c:idx val="7"/>
            <c:marker>
              <c:spPr>
                <a:solidFill>
                  <a:schemeClr val="accent1"/>
                </a:solidFill>
                <a:ln>
                  <a:noFill/>
                  <a:prstDash val="solid"/>
                </a:ln>
              </c:spPr>
            </c:marker>
            <c:bubble3D val="0"/>
          </c:dPt>
          <c:dPt>
            <c:idx val="8"/>
            <c:marker>
              <c:spPr>
                <a:solidFill>
                  <a:schemeClr val="accent1"/>
                </a:solidFill>
                <a:ln>
                  <a:noFill/>
                  <a:prstDash val="solid"/>
                </a:ln>
              </c:spPr>
            </c:marker>
            <c:bubble3D val="0"/>
          </c:dPt>
          <c:dPt>
            <c:idx val="9"/>
            <c:marker>
              <c:spPr>
                <a:solidFill>
                  <a:schemeClr val="accent1"/>
                </a:solidFill>
                <a:ln>
                  <a:noFill/>
                  <a:prstDash val="solid"/>
                </a:ln>
              </c:spPr>
            </c:marker>
            <c:bubble3D val="0"/>
          </c:dPt>
          <c:dPt>
            <c:idx val="10"/>
            <c:marker>
              <c:spPr>
                <a:solidFill>
                  <a:srgbClr val="C00000"/>
                </a:solidFill>
                <a:ln>
                  <a:noFill/>
                  <a:prstDash val="solid"/>
                </a:ln>
              </c:spPr>
            </c:marker>
            <c:bubble3D val="0"/>
          </c:dPt>
          <c:dPt>
            <c:idx val="11"/>
            <c:marker>
              <c:spPr>
                <a:solidFill>
                  <a:srgbClr val="C00000"/>
                </a:solidFill>
                <a:ln>
                  <a:noFill/>
                  <a:prstDash val="solid"/>
                </a:ln>
              </c:spPr>
            </c:marker>
            <c:bubble3D val="0"/>
          </c:dPt>
          <c:dPt>
            <c:idx val="12"/>
            <c:marker>
              <c:spPr>
                <a:solidFill>
                  <a:srgbClr val="C00000"/>
                </a:solidFill>
                <a:ln>
                  <a:noFill/>
                  <a:prstDash val="solid"/>
                </a:ln>
              </c:spPr>
            </c:marker>
            <c:bubble3D val="0"/>
          </c:dPt>
          <c:dPt>
            <c:idx val="13"/>
            <c:marker>
              <c:spPr>
                <a:solidFill>
                  <a:srgbClr val="C00000"/>
                </a:solidFill>
                <a:ln>
                  <a:noFill/>
                  <a:prstDash val="solid"/>
                </a:ln>
              </c:spPr>
            </c:marker>
            <c:bubble3D val="0"/>
          </c:dPt>
          <c:dPt>
            <c:idx val="14"/>
            <c:marker>
              <c:spPr>
                <a:solidFill>
                  <a:srgbClr val="C00000"/>
                </a:solidFill>
                <a:ln>
                  <a:noFill/>
                  <a:prstDash val="solid"/>
                </a:ln>
              </c:spPr>
            </c:marker>
            <c:bubble3D val="0"/>
          </c:dPt>
          <c:dPt>
            <c:idx val="15"/>
            <c:marker>
              <c:spPr>
                <a:solidFill>
                  <a:srgbClr val="C00000"/>
                </a:solidFill>
                <a:ln>
                  <a:noFill/>
                  <a:prstDash val="solid"/>
                </a:ln>
              </c:spPr>
            </c:marker>
            <c:bubble3D val="0"/>
          </c:dPt>
          <c:dPt>
            <c:idx val="16"/>
            <c:marker>
              <c:spPr>
                <a:solidFill>
                  <a:srgbClr val="C00000"/>
                </a:solidFill>
                <a:ln>
                  <a:noFill/>
                  <a:prstDash val="solid"/>
                </a:ln>
              </c:spPr>
            </c:marker>
            <c:bubble3D val="0"/>
          </c:dPt>
          <c:dPt>
            <c:idx val="17"/>
            <c:marker>
              <c:spPr>
                <a:solidFill>
                  <a:srgbClr val="C00000"/>
                </a:solidFill>
                <a:ln>
                  <a:noFill/>
                  <a:prstDash val="solid"/>
                </a:ln>
              </c:spPr>
            </c:marker>
            <c:bubble3D val="0"/>
          </c:dPt>
          <c:dPt>
            <c:idx val="18"/>
            <c:marker>
              <c:spPr>
                <a:solidFill>
                  <a:srgbClr val="C00000"/>
                </a:solidFill>
                <a:ln>
                  <a:noFill/>
                  <a:prstDash val="solid"/>
                </a:ln>
              </c:spPr>
            </c:marker>
            <c:bubble3D val="0"/>
          </c:dPt>
          <c:dPt>
            <c:idx val="19"/>
            <c:marker>
              <c:spPr>
                <a:solidFill>
                  <a:srgbClr val="C00000"/>
                </a:solidFill>
                <a:ln>
                  <a:noFill/>
                  <a:prstDash val="solid"/>
                </a:ln>
              </c:spPr>
            </c:marker>
            <c:bubble3D val="0"/>
          </c:dPt>
          <c:dPt>
            <c:idx val="20"/>
            <c:marker>
              <c:spPr>
                <a:solidFill>
                  <a:srgbClr val="C00000"/>
                </a:solidFill>
                <a:ln>
                  <a:noFill/>
                  <a:prstDash val="solid"/>
                </a:ln>
              </c:spPr>
            </c:marker>
            <c:bubble3D val="0"/>
          </c:dPt>
          <c:dPt>
            <c:idx val="21"/>
            <c:marker>
              <c:spPr>
                <a:solidFill>
                  <a:srgbClr val="C00000"/>
                </a:solidFill>
                <a:ln>
                  <a:noFill/>
                  <a:prstDash val="solid"/>
                </a:ln>
              </c:spPr>
            </c:marker>
            <c:bubble3D val="0"/>
          </c:dPt>
          <c:dPt>
            <c:idx val="22"/>
            <c:marker>
              <c:spPr>
                <a:solidFill>
                  <a:srgbClr val="C00000"/>
                </a:solidFill>
                <a:ln>
                  <a:noFill/>
                  <a:prstDash val="solid"/>
                </a:ln>
              </c:spPr>
            </c:marker>
            <c:bubble3D val="0"/>
          </c:dPt>
          <c:dLbls>
            <c:dLbl>
              <c:idx val="0"/>
              <c:tx>
                <c:rich>
                  <a:bodyPr/>
                  <a:lstStyle/>
                  <a:p>
                    <a:pPr>
                      <a:defRPr sz="900">
                        <a:solidFill>
                          <a:schemeClr val="accent1"/>
                        </a:solidFill>
                      </a:defRPr>
                    </a:pPr>
                    <a:r>
                      <a:rPr lang="fr-FR" sz="900" dirty="0" smtClean="0">
                        <a:solidFill>
                          <a:schemeClr val="accent1"/>
                        </a:solidFill>
                      </a:rPr>
                      <a:t>D</a:t>
                    </a:r>
                    <a:r>
                      <a:rPr lang="fr-FR" dirty="0" smtClean="0">
                        <a:solidFill>
                          <a:schemeClr val="accent1"/>
                        </a:solidFill>
                      </a:rPr>
                      <a:t>ynamique</a:t>
                    </a:r>
                    <a:endParaRPr lang="fr-FR" dirty="0">
                      <a:solidFill>
                        <a:schemeClr val="accent1"/>
                      </a:solidFill>
                    </a:endParaRPr>
                  </a:p>
                </c:rich>
              </c:tx>
              <c:spPr/>
              <c:showLegendKey val="0"/>
              <c:showVal val="1"/>
              <c:showCatName val="0"/>
              <c:showSerName val="0"/>
              <c:showPercent val="0"/>
              <c:showBubbleSize val="0"/>
            </c:dLbl>
            <c:dLbl>
              <c:idx val="1"/>
              <c:layout>
                <c:manualLayout>
                  <c:x val="-0.15644821611330942"/>
                  <c:y val="0"/>
                </c:manualLayout>
              </c:layout>
              <c:tx>
                <c:rich>
                  <a:bodyPr/>
                  <a:lstStyle/>
                  <a:p>
                    <a:pPr>
                      <a:defRPr sz="900">
                        <a:solidFill>
                          <a:schemeClr val="accent1"/>
                        </a:solidFill>
                      </a:defRPr>
                    </a:pPr>
                    <a:r>
                      <a:rPr lang="fr-FR" sz="900" dirty="0" smtClean="0">
                        <a:solidFill>
                          <a:schemeClr val="accent1"/>
                        </a:solidFill>
                      </a:rPr>
                      <a:t> </a:t>
                    </a:r>
                    <a:r>
                      <a:rPr lang="fr-FR" dirty="0">
                        <a:solidFill>
                          <a:schemeClr val="accent1"/>
                        </a:solidFill>
                      </a:rPr>
                      <a:t>G</a:t>
                    </a:r>
                    <a:r>
                      <a:rPr lang="fr-FR" dirty="0" smtClean="0">
                        <a:solidFill>
                          <a:schemeClr val="accent1"/>
                        </a:solidFill>
                      </a:rPr>
                      <a:t>agne </a:t>
                    </a:r>
                    <a:r>
                      <a:rPr lang="fr-FR" dirty="0">
                        <a:solidFill>
                          <a:schemeClr val="accent1"/>
                        </a:solidFill>
                      </a:rPr>
                      <a:t>à être connue</a:t>
                    </a:r>
                  </a:p>
                </c:rich>
              </c:tx>
              <c:spPr/>
              <c:showLegendKey val="0"/>
              <c:showVal val="1"/>
              <c:showCatName val="0"/>
              <c:showSerName val="0"/>
              <c:showPercent val="0"/>
              <c:showBubbleSize val="0"/>
            </c:dLbl>
            <c:dLbl>
              <c:idx val="2"/>
              <c:layout>
                <c:manualLayout>
                  <c:x val="-9.4817100674731928E-3"/>
                  <c:y val="-1.6909653376833166E-2"/>
                </c:manualLayout>
              </c:layout>
              <c:tx>
                <c:rich>
                  <a:bodyPr/>
                  <a:lstStyle/>
                  <a:p>
                    <a:pPr>
                      <a:defRPr sz="900">
                        <a:solidFill>
                          <a:schemeClr val="accent1"/>
                        </a:solidFill>
                      </a:defRPr>
                    </a:pPr>
                    <a:r>
                      <a:rPr lang="fr-FR" sz="900" dirty="0" smtClean="0">
                        <a:solidFill>
                          <a:schemeClr val="accent1"/>
                        </a:solidFill>
                      </a:rPr>
                      <a:t>S</a:t>
                    </a:r>
                    <a:r>
                      <a:rPr lang="fr-FR" dirty="0" smtClean="0">
                        <a:solidFill>
                          <a:schemeClr val="accent1"/>
                        </a:solidFill>
                      </a:rPr>
                      <a:t>outient </a:t>
                    </a:r>
                    <a:r>
                      <a:rPr lang="fr-FR" dirty="0">
                        <a:solidFill>
                          <a:schemeClr val="accent1"/>
                        </a:solidFill>
                      </a:rPr>
                      <a:t>la recherche et les projets innovants</a:t>
                    </a:r>
                  </a:p>
                </c:rich>
              </c:tx>
              <c:spPr/>
              <c:showLegendKey val="0"/>
              <c:showVal val="1"/>
              <c:showCatName val="0"/>
              <c:showSerName val="0"/>
              <c:showPercent val="0"/>
              <c:showBubbleSize val="0"/>
            </c:dLbl>
            <c:dLbl>
              <c:idx val="3"/>
              <c:tx>
                <c:rich>
                  <a:bodyPr/>
                  <a:lstStyle/>
                  <a:p>
                    <a:pPr>
                      <a:defRPr sz="900">
                        <a:solidFill>
                          <a:schemeClr val="accent1"/>
                        </a:solidFill>
                      </a:defRPr>
                    </a:pPr>
                    <a:r>
                      <a:rPr lang="fr-FR" sz="900" dirty="0" smtClean="0">
                        <a:solidFill>
                          <a:schemeClr val="accent1"/>
                        </a:solidFill>
                      </a:rPr>
                      <a:t>A</a:t>
                    </a:r>
                    <a:r>
                      <a:rPr lang="fr-FR" dirty="0" smtClean="0">
                        <a:solidFill>
                          <a:schemeClr val="accent1"/>
                        </a:solidFill>
                      </a:rPr>
                      <a:t> </a:t>
                    </a:r>
                    <a:r>
                      <a:rPr lang="fr-FR" dirty="0">
                        <a:solidFill>
                          <a:schemeClr val="accent1"/>
                        </a:solidFill>
                      </a:rPr>
                      <a:t>des entreprises aux savoir-faire reconnus </a:t>
                    </a:r>
                    <a:r>
                      <a:rPr lang="fr-FR" dirty="0" smtClean="0">
                        <a:solidFill>
                          <a:schemeClr val="accent1"/>
                        </a:solidFill>
                      </a:rPr>
                      <a:t>à</a:t>
                    </a:r>
                    <a:r>
                      <a:rPr lang="fr-FR" baseline="0" dirty="0" smtClean="0">
                        <a:solidFill>
                          <a:schemeClr val="accent1"/>
                        </a:solidFill>
                      </a:rPr>
                      <a:t> </a:t>
                    </a:r>
                    <a:r>
                      <a:rPr lang="fr-FR" dirty="0" smtClean="0">
                        <a:solidFill>
                          <a:schemeClr val="accent1"/>
                        </a:solidFill>
                      </a:rPr>
                      <a:t>l'international</a:t>
                    </a:r>
                    <a:endParaRPr lang="fr-FR" dirty="0">
                      <a:solidFill>
                        <a:schemeClr val="accent1"/>
                      </a:solidFill>
                    </a:endParaRPr>
                  </a:p>
                </c:rich>
              </c:tx>
              <c:spPr/>
              <c:showLegendKey val="0"/>
              <c:showVal val="1"/>
              <c:showCatName val="0"/>
              <c:showSerName val="0"/>
              <c:showPercent val="0"/>
              <c:showBubbleSize val="0"/>
            </c:dLbl>
            <c:dLbl>
              <c:idx val="4"/>
              <c:tx>
                <c:rich>
                  <a:bodyPr/>
                  <a:lstStyle/>
                  <a:p>
                    <a:pPr>
                      <a:defRPr sz="900">
                        <a:solidFill>
                          <a:schemeClr val="accent1"/>
                        </a:solidFill>
                      </a:defRPr>
                    </a:pPr>
                    <a:r>
                      <a:rPr lang="fr-FR" sz="900" dirty="0" smtClean="0">
                        <a:solidFill>
                          <a:schemeClr val="accent1"/>
                        </a:solidFill>
                      </a:rPr>
                      <a:t>V</a:t>
                    </a:r>
                    <a:r>
                      <a:rPr lang="fr-FR" dirty="0" smtClean="0">
                        <a:solidFill>
                          <a:schemeClr val="accent1"/>
                        </a:solidFill>
                      </a:rPr>
                      <a:t>it </a:t>
                    </a:r>
                    <a:r>
                      <a:rPr lang="fr-FR" dirty="0">
                        <a:solidFill>
                          <a:schemeClr val="accent1"/>
                        </a:solidFill>
                      </a:rPr>
                      <a:t>simplement, en harmonie avec la nature</a:t>
                    </a:r>
                  </a:p>
                </c:rich>
              </c:tx>
              <c:spPr/>
              <c:showLegendKey val="0"/>
              <c:showVal val="1"/>
              <c:showCatName val="0"/>
              <c:showSerName val="0"/>
              <c:showPercent val="0"/>
              <c:showBubbleSize val="0"/>
            </c:dLbl>
            <c:dLbl>
              <c:idx val="5"/>
              <c:layout>
                <c:manualLayout>
                  <c:x val="-4.1087410292383893E-2"/>
                  <c:y val="-1.6909653376833166E-2"/>
                </c:manualLayout>
              </c:layout>
              <c:tx>
                <c:rich>
                  <a:bodyPr/>
                  <a:lstStyle/>
                  <a:p>
                    <a:pPr>
                      <a:defRPr sz="900">
                        <a:solidFill>
                          <a:schemeClr val="accent1"/>
                        </a:solidFill>
                      </a:defRPr>
                    </a:pPr>
                    <a:r>
                      <a:rPr lang="fr-FR" sz="900" dirty="0" smtClean="0">
                        <a:solidFill>
                          <a:schemeClr val="accent1"/>
                        </a:solidFill>
                      </a:rPr>
                      <a:t>D</a:t>
                    </a:r>
                    <a:r>
                      <a:rPr lang="fr-FR" dirty="0" smtClean="0">
                        <a:solidFill>
                          <a:schemeClr val="accent1"/>
                        </a:solidFill>
                      </a:rPr>
                      <a:t>écouvrir </a:t>
                    </a:r>
                    <a:r>
                      <a:rPr lang="fr-FR" dirty="0">
                        <a:solidFill>
                          <a:schemeClr val="accent1"/>
                        </a:solidFill>
                      </a:rPr>
                      <a:t>une nature préservée</a:t>
                    </a:r>
                  </a:p>
                </c:rich>
              </c:tx>
              <c:spPr/>
              <c:showLegendKey val="0"/>
              <c:showVal val="1"/>
              <c:showCatName val="0"/>
              <c:showSerName val="0"/>
              <c:showPercent val="0"/>
              <c:showBubbleSize val="0"/>
            </c:dLbl>
            <c:dLbl>
              <c:idx val="6"/>
              <c:layout>
                <c:manualLayout>
                  <c:x val="-3.9507125281138311E-2"/>
                  <c:y val="-2.6572312449309507E-2"/>
                </c:manualLayout>
              </c:layout>
              <c:tx>
                <c:rich>
                  <a:bodyPr/>
                  <a:lstStyle/>
                  <a:p>
                    <a:pPr>
                      <a:defRPr sz="900">
                        <a:solidFill>
                          <a:schemeClr val="accent1"/>
                        </a:solidFill>
                      </a:defRPr>
                    </a:pPr>
                    <a:r>
                      <a:rPr lang="fr-FR" sz="900" dirty="0" smtClean="0">
                        <a:solidFill>
                          <a:schemeClr val="accent1"/>
                        </a:solidFill>
                      </a:rPr>
                      <a:t>O</a:t>
                    </a:r>
                    <a:r>
                      <a:rPr lang="fr-FR" dirty="0" smtClean="0">
                        <a:solidFill>
                          <a:schemeClr val="accent1"/>
                        </a:solidFill>
                      </a:rPr>
                      <a:t>ù </a:t>
                    </a:r>
                    <a:r>
                      <a:rPr lang="fr-FR" dirty="0">
                        <a:solidFill>
                          <a:schemeClr val="accent1"/>
                        </a:solidFill>
                      </a:rPr>
                      <a:t>l'on </a:t>
                    </a:r>
                    <a:r>
                      <a:rPr lang="fr-FR" dirty="0" smtClean="0">
                        <a:solidFill>
                          <a:schemeClr val="accent1"/>
                        </a:solidFill>
                      </a:rPr>
                      <a:t>se</a:t>
                    </a:r>
                    <a:r>
                      <a:rPr lang="fr-FR" baseline="0" dirty="0" smtClean="0">
                        <a:solidFill>
                          <a:schemeClr val="accent1"/>
                        </a:solidFill>
                      </a:rPr>
                      <a:t> </a:t>
                    </a:r>
                    <a:r>
                      <a:rPr lang="fr-FR" dirty="0" smtClean="0">
                        <a:solidFill>
                          <a:schemeClr val="accent1"/>
                        </a:solidFill>
                      </a:rPr>
                      <a:t>ressource</a:t>
                    </a:r>
                    <a:endParaRPr lang="fr-FR" dirty="0">
                      <a:solidFill>
                        <a:schemeClr val="accent1"/>
                      </a:solidFill>
                    </a:endParaRPr>
                  </a:p>
                </c:rich>
              </c:tx>
              <c:spPr/>
              <c:showLegendKey val="0"/>
              <c:showVal val="1"/>
              <c:showCatName val="0"/>
              <c:showSerName val="0"/>
              <c:showPercent val="0"/>
              <c:showBubbleSize val="0"/>
            </c:dLbl>
            <c:dLbl>
              <c:idx val="7"/>
              <c:layout>
                <c:manualLayout>
                  <c:x val="-1.5802850112455512E-3"/>
                  <c:y val="1.2078323840595038E-2"/>
                </c:manualLayout>
              </c:layout>
              <c:tx>
                <c:rich>
                  <a:bodyPr/>
                  <a:lstStyle/>
                  <a:p>
                    <a:pPr>
                      <a:defRPr sz="900">
                        <a:solidFill>
                          <a:schemeClr val="accent1"/>
                        </a:solidFill>
                      </a:defRPr>
                    </a:pPr>
                    <a:r>
                      <a:rPr lang="fr-FR" sz="900" dirty="0">
                        <a:solidFill>
                          <a:schemeClr val="accent1"/>
                        </a:solidFill>
                      </a:rPr>
                      <a:t>P</a:t>
                    </a:r>
                    <a:r>
                      <a:rPr lang="fr-FR" dirty="0">
                        <a:solidFill>
                          <a:schemeClr val="accent1"/>
                        </a:solidFill>
                      </a:rPr>
                      <a:t>rotège et valorise sa culture et ses </a:t>
                    </a:r>
                    <a:r>
                      <a:rPr lang="fr-FR" dirty="0" smtClean="0">
                        <a:solidFill>
                          <a:schemeClr val="accent1"/>
                        </a:solidFill>
                      </a:rPr>
                      <a:t>savoir-faire</a:t>
                    </a:r>
                    <a:endParaRPr lang="fr-FR" dirty="0">
                      <a:solidFill>
                        <a:schemeClr val="accent1"/>
                      </a:solidFill>
                    </a:endParaRPr>
                  </a:p>
                </c:rich>
              </c:tx>
              <c:spPr/>
              <c:showLegendKey val="0"/>
              <c:showVal val="1"/>
              <c:showCatName val="0"/>
              <c:showSerName val="0"/>
              <c:showPercent val="0"/>
              <c:showBubbleSize val="0"/>
            </c:dLbl>
            <c:dLbl>
              <c:idx val="8"/>
              <c:tx>
                <c:rich>
                  <a:bodyPr/>
                  <a:lstStyle/>
                  <a:p>
                    <a:pPr>
                      <a:defRPr sz="900">
                        <a:solidFill>
                          <a:schemeClr val="accent1"/>
                        </a:solidFill>
                      </a:defRPr>
                    </a:pPr>
                    <a:r>
                      <a:rPr lang="fr-FR" sz="900" dirty="0" smtClean="0">
                        <a:solidFill>
                          <a:schemeClr val="accent1"/>
                        </a:solidFill>
                      </a:rPr>
                      <a:t>Où </a:t>
                    </a:r>
                    <a:r>
                      <a:rPr lang="fr-FR" sz="900" dirty="0">
                        <a:solidFill>
                          <a:schemeClr val="accent1"/>
                        </a:solidFill>
                      </a:rPr>
                      <a:t>se développent des </a:t>
                    </a:r>
                    <a:r>
                      <a:rPr lang="fr-FR" sz="900" dirty="0" smtClean="0">
                        <a:solidFill>
                          <a:schemeClr val="accent1"/>
                        </a:solidFill>
                      </a:rPr>
                      <a:t>partenariats</a:t>
                    </a:r>
                    <a:endParaRPr lang="fr-FR" sz="900" dirty="0">
                      <a:solidFill>
                        <a:schemeClr val="accent1"/>
                      </a:solidFill>
                    </a:endParaRPr>
                  </a:p>
                </c:rich>
              </c:tx>
              <c:spPr/>
              <c:showLegendKey val="0"/>
              <c:showVal val="1"/>
              <c:showCatName val="0"/>
              <c:showSerName val="0"/>
              <c:showPercent val="0"/>
              <c:showBubbleSize val="0"/>
            </c:dLbl>
            <c:dLbl>
              <c:idx val="9"/>
              <c:tx>
                <c:rich>
                  <a:bodyPr/>
                  <a:lstStyle/>
                  <a:p>
                    <a:pPr>
                      <a:defRPr sz="900">
                        <a:solidFill>
                          <a:schemeClr val="accent1"/>
                        </a:solidFill>
                      </a:defRPr>
                    </a:pPr>
                    <a:r>
                      <a:rPr lang="fr-FR" sz="900" dirty="0" smtClean="0">
                        <a:solidFill>
                          <a:schemeClr val="accent1"/>
                        </a:solidFill>
                      </a:rPr>
                      <a:t>T</a:t>
                    </a:r>
                    <a:r>
                      <a:rPr lang="fr-FR" dirty="0" smtClean="0">
                        <a:solidFill>
                          <a:schemeClr val="accent1"/>
                        </a:solidFill>
                      </a:rPr>
                      <a:t>ouristique</a:t>
                    </a:r>
                    <a:endParaRPr lang="fr-FR" dirty="0">
                      <a:solidFill>
                        <a:schemeClr val="accent1"/>
                      </a:solidFill>
                    </a:endParaRPr>
                  </a:p>
                </c:rich>
              </c:tx>
              <c:spPr/>
              <c:showLegendKey val="0"/>
              <c:showVal val="1"/>
              <c:showCatName val="0"/>
              <c:showSerName val="0"/>
              <c:showPercent val="0"/>
              <c:showBubbleSize val="0"/>
            </c:dLbl>
            <c:dLbl>
              <c:idx val="10"/>
              <c:tx>
                <c:rich>
                  <a:bodyPr/>
                  <a:lstStyle/>
                  <a:p>
                    <a:pPr>
                      <a:defRPr sz="900">
                        <a:solidFill>
                          <a:srgbClr val="C00000"/>
                        </a:solidFill>
                      </a:defRPr>
                    </a:pPr>
                    <a:r>
                      <a:rPr lang="fr-FR" sz="900" dirty="0" smtClean="0">
                        <a:solidFill>
                          <a:srgbClr val="C00000"/>
                        </a:solidFill>
                      </a:rPr>
                      <a:t>D</a:t>
                    </a:r>
                    <a:r>
                      <a:rPr lang="fr-FR" dirty="0" smtClean="0">
                        <a:solidFill>
                          <a:srgbClr val="C00000"/>
                        </a:solidFill>
                      </a:rPr>
                      <a:t>iversité/beauté </a:t>
                    </a:r>
                    <a:r>
                      <a:rPr lang="fr-FR" dirty="0">
                        <a:solidFill>
                          <a:srgbClr val="C00000"/>
                        </a:solidFill>
                      </a:rPr>
                      <a:t>des paysages</a:t>
                    </a:r>
                  </a:p>
                </c:rich>
              </c:tx>
              <c:spPr/>
              <c:showLegendKey val="0"/>
              <c:showVal val="1"/>
              <c:showCatName val="0"/>
              <c:showSerName val="0"/>
              <c:showPercent val="0"/>
              <c:showBubbleSize val="0"/>
            </c:dLbl>
            <c:dLbl>
              <c:idx val="11"/>
              <c:tx>
                <c:rich>
                  <a:bodyPr/>
                  <a:lstStyle/>
                  <a:p>
                    <a:pPr>
                      <a:defRPr sz="900">
                        <a:solidFill>
                          <a:srgbClr val="C00000"/>
                        </a:solidFill>
                      </a:defRPr>
                    </a:pPr>
                    <a:r>
                      <a:rPr lang="fr-FR" sz="900" dirty="0" smtClean="0">
                        <a:solidFill>
                          <a:srgbClr val="C00000"/>
                        </a:solidFill>
                      </a:rPr>
                      <a:t>Q</a:t>
                    </a:r>
                    <a:r>
                      <a:rPr lang="fr-FR" dirty="0" smtClean="0">
                        <a:solidFill>
                          <a:srgbClr val="C00000"/>
                        </a:solidFill>
                      </a:rPr>
                      <a:t>ualité </a:t>
                    </a:r>
                    <a:r>
                      <a:rPr lang="fr-FR" dirty="0">
                        <a:solidFill>
                          <a:srgbClr val="C00000"/>
                        </a:solidFill>
                      </a:rPr>
                      <a:t>de </a:t>
                    </a:r>
                    <a:r>
                      <a:rPr lang="fr-FR" dirty="0" smtClean="0">
                        <a:solidFill>
                          <a:srgbClr val="C00000"/>
                        </a:solidFill>
                      </a:rPr>
                      <a:t>l'accueil,</a:t>
                    </a:r>
                    <a:r>
                      <a:rPr lang="fr-FR" baseline="0" dirty="0" smtClean="0">
                        <a:solidFill>
                          <a:srgbClr val="C00000"/>
                        </a:solidFill>
                      </a:rPr>
                      <a:t> </a:t>
                    </a:r>
                    <a:r>
                      <a:rPr lang="fr-FR" dirty="0" smtClean="0">
                        <a:solidFill>
                          <a:srgbClr val="C00000"/>
                        </a:solidFill>
                      </a:rPr>
                      <a:t>convivialité </a:t>
                    </a:r>
                    <a:r>
                      <a:rPr lang="fr-FR" dirty="0">
                        <a:solidFill>
                          <a:srgbClr val="C00000"/>
                        </a:solidFill>
                      </a:rPr>
                      <a:t>des habitants</a:t>
                    </a:r>
                  </a:p>
                </c:rich>
              </c:tx>
              <c:spPr/>
              <c:showLegendKey val="0"/>
              <c:showVal val="1"/>
              <c:showCatName val="0"/>
              <c:showSerName val="0"/>
              <c:showPercent val="0"/>
              <c:showBubbleSize val="0"/>
            </c:dLbl>
            <c:dLbl>
              <c:idx val="12"/>
              <c:tx>
                <c:rich>
                  <a:bodyPr/>
                  <a:lstStyle/>
                  <a:p>
                    <a:pPr>
                      <a:defRPr sz="900">
                        <a:solidFill>
                          <a:srgbClr val="C00000"/>
                        </a:solidFill>
                      </a:defRPr>
                    </a:pPr>
                    <a:r>
                      <a:rPr lang="fr-FR" sz="900" dirty="0" smtClean="0">
                        <a:solidFill>
                          <a:srgbClr val="C00000"/>
                        </a:solidFill>
                      </a:rPr>
                      <a:t>R</a:t>
                    </a:r>
                    <a:r>
                      <a:rPr lang="fr-FR" dirty="0" smtClean="0">
                        <a:solidFill>
                          <a:srgbClr val="C00000"/>
                        </a:solidFill>
                      </a:rPr>
                      <a:t>ichesse </a:t>
                    </a:r>
                    <a:r>
                      <a:rPr lang="fr-FR" dirty="0">
                        <a:solidFill>
                          <a:srgbClr val="C00000"/>
                        </a:solidFill>
                      </a:rPr>
                      <a:t>du patrimoine historique et culturel</a:t>
                    </a:r>
                  </a:p>
                </c:rich>
              </c:tx>
              <c:spPr/>
              <c:showLegendKey val="0"/>
              <c:showVal val="1"/>
              <c:showCatName val="0"/>
              <c:showSerName val="0"/>
              <c:showPercent val="0"/>
              <c:showBubbleSize val="0"/>
            </c:dLbl>
            <c:dLbl>
              <c:idx val="13"/>
              <c:layout>
                <c:manualLayout>
                  <c:x val="-3.4766270247401705E-2"/>
                  <c:y val="3.6234971521785488E-2"/>
                </c:manualLayout>
              </c:layout>
              <c:tx>
                <c:rich>
                  <a:bodyPr/>
                  <a:lstStyle/>
                  <a:p>
                    <a:pPr>
                      <a:defRPr sz="900">
                        <a:solidFill>
                          <a:srgbClr val="C00000"/>
                        </a:solidFill>
                      </a:defRPr>
                    </a:pPr>
                    <a:r>
                      <a:rPr lang="fr-FR" sz="900" dirty="0" smtClean="0">
                        <a:solidFill>
                          <a:srgbClr val="C00000"/>
                        </a:solidFill>
                      </a:rPr>
                      <a:t>Q</a:t>
                    </a:r>
                    <a:r>
                      <a:rPr lang="fr-FR" dirty="0" smtClean="0">
                        <a:solidFill>
                          <a:srgbClr val="C00000"/>
                        </a:solidFill>
                      </a:rPr>
                      <a:t>ualité </a:t>
                    </a:r>
                    <a:r>
                      <a:rPr lang="fr-FR" dirty="0">
                        <a:solidFill>
                          <a:srgbClr val="C00000"/>
                        </a:solidFill>
                      </a:rPr>
                      <a:t>de l'hébergement</a:t>
                    </a:r>
                  </a:p>
                </c:rich>
              </c:tx>
              <c:spPr/>
              <c:showLegendKey val="0"/>
              <c:showVal val="1"/>
              <c:showCatName val="0"/>
              <c:showSerName val="0"/>
              <c:showPercent val="0"/>
              <c:showBubbleSize val="0"/>
            </c:dLbl>
            <c:dLbl>
              <c:idx val="14"/>
              <c:tx>
                <c:rich>
                  <a:bodyPr/>
                  <a:lstStyle/>
                  <a:p>
                    <a:pPr>
                      <a:defRPr sz="900">
                        <a:solidFill>
                          <a:srgbClr val="C00000"/>
                        </a:solidFill>
                      </a:defRPr>
                    </a:pPr>
                    <a:r>
                      <a:rPr lang="fr-FR" sz="900" dirty="0" smtClean="0">
                        <a:solidFill>
                          <a:srgbClr val="C00000"/>
                        </a:solidFill>
                      </a:rPr>
                      <a:t>F</a:t>
                    </a:r>
                    <a:r>
                      <a:rPr lang="fr-FR" dirty="0" smtClean="0">
                        <a:solidFill>
                          <a:srgbClr val="C00000"/>
                        </a:solidFill>
                      </a:rPr>
                      <a:t>acilité </a:t>
                    </a:r>
                    <a:r>
                      <a:rPr lang="fr-FR" dirty="0">
                        <a:solidFill>
                          <a:srgbClr val="C00000"/>
                        </a:solidFill>
                      </a:rPr>
                      <a:t>d'accès</a:t>
                    </a:r>
                  </a:p>
                </c:rich>
              </c:tx>
              <c:spPr/>
              <c:showLegendKey val="0"/>
              <c:showVal val="1"/>
              <c:showCatName val="0"/>
              <c:showSerName val="0"/>
              <c:showPercent val="0"/>
              <c:showBubbleSize val="0"/>
            </c:dLbl>
            <c:dLbl>
              <c:idx val="15"/>
              <c:tx>
                <c:rich>
                  <a:bodyPr/>
                  <a:lstStyle/>
                  <a:p>
                    <a:pPr>
                      <a:defRPr sz="900">
                        <a:solidFill>
                          <a:srgbClr val="C00000"/>
                        </a:solidFill>
                      </a:defRPr>
                    </a:pPr>
                    <a:r>
                      <a:rPr lang="fr-FR" sz="900" dirty="0" smtClean="0">
                        <a:solidFill>
                          <a:srgbClr val="C00000"/>
                        </a:solidFill>
                      </a:rPr>
                      <a:t>D</a:t>
                    </a:r>
                    <a:r>
                      <a:rPr lang="fr-FR" dirty="0" smtClean="0">
                        <a:solidFill>
                          <a:srgbClr val="C00000"/>
                        </a:solidFill>
                      </a:rPr>
                      <a:t>iversité </a:t>
                    </a:r>
                    <a:r>
                      <a:rPr lang="fr-FR" dirty="0">
                        <a:solidFill>
                          <a:srgbClr val="C00000"/>
                        </a:solidFill>
                      </a:rPr>
                      <a:t>des activités sportives de pleine nature</a:t>
                    </a:r>
                  </a:p>
                </c:rich>
              </c:tx>
              <c:spPr/>
              <c:showLegendKey val="0"/>
              <c:showVal val="1"/>
              <c:showCatName val="0"/>
              <c:showSerName val="0"/>
              <c:showPercent val="0"/>
              <c:showBubbleSize val="0"/>
            </c:dLbl>
            <c:dLbl>
              <c:idx val="16"/>
              <c:layout>
                <c:manualLayout>
                  <c:x val="-3.6346555258647238E-2"/>
                  <c:y val="4.3481965826142131E-2"/>
                </c:manualLayout>
              </c:layout>
              <c:tx>
                <c:rich>
                  <a:bodyPr/>
                  <a:lstStyle/>
                  <a:p>
                    <a:pPr>
                      <a:defRPr sz="900">
                        <a:solidFill>
                          <a:srgbClr val="C00000"/>
                        </a:solidFill>
                      </a:defRPr>
                    </a:pPr>
                    <a:r>
                      <a:rPr lang="fr-FR" sz="900" dirty="0" smtClean="0">
                        <a:solidFill>
                          <a:srgbClr val="C00000"/>
                        </a:solidFill>
                      </a:rPr>
                      <a:t>R</a:t>
                    </a:r>
                    <a:r>
                      <a:rPr lang="fr-FR" dirty="0" smtClean="0">
                        <a:solidFill>
                          <a:srgbClr val="C00000"/>
                        </a:solidFill>
                      </a:rPr>
                      <a:t>apport </a:t>
                    </a:r>
                    <a:r>
                      <a:rPr lang="fr-FR" dirty="0">
                        <a:solidFill>
                          <a:srgbClr val="C00000"/>
                        </a:solidFill>
                      </a:rPr>
                      <a:t>qualité-prix des prestations touristiques</a:t>
                    </a:r>
                  </a:p>
                </c:rich>
              </c:tx>
              <c:spPr/>
              <c:showLegendKey val="0"/>
              <c:showVal val="1"/>
              <c:showCatName val="0"/>
              <c:showSerName val="0"/>
              <c:showPercent val="0"/>
              <c:showBubbleSize val="0"/>
            </c:dLbl>
            <c:dLbl>
              <c:idx val="17"/>
              <c:layout>
                <c:manualLayout>
                  <c:x val="-0.13274394094462474"/>
                  <c:y val="3.3819306753666366E-2"/>
                </c:manualLayout>
              </c:layout>
              <c:tx>
                <c:rich>
                  <a:bodyPr/>
                  <a:lstStyle/>
                  <a:p>
                    <a:pPr>
                      <a:defRPr sz="900">
                        <a:solidFill>
                          <a:srgbClr val="C00000"/>
                        </a:solidFill>
                      </a:defRPr>
                    </a:pPr>
                    <a:r>
                      <a:rPr lang="fr-FR" sz="900" dirty="0" smtClean="0">
                        <a:solidFill>
                          <a:srgbClr val="C00000"/>
                        </a:solidFill>
                      </a:rPr>
                      <a:t>Q</a:t>
                    </a:r>
                    <a:r>
                      <a:rPr lang="fr-FR" dirty="0" smtClean="0">
                        <a:solidFill>
                          <a:srgbClr val="C00000"/>
                        </a:solidFill>
                      </a:rPr>
                      <a:t>ualité </a:t>
                    </a:r>
                    <a:r>
                      <a:rPr lang="fr-FR" dirty="0">
                        <a:solidFill>
                          <a:srgbClr val="C00000"/>
                        </a:solidFill>
                      </a:rPr>
                      <a:t>de l'information </a:t>
                    </a:r>
                    <a:endParaRPr lang="fr-FR" dirty="0" smtClean="0">
                      <a:solidFill>
                        <a:srgbClr val="C00000"/>
                      </a:solidFill>
                    </a:endParaRPr>
                  </a:p>
                  <a:p>
                    <a:pPr>
                      <a:defRPr sz="900">
                        <a:solidFill>
                          <a:srgbClr val="C00000"/>
                        </a:solidFill>
                      </a:defRPr>
                    </a:pPr>
                    <a:r>
                      <a:rPr lang="fr-FR" dirty="0" smtClean="0">
                        <a:solidFill>
                          <a:srgbClr val="C00000"/>
                        </a:solidFill>
                      </a:rPr>
                      <a:t>fournie</a:t>
                    </a:r>
                    <a:endParaRPr lang="fr-FR" dirty="0">
                      <a:solidFill>
                        <a:srgbClr val="C00000"/>
                      </a:solidFill>
                    </a:endParaRPr>
                  </a:p>
                </c:rich>
              </c:tx>
              <c:spPr/>
              <c:showLegendKey val="0"/>
              <c:showVal val="1"/>
              <c:showCatName val="0"/>
              <c:showSerName val="0"/>
              <c:showPercent val="0"/>
              <c:showBubbleSize val="0"/>
            </c:dLbl>
            <c:dLbl>
              <c:idx val="18"/>
              <c:layout>
                <c:manualLayout>
                  <c:x val="-1.4222565101209807E-2"/>
                  <c:y val="-3.6234971521785488E-2"/>
                </c:manualLayout>
              </c:layout>
              <c:tx>
                <c:rich>
                  <a:bodyPr/>
                  <a:lstStyle/>
                  <a:p>
                    <a:pPr>
                      <a:defRPr sz="900">
                        <a:solidFill>
                          <a:srgbClr val="C00000"/>
                        </a:solidFill>
                      </a:defRPr>
                    </a:pPr>
                    <a:r>
                      <a:rPr lang="fr-FR" sz="900" dirty="0" smtClean="0">
                        <a:solidFill>
                          <a:srgbClr val="C00000"/>
                        </a:solidFill>
                      </a:rPr>
                      <a:t>D</a:t>
                    </a:r>
                    <a:r>
                      <a:rPr lang="fr-FR" dirty="0" smtClean="0">
                        <a:solidFill>
                          <a:srgbClr val="C00000"/>
                        </a:solidFill>
                      </a:rPr>
                      <a:t>iversité </a:t>
                    </a:r>
                    <a:r>
                      <a:rPr lang="fr-FR" dirty="0">
                        <a:solidFill>
                          <a:srgbClr val="C00000"/>
                        </a:solidFill>
                      </a:rPr>
                      <a:t>des animations </a:t>
                    </a:r>
                    <a:r>
                      <a:rPr lang="fr-FR" dirty="0" smtClean="0">
                        <a:solidFill>
                          <a:srgbClr val="C00000"/>
                        </a:solidFill>
                      </a:rPr>
                      <a:t>culturelles/festivals</a:t>
                    </a:r>
                    <a:endParaRPr lang="fr-FR" dirty="0">
                      <a:solidFill>
                        <a:srgbClr val="C00000"/>
                      </a:solidFill>
                    </a:endParaRPr>
                  </a:p>
                </c:rich>
              </c:tx>
              <c:spPr/>
              <c:showLegendKey val="0"/>
              <c:showVal val="1"/>
              <c:showCatName val="0"/>
              <c:showSerName val="0"/>
              <c:showPercent val="0"/>
              <c:showBubbleSize val="0"/>
            </c:dLbl>
            <c:dLbl>
              <c:idx val="19"/>
              <c:layout>
                <c:manualLayout>
                  <c:x val="-3.1605700224911003E-3"/>
                  <c:y val="-1.6909653376833166E-2"/>
                </c:manualLayout>
              </c:layout>
              <c:tx>
                <c:rich>
                  <a:bodyPr/>
                  <a:lstStyle/>
                  <a:p>
                    <a:pPr>
                      <a:defRPr sz="900">
                        <a:solidFill>
                          <a:srgbClr val="C00000"/>
                        </a:solidFill>
                      </a:defRPr>
                    </a:pPr>
                    <a:r>
                      <a:rPr lang="fr-FR" sz="900" dirty="0" smtClean="0">
                        <a:solidFill>
                          <a:srgbClr val="C00000"/>
                        </a:solidFill>
                      </a:rPr>
                      <a:t>C</a:t>
                    </a:r>
                    <a:r>
                      <a:rPr lang="fr-FR" dirty="0" smtClean="0">
                        <a:solidFill>
                          <a:srgbClr val="C00000"/>
                        </a:solidFill>
                      </a:rPr>
                      <a:t>limat </a:t>
                    </a:r>
                    <a:r>
                      <a:rPr lang="fr-FR" dirty="0">
                        <a:solidFill>
                          <a:srgbClr val="C00000"/>
                        </a:solidFill>
                      </a:rPr>
                      <a:t>agréable</a:t>
                    </a:r>
                  </a:p>
                </c:rich>
              </c:tx>
              <c:spPr/>
              <c:showLegendKey val="0"/>
              <c:showVal val="1"/>
              <c:showCatName val="0"/>
              <c:showSerName val="0"/>
              <c:showPercent val="0"/>
              <c:showBubbleSize val="0"/>
            </c:dLbl>
            <c:dLbl>
              <c:idx val="20"/>
              <c:layout>
                <c:manualLayout>
                  <c:x val="-6.3212644768727991E-3"/>
                  <c:y val="-4.8315197460622834E-3"/>
                </c:manualLayout>
              </c:layout>
              <c:tx>
                <c:rich>
                  <a:bodyPr/>
                  <a:lstStyle/>
                  <a:p>
                    <a:pPr>
                      <a:defRPr sz="900">
                        <a:solidFill>
                          <a:srgbClr val="C00000"/>
                        </a:solidFill>
                      </a:defRPr>
                    </a:pPr>
                    <a:r>
                      <a:rPr lang="fr-FR" sz="900" dirty="0">
                        <a:solidFill>
                          <a:srgbClr val="C00000"/>
                        </a:solidFill>
                      </a:rPr>
                      <a:t>A</a:t>
                    </a:r>
                    <a:r>
                      <a:rPr lang="fr-FR" dirty="0">
                        <a:solidFill>
                          <a:srgbClr val="C00000"/>
                        </a:solidFill>
                      </a:rPr>
                      <a:t>daptée pour </a:t>
                    </a:r>
                    <a:r>
                      <a:rPr lang="fr-FR" dirty="0" smtClean="0">
                        <a:solidFill>
                          <a:srgbClr val="C00000"/>
                        </a:solidFill>
                      </a:rPr>
                      <a:t>des </a:t>
                    </a:r>
                  </a:p>
                  <a:p>
                    <a:pPr>
                      <a:defRPr sz="900">
                        <a:solidFill>
                          <a:srgbClr val="C00000"/>
                        </a:solidFill>
                      </a:defRPr>
                    </a:pPr>
                    <a:r>
                      <a:rPr lang="fr-FR" dirty="0" smtClean="0">
                        <a:solidFill>
                          <a:srgbClr val="C00000"/>
                        </a:solidFill>
                      </a:rPr>
                      <a:t>vacances </a:t>
                    </a:r>
                    <a:r>
                      <a:rPr lang="fr-FR" dirty="0">
                        <a:solidFill>
                          <a:srgbClr val="C00000"/>
                        </a:solidFill>
                      </a:rPr>
                      <a:t>en famille</a:t>
                    </a:r>
                  </a:p>
                </c:rich>
              </c:tx>
              <c:spPr/>
              <c:showLegendKey val="0"/>
              <c:showVal val="1"/>
              <c:showCatName val="0"/>
              <c:showSerName val="0"/>
              <c:showPercent val="0"/>
              <c:showBubbleSize val="0"/>
            </c:dLbl>
            <c:dLbl>
              <c:idx val="21"/>
              <c:layout>
                <c:manualLayout>
                  <c:x val="-1.5802850112455464E-3"/>
                  <c:y val="7.24699430435706E-3"/>
                </c:manualLayout>
              </c:layout>
              <c:tx>
                <c:rich>
                  <a:bodyPr/>
                  <a:lstStyle/>
                  <a:p>
                    <a:pPr>
                      <a:defRPr sz="900">
                        <a:solidFill>
                          <a:srgbClr val="C00000"/>
                        </a:solidFill>
                      </a:defRPr>
                    </a:pPr>
                    <a:r>
                      <a:rPr lang="fr-FR" sz="900" dirty="0" smtClean="0">
                        <a:solidFill>
                          <a:srgbClr val="C00000"/>
                        </a:solidFill>
                      </a:rPr>
                      <a:t>R</a:t>
                    </a:r>
                    <a:r>
                      <a:rPr lang="fr-FR" dirty="0" smtClean="0">
                        <a:solidFill>
                          <a:srgbClr val="C00000"/>
                        </a:solidFill>
                      </a:rPr>
                      <a:t>ichesse </a:t>
                    </a:r>
                    <a:r>
                      <a:rPr lang="fr-FR" dirty="0">
                        <a:solidFill>
                          <a:srgbClr val="C00000"/>
                        </a:solidFill>
                      </a:rPr>
                      <a:t>de la </a:t>
                    </a:r>
                    <a:r>
                      <a:rPr lang="fr-FR" dirty="0" smtClean="0">
                        <a:solidFill>
                          <a:srgbClr val="C00000"/>
                        </a:solidFill>
                      </a:rPr>
                      <a:t>gastronomie</a:t>
                    </a:r>
                  </a:p>
                  <a:p>
                    <a:pPr>
                      <a:defRPr sz="900">
                        <a:solidFill>
                          <a:srgbClr val="C00000"/>
                        </a:solidFill>
                      </a:defRPr>
                    </a:pPr>
                    <a:r>
                      <a:rPr lang="fr-FR" dirty="0" smtClean="0">
                        <a:solidFill>
                          <a:srgbClr val="C00000"/>
                        </a:solidFill>
                      </a:rPr>
                      <a:t>/produits </a:t>
                    </a:r>
                    <a:r>
                      <a:rPr lang="fr-FR" dirty="0">
                        <a:solidFill>
                          <a:srgbClr val="C00000"/>
                        </a:solidFill>
                      </a:rPr>
                      <a:t>du terroir</a:t>
                    </a:r>
                  </a:p>
                </c:rich>
              </c:tx>
              <c:spPr/>
              <c:showLegendKey val="0"/>
              <c:showVal val="1"/>
              <c:showCatName val="0"/>
              <c:showSerName val="0"/>
              <c:showPercent val="0"/>
              <c:showBubbleSize val="0"/>
            </c:dLbl>
            <c:dLbl>
              <c:idx val="22"/>
              <c:tx>
                <c:rich>
                  <a:bodyPr/>
                  <a:lstStyle/>
                  <a:p>
                    <a:pPr>
                      <a:defRPr sz="900">
                        <a:solidFill>
                          <a:srgbClr val="C00000"/>
                        </a:solidFill>
                      </a:defRPr>
                    </a:pPr>
                    <a:r>
                      <a:rPr lang="fr-FR" sz="900" dirty="0" smtClean="0">
                        <a:solidFill>
                          <a:srgbClr val="C00000"/>
                        </a:solidFill>
                      </a:rPr>
                      <a:t>D</a:t>
                    </a:r>
                    <a:r>
                      <a:rPr lang="fr-FR" dirty="0" smtClean="0">
                        <a:solidFill>
                          <a:srgbClr val="C00000"/>
                        </a:solidFill>
                      </a:rPr>
                      <a:t>iversité </a:t>
                    </a:r>
                    <a:r>
                      <a:rPr lang="fr-FR" dirty="0">
                        <a:solidFill>
                          <a:srgbClr val="C00000"/>
                        </a:solidFill>
                      </a:rPr>
                      <a:t>des activités </a:t>
                    </a:r>
                    <a:endParaRPr lang="fr-FR" dirty="0" smtClean="0">
                      <a:solidFill>
                        <a:srgbClr val="C00000"/>
                      </a:solidFill>
                    </a:endParaRPr>
                  </a:p>
                  <a:p>
                    <a:pPr>
                      <a:defRPr sz="900">
                        <a:solidFill>
                          <a:srgbClr val="C00000"/>
                        </a:solidFill>
                      </a:defRPr>
                    </a:pPr>
                    <a:r>
                      <a:rPr lang="fr-FR" dirty="0" smtClean="0">
                        <a:solidFill>
                          <a:srgbClr val="C00000"/>
                        </a:solidFill>
                      </a:rPr>
                      <a:t>autour </a:t>
                    </a:r>
                    <a:r>
                      <a:rPr lang="fr-FR" dirty="0">
                        <a:solidFill>
                          <a:srgbClr val="C00000"/>
                        </a:solidFill>
                      </a:rPr>
                      <a:t>des </a:t>
                    </a:r>
                    <a:r>
                      <a:rPr lang="fr-FR" dirty="0" smtClean="0">
                        <a:solidFill>
                          <a:srgbClr val="C00000"/>
                        </a:solidFill>
                      </a:rPr>
                      <a:t>lacs/rivières</a:t>
                    </a:r>
                    <a:endParaRPr lang="fr-FR" dirty="0">
                      <a:solidFill>
                        <a:srgbClr val="C00000"/>
                      </a:solidFill>
                    </a:endParaRPr>
                  </a:p>
                </c:rich>
              </c:tx>
              <c:spPr/>
              <c:showLegendKey val="0"/>
              <c:showVal val="1"/>
              <c:showCatName val="0"/>
              <c:showSerName val="0"/>
              <c:showPercent val="0"/>
              <c:showBubbleSize val="0"/>
            </c:dLbl>
            <c:txPr>
              <a:bodyPr/>
              <a:lstStyle/>
              <a:p>
                <a:pPr>
                  <a:defRPr sz="900">
                    <a:solidFill>
                      <a:schemeClr val="tx2"/>
                    </a:solidFill>
                  </a:defRPr>
                </a:pPr>
                <a:endParaRPr lang="fr-FR"/>
              </a:p>
            </c:txPr>
            <c:showLegendKey val="0"/>
            <c:showVal val="1"/>
            <c:showCatName val="0"/>
            <c:showSerName val="0"/>
            <c:showPercent val="0"/>
            <c:showBubbleSize val="0"/>
            <c:showLeaderLines val="0"/>
          </c:dLbls>
          <c:xVal>
            <c:numRef>
              <c:f>Items!$C$4:$C$26</c:f>
              <c:numCache>
                <c:formatCode>0.000</c:formatCode>
                <c:ptCount val="23"/>
                <c:pt idx="0">
                  <c:v>0.13137653624997217</c:v>
                </c:pt>
                <c:pt idx="1">
                  <c:v>7.1194577956762593E-3</c:v>
                </c:pt>
                <c:pt idx="2">
                  <c:v>0.13072233416023427</c:v>
                </c:pt>
                <c:pt idx="3">
                  <c:v>0.10840653494513433</c:v>
                </c:pt>
                <c:pt idx="4">
                  <c:v>-0.20205837518864772</c:v>
                </c:pt>
                <c:pt idx="5">
                  <c:v>-0.16341568043245788</c:v>
                </c:pt>
                <c:pt idx="6">
                  <c:v>-4.3059693216903533E-2</c:v>
                </c:pt>
                <c:pt idx="7">
                  <c:v>-5.6286316200409067E-2</c:v>
                </c:pt>
                <c:pt idx="8">
                  <c:v>7.1539470696489069E-2</c:v>
                </c:pt>
                <c:pt idx="9">
                  <c:v>0.10113312615366572</c:v>
                </c:pt>
                <c:pt idx="10">
                  <c:v>-4.5758701737101837E-2</c:v>
                </c:pt>
                <c:pt idx="11">
                  <c:v>-1.9611950993412768E-2</c:v>
                </c:pt>
                <c:pt idx="12">
                  <c:v>1.199838143117102E-2</c:v>
                </c:pt>
                <c:pt idx="13">
                  <c:v>-3.6511016909646692E-2</c:v>
                </c:pt>
                <c:pt idx="14">
                  <c:v>0.10977610395468311</c:v>
                </c:pt>
                <c:pt idx="15">
                  <c:v>-9.2952801329678567E-3</c:v>
                </c:pt>
                <c:pt idx="16">
                  <c:v>-0.18683459255376145</c:v>
                </c:pt>
                <c:pt idx="17">
                  <c:v>-1.648742983600416E-2</c:v>
                </c:pt>
                <c:pt idx="18">
                  <c:v>6.1433991124494249E-2</c:v>
                </c:pt>
                <c:pt idx="19">
                  <c:v>0.22896376371443</c:v>
                </c:pt>
                <c:pt idx="20">
                  <c:v>1.6343362768769385E-2</c:v>
                </c:pt>
                <c:pt idx="21">
                  <c:v>2.2539087703407842E-2</c:v>
                </c:pt>
                <c:pt idx="22">
                  <c:v>-0.10575993315779925</c:v>
                </c:pt>
              </c:numCache>
            </c:numRef>
          </c:xVal>
          <c:yVal>
            <c:numRef>
              <c:f>Items!$D$4:$D$26</c:f>
              <c:numCache>
                <c:formatCode>0.000</c:formatCode>
                <c:ptCount val="23"/>
                <c:pt idx="0">
                  <c:v>-1.0594808508980261E-2</c:v>
                </c:pt>
                <c:pt idx="1">
                  <c:v>-4.1948671492098313E-2</c:v>
                </c:pt>
                <c:pt idx="2">
                  <c:v>-1.5470359622462568E-3</c:v>
                </c:pt>
                <c:pt idx="3">
                  <c:v>7.7030442529936904E-2</c:v>
                </c:pt>
                <c:pt idx="4">
                  <c:v>-5.6366985871456117E-2</c:v>
                </c:pt>
                <c:pt idx="5">
                  <c:v>-2.0157328421848811E-2</c:v>
                </c:pt>
                <c:pt idx="6">
                  <c:v>-7.2811964151613603E-3</c:v>
                </c:pt>
                <c:pt idx="7">
                  <c:v>-1.5540448374358159E-2</c:v>
                </c:pt>
                <c:pt idx="8">
                  <c:v>-4.4892988999532972E-2</c:v>
                </c:pt>
                <c:pt idx="9">
                  <c:v>1.8588336169105601E-2</c:v>
                </c:pt>
                <c:pt idx="10">
                  <c:v>4.9997306755203356E-2</c:v>
                </c:pt>
                <c:pt idx="11">
                  <c:v>7.2792036827645804E-2</c:v>
                </c:pt>
                <c:pt idx="12">
                  <c:v>-9.901653809767362E-2</c:v>
                </c:pt>
                <c:pt idx="13">
                  <c:v>-2.0604343528968058E-2</c:v>
                </c:pt>
                <c:pt idx="14">
                  <c:v>-0.11684767431168298</c:v>
                </c:pt>
                <c:pt idx="15">
                  <c:v>0.11524754745346442</c:v>
                </c:pt>
                <c:pt idx="16">
                  <c:v>-2.2969577700715622E-2</c:v>
                </c:pt>
                <c:pt idx="17">
                  <c:v>3.630512870985568E-2</c:v>
                </c:pt>
                <c:pt idx="18">
                  <c:v>-3.6759445486381527E-2</c:v>
                </c:pt>
                <c:pt idx="19">
                  <c:v>1.9630012435129341E-2</c:v>
                </c:pt>
                <c:pt idx="20">
                  <c:v>2.9745439597989191E-2</c:v>
                </c:pt>
                <c:pt idx="21">
                  <c:v>8.285705947742741E-3</c:v>
                </c:pt>
                <c:pt idx="22">
                  <c:v>9.9192519321576564E-2</c:v>
                </c:pt>
              </c:numCache>
            </c:numRef>
          </c:yVal>
          <c:smooth val="0"/>
        </c:ser>
        <c:dLbls>
          <c:showLegendKey val="0"/>
          <c:showVal val="0"/>
          <c:showCatName val="0"/>
          <c:showSerName val="0"/>
          <c:showPercent val="0"/>
          <c:showBubbleSize val="0"/>
        </c:dLbls>
        <c:axId val="128271488"/>
        <c:axId val="128273024"/>
      </c:scatterChart>
      <c:valAx>
        <c:axId val="128271488"/>
        <c:scaling>
          <c:orientation val="minMax"/>
          <c:max val="0.23"/>
          <c:min val="-0.23"/>
        </c:scaling>
        <c:delete val="0"/>
        <c:axPos val="b"/>
        <c:numFmt formatCode="General" sourceLinked="0"/>
        <c:majorTickMark val="cross"/>
        <c:minorTickMark val="none"/>
        <c:tickLblPos val="none"/>
        <c:txPr>
          <a:bodyPr/>
          <a:lstStyle/>
          <a:p>
            <a:pPr>
              <a:defRPr sz="700"/>
            </a:pPr>
            <a:endParaRPr lang="fr-FR"/>
          </a:p>
        </c:txPr>
        <c:crossAx val="128273024"/>
        <c:crosses val="autoZero"/>
        <c:crossBetween val="midCat"/>
        <c:majorUnit val="5.0000000000000114E-2"/>
      </c:valAx>
      <c:valAx>
        <c:axId val="128273024"/>
        <c:scaling>
          <c:orientation val="minMax"/>
          <c:max val="0.13"/>
          <c:min val="-0.12000000000000002"/>
        </c:scaling>
        <c:delete val="0"/>
        <c:axPos val="l"/>
        <c:numFmt formatCode="General" sourceLinked="0"/>
        <c:majorTickMark val="cross"/>
        <c:minorTickMark val="none"/>
        <c:tickLblPos val="none"/>
        <c:txPr>
          <a:bodyPr/>
          <a:lstStyle/>
          <a:p>
            <a:pPr>
              <a:defRPr sz="700"/>
            </a:pPr>
            <a:endParaRPr lang="fr-FR"/>
          </a:p>
        </c:txPr>
        <c:crossAx val="128271488"/>
        <c:crosses val="autoZero"/>
        <c:crossBetween val="midCat"/>
        <c:majorUnit val="0.1"/>
      </c:valAx>
      <c:spPr>
        <a:ln>
          <a:noFill/>
          <a:prstDash val="solid"/>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Colonnes</c:v>
          </c:tx>
          <c:spPr>
            <a:ln w="28575">
              <a:noFill/>
            </a:ln>
            <a:effectLst/>
          </c:spPr>
          <c:marker>
            <c:symbol val="square"/>
            <c:size val="6"/>
            <c:spPr>
              <a:solidFill>
                <a:schemeClr val="accent3"/>
              </a:solidFill>
              <a:ln>
                <a:solidFill>
                  <a:schemeClr val="accent3"/>
                </a:solidFill>
                <a:prstDash val="solid"/>
              </a:ln>
            </c:spPr>
          </c:marker>
          <c:dLbls>
            <c:dLbl>
              <c:idx val="0"/>
              <c:tx>
                <c:rich>
                  <a:bodyPr/>
                  <a:lstStyle/>
                  <a:p>
                    <a:r>
                      <a:rPr lang="fr-FR" sz="1100" b="1">
                        <a:solidFill>
                          <a:schemeClr val="accent3"/>
                        </a:solidFill>
                      </a:rPr>
                      <a:t>L</a:t>
                    </a:r>
                    <a:r>
                      <a:rPr lang="fr-FR"/>
                      <a:t>imousin</a:t>
                    </a:r>
                  </a:p>
                </c:rich>
              </c:tx>
              <c:showLegendKey val="0"/>
              <c:showVal val="1"/>
              <c:showCatName val="0"/>
              <c:showSerName val="0"/>
              <c:showPercent val="0"/>
              <c:showBubbleSize val="0"/>
            </c:dLbl>
            <c:dLbl>
              <c:idx val="1"/>
              <c:tx>
                <c:rich>
                  <a:bodyPr/>
                  <a:lstStyle/>
                  <a:p>
                    <a:r>
                      <a:rPr lang="fr-FR" sz="1100" b="1">
                        <a:solidFill>
                          <a:schemeClr val="accent3"/>
                        </a:solidFill>
                      </a:rPr>
                      <a:t>A</a:t>
                    </a:r>
                    <a:r>
                      <a:rPr lang="fr-FR"/>
                      <a:t>quitaine</a:t>
                    </a:r>
                  </a:p>
                </c:rich>
              </c:tx>
              <c:showLegendKey val="0"/>
              <c:showVal val="1"/>
              <c:showCatName val="0"/>
              <c:showSerName val="0"/>
              <c:showPercent val="0"/>
              <c:showBubbleSize val="0"/>
            </c:dLbl>
            <c:dLbl>
              <c:idx val="2"/>
              <c:tx>
                <c:rich>
                  <a:bodyPr/>
                  <a:lstStyle/>
                  <a:p>
                    <a:r>
                      <a:rPr lang="fr-FR" sz="1100" b="1">
                        <a:solidFill>
                          <a:schemeClr val="accent3"/>
                        </a:solidFill>
                      </a:rPr>
                      <a:t>A</a:t>
                    </a:r>
                    <a:r>
                      <a:rPr lang="fr-FR"/>
                      <a:t>uvergne</a:t>
                    </a:r>
                  </a:p>
                </c:rich>
              </c:tx>
              <c:showLegendKey val="0"/>
              <c:showVal val="1"/>
              <c:showCatName val="0"/>
              <c:showSerName val="0"/>
              <c:showPercent val="0"/>
              <c:showBubbleSize val="0"/>
            </c:dLbl>
            <c:dLbl>
              <c:idx val="3"/>
              <c:tx>
                <c:rich>
                  <a:bodyPr/>
                  <a:lstStyle/>
                  <a:p>
                    <a:r>
                      <a:rPr lang="fr-FR" sz="1100" b="1">
                        <a:solidFill>
                          <a:schemeClr val="accent3"/>
                        </a:solidFill>
                      </a:rPr>
                      <a:t>P</a:t>
                    </a:r>
                    <a:r>
                      <a:rPr lang="fr-FR"/>
                      <a:t>oitou-Charentes</a:t>
                    </a:r>
                  </a:p>
                </c:rich>
              </c:tx>
              <c:showLegendKey val="0"/>
              <c:showVal val="1"/>
              <c:showCatName val="0"/>
              <c:showSerName val="0"/>
              <c:showPercent val="0"/>
              <c:showBubbleSize val="0"/>
            </c:dLbl>
            <c:dLbl>
              <c:idx val="4"/>
              <c:tx>
                <c:rich>
                  <a:bodyPr/>
                  <a:lstStyle/>
                  <a:p>
                    <a:r>
                      <a:rPr lang="fr-FR" sz="1100" b="1">
                        <a:solidFill>
                          <a:schemeClr val="accent3"/>
                        </a:solidFill>
                      </a:rPr>
                      <a:t>C</a:t>
                    </a:r>
                    <a:r>
                      <a:rPr lang="fr-FR"/>
                      <a:t>entre</a:t>
                    </a:r>
                  </a:p>
                </c:rich>
              </c:tx>
              <c:showLegendKey val="0"/>
              <c:showVal val="1"/>
              <c:showCatName val="0"/>
              <c:showSerName val="0"/>
              <c:showPercent val="0"/>
              <c:showBubbleSize val="0"/>
            </c:dLbl>
            <c:dLbl>
              <c:idx val="5"/>
              <c:tx>
                <c:rich>
                  <a:bodyPr/>
                  <a:lstStyle/>
                  <a:p>
                    <a:r>
                      <a:rPr lang="fr-FR" sz="1100" b="1">
                        <a:solidFill>
                          <a:schemeClr val="accent3"/>
                        </a:solidFill>
                      </a:rPr>
                      <a:t>M</a:t>
                    </a:r>
                    <a:r>
                      <a:rPr lang="fr-FR"/>
                      <a:t>idi-Pyrénées</a:t>
                    </a:r>
                  </a:p>
                </c:rich>
              </c:tx>
              <c:showLegendKey val="0"/>
              <c:showVal val="1"/>
              <c:showCatName val="0"/>
              <c:showSerName val="0"/>
              <c:showPercent val="0"/>
              <c:showBubbleSize val="0"/>
            </c:dLbl>
            <c:txPr>
              <a:bodyPr/>
              <a:lstStyle/>
              <a:p>
                <a:pPr>
                  <a:defRPr sz="1100" b="1">
                    <a:solidFill>
                      <a:schemeClr val="accent3"/>
                    </a:solidFill>
                  </a:defRPr>
                </a:pPr>
                <a:endParaRPr lang="fr-FR"/>
              </a:p>
            </c:txPr>
            <c:showLegendKey val="0"/>
            <c:showVal val="1"/>
            <c:showCatName val="0"/>
            <c:showSerName val="0"/>
            <c:showPercent val="0"/>
            <c:showBubbleSize val="0"/>
            <c:showLeaderLines val="0"/>
          </c:dLbls>
          <c:xVal>
            <c:numRef>
              <c:f>'Sauvegarde_pourAxe1-3'!$C$164:$C$169</c:f>
              <c:numCache>
                <c:formatCode>0.000</c:formatCode>
                <c:ptCount val="6"/>
                <c:pt idx="0">
                  <c:v>-0.15637063965577414</c:v>
                </c:pt>
                <c:pt idx="1">
                  <c:v>9.7294124688456066E-2</c:v>
                </c:pt>
                <c:pt idx="2">
                  <c:v>-0.10704960455917578</c:v>
                </c:pt>
                <c:pt idx="3">
                  <c:v>6.3208819763453675E-2</c:v>
                </c:pt>
                <c:pt idx="4">
                  <c:v>-1.2803688620236045E-2</c:v>
                </c:pt>
                <c:pt idx="5">
                  <c:v>0.10727490739575149</c:v>
                </c:pt>
              </c:numCache>
            </c:numRef>
          </c:xVal>
          <c:yVal>
            <c:numRef>
              <c:f>'Sauvegarde_pourAxe1-3'!$E$164:$E$169</c:f>
              <c:numCache>
                <c:formatCode>0.000</c:formatCode>
                <c:ptCount val="6"/>
                <c:pt idx="0">
                  <c:v>2.1102138607322091E-2</c:v>
                </c:pt>
                <c:pt idx="1">
                  <c:v>1.0150508236336243E-2</c:v>
                </c:pt>
                <c:pt idx="2">
                  <c:v>-1.1440359707667346E-2</c:v>
                </c:pt>
                <c:pt idx="3">
                  <c:v>6.4988072904357194E-2</c:v>
                </c:pt>
                <c:pt idx="4">
                  <c:v>-6.0276907177871014E-2</c:v>
                </c:pt>
                <c:pt idx="5">
                  <c:v>-3.1503422231563785E-2</c:v>
                </c:pt>
              </c:numCache>
            </c:numRef>
          </c:yVal>
          <c:smooth val="0"/>
        </c:ser>
        <c:ser>
          <c:idx val="1"/>
          <c:order val="1"/>
          <c:tx>
            <c:v>Lignes</c:v>
          </c:tx>
          <c:spPr>
            <a:ln w="28575">
              <a:noFill/>
            </a:ln>
            <a:effectLst/>
          </c:spPr>
          <c:marker>
            <c:symbol val="circle"/>
            <c:size val="5"/>
            <c:spPr>
              <a:solidFill>
                <a:schemeClr val="tx1"/>
              </a:solidFill>
              <a:ln>
                <a:noFill/>
                <a:prstDash val="solid"/>
              </a:ln>
            </c:spPr>
          </c:marker>
          <c:dPt>
            <c:idx val="0"/>
            <c:marker>
              <c:spPr>
                <a:solidFill>
                  <a:schemeClr val="accent1"/>
                </a:solidFill>
                <a:ln>
                  <a:noFill/>
                  <a:prstDash val="solid"/>
                </a:ln>
              </c:spPr>
            </c:marker>
            <c:bubble3D val="0"/>
          </c:dPt>
          <c:dPt>
            <c:idx val="1"/>
            <c:marker>
              <c:spPr>
                <a:solidFill>
                  <a:schemeClr val="accent1"/>
                </a:solidFill>
                <a:ln>
                  <a:noFill/>
                  <a:prstDash val="solid"/>
                </a:ln>
              </c:spPr>
            </c:marker>
            <c:bubble3D val="0"/>
          </c:dPt>
          <c:dPt>
            <c:idx val="2"/>
            <c:marker>
              <c:spPr>
                <a:solidFill>
                  <a:schemeClr val="accent1"/>
                </a:solidFill>
                <a:ln>
                  <a:noFill/>
                  <a:prstDash val="solid"/>
                </a:ln>
              </c:spPr>
            </c:marker>
            <c:bubble3D val="0"/>
          </c:dPt>
          <c:dPt>
            <c:idx val="3"/>
            <c:marker>
              <c:spPr>
                <a:solidFill>
                  <a:schemeClr val="accent1"/>
                </a:solidFill>
                <a:ln>
                  <a:noFill/>
                  <a:prstDash val="solid"/>
                </a:ln>
              </c:spPr>
            </c:marker>
            <c:bubble3D val="0"/>
          </c:dPt>
          <c:dPt>
            <c:idx val="4"/>
            <c:marker>
              <c:spPr>
                <a:solidFill>
                  <a:schemeClr val="accent1"/>
                </a:solidFill>
                <a:ln>
                  <a:noFill/>
                  <a:prstDash val="solid"/>
                </a:ln>
              </c:spPr>
            </c:marker>
            <c:bubble3D val="0"/>
          </c:dPt>
          <c:dPt>
            <c:idx val="5"/>
            <c:marker>
              <c:spPr>
                <a:solidFill>
                  <a:schemeClr val="accent1"/>
                </a:solidFill>
                <a:ln>
                  <a:noFill/>
                  <a:prstDash val="solid"/>
                </a:ln>
              </c:spPr>
            </c:marker>
            <c:bubble3D val="0"/>
          </c:dPt>
          <c:dPt>
            <c:idx val="6"/>
            <c:marker>
              <c:spPr>
                <a:solidFill>
                  <a:schemeClr val="accent1"/>
                </a:solidFill>
                <a:ln>
                  <a:noFill/>
                  <a:prstDash val="solid"/>
                </a:ln>
              </c:spPr>
            </c:marker>
            <c:bubble3D val="0"/>
          </c:dPt>
          <c:dPt>
            <c:idx val="7"/>
            <c:marker>
              <c:spPr>
                <a:solidFill>
                  <a:schemeClr val="accent1"/>
                </a:solidFill>
                <a:ln>
                  <a:noFill/>
                  <a:prstDash val="solid"/>
                </a:ln>
              </c:spPr>
            </c:marker>
            <c:bubble3D val="0"/>
          </c:dPt>
          <c:dPt>
            <c:idx val="8"/>
            <c:marker>
              <c:spPr>
                <a:solidFill>
                  <a:schemeClr val="accent1"/>
                </a:solidFill>
                <a:ln>
                  <a:noFill/>
                  <a:prstDash val="solid"/>
                </a:ln>
              </c:spPr>
            </c:marker>
            <c:bubble3D val="0"/>
          </c:dPt>
          <c:dPt>
            <c:idx val="9"/>
            <c:marker>
              <c:spPr>
                <a:solidFill>
                  <a:schemeClr val="accent1"/>
                </a:solidFill>
                <a:ln>
                  <a:noFill/>
                  <a:prstDash val="solid"/>
                </a:ln>
              </c:spPr>
            </c:marker>
            <c:bubble3D val="0"/>
          </c:dPt>
          <c:dPt>
            <c:idx val="10"/>
            <c:marker>
              <c:spPr>
                <a:solidFill>
                  <a:srgbClr val="C00000"/>
                </a:solidFill>
                <a:ln>
                  <a:noFill/>
                  <a:prstDash val="solid"/>
                </a:ln>
              </c:spPr>
            </c:marker>
            <c:bubble3D val="0"/>
          </c:dPt>
          <c:dPt>
            <c:idx val="11"/>
            <c:marker>
              <c:spPr>
                <a:solidFill>
                  <a:srgbClr val="C00000"/>
                </a:solidFill>
                <a:ln>
                  <a:noFill/>
                  <a:prstDash val="solid"/>
                </a:ln>
              </c:spPr>
            </c:marker>
            <c:bubble3D val="0"/>
          </c:dPt>
          <c:dPt>
            <c:idx val="12"/>
            <c:marker>
              <c:spPr>
                <a:solidFill>
                  <a:srgbClr val="C00000"/>
                </a:solidFill>
                <a:ln>
                  <a:noFill/>
                  <a:prstDash val="solid"/>
                </a:ln>
              </c:spPr>
            </c:marker>
            <c:bubble3D val="0"/>
          </c:dPt>
          <c:dPt>
            <c:idx val="13"/>
            <c:marker>
              <c:spPr>
                <a:solidFill>
                  <a:srgbClr val="C00000"/>
                </a:solidFill>
                <a:ln>
                  <a:noFill/>
                  <a:prstDash val="solid"/>
                </a:ln>
              </c:spPr>
            </c:marker>
            <c:bubble3D val="0"/>
          </c:dPt>
          <c:dPt>
            <c:idx val="14"/>
            <c:marker>
              <c:spPr>
                <a:solidFill>
                  <a:srgbClr val="C00000"/>
                </a:solidFill>
                <a:ln>
                  <a:noFill/>
                  <a:prstDash val="solid"/>
                </a:ln>
              </c:spPr>
            </c:marker>
            <c:bubble3D val="0"/>
          </c:dPt>
          <c:dPt>
            <c:idx val="15"/>
            <c:marker>
              <c:spPr>
                <a:solidFill>
                  <a:srgbClr val="C00000"/>
                </a:solidFill>
                <a:ln>
                  <a:noFill/>
                  <a:prstDash val="solid"/>
                </a:ln>
              </c:spPr>
            </c:marker>
            <c:bubble3D val="0"/>
          </c:dPt>
          <c:dPt>
            <c:idx val="16"/>
            <c:marker>
              <c:spPr>
                <a:solidFill>
                  <a:srgbClr val="C00000"/>
                </a:solidFill>
                <a:ln>
                  <a:noFill/>
                  <a:prstDash val="solid"/>
                </a:ln>
              </c:spPr>
            </c:marker>
            <c:bubble3D val="0"/>
          </c:dPt>
          <c:dPt>
            <c:idx val="17"/>
            <c:marker>
              <c:spPr>
                <a:solidFill>
                  <a:srgbClr val="C00000"/>
                </a:solidFill>
                <a:ln>
                  <a:noFill/>
                  <a:prstDash val="solid"/>
                </a:ln>
              </c:spPr>
            </c:marker>
            <c:bubble3D val="0"/>
          </c:dPt>
          <c:dPt>
            <c:idx val="18"/>
            <c:marker>
              <c:spPr>
                <a:solidFill>
                  <a:srgbClr val="C00000"/>
                </a:solidFill>
                <a:ln>
                  <a:noFill/>
                  <a:prstDash val="solid"/>
                </a:ln>
              </c:spPr>
            </c:marker>
            <c:bubble3D val="0"/>
          </c:dPt>
          <c:dPt>
            <c:idx val="19"/>
            <c:marker>
              <c:spPr>
                <a:solidFill>
                  <a:srgbClr val="C00000"/>
                </a:solidFill>
                <a:ln>
                  <a:noFill/>
                  <a:prstDash val="solid"/>
                </a:ln>
              </c:spPr>
            </c:marker>
            <c:bubble3D val="0"/>
          </c:dPt>
          <c:dPt>
            <c:idx val="20"/>
            <c:marker>
              <c:spPr>
                <a:solidFill>
                  <a:srgbClr val="C00000"/>
                </a:solidFill>
                <a:ln>
                  <a:noFill/>
                  <a:prstDash val="solid"/>
                </a:ln>
              </c:spPr>
            </c:marker>
            <c:bubble3D val="0"/>
          </c:dPt>
          <c:dPt>
            <c:idx val="21"/>
            <c:marker>
              <c:spPr>
                <a:solidFill>
                  <a:srgbClr val="C00000"/>
                </a:solidFill>
                <a:ln>
                  <a:noFill/>
                  <a:prstDash val="solid"/>
                </a:ln>
              </c:spPr>
            </c:marker>
            <c:bubble3D val="0"/>
          </c:dPt>
          <c:dPt>
            <c:idx val="22"/>
            <c:marker>
              <c:spPr>
                <a:solidFill>
                  <a:srgbClr val="C00000"/>
                </a:solidFill>
                <a:ln>
                  <a:noFill/>
                  <a:prstDash val="solid"/>
                </a:ln>
              </c:spPr>
            </c:marker>
            <c:bubble3D val="0"/>
          </c:dPt>
          <c:dLbls>
            <c:dLbl>
              <c:idx val="0"/>
              <c:tx>
                <c:rich>
                  <a:bodyPr/>
                  <a:lstStyle/>
                  <a:p>
                    <a:pPr>
                      <a:defRPr sz="900">
                        <a:solidFill>
                          <a:schemeClr val="accent1"/>
                        </a:solidFill>
                      </a:defRPr>
                    </a:pPr>
                    <a:r>
                      <a:rPr lang="fr-FR" sz="900" dirty="0" smtClean="0">
                        <a:solidFill>
                          <a:schemeClr val="accent1"/>
                        </a:solidFill>
                      </a:rPr>
                      <a:t>D</a:t>
                    </a:r>
                    <a:r>
                      <a:rPr lang="fr-FR" dirty="0" smtClean="0">
                        <a:solidFill>
                          <a:schemeClr val="accent1"/>
                        </a:solidFill>
                      </a:rPr>
                      <a:t>ynamique</a:t>
                    </a:r>
                    <a:endParaRPr lang="fr-FR" dirty="0">
                      <a:solidFill>
                        <a:schemeClr val="accent1"/>
                      </a:solidFill>
                    </a:endParaRPr>
                  </a:p>
                </c:rich>
              </c:tx>
              <c:spPr/>
              <c:showLegendKey val="0"/>
              <c:showVal val="1"/>
              <c:showCatName val="0"/>
              <c:showSerName val="0"/>
              <c:showPercent val="0"/>
              <c:showBubbleSize val="0"/>
            </c:dLbl>
            <c:dLbl>
              <c:idx val="1"/>
              <c:layout>
                <c:manualLayout>
                  <c:x val="-5.4598417355247132E-3"/>
                  <c:y val="-1.1874465765915349E-2"/>
                </c:manualLayout>
              </c:layout>
              <c:tx>
                <c:rich>
                  <a:bodyPr/>
                  <a:lstStyle/>
                  <a:p>
                    <a:pPr>
                      <a:defRPr sz="900">
                        <a:solidFill>
                          <a:schemeClr val="accent1"/>
                        </a:solidFill>
                      </a:defRPr>
                    </a:pPr>
                    <a:r>
                      <a:rPr lang="fr-FR" sz="900" dirty="0" smtClean="0">
                        <a:solidFill>
                          <a:schemeClr val="accent1"/>
                        </a:solidFill>
                      </a:rPr>
                      <a:t>G</a:t>
                    </a:r>
                    <a:r>
                      <a:rPr lang="fr-FR" dirty="0" smtClean="0">
                        <a:solidFill>
                          <a:schemeClr val="accent1"/>
                        </a:solidFill>
                      </a:rPr>
                      <a:t>agne </a:t>
                    </a:r>
                    <a:r>
                      <a:rPr lang="fr-FR" dirty="0">
                        <a:solidFill>
                          <a:schemeClr val="accent1"/>
                        </a:solidFill>
                      </a:rPr>
                      <a:t>à être connue</a:t>
                    </a:r>
                  </a:p>
                </c:rich>
              </c:tx>
              <c:spPr/>
              <c:showLegendKey val="0"/>
              <c:showVal val="1"/>
              <c:showCatName val="0"/>
              <c:showSerName val="0"/>
              <c:showPercent val="0"/>
              <c:showBubbleSize val="0"/>
            </c:dLbl>
            <c:dLbl>
              <c:idx val="2"/>
              <c:tx>
                <c:rich>
                  <a:bodyPr/>
                  <a:lstStyle/>
                  <a:p>
                    <a:pPr>
                      <a:defRPr sz="900">
                        <a:solidFill>
                          <a:schemeClr val="accent1"/>
                        </a:solidFill>
                      </a:defRPr>
                    </a:pPr>
                    <a:r>
                      <a:rPr lang="fr-FR" sz="900" dirty="0" smtClean="0">
                        <a:solidFill>
                          <a:schemeClr val="accent1"/>
                        </a:solidFill>
                      </a:rPr>
                      <a:t>S</a:t>
                    </a:r>
                    <a:r>
                      <a:rPr lang="fr-FR" dirty="0" smtClean="0">
                        <a:solidFill>
                          <a:schemeClr val="accent1"/>
                        </a:solidFill>
                      </a:rPr>
                      <a:t>outient </a:t>
                    </a:r>
                    <a:r>
                      <a:rPr lang="fr-FR" dirty="0">
                        <a:solidFill>
                          <a:schemeClr val="accent1"/>
                        </a:solidFill>
                      </a:rPr>
                      <a:t>la recherche et les projets innovants</a:t>
                    </a:r>
                  </a:p>
                </c:rich>
              </c:tx>
              <c:spPr/>
              <c:showLegendKey val="0"/>
              <c:showVal val="1"/>
              <c:showCatName val="0"/>
              <c:showSerName val="0"/>
              <c:showPercent val="0"/>
              <c:showBubbleSize val="0"/>
            </c:dLbl>
            <c:dLbl>
              <c:idx val="3"/>
              <c:tx>
                <c:rich>
                  <a:bodyPr/>
                  <a:lstStyle/>
                  <a:p>
                    <a:pPr>
                      <a:defRPr sz="900">
                        <a:solidFill>
                          <a:schemeClr val="accent1"/>
                        </a:solidFill>
                      </a:defRPr>
                    </a:pPr>
                    <a:r>
                      <a:rPr lang="fr-FR" sz="900" dirty="0" smtClean="0">
                        <a:solidFill>
                          <a:schemeClr val="accent1"/>
                        </a:solidFill>
                      </a:rPr>
                      <a:t>A</a:t>
                    </a:r>
                    <a:r>
                      <a:rPr lang="fr-FR" dirty="0" smtClean="0">
                        <a:solidFill>
                          <a:schemeClr val="accent1"/>
                        </a:solidFill>
                      </a:rPr>
                      <a:t> </a:t>
                    </a:r>
                    <a:r>
                      <a:rPr lang="fr-FR" dirty="0">
                        <a:solidFill>
                          <a:schemeClr val="accent1"/>
                        </a:solidFill>
                      </a:rPr>
                      <a:t>des entreprises aux savoir-faire reconnus à </a:t>
                    </a:r>
                    <a:r>
                      <a:rPr lang="fr-FR" dirty="0" smtClean="0">
                        <a:solidFill>
                          <a:schemeClr val="accent1"/>
                        </a:solidFill>
                      </a:rPr>
                      <a:t>l'international</a:t>
                    </a:r>
                    <a:endParaRPr lang="fr-FR" dirty="0">
                      <a:solidFill>
                        <a:schemeClr val="accent1"/>
                      </a:solidFill>
                    </a:endParaRPr>
                  </a:p>
                </c:rich>
              </c:tx>
              <c:spPr/>
              <c:showLegendKey val="0"/>
              <c:showVal val="1"/>
              <c:showCatName val="0"/>
              <c:showSerName val="0"/>
              <c:showPercent val="0"/>
              <c:showBubbleSize val="0"/>
            </c:dLbl>
            <c:dLbl>
              <c:idx val="4"/>
              <c:layout>
                <c:manualLayout>
                  <c:x val="-8.0889705065450249E-2"/>
                  <c:y val="-3.3248504144562548E-2"/>
                </c:manualLayout>
              </c:layout>
              <c:tx>
                <c:rich>
                  <a:bodyPr/>
                  <a:lstStyle/>
                  <a:p>
                    <a:pPr>
                      <a:defRPr sz="900">
                        <a:solidFill>
                          <a:schemeClr val="accent1"/>
                        </a:solidFill>
                      </a:defRPr>
                    </a:pPr>
                    <a:r>
                      <a:rPr lang="fr-FR" sz="900" dirty="0" smtClean="0">
                        <a:solidFill>
                          <a:schemeClr val="accent1"/>
                        </a:solidFill>
                      </a:rPr>
                      <a:t>V</a:t>
                    </a:r>
                    <a:r>
                      <a:rPr lang="fr-FR" dirty="0" smtClean="0">
                        <a:solidFill>
                          <a:schemeClr val="accent1"/>
                        </a:solidFill>
                      </a:rPr>
                      <a:t>it </a:t>
                    </a:r>
                    <a:r>
                      <a:rPr lang="fr-FR" dirty="0">
                        <a:solidFill>
                          <a:schemeClr val="accent1"/>
                        </a:solidFill>
                      </a:rPr>
                      <a:t>simplement, </a:t>
                    </a:r>
                    <a:endParaRPr lang="fr-FR" dirty="0" smtClean="0">
                      <a:solidFill>
                        <a:schemeClr val="accent1"/>
                      </a:solidFill>
                    </a:endParaRPr>
                  </a:p>
                  <a:p>
                    <a:pPr>
                      <a:defRPr sz="900">
                        <a:solidFill>
                          <a:schemeClr val="accent1"/>
                        </a:solidFill>
                      </a:defRPr>
                    </a:pPr>
                    <a:r>
                      <a:rPr lang="fr-FR" dirty="0" smtClean="0">
                        <a:solidFill>
                          <a:schemeClr val="accent1"/>
                        </a:solidFill>
                      </a:rPr>
                      <a:t>en </a:t>
                    </a:r>
                    <a:r>
                      <a:rPr lang="fr-FR" dirty="0">
                        <a:solidFill>
                          <a:schemeClr val="accent1"/>
                        </a:solidFill>
                      </a:rPr>
                      <a:t>harmonie avec la nature</a:t>
                    </a:r>
                  </a:p>
                </c:rich>
              </c:tx>
              <c:spPr/>
              <c:showLegendKey val="0"/>
              <c:showVal val="1"/>
              <c:showCatName val="0"/>
              <c:showSerName val="0"/>
              <c:showPercent val="0"/>
              <c:showBubbleSize val="0"/>
            </c:dLbl>
            <c:dLbl>
              <c:idx val="5"/>
              <c:layout>
                <c:manualLayout>
                  <c:x val="-0.10967502210305355"/>
                  <c:y val="2.1374038378647271E-2"/>
                </c:manualLayout>
              </c:layout>
              <c:tx>
                <c:rich>
                  <a:bodyPr/>
                  <a:lstStyle/>
                  <a:p>
                    <a:pPr>
                      <a:defRPr sz="900">
                        <a:solidFill>
                          <a:schemeClr val="accent1"/>
                        </a:solidFill>
                      </a:defRPr>
                    </a:pPr>
                    <a:r>
                      <a:rPr lang="fr-FR" sz="900" dirty="0" smtClean="0">
                        <a:solidFill>
                          <a:schemeClr val="accent1"/>
                        </a:solidFill>
                      </a:rPr>
                      <a:t>D</a:t>
                    </a:r>
                    <a:r>
                      <a:rPr lang="fr-FR" dirty="0" smtClean="0">
                        <a:solidFill>
                          <a:schemeClr val="accent1"/>
                        </a:solidFill>
                      </a:rPr>
                      <a:t>écouvrir </a:t>
                    </a:r>
                    <a:r>
                      <a:rPr lang="fr-FR" dirty="0">
                        <a:solidFill>
                          <a:schemeClr val="accent1"/>
                        </a:solidFill>
                      </a:rPr>
                      <a:t>une nature préservée</a:t>
                    </a:r>
                  </a:p>
                </c:rich>
              </c:tx>
              <c:spPr/>
              <c:showLegendKey val="0"/>
              <c:showVal val="1"/>
              <c:showCatName val="0"/>
              <c:showSerName val="0"/>
              <c:showPercent val="0"/>
              <c:showBubbleSize val="0"/>
            </c:dLbl>
            <c:dLbl>
              <c:idx val="6"/>
              <c:tx>
                <c:rich>
                  <a:bodyPr/>
                  <a:lstStyle/>
                  <a:p>
                    <a:pPr>
                      <a:defRPr sz="900">
                        <a:solidFill>
                          <a:schemeClr val="accent1"/>
                        </a:solidFill>
                      </a:defRPr>
                    </a:pPr>
                    <a:r>
                      <a:rPr lang="fr-FR" sz="900" dirty="0" smtClean="0">
                        <a:solidFill>
                          <a:schemeClr val="accent1"/>
                        </a:solidFill>
                      </a:rPr>
                      <a:t>O</a:t>
                    </a:r>
                    <a:r>
                      <a:rPr lang="fr-FR" dirty="0" smtClean="0">
                        <a:solidFill>
                          <a:schemeClr val="accent1"/>
                        </a:solidFill>
                      </a:rPr>
                      <a:t>ù </a:t>
                    </a:r>
                    <a:r>
                      <a:rPr lang="fr-FR" dirty="0">
                        <a:solidFill>
                          <a:schemeClr val="accent1"/>
                        </a:solidFill>
                      </a:rPr>
                      <a:t>l'on se ressource</a:t>
                    </a:r>
                  </a:p>
                </c:rich>
              </c:tx>
              <c:spPr/>
              <c:showLegendKey val="0"/>
              <c:showVal val="1"/>
              <c:showCatName val="0"/>
              <c:showSerName val="0"/>
              <c:showPercent val="0"/>
              <c:showBubbleSize val="0"/>
            </c:dLbl>
            <c:dLbl>
              <c:idx val="7"/>
              <c:layout>
                <c:manualLayout>
                  <c:x val="-0.12148147861542283"/>
                  <c:y val="-3.3248504144562548E-2"/>
                </c:manualLayout>
              </c:layout>
              <c:tx>
                <c:rich>
                  <a:bodyPr/>
                  <a:lstStyle/>
                  <a:p>
                    <a:pPr>
                      <a:defRPr sz="900">
                        <a:solidFill>
                          <a:schemeClr val="accent1"/>
                        </a:solidFill>
                      </a:defRPr>
                    </a:pPr>
                    <a:r>
                      <a:rPr lang="fr-FR" sz="900" dirty="0">
                        <a:solidFill>
                          <a:schemeClr val="accent1"/>
                        </a:solidFill>
                      </a:rPr>
                      <a:t>P</a:t>
                    </a:r>
                    <a:r>
                      <a:rPr lang="fr-FR" dirty="0">
                        <a:solidFill>
                          <a:schemeClr val="accent1"/>
                        </a:solidFill>
                      </a:rPr>
                      <a:t>rotège et valorise sa culture et ses savoir-faire</a:t>
                    </a:r>
                  </a:p>
                </c:rich>
              </c:tx>
              <c:spPr/>
              <c:showLegendKey val="0"/>
              <c:showVal val="1"/>
              <c:showCatName val="0"/>
              <c:showSerName val="0"/>
              <c:showPercent val="0"/>
              <c:showBubbleSize val="0"/>
            </c:dLbl>
            <c:dLbl>
              <c:idx val="8"/>
              <c:tx>
                <c:rich>
                  <a:bodyPr/>
                  <a:lstStyle/>
                  <a:p>
                    <a:pPr>
                      <a:defRPr sz="900">
                        <a:solidFill>
                          <a:schemeClr val="accent1"/>
                        </a:solidFill>
                      </a:defRPr>
                    </a:pPr>
                    <a:r>
                      <a:rPr lang="fr-FR" sz="900" dirty="0" smtClean="0">
                        <a:solidFill>
                          <a:schemeClr val="accent1"/>
                        </a:solidFill>
                      </a:rPr>
                      <a:t>O</a:t>
                    </a:r>
                    <a:r>
                      <a:rPr lang="fr-FR" dirty="0" smtClean="0">
                        <a:solidFill>
                          <a:schemeClr val="accent1"/>
                        </a:solidFill>
                      </a:rPr>
                      <a:t>ù </a:t>
                    </a:r>
                    <a:r>
                      <a:rPr lang="fr-FR" dirty="0">
                        <a:solidFill>
                          <a:schemeClr val="accent1"/>
                        </a:solidFill>
                      </a:rPr>
                      <a:t>se développent des </a:t>
                    </a:r>
                    <a:r>
                      <a:rPr lang="fr-FR" dirty="0" smtClean="0">
                        <a:solidFill>
                          <a:schemeClr val="accent1"/>
                        </a:solidFill>
                      </a:rPr>
                      <a:t>partenariats</a:t>
                    </a:r>
                    <a:endParaRPr lang="fr-FR" dirty="0">
                      <a:solidFill>
                        <a:schemeClr val="accent1"/>
                      </a:solidFill>
                    </a:endParaRPr>
                  </a:p>
                </c:rich>
              </c:tx>
              <c:spPr/>
              <c:showLegendKey val="0"/>
              <c:showVal val="1"/>
              <c:showCatName val="0"/>
              <c:showSerName val="0"/>
              <c:showPercent val="0"/>
              <c:showBubbleSize val="0"/>
            </c:dLbl>
            <c:dLbl>
              <c:idx val="9"/>
              <c:layout>
                <c:manualLayout>
                  <c:x val="-7.0977942561820079E-2"/>
                  <c:y val="2.1374038378647355E-2"/>
                </c:manualLayout>
              </c:layout>
              <c:tx>
                <c:rich>
                  <a:bodyPr/>
                  <a:lstStyle/>
                  <a:p>
                    <a:pPr>
                      <a:defRPr sz="900">
                        <a:solidFill>
                          <a:schemeClr val="accent1"/>
                        </a:solidFill>
                      </a:defRPr>
                    </a:pPr>
                    <a:r>
                      <a:rPr lang="fr-FR" sz="900" dirty="0" smtClean="0">
                        <a:solidFill>
                          <a:schemeClr val="accent1"/>
                        </a:solidFill>
                      </a:rPr>
                      <a:t>T</a:t>
                    </a:r>
                    <a:r>
                      <a:rPr lang="fr-FR" dirty="0" smtClean="0">
                        <a:solidFill>
                          <a:schemeClr val="accent1"/>
                        </a:solidFill>
                      </a:rPr>
                      <a:t>ouristique</a:t>
                    </a:r>
                    <a:endParaRPr lang="fr-FR" dirty="0">
                      <a:solidFill>
                        <a:schemeClr val="accent1"/>
                      </a:solidFill>
                    </a:endParaRPr>
                  </a:p>
                </c:rich>
              </c:tx>
              <c:spPr/>
              <c:showLegendKey val="0"/>
              <c:showVal val="1"/>
              <c:showCatName val="0"/>
              <c:showSerName val="0"/>
              <c:showPercent val="0"/>
              <c:showBubbleSize val="0"/>
            </c:dLbl>
            <c:dLbl>
              <c:idx val="10"/>
              <c:tx>
                <c:rich>
                  <a:bodyPr/>
                  <a:lstStyle/>
                  <a:p>
                    <a:pPr>
                      <a:defRPr sz="900">
                        <a:solidFill>
                          <a:srgbClr val="C00000"/>
                        </a:solidFill>
                      </a:defRPr>
                    </a:pPr>
                    <a:r>
                      <a:rPr lang="fr-FR" sz="900" dirty="0" smtClean="0">
                        <a:solidFill>
                          <a:srgbClr val="C00000"/>
                        </a:solidFill>
                      </a:rPr>
                      <a:t>D</a:t>
                    </a:r>
                    <a:r>
                      <a:rPr lang="fr-FR" dirty="0" smtClean="0">
                        <a:solidFill>
                          <a:srgbClr val="C00000"/>
                        </a:solidFill>
                      </a:rPr>
                      <a:t>iversité/beauté </a:t>
                    </a:r>
                    <a:r>
                      <a:rPr lang="fr-FR" dirty="0">
                        <a:solidFill>
                          <a:srgbClr val="C00000"/>
                        </a:solidFill>
                      </a:rPr>
                      <a:t>des paysages</a:t>
                    </a:r>
                  </a:p>
                </c:rich>
              </c:tx>
              <c:spPr/>
              <c:showLegendKey val="0"/>
              <c:showVal val="1"/>
              <c:showCatName val="0"/>
              <c:showSerName val="0"/>
              <c:showPercent val="0"/>
              <c:showBubbleSize val="0"/>
            </c:dLbl>
            <c:dLbl>
              <c:idx val="11"/>
              <c:layout>
                <c:manualLayout>
                  <c:x val="-2.593424824374195E-2"/>
                  <c:y val="-7.1246794595491193E-3"/>
                </c:manualLayout>
              </c:layout>
              <c:tx>
                <c:rich>
                  <a:bodyPr/>
                  <a:lstStyle/>
                  <a:p>
                    <a:pPr>
                      <a:defRPr sz="900">
                        <a:solidFill>
                          <a:srgbClr val="C00000"/>
                        </a:solidFill>
                      </a:defRPr>
                    </a:pPr>
                    <a:r>
                      <a:rPr lang="fr-FR" sz="900" dirty="0" smtClean="0">
                        <a:solidFill>
                          <a:srgbClr val="C00000"/>
                        </a:solidFill>
                      </a:rPr>
                      <a:t>Q</a:t>
                    </a:r>
                    <a:r>
                      <a:rPr lang="fr-FR" dirty="0" smtClean="0">
                        <a:solidFill>
                          <a:srgbClr val="C00000"/>
                        </a:solidFill>
                      </a:rPr>
                      <a:t>ualité </a:t>
                    </a:r>
                    <a:r>
                      <a:rPr lang="fr-FR" dirty="0">
                        <a:solidFill>
                          <a:srgbClr val="C00000"/>
                        </a:solidFill>
                      </a:rPr>
                      <a:t>de </a:t>
                    </a:r>
                    <a:r>
                      <a:rPr lang="fr-FR" dirty="0" smtClean="0">
                        <a:solidFill>
                          <a:srgbClr val="C00000"/>
                        </a:solidFill>
                      </a:rPr>
                      <a:t>l'accueil,</a:t>
                    </a:r>
                    <a:r>
                      <a:rPr lang="fr-FR" baseline="0" dirty="0" smtClean="0">
                        <a:solidFill>
                          <a:srgbClr val="C00000"/>
                        </a:solidFill>
                      </a:rPr>
                      <a:t> </a:t>
                    </a:r>
                    <a:r>
                      <a:rPr lang="fr-FR" dirty="0" smtClean="0">
                        <a:solidFill>
                          <a:srgbClr val="C00000"/>
                        </a:solidFill>
                      </a:rPr>
                      <a:t>convivialité </a:t>
                    </a:r>
                    <a:r>
                      <a:rPr lang="fr-FR" dirty="0">
                        <a:solidFill>
                          <a:srgbClr val="C00000"/>
                        </a:solidFill>
                      </a:rPr>
                      <a:t>des habitants</a:t>
                    </a:r>
                  </a:p>
                </c:rich>
              </c:tx>
              <c:spPr/>
              <c:showLegendKey val="0"/>
              <c:showVal val="1"/>
              <c:showCatName val="0"/>
              <c:showSerName val="0"/>
              <c:showPercent val="0"/>
              <c:showBubbleSize val="0"/>
            </c:dLbl>
            <c:dLbl>
              <c:idx val="12"/>
              <c:tx>
                <c:rich>
                  <a:bodyPr/>
                  <a:lstStyle/>
                  <a:p>
                    <a:pPr>
                      <a:defRPr sz="900">
                        <a:solidFill>
                          <a:srgbClr val="C00000"/>
                        </a:solidFill>
                      </a:defRPr>
                    </a:pPr>
                    <a:r>
                      <a:rPr lang="fr-FR" sz="900" dirty="0" smtClean="0">
                        <a:solidFill>
                          <a:srgbClr val="C00000"/>
                        </a:solidFill>
                      </a:rPr>
                      <a:t>R</a:t>
                    </a:r>
                    <a:r>
                      <a:rPr lang="fr-FR" dirty="0" smtClean="0">
                        <a:solidFill>
                          <a:srgbClr val="C00000"/>
                        </a:solidFill>
                      </a:rPr>
                      <a:t>ichesse </a:t>
                    </a:r>
                    <a:r>
                      <a:rPr lang="fr-FR" dirty="0">
                        <a:solidFill>
                          <a:srgbClr val="C00000"/>
                        </a:solidFill>
                      </a:rPr>
                      <a:t>du patrimoine historique et culturel</a:t>
                    </a:r>
                  </a:p>
                </c:rich>
              </c:tx>
              <c:spPr/>
              <c:showLegendKey val="0"/>
              <c:showVal val="1"/>
              <c:showCatName val="0"/>
              <c:showSerName val="0"/>
              <c:showPercent val="0"/>
              <c:showBubbleSize val="0"/>
            </c:dLbl>
            <c:dLbl>
              <c:idx val="13"/>
              <c:layout>
                <c:manualLayout>
                  <c:x val="-5.4598417355247132E-3"/>
                  <c:y val="9.4995726127322915E-3"/>
                </c:manualLayout>
              </c:layout>
              <c:tx>
                <c:rich>
                  <a:bodyPr/>
                  <a:lstStyle/>
                  <a:p>
                    <a:pPr>
                      <a:defRPr sz="900">
                        <a:solidFill>
                          <a:srgbClr val="C00000"/>
                        </a:solidFill>
                      </a:defRPr>
                    </a:pPr>
                    <a:r>
                      <a:rPr lang="fr-FR" sz="900" dirty="0" smtClean="0">
                        <a:solidFill>
                          <a:srgbClr val="C00000"/>
                        </a:solidFill>
                      </a:rPr>
                      <a:t>Q</a:t>
                    </a:r>
                    <a:r>
                      <a:rPr lang="fr-FR" dirty="0" smtClean="0">
                        <a:solidFill>
                          <a:srgbClr val="C00000"/>
                        </a:solidFill>
                      </a:rPr>
                      <a:t>ualité </a:t>
                    </a:r>
                    <a:r>
                      <a:rPr lang="fr-FR" dirty="0">
                        <a:solidFill>
                          <a:srgbClr val="C00000"/>
                        </a:solidFill>
                      </a:rPr>
                      <a:t>de l'hébergement</a:t>
                    </a:r>
                  </a:p>
                </c:rich>
              </c:tx>
              <c:spPr/>
              <c:showLegendKey val="0"/>
              <c:showVal val="1"/>
              <c:showCatName val="0"/>
              <c:showSerName val="0"/>
              <c:showPercent val="0"/>
              <c:showBubbleSize val="0"/>
            </c:dLbl>
            <c:dLbl>
              <c:idx val="14"/>
              <c:tx>
                <c:rich>
                  <a:bodyPr/>
                  <a:lstStyle/>
                  <a:p>
                    <a:pPr>
                      <a:defRPr sz="900">
                        <a:solidFill>
                          <a:srgbClr val="C00000"/>
                        </a:solidFill>
                      </a:defRPr>
                    </a:pPr>
                    <a:r>
                      <a:rPr lang="fr-FR" sz="900" dirty="0" smtClean="0">
                        <a:solidFill>
                          <a:srgbClr val="C00000"/>
                        </a:solidFill>
                      </a:rPr>
                      <a:t>F</a:t>
                    </a:r>
                    <a:r>
                      <a:rPr lang="fr-FR" dirty="0" smtClean="0">
                        <a:solidFill>
                          <a:srgbClr val="C00000"/>
                        </a:solidFill>
                      </a:rPr>
                      <a:t>acilité </a:t>
                    </a:r>
                    <a:r>
                      <a:rPr lang="fr-FR" dirty="0">
                        <a:solidFill>
                          <a:srgbClr val="C00000"/>
                        </a:solidFill>
                      </a:rPr>
                      <a:t>d'accès</a:t>
                    </a:r>
                  </a:p>
                </c:rich>
              </c:tx>
              <c:spPr/>
              <c:showLegendKey val="0"/>
              <c:showVal val="1"/>
              <c:showCatName val="0"/>
              <c:showSerName val="0"/>
              <c:showPercent val="0"/>
              <c:showBubbleSize val="0"/>
            </c:dLbl>
            <c:dLbl>
              <c:idx val="15"/>
              <c:layout>
                <c:manualLayout>
                  <c:x val="-9.6912190805562029E-2"/>
                  <c:y val="-3.7998290450928646E-2"/>
                </c:manualLayout>
              </c:layout>
              <c:tx>
                <c:rich>
                  <a:bodyPr/>
                  <a:lstStyle/>
                  <a:p>
                    <a:pPr>
                      <a:defRPr sz="900">
                        <a:solidFill>
                          <a:srgbClr val="C00000"/>
                        </a:solidFill>
                      </a:defRPr>
                    </a:pPr>
                    <a:r>
                      <a:rPr lang="fr-FR" sz="900" dirty="0" smtClean="0">
                        <a:solidFill>
                          <a:srgbClr val="C00000"/>
                        </a:solidFill>
                      </a:rPr>
                      <a:t>D</a:t>
                    </a:r>
                    <a:r>
                      <a:rPr lang="fr-FR" dirty="0" smtClean="0">
                        <a:solidFill>
                          <a:srgbClr val="C00000"/>
                        </a:solidFill>
                      </a:rPr>
                      <a:t>iversité </a:t>
                    </a:r>
                    <a:r>
                      <a:rPr lang="fr-FR" dirty="0">
                        <a:solidFill>
                          <a:srgbClr val="C00000"/>
                        </a:solidFill>
                      </a:rPr>
                      <a:t>des activités sportives de pleine nature</a:t>
                    </a:r>
                  </a:p>
                </c:rich>
              </c:tx>
              <c:spPr/>
              <c:showLegendKey val="0"/>
              <c:showVal val="1"/>
              <c:showCatName val="0"/>
              <c:showSerName val="0"/>
              <c:showPercent val="0"/>
              <c:showBubbleSize val="0"/>
            </c:dLbl>
            <c:dLbl>
              <c:idx val="16"/>
              <c:layout>
                <c:manualLayout>
                  <c:x val="-3.9583852582553848E-2"/>
                  <c:y val="4.5122969910477803E-2"/>
                </c:manualLayout>
              </c:layout>
              <c:tx>
                <c:rich>
                  <a:bodyPr/>
                  <a:lstStyle/>
                  <a:p>
                    <a:pPr>
                      <a:defRPr sz="900">
                        <a:solidFill>
                          <a:srgbClr val="C00000"/>
                        </a:solidFill>
                      </a:defRPr>
                    </a:pPr>
                    <a:r>
                      <a:rPr lang="fr-FR" sz="900" dirty="0" smtClean="0">
                        <a:solidFill>
                          <a:srgbClr val="C00000"/>
                        </a:solidFill>
                      </a:rPr>
                      <a:t>R</a:t>
                    </a:r>
                    <a:r>
                      <a:rPr lang="fr-FR" dirty="0" smtClean="0">
                        <a:solidFill>
                          <a:srgbClr val="C00000"/>
                        </a:solidFill>
                      </a:rPr>
                      <a:t>apport </a:t>
                    </a:r>
                    <a:r>
                      <a:rPr lang="fr-FR" dirty="0">
                        <a:solidFill>
                          <a:srgbClr val="C00000"/>
                        </a:solidFill>
                      </a:rPr>
                      <a:t>qualité-prix des prestations touristiques</a:t>
                    </a:r>
                  </a:p>
                </c:rich>
              </c:tx>
              <c:spPr/>
              <c:showLegendKey val="0"/>
              <c:showVal val="1"/>
              <c:showCatName val="0"/>
              <c:showSerName val="0"/>
              <c:showPercent val="0"/>
              <c:showBubbleSize val="0"/>
            </c:dLbl>
            <c:dLbl>
              <c:idx val="17"/>
              <c:tx>
                <c:rich>
                  <a:bodyPr/>
                  <a:lstStyle/>
                  <a:p>
                    <a:pPr>
                      <a:defRPr sz="900">
                        <a:solidFill>
                          <a:srgbClr val="C00000"/>
                        </a:solidFill>
                      </a:defRPr>
                    </a:pPr>
                    <a:r>
                      <a:rPr lang="fr-FR" sz="900" dirty="0" smtClean="0">
                        <a:solidFill>
                          <a:srgbClr val="C00000"/>
                        </a:solidFill>
                      </a:rPr>
                      <a:t>Q</a:t>
                    </a:r>
                    <a:r>
                      <a:rPr lang="fr-FR" dirty="0" smtClean="0">
                        <a:solidFill>
                          <a:srgbClr val="C00000"/>
                        </a:solidFill>
                      </a:rPr>
                      <a:t>ualité </a:t>
                    </a:r>
                    <a:r>
                      <a:rPr lang="fr-FR" dirty="0">
                        <a:solidFill>
                          <a:srgbClr val="C00000"/>
                        </a:solidFill>
                      </a:rPr>
                      <a:t>de l'information fournie</a:t>
                    </a:r>
                  </a:p>
                </c:rich>
              </c:tx>
              <c:spPr/>
              <c:showLegendKey val="0"/>
              <c:showVal val="1"/>
              <c:showCatName val="0"/>
              <c:showSerName val="0"/>
              <c:showPercent val="0"/>
              <c:showBubbleSize val="0"/>
            </c:dLbl>
            <c:dLbl>
              <c:idx val="18"/>
              <c:layout>
                <c:manualLayout>
                  <c:x val="-2.7299208677623605E-3"/>
                  <c:y val="0"/>
                </c:manualLayout>
              </c:layout>
              <c:tx>
                <c:rich>
                  <a:bodyPr/>
                  <a:lstStyle/>
                  <a:p>
                    <a:pPr>
                      <a:defRPr sz="900">
                        <a:solidFill>
                          <a:srgbClr val="C00000"/>
                        </a:solidFill>
                      </a:defRPr>
                    </a:pPr>
                    <a:r>
                      <a:rPr lang="fr-FR" sz="900" dirty="0" smtClean="0">
                        <a:solidFill>
                          <a:srgbClr val="C00000"/>
                        </a:solidFill>
                      </a:rPr>
                      <a:t>D</a:t>
                    </a:r>
                    <a:r>
                      <a:rPr lang="fr-FR" dirty="0" smtClean="0">
                        <a:solidFill>
                          <a:srgbClr val="C00000"/>
                        </a:solidFill>
                      </a:rPr>
                      <a:t>iversité </a:t>
                    </a:r>
                    <a:r>
                      <a:rPr lang="fr-FR" dirty="0">
                        <a:solidFill>
                          <a:srgbClr val="C00000"/>
                        </a:solidFill>
                      </a:rPr>
                      <a:t>des animations </a:t>
                    </a:r>
                    <a:r>
                      <a:rPr lang="fr-FR" dirty="0" smtClean="0">
                        <a:solidFill>
                          <a:srgbClr val="C00000"/>
                        </a:solidFill>
                      </a:rPr>
                      <a:t>culturelles/festivals</a:t>
                    </a:r>
                    <a:endParaRPr lang="fr-FR" dirty="0">
                      <a:solidFill>
                        <a:srgbClr val="C00000"/>
                      </a:solidFill>
                    </a:endParaRPr>
                  </a:p>
                </c:rich>
              </c:tx>
              <c:spPr/>
              <c:showLegendKey val="0"/>
              <c:showVal val="1"/>
              <c:showCatName val="0"/>
              <c:showSerName val="0"/>
              <c:showPercent val="0"/>
              <c:showBubbleSize val="0"/>
            </c:dLbl>
            <c:dLbl>
              <c:idx val="19"/>
              <c:layout>
                <c:manualLayout>
                  <c:x val="-8.1897626032870086E-3"/>
                  <c:y val="-2.1374038378647355E-2"/>
                </c:manualLayout>
              </c:layout>
              <c:tx>
                <c:rich>
                  <a:bodyPr/>
                  <a:lstStyle/>
                  <a:p>
                    <a:pPr>
                      <a:defRPr sz="900">
                        <a:solidFill>
                          <a:srgbClr val="C00000"/>
                        </a:solidFill>
                      </a:defRPr>
                    </a:pPr>
                    <a:r>
                      <a:rPr lang="fr-FR" sz="900" dirty="0" smtClean="0">
                        <a:solidFill>
                          <a:srgbClr val="C00000"/>
                        </a:solidFill>
                      </a:rPr>
                      <a:t>C</a:t>
                    </a:r>
                    <a:r>
                      <a:rPr lang="fr-FR" dirty="0" smtClean="0">
                        <a:solidFill>
                          <a:srgbClr val="C00000"/>
                        </a:solidFill>
                      </a:rPr>
                      <a:t>limat </a:t>
                    </a:r>
                    <a:r>
                      <a:rPr lang="fr-FR" dirty="0">
                        <a:solidFill>
                          <a:srgbClr val="C00000"/>
                        </a:solidFill>
                      </a:rPr>
                      <a:t>agréable</a:t>
                    </a:r>
                  </a:p>
                </c:rich>
              </c:tx>
              <c:spPr/>
              <c:showLegendKey val="0"/>
              <c:showVal val="1"/>
              <c:showCatName val="0"/>
              <c:showSerName val="0"/>
              <c:showPercent val="0"/>
              <c:showBubbleSize val="0"/>
            </c:dLbl>
            <c:dLbl>
              <c:idx val="20"/>
              <c:tx>
                <c:rich>
                  <a:bodyPr/>
                  <a:lstStyle/>
                  <a:p>
                    <a:pPr>
                      <a:defRPr sz="900">
                        <a:solidFill>
                          <a:srgbClr val="C00000"/>
                        </a:solidFill>
                      </a:defRPr>
                    </a:pPr>
                    <a:r>
                      <a:rPr lang="fr-FR" sz="900">
                        <a:solidFill>
                          <a:srgbClr val="C00000"/>
                        </a:solidFill>
                      </a:rPr>
                      <a:t>A</a:t>
                    </a:r>
                    <a:r>
                      <a:rPr lang="fr-FR">
                        <a:solidFill>
                          <a:srgbClr val="C00000"/>
                        </a:solidFill>
                      </a:rPr>
                      <a:t>daptée pour des vacances en famille</a:t>
                    </a:r>
                  </a:p>
                </c:rich>
              </c:tx>
              <c:spPr/>
              <c:showLegendKey val="0"/>
              <c:showVal val="1"/>
              <c:showCatName val="0"/>
              <c:showSerName val="0"/>
              <c:showPercent val="0"/>
              <c:showBubbleSize val="0"/>
            </c:dLbl>
            <c:dLbl>
              <c:idx val="21"/>
              <c:layout>
                <c:manualLayout>
                  <c:x val="-4.2313773450316436E-2"/>
                  <c:y val="1.8999145225464323E-2"/>
                </c:manualLayout>
              </c:layout>
              <c:tx>
                <c:rich>
                  <a:bodyPr/>
                  <a:lstStyle/>
                  <a:p>
                    <a:pPr>
                      <a:defRPr sz="900">
                        <a:solidFill>
                          <a:srgbClr val="C00000"/>
                        </a:solidFill>
                      </a:defRPr>
                    </a:pPr>
                    <a:r>
                      <a:rPr lang="fr-FR" sz="900" dirty="0">
                        <a:solidFill>
                          <a:srgbClr val="C00000"/>
                        </a:solidFill>
                      </a:rPr>
                      <a:t>L</a:t>
                    </a:r>
                    <a:r>
                      <a:rPr lang="fr-FR" dirty="0">
                        <a:solidFill>
                          <a:srgbClr val="C00000"/>
                        </a:solidFill>
                      </a:rPr>
                      <a:t>a richesse de la </a:t>
                    </a:r>
                    <a:r>
                      <a:rPr lang="fr-FR" dirty="0" smtClean="0">
                        <a:solidFill>
                          <a:srgbClr val="C00000"/>
                        </a:solidFill>
                      </a:rPr>
                      <a:t>gastronomie/produits </a:t>
                    </a:r>
                    <a:r>
                      <a:rPr lang="fr-FR" dirty="0">
                        <a:solidFill>
                          <a:srgbClr val="C00000"/>
                        </a:solidFill>
                      </a:rPr>
                      <a:t>du terroir</a:t>
                    </a:r>
                  </a:p>
                </c:rich>
              </c:tx>
              <c:spPr>
                <a:noFill/>
              </c:spPr>
              <c:showLegendKey val="0"/>
              <c:showVal val="1"/>
              <c:showCatName val="0"/>
              <c:showSerName val="0"/>
              <c:showPercent val="0"/>
              <c:showBubbleSize val="0"/>
            </c:dLbl>
            <c:dLbl>
              <c:idx val="22"/>
              <c:layout>
                <c:manualLayout>
                  <c:x val="-2.7299208677623605E-3"/>
                  <c:y val="9.4995726127321597E-3"/>
                </c:manualLayout>
              </c:layout>
              <c:tx>
                <c:rich>
                  <a:bodyPr/>
                  <a:lstStyle/>
                  <a:p>
                    <a:pPr>
                      <a:defRPr sz="900">
                        <a:solidFill>
                          <a:srgbClr val="C00000"/>
                        </a:solidFill>
                      </a:defRPr>
                    </a:pPr>
                    <a:r>
                      <a:rPr lang="fr-FR" sz="900" dirty="0" smtClean="0">
                        <a:solidFill>
                          <a:srgbClr val="C00000"/>
                        </a:solidFill>
                      </a:rPr>
                      <a:t>D</a:t>
                    </a:r>
                    <a:r>
                      <a:rPr lang="fr-FR" dirty="0" smtClean="0">
                        <a:solidFill>
                          <a:srgbClr val="C00000"/>
                        </a:solidFill>
                      </a:rPr>
                      <a:t>iversité </a:t>
                    </a:r>
                    <a:r>
                      <a:rPr lang="fr-FR" dirty="0">
                        <a:solidFill>
                          <a:srgbClr val="C00000"/>
                        </a:solidFill>
                      </a:rPr>
                      <a:t>des activités autour des </a:t>
                    </a:r>
                    <a:r>
                      <a:rPr lang="fr-FR" dirty="0" smtClean="0">
                        <a:solidFill>
                          <a:srgbClr val="C00000"/>
                        </a:solidFill>
                      </a:rPr>
                      <a:t>lacs/rivières</a:t>
                    </a:r>
                    <a:endParaRPr lang="fr-FR" dirty="0">
                      <a:solidFill>
                        <a:srgbClr val="C00000"/>
                      </a:solidFill>
                    </a:endParaRPr>
                  </a:p>
                </c:rich>
              </c:tx>
              <c:spPr/>
              <c:showLegendKey val="0"/>
              <c:showVal val="1"/>
              <c:showCatName val="0"/>
              <c:showSerName val="0"/>
              <c:showPercent val="0"/>
              <c:showBubbleSize val="0"/>
            </c:dLbl>
            <c:txPr>
              <a:bodyPr/>
              <a:lstStyle/>
              <a:p>
                <a:pPr>
                  <a:defRPr sz="900">
                    <a:solidFill>
                      <a:srgbClr val="0000FF"/>
                    </a:solidFill>
                  </a:defRPr>
                </a:pPr>
                <a:endParaRPr lang="fr-FR"/>
              </a:p>
            </c:txPr>
            <c:showLegendKey val="0"/>
            <c:showVal val="1"/>
            <c:showCatName val="0"/>
            <c:showSerName val="0"/>
            <c:showPercent val="0"/>
            <c:showBubbleSize val="0"/>
            <c:showLeaderLines val="0"/>
          </c:dLbls>
          <c:xVal>
            <c:numRef>
              <c:f>'Sauvegarde_pourAxe1-3'!$C$67:$C$89</c:f>
              <c:numCache>
                <c:formatCode>0.000</c:formatCode>
                <c:ptCount val="23"/>
                <c:pt idx="0">
                  <c:v>0.13137653624997217</c:v>
                </c:pt>
                <c:pt idx="1">
                  <c:v>7.119457795676248E-3</c:v>
                </c:pt>
                <c:pt idx="2">
                  <c:v>0.13072233416023438</c:v>
                </c:pt>
                <c:pt idx="3">
                  <c:v>0.10840653494513439</c:v>
                </c:pt>
                <c:pt idx="4">
                  <c:v>-0.20205837518864772</c:v>
                </c:pt>
                <c:pt idx="5">
                  <c:v>-0.16341568043245733</c:v>
                </c:pt>
                <c:pt idx="6">
                  <c:v>-4.3059693216903484E-2</c:v>
                </c:pt>
                <c:pt idx="7">
                  <c:v>-5.6286316200409067E-2</c:v>
                </c:pt>
                <c:pt idx="8">
                  <c:v>7.1539470696489069E-2</c:v>
                </c:pt>
                <c:pt idx="9">
                  <c:v>0.10113312615366572</c:v>
                </c:pt>
                <c:pt idx="10">
                  <c:v>-4.5758701737101434E-2</c:v>
                </c:pt>
                <c:pt idx="11">
                  <c:v>-1.9611950993412786E-2</c:v>
                </c:pt>
                <c:pt idx="12">
                  <c:v>1.1998381431171002E-2</c:v>
                </c:pt>
                <c:pt idx="13">
                  <c:v>-3.6511016909646685E-2</c:v>
                </c:pt>
                <c:pt idx="14">
                  <c:v>0.10977610395468319</c:v>
                </c:pt>
                <c:pt idx="15">
                  <c:v>-9.2952801329678567E-3</c:v>
                </c:pt>
                <c:pt idx="16">
                  <c:v>-0.1868345925537615</c:v>
                </c:pt>
                <c:pt idx="17">
                  <c:v>-1.6487429836004135E-2</c:v>
                </c:pt>
                <c:pt idx="18">
                  <c:v>6.1433991124494165E-2</c:v>
                </c:pt>
                <c:pt idx="19">
                  <c:v>0.22896376371442947</c:v>
                </c:pt>
                <c:pt idx="20">
                  <c:v>1.6343362768769281E-2</c:v>
                </c:pt>
                <c:pt idx="21">
                  <c:v>2.2539087703407682E-2</c:v>
                </c:pt>
                <c:pt idx="22">
                  <c:v>-0.10575993315779925</c:v>
                </c:pt>
              </c:numCache>
            </c:numRef>
          </c:xVal>
          <c:yVal>
            <c:numRef>
              <c:f>'Sauvegarde_pourAxe1-3'!$E$67:$E$89</c:f>
              <c:numCache>
                <c:formatCode>0.000</c:formatCode>
                <c:ptCount val="23"/>
                <c:pt idx="0">
                  <c:v>-1.4981154972478089E-2</c:v>
                </c:pt>
                <c:pt idx="1">
                  <c:v>-1.443819356561205E-2</c:v>
                </c:pt>
                <c:pt idx="2">
                  <c:v>-4.8214064217863499E-2</c:v>
                </c:pt>
                <c:pt idx="3">
                  <c:v>-8.5911503786971127E-2</c:v>
                </c:pt>
                <c:pt idx="4">
                  <c:v>2.0099795289224006E-2</c:v>
                </c:pt>
                <c:pt idx="5">
                  <c:v>-3.7502403670055001E-2</c:v>
                </c:pt>
                <c:pt idx="6">
                  <c:v>1.2222616890074678E-2</c:v>
                </c:pt>
                <c:pt idx="7">
                  <c:v>3.5574332797317282E-2</c:v>
                </c:pt>
                <c:pt idx="8">
                  <c:v>3.7163199799033673E-2</c:v>
                </c:pt>
                <c:pt idx="9">
                  <c:v>2.7352180120039836E-2</c:v>
                </c:pt>
                <c:pt idx="10">
                  <c:v>-3.6725481906011326E-2</c:v>
                </c:pt>
                <c:pt idx="11">
                  <c:v>3.2517202683266425E-2</c:v>
                </c:pt>
                <c:pt idx="12">
                  <c:v>-7.5636229492757653E-2</c:v>
                </c:pt>
                <c:pt idx="13">
                  <c:v>2.4832354335036833E-2</c:v>
                </c:pt>
                <c:pt idx="14">
                  <c:v>2.7270809529756308E-2</c:v>
                </c:pt>
                <c:pt idx="15">
                  <c:v>-1.3408218271618933E-2</c:v>
                </c:pt>
                <c:pt idx="16">
                  <c:v>1.5011792185000166E-2</c:v>
                </c:pt>
                <c:pt idx="17">
                  <c:v>6.0547717103152272E-2</c:v>
                </c:pt>
                <c:pt idx="18">
                  <c:v>-1.7469164105776928E-2</c:v>
                </c:pt>
                <c:pt idx="19">
                  <c:v>4.0432241031627243E-2</c:v>
                </c:pt>
                <c:pt idx="20">
                  <c:v>5.3661016626370558E-2</c:v>
                </c:pt>
                <c:pt idx="21">
                  <c:v>-2.4256951895712777E-2</c:v>
                </c:pt>
                <c:pt idx="22">
                  <c:v>-2.0690450584537376E-2</c:v>
                </c:pt>
              </c:numCache>
            </c:numRef>
          </c:yVal>
          <c:smooth val="0"/>
        </c:ser>
        <c:dLbls>
          <c:showLegendKey val="0"/>
          <c:showVal val="0"/>
          <c:showCatName val="0"/>
          <c:showSerName val="0"/>
          <c:showPercent val="0"/>
          <c:showBubbleSize val="0"/>
        </c:dLbls>
        <c:axId val="128732160"/>
        <c:axId val="128750336"/>
      </c:scatterChart>
      <c:valAx>
        <c:axId val="128732160"/>
        <c:scaling>
          <c:orientation val="minMax"/>
          <c:max val="0.24000000000000021"/>
          <c:min val="-0.23"/>
        </c:scaling>
        <c:delete val="0"/>
        <c:axPos val="b"/>
        <c:numFmt formatCode="General" sourceLinked="0"/>
        <c:majorTickMark val="cross"/>
        <c:minorTickMark val="none"/>
        <c:tickLblPos val="none"/>
        <c:txPr>
          <a:bodyPr/>
          <a:lstStyle/>
          <a:p>
            <a:pPr>
              <a:defRPr sz="700"/>
            </a:pPr>
            <a:endParaRPr lang="fr-FR"/>
          </a:p>
        </c:txPr>
        <c:crossAx val="128750336"/>
        <c:crosses val="autoZero"/>
        <c:crossBetween val="midCat"/>
        <c:majorUnit val="0.05"/>
      </c:valAx>
      <c:valAx>
        <c:axId val="128750336"/>
        <c:scaling>
          <c:orientation val="minMax"/>
          <c:max val="8.0000000000000043E-2"/>
          <c:min val="-9.0000000000000024E-2"/>
        </c:scaling>
        <c:delete val="0"/>
        <c:axPos val="l"/>
        <c:numFmt formatCode="General" sourceLinked="0"/>
        <c:majorTickMark val="cross"/>
        <c:minorTickMark val="none"/>
        <c:tickLblPos val="none"/>
        <c:txPr>
          <a:bodyPr/>
          <a:lstStyle/>
          <a:p>
            <a:pPr>
              <a:defRPr sz="700"/>
            </a:pPr>
            <a:endParaRPr lang="fr-FR"/>
          </a:p>
        </c:txPr>
        <c:crossAx val="128732160"/>
        <c:crosses val="autoZero"/>
        <c:crossBetween val="midCat"/>
        <c:majorUnit val="0.05"/>
      </c:valAx>
      <c:spPr>
        <a:noFill/>
        <a:ln w="25400">
          <a:noFill/>
        </a:ln>
      </c:spPr>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Colonnes</c:v>
          </c:tx>
          <c:spPr>
            <a:ln w="28575">
              <a:noFill/>
            </a:ln>
            <a:effectLst/>
          </c:spPr>
          <c:marker>
            <c:symbol val="x"/>
            <c:size val="6"/>
            <c:spPr>
              <a:solidFill>
                <a:schemeClr val="accent3"/>
              </a:solidFill>
              <a:ln>
                <a:solidFill>
                  <a:schemeClr val="accent3"/>
                </a:solidFill>
                <a:prstDash val="solid"/>
              </a:ln>
            </c:spPr>
          </c:marker>
          <c:dLbls>
            <c:dLbl>
              <c:idx val="0"/>
              <c:tx>
                <c:rich>
                  <a:bodyPr/>
                  <a:lstStyle/>
                  <a:p>
                    <a:r>
                      <a:rPr lang="fr-FR" sz="1050" b="1">
                        <a:solidFill>
                          <a:schemeClr val="accent3"/>
                        </a:solidFill>
                      </a:rPr>
                      <a:t>L</a:t>
                    </a:r>
                    <a:r>
                      <a:rPr lang="fr-FR"/>
                      <a:t>imousin</a:t>
                    </a:r>
                  </a:p>
                </c:rich>
              </c:tx>
              <c:showLegendKey val="0"/>
              <c:showVal val="1"/>
              <c:showCatName val="0"/>
              <c:showSerName val="0"/>
              <c:showPercent val="0"/>
              <c:showBubbleSize val="0"/>
            </c:dLbl>
            <c:dLbl>
              <c:idx val="1"/>
              <c:layout>
                <c:manualLayout>
                  <c:x val="-1.3888888888889002E-3"/>
                  <c:y val="-2.3046312381331912E-3"/>
                </c:manualLayout>
              </c:layout>
              <c:tx>
                <c:rich>
                  <a:bodyPr/>
                  <a:lstStyle/>
                  <a:p>
                    <a:r>
                      <a:rPr lang="fr-FR" sz="1050" b="1">
                        <a:solidFill>
                          <a:schemeClr val="accent3"/>
                        </a:solidFill>
                      </a:rPr>
                      <a:t>A</a:t>
                    </a:r>
                    <a:r>
                      <a:rPr lang="fr-FR"/>
                      <a:t>quitaine</a:t>
                    </a:r>
                  </a:p>
                </c:rich>
              </c:tx>
              <c:showLegendKey val="0"/>
              <c:showVal val="1"/>
              <c:showCatName val="0"/>
              <c:showSerName val="0"/>
              <c:showPercent val="0"/>
              <c:showBubbleSize val="0"/>
            </c:dLbl>
            <c:dLbl>
              <c:idx val="2"/>
              <c:tx>
                <c:rich>
                  <a:bodyPr/>
                  <a:lstStyle/>
                  <a:p>
                    <a:r>
                      <a:rPr lang="fr-FR" sz="1050" b="1">
                        <a:solidFill>
                          <a:schemeClr val="accent3"/>
                        </a:solidFill>
                      </a:rPr>
                      <a:t>A</a:t>
                    </a:r>
                    <a:r>
                      <a:rPr lang="fr-FR"/>
                      <a:t>uvergne</a:t>
                    </a:r>
                  </a:p>
                </c:rich>
              </c:tx>
              <c:showLegendKey val="0"/>
              <c:showVal val="1"/>
              <c:showCatName val="0"/>
              <c:showSerName val="0"/>
              <c:showPercent val="0"/>
              <c:showBubbleSize val="0"/>
            </c:dLbl>
            <c:dLbl>
              <c:idx val="3"/>
              <c:tx>
                <c:rich>
                  <a:bodyPr/>
                  <a:lstStyle/>
                  <a:p>
                    <a:r>
                      <a:rPr lang="fr-FR" sz="1050" b="1">
                        <a:solidFill>
                          <a:schemeClr val="accent3"/>
                        </a:solidFill>
                      </a:rPr>
                      <a:t>P</a:t>
                    </a:r>
                    <a:r>
                      <a:rPr lang="fr-FR"/>
                      <a:t>oitou-Charentes</a:t>
                    </a:r>
                  </a:p>
                </c:rich>
              </c:tx>
              <c:showLegendKey val="0"/>
              <c:showVal val="1"/>
              <c:showCatName val="0"/>
              <c:showSerName val="0"/>
              <c:showPercent val="0"/>
              <c:showBubbleSize val="0"/>
            </c:dLbl>
            <c:dLbl>
              <c:idx val="4"/>
              <c:tx>
                <c:rich>
                  <a:bodyPr/>
                  <a:lstStyle/>
                  <a:p>
                    <a:r>
                      <a:rPr lang="fr-FR" sz="1050" b="1">
                        <a:solidFill>
                          <a:schemeClr val="accent3"/>
                        </a:solidFill>
                      </a:rPr>
                      <a:t>C</a:t>
                    </a:r>
                    <a:r>
                      <a:rPr lang="fr-FR"/>
                      <a:t>entre</a:t>
                    </a:r>
                  </a:p>
                </c:rich>
              </c:tx>
              <c:showLegendKey val="0"/>
              <c:showVal val="1"/>
              <c:showCatName val="0"/>
              <c:showSerName val="0"/>
              <c:showPercent val="0"/>
              <c:showBubbleSize val="0"/>
            </c:dLbl>
            <c:dLbl>
              <c:idx val="5"/>
              <c:tx>
                <c:rich>
                  <a:bodyPr/>
                  <a:lstStyle/>
                  <a:p>
                    <a:r>
                      <a:rPr lang="fr-FR" sz="1050" b="1">
                        <a:solidFill>
                          <a:schemeClr val="accent3"/>
                        </a:solidFill>
                      </a:rPr>
                      <a:t>M</a:t>
                    </a:r>
                    <a:r>
                      <a:rPr lang="fr-FR"/>
                      <a:t>idi-Pyrénées</a:t>
                    </a:r>
                  </a:p>
                </c:rich>
              </c:tx>
              <c:showLegendKey val="0"/>
              <c:showVal val="1"/>
              <c:showCatName val="0"/>
              <c:showSerName val="0"/>
              <c:showPercent val="0"/>
              <c:showBubbleSize val="0"/>
            </c:dLbl>
            <c:txPr>
              <a:bodyPr/>
              <a:lstStyle/>
              <a:p>
                <a:pPr>
                  <a:defRPr sz="1050" b="1">
                    <a:solidFill>
                      <a:schemeClr val="accent3"/>
                    </a:solidFill>
                  </a:defRPr>
                </a:pPr>
                <a:endParaRPr lang="fr-FR"/>
              </a:p>
            </c:txPr>
            <c:showLegendKey val="0"/>
            <c:showVal val="1"/>
            <c:showCatName val="0"/>
            <c:showSerName val="0"/>
            <c:showPercent val="0"/>
            <c:showBubbleSize val="0"/>
            <c:showLeaderLines val="0"/>
          </c:dLbls>
          <c:xVal>
            <c:numRef>
              <c:f>Regions!$C$4:$C$9</c:f>
              <c:numCache>
                <c:formatCode>0.000</c:formatCode>
                <c:ptCount val="6"/>
                <c:pt idx="0">
                  <c:v>-0.23280002820214868</c:v>
                </c:pt>
                <c:pt idx="1">
                  <c:v>0.1532222750925494</c:v>
                </c:pt>
                <c:pt idx="2">
                  <c:v>-0.16501430627240046</c:v>
                </c:pt>
                <c:pt idx="3">
                  <c:v>6.1527455100068358E-2</c:v>
                </c:pt>
                <c:pt idx="4">
                  <c:v>4.4113531403356887E-2</c:v>
                </c:pt>
                <c:pt idx="5">
                  <c:v>0.10892050359630646</c:v>
                </c:pt>
              </c:numCache>
            </c:numRef>
          </c:xVal>
          <c:yVal>
            <c:numRef>
              <c:f>Regions!$D$4:$D$9</c:f>
              <c:numCache>
                <c:formatCode>0.000</c:formatCode>
                <c:ptCount val="6"/>
                <c:pt idx="0">
                  <c:v>1.7572712271376412E-2</c:v>
                </c:pt>
                <c:pt idx="1">
                  <c:v>4.2524641911730533E-2</c:v>
                </c:pt>
                <c:pt idx="2">
                  <c:v>2.5199920026954651E-2</c:v>
                </c:pt>
                <c:pt idx="3">
                  <c:v>-3.5474334650451654E-2</c:v>
                </c:pt>
                <c:pt idx="4">
                  <c:v>-0.16338537668324782</c:v>
                </c:pt>
                <c:pt idx="5">
                  <c:v>7.4348659254652991E-2</c:v>
                </c:pt>
              </c:numCache>
            </c:numRef>
          </c:yVal>
          <c:smooth val="0"/>
        </c:ser>
        <c:ser>
          <c:idx val="1"/>
          <c:order val="1"/>
          <c:tx>
            <c:v>Lignes</c:v>
          </c:tx>
          <c:spPr>
            <a:ln w="28575">
              <a:noFill/>
            </a:ln>
            <a:effectLst/>
          </c:spPr>
          <c:marker>
            <c:symbol val="circle"/>
            <c:size val="5"/>
            <c:spPr>
              <a:solidFill>
                <a:srgbClr val="0000FF"/>
              </a:solidFill>
              <a:ln>
                <a:solidFill>
                  <a:srgbClr val="0000FF"/>
                </a:solidFill>
                <a:prstDash val="solid"/>
              </a:ln>
            </c:spPr>
          </c:marker>
          <c:dPt>
            <c:idx val="0"/>
            <c:marker>
              <c:spPr>
                <a:solidFill>
                  <a:schemeClr val="accent1"/>
                </a:solidFill>
                <a:ln>
                  <a:noFill/>
                  <a:prstDash val="solid"/>
                </a:ln>
              </c:spPr>
            </c:marker>
            <c:bubble3D val="0"/>
          </c:dPt>
          <c:dPt>
            <c:idx val="1"/>
            <c:marker>
              <c:spPr>
                <a:solidFill>
                  <a:schemeClr val="accent1"/>
                </a:solidFill>
                <a:ln>
                  <a:noFill/>
                  <a:prstDash val="solid"/>
                </a:ln>
              </c:spPr>
            </c:marker>
            <c:bubble3D val="0"/>
          </c:dPt>
          <c:dPt>
            <c:idx val="2"/>
            <c:marker>
              <c:spPr>
                <a:solidFill>
                  <a:schemeClr val="accent1"/>
                </a:solidFill>
                <a:ln>
                  <a:noFill/>
                  <a:prstDash val="solid"/>
                </a:ln>
              </c:spPr>
            </c:marker>
            <c:bubble3D val="0"/>
          </c:dPt>
          <c:dPt>
            <c:idx val="3"/>
            <c:marker>
              <c:spPr>
                <a:solidFill>
                  <a:schemeClr val="accent1"/>
                </a:solidFill>
                <a:ln>
                  <a:noFill/>
                  <a:prstDash val="solid"/>
                </a:ln>
              </c:spPr>
            </c:marker>
            <c:bubble3D val="0"/>
          </c:dPt>
          <c:dPt>
            <c:idx val="4"/>
            <c:marker>
              <c:spPr>
                <a:solidFill>
                  <a:schemeClr val="accent1"/>
                </a:solidFill>
                <a:ln>
                  <a:noFill/>
                  <a:prstDash val="solid"/>
                </a:ln>
              </c:spPr>
            </c:marker>
            <c:bubble3D val="0"/>
          </c:dPt>
          <c:dPt>
            <c:idx val="5"/>
            <c:marker>
              <c:spPr>
                <a:solidFill>
                  <a:schemeClr val="accent1"/>
                </a:solidFill>
                <a:ln>
                  <a:noFill/>
                  <a:prstDash val="solid"/>
                </a:ln>
              </c:spPr>
            </c:marker>
            <c:bubble3D val="0"/>
          </c:dPt>
          <c:dPt>
            <c:idx val="6"/>
            <c:marker>
              <c:spPr>
                <a:solidFill>
                  <a:schemeClr val="accent1"/>
                </a:solidFill>
                <a:ln>
                  <a:noFill/>
                  <a:prstDash val="solid"/>
                </a:ln>
              </c:spPr>
            </c:marker>
            <c:bubble3D val="0"/>
          </c:dPt>
          <c:dPt>
            <c:idx val="7"/>
            <c:marker>
              <c:spPr>
                <a:solidFill>
                  <a:schemeClr val="accent1"/>
                </a:solidFill>
                <a:ln>
                  <a:noFill/>
                  <a:prstDash val="solid"/>
                </a:ln>
              </c:spPr>
            </c:marker>
            <c:bubble3D val="0"/>
          </c:dPt>
          <c:dPt>
            <c:idx val="8"/>
            <c:marker>
              <c:spPr>
                <a:solidFill>
                  <a:schemeClr val="accent1"/>
                </a:solidFill>
                <a:ln>
                  <a:noFill/>
                  <a:prstDash val="solid"/>
                </a:ln>
              </c:spPr>
            </c:marker>
            <c:bubble3D val="0"/>
          </c:dPt>
          <c:dPt>
            <c:idx val="9"/>
            <c:marker>
              <c:spPr>
                <a:solidFill>
                  <a:schemeClr val="accent1"/>
                </a:solidFill>
                <a:ln>
                  <a:noFill/>
                  <a:prstDash val="solid"/>
                </a:ln>
              </c:spPr>
            </c:marker>
            <c:bubble3D val="0"/>
          </c:dPt>
          <c:dPt>
            <c:idx val="10"/>
            <c:marker>
              <c:spPr>
                <a:solidFill>
                  <a:srgbClr val="C00000"/>
                </a:solidFill>
                <a:ln>
                  <a:noFill/>
                  <a:prstDash val="solid"/>
                </a:ln>
              </c:spPr>
            </c:marker>
            <c:bubble3D val="0"/>
          </c:dPt>
          <c:dPt>
            <c:idx val="11"/>
            <c:marker>
              <c:spPr>
                <a:solidFill>
                  <a:srgbClr val="C00000"/>
                </a:solidFill>
                <a:ln>
                  <a:noFill/>
                  <a:prstDash val="solid"/>
                </a:ln>
              </c:spPr>
            </c:marker>
            <c:bubble3D val="0"/>
          </c:dPt>
          <c:dPt>
            <c:idx val="12"/>
            <c:marker>
              <c:spPr>
                <a:solidFill>
                  <a:srgbClr val="C00000"/>
                </a:solidFill>
                <a:ln>
                  <a:noFill/>
                  <a:prstDash val="solid"/>
                </a:ln>
              </c:spPr>
            </c:marker>
            <c:bubble3D val="0"/>
          </c:dPt>
          <c:dPt>
            <c:idx val="13"/>
            <c:marker>
              <c:spPr>
                <a:solidFill>
                  <a:srgbClr val="C00000"/>
                </a:solidFill>
                <a:ln>
                  <a:noFill/>
                  <a:prstDash val="solid"/>
                </a:ln>
              </c:spPr>
            </c:marker>
            <c:bubble3D val="0"/>
          </c:dPt>
          <c:dPt>
            <c:idx val="14"/>
            <c:marker>
              <c:spPr>
                <a:solidFill>
                  <a:srgbClr val="C00000"/>
                </a:solidFill>
                <a:ln>
                  <a:noFill/>
                  <a:prstDash val="solid"/>
                </a:ln>
              </c:spPr>
            </c:marker>
            <c:bubble3D val="0"/>
          </c:dPt>
          <c:dPt>
            <c:idx val="15"/>
            <c:marker>
              <c:spPr>
                <a:solidFill>
                  <a:srgbClr val="C00000"/>
                </a:solidFill>
                <a:ln>
                  <a:noFill/>
                  <a:prstDash val="solid"/>
                </a:ln>
              </c:spPr>
            </c:marker>
            <c:bubble3D val="0"/>
          </c:dPt>
          <c:dPt>
            <c:idx val="16"/>
            <c:marker>
              <c:spPr>
                <a:solidFill>
                  <a:srgbClr val="C00000"/>
                </a:solidFill>
                <a:ln>
                  <a:noFill/>
                  <a:prstDash val="solid"/>
                </a:ln>
              </c:spPr>
            </c:marker>
            <c:bubble3D val="0"/>
          </c:dPt>
          <c:dPt>
            <c:idx val="17"/>
            <c:marker>
              <c:spPr>
                <a:solidFill>
                  <a:srgbClr val="C00000"/>
                </a:solidFill>
                <a:ln>
                  <a:noFill/>
                  <a:prstDash val="solid"/>
                </a:ln>
              </c:spPr>
            </c:marker>
            <c:bubble3D val="0"/>
          </c:dPt>
          <c:dPt>
            <c:idx val="18"/>
            <c:marker>
              <c:spPr>
                <a:solidFill>
                  <a:srgbClr val="C00000"/>
                </a:solidFill>
                <a:ln>
                  <a:noFill/>
                  <a:prstDash val="solid"/>
                </a:ln>
              </c:spPr>
            </c:marker>
            <c:bubble3D val="0"/>
          </c:dPt>
          <c:dPt>
            <c:idx val="19"/>
            <c:marker>
              <c:spPr>
                <a:solidFill>
                  <a:srgbClr val="C00000"/>
                </a:solidFill>
                <a:ln>
                  <a:noFill/>
                  <a:prstDash val="solid"/>
                </a:ln>
              </c:spPr>
            </c:marker>
            <c:bubble3D val="0"/>
          </c:dPt>
          <c:dPt>
            <c:idx val="20"/>
            <c:marker>
              <c:spPr>
                <a:solidFill>
                  <a:srgbClr val="C00000"/>
                </a:solidFill>
                <a:ln>
                  <a:noFill/>
                  <a:prstDash val="solid"/>
                </a:ln>
              </c:spPr>
            </c:marker>
            <c:bubble3D val="0"/>
          </c:dPt>
          <c:dPt>
            <c:idx val="21"/>
            <c:marker>
              <c:spPr>
                <a:solidFill>
                  <a:srgbClr val="C00000"/>
                </a:solidFill>
                <a:ln>
                  <a:noFill/>
                  <a:prstDash val="solid"/>
                </a:ln>
              </c:spPr>
            </c:marker>
            <c:bubble3D val="0"/>
          </c:dPt>
          <c:dPt>
            <c:idx val="22"/>
            <c:marker>
              <c:spPr>
                <a:solidFill>
                  <a:srgbClr val="C00000"/>
                </a:solidFill>
                <a:ln>
                  <a:noFill/>
                  <a:prstDash val="solid"/>
                </a:ln>
              </c:spPr>
            </c:marker>
            <c:bubble3D val="0"/>
          </c:dPt>
          <c:dLbls>
            <c:dLbl>
              <c:idx val="0"/>
              <c:tx>
                <c:rich>
                  <a:bodyPr/>
                  <a:lstStyle/>
                  <a:p>
                    <a:pPr>
                      <a:defRPr sz="900">
                        <a:solidFill>
                          <a:schemeClr val="accent1"/>
                        </a:solidFill>
                      </a:defRPr>
                    </a:pPr>
                    <a:r>
                      <a:rPr lang="fr-FR" sz="900" dirty="0" smtClean="0">
                        <a:solidFill>
                          <a:schemeClr val="accent1"/>
                        </a:solidFill>
                      </a:rPr>
                      <a:t>D</a:t>
                    </a:r>
                    <a:r>
                      <a:rPr lang="fr-FR" dirty="0" smtClean="0">
                        <a:solidFill>
                          <a:schemeClr val="accent1"/>
                        </a:solidFill>
                      </a:rPr>
                      <a:t>ynamique</a:t>
                    </a:r>
                    <a:endParaRPr lang="fr-FR" dirty="0">
                      <a:solidFill>
                        <a:schemeClr val="accent1"/>
                      </a:solidFill>
                    </a:endParaRPr>
                  </a:p>
                </c:rich>
              </c:tx>
              <c:spPr/>
              <c:showLegendKey val="0"/>
              <c:showVal val="1"/>
              <c:showCatName val="0"/>
              <c:showSerName val="0"/>
              <c:showPercent val="0"/>
              <c:showBubbleSize val="0"/>
            </c:dLbl>
            <c:dLbl>
              <c:idx val="1"/>
              <c:layout>
                <c:manualLayout>
                  <c:x val="-7.9166666666666913E-2"/>
                  <c:y val="1.6132418666932449E-2"/>
                </c:manualLayout>
              </c:layout>
              <c:tx>
                <c:rich>
                  <a:bodyPr/>
                  <a:lstStyle/>
                  <a:p>
                    <a:pPr>
                      <a:defRPr sz="900">
                        <a:solidFill>
                          <a:schemeClr val="accent1"/>
                        </a:solidFill>
                      </a:defRPr>
                    </a:pPr>
                    <a:r>
                      <a:rPr lang="fr-FR" sz="900" dirty="0" smtClean="0">
                        <a:solidFill>
                          <a:schemeClr val="accent1"/>
                        </a:solidFill>
                      </a:rPr>
                      <a:t>G</a:t>
                    </a:r>
                    <a:r>
                      <a:rPr lang="fr-FR" dirty="0" smtClean="0">
                        <a:solidFill>
                          <a:schemeClr val="accent1"/>
                        </a:solidFill>
                      </a:rPr>
                      <a:t>agne </a:t>
                    </a:r>
                    <a:r>
                      <a:rPr lang="fr-FR" dirty="0">
                        <a:solidFill>
                          <a:schemeClr val="accent1"/>
                        </a:solidFill>
                      </a:rPr>
                      <a:t>à être connue</a:t>
                    </a:r>
                  </a:p>
                </c:rich>
              </c:tx>
              <c:spPr/>
              <c:showLegendKey val="0"/>
              <c:showVal val="1"/>
              <c:showCatName val="0"/>
              <c:showSerName val="0"/>
              <c:showPercent val="0"/>
              <c:showBubbleSize val="0"/>
            </c:dLbl>
            <c:dLbl>
              <c:idx val="2"/>
              <c:tx>
                <c:rich>
                  <a:bodyPr/>
                  <a:lstStyle/>
                  <a:p>
                    <a:pPr>
                      <a:defRPr sz="900">
                        <a:solidFill>
                          <a:schemeClr val="accent1"/>
                        </a:solidFill>
                      </a:defRPr>
                    </a:pPr>
                    <a:r>
                      <a:rPr lang="fr-FR" sz="900" dirty="0" smtClean="0">
                        <a:solidFill>
                          <a:schemeClr val="accent1"/>
                        </a:solidFill>
                      </a:rPr>
                      <a:t>S</a:t>
                    </a:r>
                    <a:r>
                      <a:rPr lang="fr-FR" dirty="0" smtClean="0">
                        <a:solidFill>
                          <a:schemeClr val="accent1"/>
                        </a:solidFill>
                      </a:rPr>
                      <a:t>outient </a:t>
                    </a:r>
                    <a:r>
                      <a:rPr lang="fr-FR" dirty="0">
                        <a:solidFill>
                          <a:schemeClr val="accent1"/>
                        </a:solidFill>
                      </a:rPr>
                      <a:t>la recherche et les projets innovants</a:t>
                    </a:r>
                  </a:p>
                </c:rich>
              </c:tx>
              <c:spPr/>
              <c:showLegendKey val="0"/>
              <c:showVal val="1"/>
              <c:showCatName val="0"/>
              <c:showSerName val="0"/>
              <c:showPercent val="0"/>
              <c:showBubbleSize val="0"/>
            </c:dLbl>
            <c:dLbl>
              <c:idx val="3"/>
              <c:tx>
                <c:rich>
                  <a:bodyPr/>
                  <a:lstStyle/>
                  <a:p>
                    <a:pPr>
                      <a:defRPr sz="900">
                        <a:solidFill>
                          <a:schemeClr val="accent1"/>
                        </a:solidFill>
                      </a:defRPr>
                    </a:pPr>
                    <a:r>
                      <a:rPr lang="fr-FR" sz="900" dirty="0" smtClean="0">
                        <a:solidFill>
                          <a:schemeClr val="accent1"/>
                        </a:solidFill>
                      </a:rPr>
                      <a:t>A</a:t>
                    </a:r>
                    <a:r>
                      <a:rPr lang="fr-FR" dirty="0" smtClean="0">
                        <a:solidFill>
                          <a:schemeClr val="accent1"/>
                        </a:solidFill>
                      </a:rPr>
                      <a:t> </a:t>
                    </a:r>
                    <a:r>
                      <a:rPr lang="fr-FR" dirty="0">
                        <a:solidFill>
                          <a:schemeClr val="accent1"/>
                        </a:solidFill>
                      </a:rPr>
                      <a:t>des entreprises aux savoir-faire reconnus </a:t>
                    </a:r>
                    <a:r>
                      <a:rPr lang="fr-FR" dirty="0" smtClean="0">
                        <a:solidFill>
                          <a:schemeClr val="accent1"/>
                        </a:solidFill>
                      </a:rPr>
                      <a:t>à </a:t>
                    </a:r>
                    <a:r>
                      <a:rPr lang="fr-FR" dirty="0">
                        <a:solidFill>
                          <a:schemeClr val="accent1"/>
                        </a:solidFill>
                      </a:rPr>
                      <a:t>l'international</a:t>
                    </a:r>
                  </a:p>
                </c:rich>
              </c:tx>
              <c:spPr/>
              <c:showLegendKey val="0"/>
              <c:showVal val="1"/>
              <c:showCatName val="0"/>
              <c:showSerName val="0"/>
              <c:showPercent val="0"/>
              <c:showBubbleSize val="0"/>
            </c:dLbl>
            <c:dLbl>
              <c:idx val="4"/>
              <c:tx>
                <c:rich>
                  <a:bodyPr/>
                  <a:lstStyle/>
                  <a:p>
                    <a:pPr>
                      <a:defRPr sz="900">
                        <a:solidFill>
                          <a:schemeClr val="accent1"/>
                        </a:solidFill>
                      </a:defRPr>
                    </a:pPr>
                    <a:r>
                      <a:rPr lang="fr-FR" dirty="0" smtClean="0">
                        <a:solidFill>
                          <a:schemeClr val="accent1"/>
                        </a:solidFill>
                      </a:rPr>
                      <a:t>Vit </a:t>
                    </a:r>
                    <a:r>
                      <a:rPr lang="fr-FR" dirty="0">
                        <a:solidFill>
                          <a:schemeClr val="accent1"/>
                        </a:solidFill>
                      </a:rPr>
                      <a:t>simplement, en harmonie avec la nature</a:t>
                    </a:r>
                  </a:p>
                </c:rich>
              </c:tx>
              <c:spPr/>
              <c:showLegendKey val="0"/>
              <c:showVal val="1"/>
              <c:showCatName val="0"/>
              <c:showSerName val="0"/>
              <c:showPercent val="0"/>
              <c:showBubbleSize val="0"/>
            </c:dLbl>
            <c:dLbl>
              <c:idx val="5"/>
              <c:tx>
                <c:rich>
                  <a:bodyPr/>
                  <a:lstStyle/>
                  <a:p>
                    <a:pPr>
                      <a:defRPr sz="900">
                        <a:solidFill>
                          <a:schemeClr val="accent1"/>
                        </a:solidFill>
                      </a:defRPr>
                    </a:pPr>
                    <a:r>
                      <a:rPr lang="fr-FR" sz="900" dirty="0" smtClean="0">
                        <a:solidFill>
                          <a:schemeClr val="accent1"/>
                        </a:solidFill>
                      </a:rPr>
                      <a:t>D</a:t>
                    </a:r>
                    <a:r>
                      <a:rPr lang="fr-FR" dirty="0" smtClean="0">
                        <a:solidFill>
                          <a:schemeClr val="accent1"/>
                        </a:solidFill>
                      </a:rPr>
                      <a:t>écouvrir </a:t>
                    </a:r>
                    <a:r>
                      <a:rPr lang="fr-FR" dirty="0">
                        <a:solidFill>
                          <a:schemeClr val="accent1"/>
                        </a:solidFill>
                      </a:rPr>
                      <a:t>une nature préservée</a:t>
                    </a:r>
                  </a:p>
                </c:rich>
              </c:tx>
              <c:spPr/>
              <c:showLegendKey val="0"/>
              <c:showVal val="1"/>
              <c:showCatName val="0"/>
              <c:showSerName val="0"/>
              <c:showPercent val="0"/>
              <c:showBubbleSize val="0"/>
            </c:dLbl>
            <c:dLbl>
              <c:idx val="6"/>
              <c:layout>
                <c:manualLayout>
                  <c:x val="-5.1388888888888887E-2"/>
                  <c:y val="2.0741681143198576E-2"/>
                </c:manualLayout>
              </c:layout>
              <c:tx>
                <c:rich>
                  <a:bodyPr/>
                  <a:lstStyle/>
                  <a:p>
                    <a:pPr>
                      <a:defRPr sz="900">
                        <a:solidFill>
                          <a:schemeClr val="accent1"/>
                        </a:solidFill>
                      </a:defRPr>
                    </a:pPr>
                    <a:r>
                      <a:rPr lang="fr-FR" sz="900" dirty="0" smtClean="0">
                        <a:solidFill>
                          <a:schemeClr val="accent1"/>
                        </a:solidFill>
                      </a:rPr>
                      <a:t>O</a:t>
                    </a:r>
                    <a:r>
                      <a:rPr lang="fr-FR" dirty="0" smtClean="0">
                        <a:solidFill>
                          <a:schemeClr val="accent1"/>
                        </a:solidFill>
                      </a:rPr>
                      <a:t>ù </a:t>
                    </a:r>
                    <a:r>
                      <a:rPr lang="fr-FR" dirty="0">
                        <a:solidFill>
                          <a:schemeClr val="accent1"/>
                        </a:solidFill>
                      </a:rPr>
                      <a:t>l'on se ressource</a:t>
                    </a:r>
                  </a:p>
                </c:rich>
              </c:tx>
              <c:spPr/>
              <c:showLegendKey val="0"/>
              <c:showVal val="1"/>
              <c:showCatName val="0"/>
              <c:showSerName val="0"/>
              <c:showPercent val="0"/>
              <c:showBubbleSize val="0"/>
            </c:dLbl>
            <c:dLbl>
              <c:idx val="7"/>
              <c:layout>
                <c:manualLayout>
                  <c:x val="-0.10416666666666713"/>
                  <c:y val="3.6874099810131053E-2"/>
                </c:manualLayout>
              </c:layout>
              <c:tx>
                <c:rich>
                  <a:bodyPr/>
                  <a:lstStyle/>
                  <a:p>
                    <a:pPr>
                      <a:defRPr sz="900">
                        <a:solidFill>
                          <a:schemeClr val="accent1"/>
                        </a:solidFill>
                      </a:defRPr>
                    </a:pPr>
                    <a:r>
                      <a:rPr lang="fr-FR" sz="900">
                        <a:solidFill>
                          <a:schemeClr val="accent1"/>
                        </a:solidFill>
                      </a:rPr>
                      <a:t>P</a:t>
                    </a:r>
                    <a:r>
                      <a:rPr lang="fr-FR">
                        <a:solidFill>
                          <a:schemeClr val="accent1"/>
                        </a:solidFill>
                      </a:rPr>
                      <a:t>rotège et valorise sa culture et ses savoir-faire</a:t>
                    </a:r>
                  </a:p>
                </c:rich>
              </c:tx>
              <c:spPr/>
              <c:showLegendKey val="0"/>
              <c:showVal val="1"/>
              <c:showCatName val="0"/>
              <c:showSerName val="0"/>
              <c:showPercent val="0"/>
              <c:showBubbleSize val="0"/>
            </c:dLbl>
            <c:dLbl>
              <c:idx val="8"/>
              <c:tx>
                <c:rich>
                  <a:bodyPr/>
                  <a:lstStyle/>
                  <a:p>
                    <a:pPr>
                      <a:defRPr sz="900">
                        <a:solidFill>
                          <a:schemeClr val="accent1"/>
                        </a:solidFill>
                      </a:defRPr>
                    </a:pPr>
                    <a:r>
                      <a:rPr lang="fr-FR" sz="900" dirty="0" smtClean="0">
                        <a:solidFill>
                          <a:schemeClr val="accent1"/>
                        </a:solidFill>
                      </a:rPr>
                      <a:t>O</a:t>
                    </a:r>
                    <a:r>
                      <a:rPr lang="fr-FR" dirty="0" smtClean="0">
                        <a:solidFill>
                          <a:schemeClr val="accent1"/>
                        </a:solidFill>
                      </a:rPr>
                      <a:t>ù </a:t>
                    </a:r>
                    <a:r>
                      <a:rPr lang="fr-FR" dirty="0">
                        <a:solidFill>
                          <a:schemeClr val="accent1"/>
                        </a:solidFill>
                      </a:rPr>
                      <a:t>se développent des </a:t>
                    </a:r>
                    <a:r>
                      <a:rPr lang="fr-FR" dirty="0" smtClean="0">
                        <a:solidFill>
                          <a:schemeClr val="accent1"/>
                        </a:solidFill>
                      </a:rPr>
                      <a:t>partenariats</a:t>
                    </a:r>
                    <a:endParaRPr lang="fr-FR" dirty="0">
                      <a:solidFill>
                        <a:schemeClr val="accent1"/>
                      </a:solidFill>
                    </a:endParaRPr>
                  </a:p>
                </c:rich>
              </c:tx>
              <c:spPr/>
              <c:showLegendKey val="0"/>
              <c:showVal val="1"/>
              <c:showCatName val="0"/>
              <c:showSerName val="0"/>
              <c:showPercent val="0"/>
              <c:showBubbleSize val="0"/>
            </c:dLbl>
            <c:dLbl>
              <c:idx val="9"/>
              <c:layout>
                <c:manualLayout>
                  <c:x val="-5.7447944006999117E-2"/>
                  <c:y val="2.1301325453309414E-2"/>
                </c:manualLayout>
              </c:layout>
              <c:tx>
                <c:rich>
                  <a:bodyPr/>
                  <a:lstStyle/>
                  <a:p>
                    <a:pPr>
                      <a:defRPr sz="900">
                        <a:solidFill>
                          <a:schemeClr val="accent1"/>
                        </a:solidFill>
                      </a:defRPr>
                    </a:pPr>
                    <a:r>
                      <a:rPr lang="fr-FR" sz="900" dirty="0" smtClean="0">
                        <a:solidFill>
                          <a:schemeClr val="accent1"/>
                        </a:solidFill>
                      </a:rPr>
                      <a:t>T</a:t>
                    </a:r>
                    <a:r>
                      <a:rPr lang="fr-FR" dirty="0" smtClean="0">
                        <a:solidFill>
                          <a:schemeClr val="accent1"/>
                        </a:solidFill>
                      </a:rPr>
                      <a:t>ouristique</a:t>
                    </a:r>
                    <a:endParaRPr lang="fr-FR" dirty="0">
                      <a:solidFill>
                        <a:schemeClr val="accent1"/>
                      </a:solidFill>
                    </a:endParaRPr>
                  </a:p>
                </c:rich>
              </c:tx>
              <c:spPr/>
              <c:showLegendKey val="0"/>
              <c:showVal val="1"/>
              <c:showCatName val="0"/>
              <c:showSerName val="0"/>
              <c:showPercent val="0"/>
              <c:showBubbleSize val="0"/>
            </c:dLbl>
            <c:dLbl>
              <c:idx val="10"/>
              <c:tx>
                <c:rich>
                  <a:bodyPr/>
                  <a:lstStyle/>
                  <a:p>
                    <a:pPr>
                      <a:defRPr sz="900">
                        <a:solidFill>
                          <a:srgbClr val="C00000"/>
                        </a:solidFill>
                      </a:defRPr>
                    </a:pPr>
                    <a:r>
                      <a:rPr lang="fr-FR" sz="900" dirty="0" smtClean="0">
                        <a:solidFill>
                          <a:srgbClr val="C00000"/>
                        </a:solidFill>
                      </a:rPr>
                      <a:t>D</a:t>
                    </a:r>
                    <a:r>
                      <a:rPr lang="fr-FR" dirty="0" smtClean="0">
                        <a:solidFill>
                          <a:srgbClr val="C00000"/>
                        </a:solidFill>
                      </a:rPr>
                      <a:t>iversité/beauté </a:t>
                    </a:r>
                    <a:r>
                      <a:rPr lang="fr-FR" dirty="0">
                        <a:solidFill>
                          <a:srgbClr val="C00000"/>
                        </a:solidFill>
                      </a:rPr>
                      <a:t>des paysages</a:t>
                    </a:r>
                  </a:p>
                </c:rich>
              </c:tx>
              <c:spPr/>
              <c:showLegendKey val="0"/>
              <c:showVal val="1"/>
              <c:showCatName val="0"/>
              <c:showSerName val="0"/>
              <c:showPercent val="0"/>
              <c:showBubbleSize val="0"/>
            </c:dLbl>
            <c:dLbl>
              <c:idx val="11"/>
              <c:layout>
                <c:manualLayout>
                  <c:x val="-4.1666666666666154E-3"/>
                  <c:y val="2.3046312381331912E-3"/>
                </c:manualLayout>
              </c:layout>
              <c:tx>
                <c:rich>
                  <a:bodyPr/>
                  <a:lstStyle/>
                  <a:p>
                    <a:pPr>
                      <a:defRPr sz="900">
                        <a:solidFill>
                          <a:srgbClr val="C00000"/>
                        </a:solidFill>
                      </a:defRPr>
                    </a:pPr>
                    <a:r>
                      <a:rPr lang="fr-FR" sz="900" dirty="0" smtClean="0">
                        <a:solidFill>
                          <a:srgbClr val="C00000"/>
                        </a:solidFill>
                      </a:rPr>
                      <a:t>Q</a:t>
                    </a:r>
                    <a:r>
                      <a:rPr lang="fr-FR" dirty="0" smtClean="0">
                        <a:solidFill>
                          <a:srgbClr val="C00000"/>
                        </a:solidFill>
                      </a:rPr>
                      <a:t>ualité </a:t>
                    </a:r>
                    <a:r>
                      <a:rPr lang="fr-FR" dirty="0">
                        <a:solidFill>
                          <a:srgbClr val="C00000"/>
                        </a:solidFill>
                      </a:rPr>
                      <a:t>de l'accueil, la convivialité des habitants</a:t>
                    </a:r>
                  </a:p>
                </c:rich>
              </c:tx>
              <c:spPr/>
              <c:showLegendKey val="0"/>
              <c:showVal val="1"/>
              <c:showCatName val="0"/>
              <c:showSerName val="0"/>
              <c:showPercent val="0"/>
              <c:showBubbleSize val="0"/>
            </c:dLbl>
            <c:dLbl>
              <c:idx val="12"/>
              <c:layout>
                <c:manualLayout>
                  <c:x val="-7.5000000000000011E-2"/>
                  <c:y val="3.2264837333864801E-2"/>
                </c:manualLayout>
              </c:layout>
              <c:tx>
                <c:rich>
                  <a:bodyPr/>
                  <a:lstStyle/>
                  <a:p>
                    <a:pPr>
                      <a:defRPr sz="900">
                        <a:solidFill>
                          <a:srgbClr val="C00000"/>
                        </a:solidFill>
                      </a:defRPr>
                    </a:pPr>
                    <a:r>
                      <a:rPr lang="fr-FR" sz="900" dirty="0" smtClean="0">
                        <a:solidFill>
                          <a:srgbClr val="C00000"/>
                        </a:solidFill>
                      </a:rPr>
                      <a:t>R</a:t>
                    </a:r>
                    <a:r>
                      <a:rPr lang="fr-FR" dirty="0" smtClean="0">
                        <a:solidFill>
                          <a:srgbClr val="C00000"/>
                        </a:solidFill>
                      </a:rPr>
                      <a:t>ichesse </a:t>
                    </a:r>
                    <a:r>
                      <a:rPr lang="fr-FR" dirty="0">
                        <a:solidFill>
                          <a:srgbClr val="C00000"/>
                        </a:solidFill>
                      </a:rPr>
                      <a:t>du patrimoine historique et culturel</a:t>
                    </a:r>
                  </a:p>
                </c:rich>
              </c:tx>
              <c:spPr/>
              <c:showLegendKey val="0"/>
              <c:showVal val="1"/>
              <c:showCatName val="0"/>
              <c:showSerName val="0"/>
              <c:showPercent val="0"/>
              <c:showBubbleSize val="0"/>
            </c:dLbl>
            <c:dLbl>
              <c:idx val="13"/>
              <c:tx>
                <c:rich>
                  <a:bodyPr/>
                  <a:lstStyle/>
                  <a:p>
                    <a:pPr>
                      <a:defRPr sz="900">
                        <a:solidFill>
                          <a:srgbClr val="C00000"/>
                        </a:solidFill>
                      </a:defRPr>
                    </a:pPr>
                    <a:r>
                      <a:rPr lang="fr-FR" sz="900" dirty="0" smtClean="0">
                        <a:solidFill>
                          <a:srgbClr val="C00000"/>
                        </a:solidFill>
                      </a:rPr>
                      <a:t>Q</a:t>
                    </a:r>
                    <a:r>
                      <a:rPr lang="fr-FR" dirty="0" smtClean="0">
                        <a:solidFill>
                          <a:srgbClr val="C00000"/>
                        </a:solidFill>
                      </a:rPr>
                      <a:t>ualité </a:t>
                    </a:r>
                    <a:r>
                      <a:rPr lang="fr-FR" dirty="0">
                        <a:solidFill>
                          <a:srgbClr val="C00000"/>
                        </a:solidFill>
                      </a:rPr>
                      <a:t>de l'hébergement</a:t>
                    </a:r>
                  </a:p>
                </c:rich>
              </c:tx>
              <c:spPr/>
              <c:showLegendKey val="0"/>
              <c:showVal val="1"/>
              <c:showCatName val="0"/>
              <c:showSerName val="0"/>
              <c:showPercent val="0"/>
              <c:showBubbleSize val="0"/>
            </c:dLbl>
            <c:dLbl>
              <c:idx val="14"/>
              <c:tx>
                <c:rich>
                  <a:bodyPr/>
                  <a:lstStyle/>
                  <a:p>
                    <a:pPr>
                      <a:defRPr sz="900">
                        <a:solidFill>
                          <a:srgbClr val="C00000"/>
                        </a:solidFill>
                      </a:defRPr>
                    </a:pPr>
                    <a:r>
                      <a:rPr lang="fr-FR" sz="900" dirty="0" smtClean="0">
                        <a:solidFill>
                          <a:srgbClr val="C00000"/>
                        </a:solidFill>
                      </a:rPr>
                      <a:t>F</a:t>
                    </a:r>
                    <a:r>
                      <a:rPr lang="fr-FR" dirty="0" smtClean="0">
                        <a:solidFill>
                          <a:srgbClr val="C00000"/>
                        </a:solidFill>
                      </a:rPr>
                      <a:t>acilité </a:t>
                    </a:r>
                    <a:r>
                      <a:rPr lang="fr-FR" dirty="0">
                        <a:solidFill>
                          <a:srgbClr val="C00000"/>
                        </a:solidFill>
                      </a:rPr>
                      <a:t>d'accès</a:t>
                    </a:r>
                  </a:p>
                </c:rich>
              </c:tx>
              <c:spPr/>
              <c:showLegendKey val="0"/>
              <c:showVal val="1"/>
              <c:showCatName val="0"/>
              <c:showSerName val="0"/>
              <c:showPercent val="0"/>
              <c:showBubbleSize val="0"/>
            </c:dLbl>
            <c:dLbl>
              <c:idx val="15"/>
              <c:layout>
                <c:manualLayout>
                  <c:x val="0"/>
                  <c:y val="-1.3827787428799143E-2"/>
                </c:manualLayout>
              </c:layout>
              <c:tx>
                <c:rich>
                  <a:bodyPr/>
                  <a:lstStyle/>
                  <a:p>
                    <a:pPr>
                      <a:defRPr sz="900">
                        <a:solidFill>
                          <a:srgbClr val="C00000"/>
                        </a:solidFill>
                      </a:defRPr>
                    </a:pPr>
                    <a:r>
                      <a:rPr lang="fr-FR" sz="900" dirty="0" smtClean="0">
                        <a:solidFill>
                          <a:srgbClr val="C00000"/>
                        </a:solidFill>
                      </a:rPr>
                      <a:t>D</a:t>
                    </a:r>
                    <a:r>
                      <a:rPr lang="fr-FR" dirty="0" smtClean="0">
                        <a:solidFill>
                          <a:srgbClr val="C00000"/>
                        </a:solidFill>
                      </a:rPr>
                      <a:t>iversité </a:t>
                    </a:r>
                    <a:r>
                      <a:rPr lang="fr-FR" dirty="0">
                        <a:solidFill>
                          <a:srgbClr val="C00000"/>
                        </a:solidFill>
                      </a:rPr>
                      <a:t>des activités sportives de pleine nature</a:t>
                    </a:r>
                  </a:p>
                </c:rich>
              </c:tx>
              <c:spPr/>
              <c:showLegendKey val="0"/>
              <c:showVal val="1"/>
              <c:showCatName val="0"/>
              <c:showSerName val="0"/>
              <c:showPercent val="0"/>
              <c:showBubbleSize val="0"/>
            </c:dLbl>
            <c:dLbl>
              <c:idx val="16"/>
              <c:layout>
                <c:manualLayout>
                  <c:x val="-6.9444444444444805E-3"/>
                  <c:y val="9.2185249525327632E-3"/>
                </c:manualLayout>
              </c:layout>
              <c:tx>
                <c:rich>
                  <a:bodyPr/>
                  <a:lstStyle/>
                  <a:p>
                    <a:pPr>
                      <a:defRPr sz="900">
                        <a:solidFill>
                          <a:srgbClr val="C00000"/>
                        </a:solidFill>
                      </a:defRPr>
                    </a:pPr>
                    <a:r>
                      <a:rPr lang="fr-FR" sz="900" dirty="0" smtClean="0">
                        <a:solidFill>
                          <a:srgbClr val="C00000"/>
                        </a:solidFill>
                      </a:rPr>
                      <a:t>R</a:t>
                    </a:r>
                    <a:r>
                      <a:rPr lang="fr-FR" dirty="0" smtClean="0">
                        <a:solidFill>
                          <a:srgbClr val="C00000"/>
                        </a:solidFill>
                      </a:rPr>
                      <a:t>apport </a:t>
                    </a:r>
                    <a:r>
                      <a:rPr lang="fr-FR" dirty="0">
                        <a:solidFill>
                          <a:srgbClr val="C00000"/>
                        </a:solidFill>
                      </a:rPr>
                      <a:t>qualité-prix des prestations touristiques</a:t>
                    </a:r>
                  </a:p>
                </c:rich>
              </c:tx>
              <c:spPr/>
              <c:showLegendKey val="0"/>
              <c:showVal val="1"/>
              <c:showCatName val="0"/>
              <c:showSerName val="0"/>
              <c:showPercent val="0"/>
              <c:showBubbleSize val="0"/>
            </c:dLbl>
            <c:dLbl>
              <c:idx val="17"/>
              <c:tx>
                <c:rich>
                  <a:bodyPr/>
                  <a:lstStyle/>
                  <a:p>
                    <a:pPr>
                      <a:defRPr sz="900">
                        <a:solidFill>
                          <a:srgbClr val="C00000"/>
                        </a:solidFill>
                      </a:defRPr>
                    </a:pPr>
                    <a:r>
                      <a:rPr lang="fr-FR" sz="900" dirty="0" smtClean="0">
                        <a:solidFill>
                          <a:srgbClr val="C00000"/>
                        </a:solidFill>
                      </a:rPr>
                      <a:t>Q</a:t>
                    </a:r>
                    <a:r>
                      <a:rPr lang="fr-FR" dirty="0" smtClean="0">
                        <a:solidFill>
                          <a:srgbClr val="C00000"/>
                        </a:solidFill>
                      </a:rPr>
                      <a:t>ualité </a:t>
                    </a:r>
                    <a:r>
                      <a:rPr lang="fr-FR" dirty="0">
                        <a:solidFill>
                          <a:srgbClr val="C00000"/>
                        </a:solidFill>
                      </a:rPr>
                      <a:t>de l'information fournie</a:t>
                    </a:r>
                  </a:p>
                </c:rich>
              </c:tx>
              <c:spPr/>
              <c:showLegendKey val="0"/>
              <c:showVal val="1"/>
              <c:showCatName val="0"/>
              <c:showSerName val="0"/>
              <c:showPercent val="0"/>
              <c:showBubbleSize val="0"/>
            </c:dLbl>
            <c:dLbl>
              <c:idx val="18"/>
              <c:tx>
                <c:rich>
                  <a:bodyPr/>
                  <a:lstStyle/>
                  <a:p>
                    <a:pPr>
                      <a:defRPr sz="900">
                        <a:solidFill>
                          <a:srgbClr val="C00000"/>
                        </a:solidFill>
                      </a:defRPr>
                    </a:pPr>
                    <a:r>
                      <a:rPr lang="fr-FR" sz="900" dirty="0" smtClean="0">
                        <a:solidFill>
                          <a:srgbClr val="C00000"/>
                        </a:solidFill>
                      </a:rPr>
                      <a:t>D</a:t>
                    </a:r>
                    <a:r>
                      <a:rPr lang="fr-FR" dirty="0" smtClean="0">
                        <a:solidFill>
                          <a:srgbClr val="C00000"/>
                        </a:solidFill>
                      </a:rPr>
                      <a:t>iversité </a:t>
                    </a:r>
                    <a:r>
                      <a:rPr lang="fr-FR" dirty="0">
                        <a:solidFill>
                          <a:srgbClr val="C00000"/>
                        </a:solidFill>
                      </a:rPr>
                      <a:t>des animations </a:t>
                    </a:r>
                    <a:r>
                      <a:rPr lang="fr-FR" dirty="0" smtClean="0">
                        <a:solidFill>
                          <a:srgbClr val="C00000"/>
                        </a:solidFill>
                      </a:rPr>
                      <a:t>culturelles/festivals</a:t>
                    </a:r>
                    <a:endParaRPr lang="fr-FR" dirty="0">
                      <a:solidFill>
                        <a:srgbClr val="C00000"/>
                      </a:solidFill>
                    </a:endParaRPr>
                  </a:p>
                </c:rich>
              </c:tx>
              <c:spPr/>
              <c:showLegendKey val="0"/>
              <c:showVal val="1"/>
              <c:showCatName val="0"/>
              <c:showSerName val="0"/>
              <c:showPercent val="0"/>
              <c:showBubbleSize val="0"/>
            </c:dLbl>
            <c:dLbl>
              <c:idx val="19"/>
              <c:layout>
                <c:manualLayout>
                  <c:x val="-3.1944444444444442E-2"/>
                  <c:y val="1.3827787428799143E-2"/>
                </c:manualLayout>
              </c:layout>
              <c:tx>
                <c:rich>
                  <a:bodyPr/>
                  <a:lstStyle/>
                  <a:p>
                    <a:pPr>
                      <a:defRPr sz="900">
                        <a:solidFill>
                          <a:srgbClr val="C00000"/>
                        </a:solidFill>
                      </a:defRPr>
                    </a:pPr>
                    <a:r>
                      <a:rPr lang="fr-FR" sz="900" dirty="0" smtClean="0">
                        <a:solidFill>
                          <a:srgbClr val="C00000"/>
                        </a:solidFill>
                      </a:rPr>
                      <a:t>C</a:t>
                    </a:r>
                    <a:r>
                      <a:rPr lang="fr-FR" dirty="0" smtClean="0">
                        <a:solidFill>
                          <a:srgbClr val="C00000"/>
                        </a:solidFill>
                      </a:rPr>
                      <a:t>limat </a:t>
                    </a:r>
                    <a:r>
                      <a:rPr lang="fr-FR" dirty="0">
                        <a:solidFill>
                          <a:srgbClr val="C00000"/>
                        </a:solidFill>
                      </a:rPr>
                      <a:t>agréable</a:t>
                    </a:r>
                  </a:p>
                </c:rich>
              </c:tx>
              <c:spPr/>
              <c:showLegendKey val="0"/>
              <c:showVal val="1"/>
              <c:showCatName val="0"/>
              <c:showSerName val="0"/>
              <c:showPercent val="0"/>
              <c:showBubbleSize val="0"/>
            </c:dLbl>
            <c:dLbl>
              <c:idx val="20"/>
              <c:layout>
                <c:manualLayout>
                  <c:x val="-0.10555555555555562"/>
                  <c:y val="-3.4569468571997858E-2"/>
                </c:manualLayout>
              </c:layout>
              <c:tx>
                <c:rich>
                  <a:bodyPr/>
                  <a:lstStyle/>
                  <a:p>
                    <a:pPr>
                      <a:defRPr sz="900">
                        <a:solidFill>
                          <a:srgbClr val="C00000"/>
                        </a:solidFill>
                      </a:defRPr>
                    </a:pPr>
                    <a:r>
                      <a:rPr lang="fr-FR" sz="900" dirty="0">
                        <a:solidFill>
                          <a:srgbClr val="C00000"/>
                        </a:solidFill>
                      </a:rPr>
                      <a:t>A</a:t>
                    </a:r>
                    <a:r>
                      <a:rPr lang="fr-FR" dirty="0">
                        <a:solidFill>
                          <a:srgbClr val="C00000"/>
                        </a:solidFill>
                      </a:rPr>
                      <a:t>daptée pour des vacances en famille</a:t>
                    </a:r>
                  </a:p>
                </c:rich>
              </c:tx>
              <c:spPr/>
              <c:showLegendKey val="0"/>
              <c:showVal val="1"/>
              <c:showCatName val="0"/>
              <c:showSerName val="0"/>
              <c:showPercent val="0"/>
              <c:showBubbleSize val="0"/>
            </c:dLbl>
            <c:dLbl>
              <c:idx val="21"/>
              <c:layout>
                <c:manualLayout>
                  <c:x val="-9.1666666666667326E-2"/>
                  <c:y val="2.9960206095731468E-2"/>
                </c:manualLayout>
              </c:layout>
              <c:tx>
                <c:rich>
                  <a:bodyPr/>
                  <a:lstStyle/>
                  <a:p>
                    <a:pPr>
                      <a:defRPr sz="900">
                        <a:solidFill>
                          <a:srgbClr val="C00000"/>
                        </a:solidFill>
                      </a:defRPr>
                    </a:pPr>
                    <a:r>
                      <a:rPr lang="fr-FR" sz="900" dirty="0" smtClean="0">
                        <a:solidFill>
                          <a:srgbClr val="C00000"/>
                        </a:solidFill>
                      </a:rPr>
                      <a:t>R</a:t>
                    </a:r>
                    <a:r>
                      <a:rPr lang="fr-FR" dirty="0" smtClean="0">
                        <a:solidFill>
                          <a:srgbClr val="C00000"/>
                        </a:solidFill>
                      </a:rPr>
                      <a:t>ichesse </a:t>
                    </a:r>
                    <a:r>
                      <a:rPr lang="fr-FR" dirty="0">
                        <a:solidFill>
                          <a:srgbClr val="C00000"/>
                        </a:solidFill>
                      </a:rPr>
                      <a:t>de la gastronomie et des produits du terroir</a:t>
                    </a:r>
                  </a:p>
                </c:rich>
              </c:tx>
              <c:spPr/>
              <c:showLegendKey val="0"/>
              <c:showVal val="1"/>
              <c:showCatName val="0"/>
              <c:showSerName val="0"/>
              <c:showPercent val="0"/>
              <c:showBubbleSize val="0"/>
            </c:dLbl>
            <c:dLbl>
              <c:idx val="22"/>
              <c:tx>
                <c:rich>
                  <a:bodyPr/>
                  <a:lstStyle/>
                  <a:p>
                    <a:pPr>
                      <a:defRPr sz="900">
                        <a:solidFill>
                          <a:srgbClr val="C00000"/>
                        </a:solidFill>
                      </a:defRPr>
                    </a:pPr>
                    <a:r>
                      <a:rPr lang="fr-FR" sz="900" dirty="0" smtClean="0">
                        <a:solidFill>
                          <a:srgbClr val="C00000"/>
                        </a:solidFill>
                      </a:rPr>
                      <a:t>D</a:t>
                    </a:r>
                    <a:r>
                      <a:rPr lang="fr-FR" dirty="0" smtClean="0">
                        <a:solidFill>
                          <a:srgbClr val="C00000"/>
                        </a:solidFill>
                      </a:rPr>
                      <a:t>iversité </a:t>
                    </a:r>
                    <a:r>
                      <a:rPr lang="fr-FR" dirty="0">
                        <a:solidFill>
                          <a:srgbClr val="C00000"/>
                        </a:solidFill>
                      </a:rPr>
                      <a:t>des activités autour des </a:t>
                    </a:r>
                    <a:r>
                      <a:rPr lang="fr-FR" dirty="0" smtClean="0">
                        <a:solidFill>
                          <a:srgbClr val="C00000"/>
                        </a:solidFill>
                      </a:rPr>
                      <a:t>lacs/rivières</a:t>
                    </a:r>
                    <a:endParaRPr lang="fr-FR" dirty="0">
                      <a:solidFill>
                        <a:srgbClr val="C00000"/>
                      </a:solidFill>
                    </a:endParaRPr>
                  </a:p>
                </c:rich>
              </c:tx>
              <c:spPr/>
              <c:showLegendKey val="0"/>
              <c:showVal val="1"/>
              <c:showCatName val="0"/>
              <c:showSerName val="0"/>
              <c:showPercent val="0"/>
              <c:showBubbleSize val="0"/>
            </c:dLbl>
            <c:txPr>
              <a:bodyPr/>
              <a:lstStyle/>
              <a:p>
                <a:pPr>
                  <a:defRPr sz="900">
                    <a:solidFill>
                      <a:srgbClr val="0000FF"/>
                    </a:solidFill>
                  </a:defRPr>
                </a:pPr>
                <a:endParaRPr lang="fr-FR"/>
              </a:p>
            </c:txPr>
            <c:showLegendKey val="0"/>
            <c:showVal val="1"/>
            <c:showCatName val="0"/>
            <c:showSerName val="0"/>
            <c:showPercent val="0"/>
            <c:showBubbleSize val="0"/>
            <c:showLeaderLines val="0"/>
          </c:dLbls>
          <c:xVal>
            <c:numRef>
              <c:f>Items!$C$4:$C$26</c:f>
              <c:numCache>
                <c:formatCode>0.000</c:formatCode>
                <c:ptCount val="23"/>
                <c:pt idx="0">
                  <c:v>0.28892437324113918</c:v>
                </c:pt>
                <c:pt idx="1">
                  <c:v>-5.6042244038235114E-2</c:v>
                </c:pt>
                <c:pt idx="2">
                  <c:v>0.1964563973134559</c:v>
                </c:pt>
                <c:pt idx="3">
                  <c:v>6.3966727064728696E-2</c:v>
                </c:pt>
                <c:pt idx="4">
                  <c:v>-0.21350419917774624</c:v>
                </c:pt>
                <c:pt idx="5">
                  <c:v>-0.24113436147380121</c:v>
                </c:pt>
                <c:pt idx="6">
                  <c:v>-0.13080749070579378</c:v>
                </c:pt>
                <c:pt idx="7">
                  <c:v>-1.7091229313756647E-3</c:v>
                </c:pt>
                <c:pt idx="8">
                  <c:v>0.14706151054904043</c:v>
                </c:pt>
                <c:pt idx="9">
                  <c:v>0.10666320380761221</c:v>
                </c:pt>
                <c:pt idx="10">
                  <c:v>-0.13420792795587713</c:v>
                </c:pt>
                <c:pt idx="11">
                  <c:v>-2.4918485060099197E-2</c:v>
                </c:pt>
                <c:pt idx="12">
                  <c:v>-3.8562377497914212E-2</c:v>
                </c:pt>
                <c:pt idx="13">
                  <c:v>7.5160726502387684E-2</c:v>
                </c:pt>
                <c:pt idx="14">
                  <c:v>0.15363801948165109</c:v>
                </c:pt>
                <c:pt idx="15">
                  <c:v>2.2540941969863802E-3</c:v>
                </c:pt>
                <c:pt idx="16">
                  <c:v>-0.20712270335230043</c:v>
                </c:pt>
                <c:pt idx="17">
                  <c:v>2.642762513256134E-2</c:v>
                </c:pt>
                <c:pt idx="18">
                  <c:v>0.14418260651395687</c:v>
                </c:pt>
                <c:pt idx="19">
                  <c:v>0.25527456643052165</c:v>
                </c:pt>
                <c:pt idx="20">
                  <c:v>-2.9914387612316611E-2</c:v>
                </c:pt>
                <c:pt idx="21">
                  <c:v>-5.3475693336185973E-2</c:v>
                </c:pt>
                <c:pt idx="22">
                  <c:v>-0.16048244503266482</c:v>
                </c:pt>
              </c:numCache>
            </c:numRef>
          </c:xVal>
          <c:yVal>
            <c:numRef>
              <c:f>Items!$D$4:$D$26</c:f>
              <c:numCache>
                <c:formatCode>0.000</c:formatCode>
                <c:ptCount val="23"/>
                <c:pt idx="0">
                  <c:v>6.432770008295164E-3</c:v>
                </c:pt>
                <c:pt idx="1">
                  <c:v>-1.5829996224424898E-2</c:v>
                </c:pt>
                <c:pt idx="2">
                  <c:v>3.53758693949104E-2</c:v>
                </c:pt>
                <c:pt idx="3">
                  <c:v>0.17963130670132577</c:v>
                </c:pt>
                <c:pt idx="4">
                  <c:v>-0.13346632423079771</c:v>
                </c:pt>
                <c:pt idx="5">
                  <c:v>4.439786173200292E-3</c:v>
                </c:pt>
                <c:pt idx="6">
                  <c:v>-1.3194426847207244E-3</c:v>
                </c:pt>
                <c:pt idx="7">
                  <c:v>-2.3192015409486951E-2</c:v>
                </c:pt>
                <c:pt idx="8">
                  <c:v>-0.12084123694104759</c:v>
                </c:pt>
                <c:pt idx="9">
                  <c:v>4.2018332211404073E-2</c:v>
                </c:pt>
                <c:pt idx="10">
                  <c:v>9.8035138168367106E-2</c:v>
                </c:pt>
                <c:pt idx="11">
                  <c:v>-1.4451681203254367E-2</c:v>
                </c:pt>
                <c:pt idx="12">
                  <c:v>-7.9742166806812134E-2</c:v>
                </c:pt>
                <c:pt idx="13">
                  <c:v>-8.9517740984969882E-2</c:v>
                </c:pt>
                <c:pt idx="14">
                  <c:v>-5.0945811665098865E-2</c:v>
                </c:pt>
                <c:pt idx="15">
                  <c:v>5.0214395159647034E-2</c:v>
                </c:pt>
                <c:pt idx="16">
                  <c:v>-3.3633017504427223E-2</c:v>
                </c:pt>
                <c:pt idx="17">
                  <c:v>-6.4352245752944529E-2</c:v>
                </c:pt>
                <c:pt idx="18">
                  <c:v>1.7521984244032604E-2</c:v>
                </c:pt>
                <c:pt idx="19">
                  <c:v>-2.161276122970834E-2</c:v>
                </c:pt>
                <c:pt idx="20">
                  <c:v>-1.3363691641585473E-2</c:v>
                </c:pt>
                <c:pt idx="21">
                  <c:v>0.15689017174433673</c:v>
                </c:pt>
                <c:pt idx="22">
                  <c:v>4.2557955485370356E-2</c:v>
                </c:pt>
              </c:numCache>
            </c:numRef>
          </c:yVal>
          <c:smooth val="0"/>
        </c:ser>
        <c:dLbls>
          <c:showLegendKey val="0"/>
          <c:showVal val="0"/>
          <c:showCatName val="0"/>
          <c:showSerName val="0"/>
          <c:showPercent val="0"/>
          <c:showBubbleSize val="0"/>
        </c:dLbls>
        <c:axId val="131863680"/>
        <c:axId val="131865216"/>
      </c:scatterChart>
      <c:valAx>
        <c:axId val="131863680"/>
        <c:scaling>
          <c:orientation val="minMax"/>
          <c:max val="0.35000000000000031"/>
          <c:min val="-0.25"/>
        </c:scaling>
        <c:delete val="0"/>
        <c:axPos val="b"/>
        <c:numFmt formatCode="General" sourceLinked="0"/>
        <c:majorTickMark val="cross"/>
        <c:minorTickMark val="none"/>
        <c:tickLblPos val="none"/>
        <c:txPr>
          <a:bodyPr/>
          <a:lstStyle/>
          <a:p>
            <a:pPr>
              <a:defRPr sz="700"/>
            </a:pPr>
            <a:endParaRPr lang="fr-FR"/>
          </a:p>
        </c:txPr>
        <c:crossAx val="131865216"/>
        <c:crosses val="autoZero"/>
        <c:crossBetween val="midCat"/>
        <c:majorUnit val="0.05"/>
      </c:valAx>
      <c:valAx>
        <c:axId val="131865216"/>
        <c:scaling>
          <c:orientation val="minMax"/>
          <c:max val="0.2"/>
          <c:min val="-0.2"/>
        </c:scaling>
        <c:delete val="0"/>
        <c:axPos val="l"/>
        <c:numFmt formatCode="General" sourceLinked="0"/>
        <c:majorTickMark val="cross"/>
        <c:minorTickMark val="none"/>
        <c:tickLblPos val="none"/>
        <c:txPr>
          <a:bodyPr/>
          <a:lstStyle/>
          <a:p>
            <a:pPr>
              <a:defRPr sz="700"/>
            </a:pPr>
            <a:endParaRPr lang="fr-FR"/>
          </a:p>
        </c:txPr>
        <c:crossAx val="131863680"/>
        <c:crosses val="autoZero"/>
        <c:crossBetween val="midCat"/>
        <c:majorUnit val="0.1"/>
      </c:valAx>
      <c:spPr>
        <a:ln>
          <a:noFill/>
          <a:prstDash val="solid"/>
        </a:ln>
      </c:spPr>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Colonnes</c:v>
          </c:tx>
          <c:spPr>
            <a:ln w="28575">
              <a:noFill/>
            </a:ln>
            <a:effectLst/>
          </c:spPr>
          <c:marker>
            <c:symbol val="x"/>
            <c:size val="6"/>
            <c:spPr>
              <a:solidFill>
                <a:schemeClr val="accent3"/>
              </a:solidFill>
              <a:ln>
                <a:noFill/>
                <a:prstDash val="solid"/>
              </a:ln>
            </c:spPr>
          </c:marker>
          <c:dLbls>
            <c:dLbl>
              <c:idx val="0"/>
              <c:tx>
                <c:rich>
                  <a:bodyPr/>
                  <a:lstStyle/>
                  <a:p>
                    <a:r>
                      <a:rPr lang="fr-FR" sz="1100">
                        <a:solidFill>
                          <a:schemeClr val="accent3"/>
                        </a:solidFill>
                      </a:rPr>
                      <a:t>L</a:t>
                    </a:r>
                    <a:r>
                      <a:rPr lang="fr-FR"/>
                      <a:t>imousin</a:t>
                    </a:r>
                  </a:p>
                </c:rich>
              </c:tx>
              <c:showLegendKey val="0"/>
              <c:showVal val="1"/>
              <c:showCatName val="0"/>
              <c:showSerName val="0"/>
              <c:showPercent val="0"/>
              <c:showBubbleSize val="0"/>
            </c:dLbl>
            <c:dLbl>
              <c:idx val="1"/>
              <c:tx>
                <c:rich>
                  <a:bodyPr/>
                  <a:lstStyle/>
                  <a:p>
                    <a:r>
                      <a:rPr lang="fr-FR" sz="1100">
                        <a:solidFill>
                          <a:schemeClr val="accent3"/>
                        </a:solidFill>
                      </a:rPr>
                      <a:t>A</a:t>
                    </a:r>
                    <a:r>
                      <a:rPr lang="fr-FR"/>
                      <a:t>quitaine</a:t>
                    </a:r>
                  </a:p>
                </c:rich>
              </c:tx>
              <c:showLegendKey val="0"/>
              <c:showVal val="1"/>
              <c:showCatName val="0"/>
              <c:showSerName val="0"/>
              <c:showPercent val="0"/>
              <c:showBubbleSize val="0"/>
            </c:dLbl>
            <c:dLbl>
              <c:idx val="2"/>
              <c:tx>
                <c:rich>
                  <a:bodyPr/>
                  <a:lstStyle/>
                  <a:p>
                    <a:r>
                      <a:rPr lang="fr-FR" sz="1100">
                        <a:solidFill>
                          <a:schemeClr val="accent3"/>
                        </a:solidFill>
                      </a:rPr>
                      <a:t>A</a:t>
                    </a:r>
                    <a:r>
                      <a:rPr lang="fr-FR"/>
                      <a:t>uvergne</a:t>
                    </a:r>
                  </a:p>
                </c:rich>
              </c:tx>
              <c:showLegendKey val="0"/>
              <c:showVal val="1"/>
              <c:showCatName val="0"/>
              <c:showSerName val="0"/>
              <c:showPercent val="0"/>
              <c:showBubbleSize val="0"/>
            </c:dLbl>
            <c:dLbl>
              <c:idx val="3"/>
              <c:tx>
                <c:rich>
                  <a:bodyPr/>
                  <a:lstStyle/>
                  <a:p>
                    <a:r>
                      <a:rPr lang="fr-FR" sz="1100">
                        <a:solidFill>
                          <a:schemeClr val="accent3"/>
                        </a:solidFill>
                      </a:rPr>
                      <a:t>P</a:t>
                    </a:r>
                    <a:r>
                      <a:rPr lang="fr-FR"/>
                      <a:t>oitou-Charentes</a:t>
                    </a:r>
                  </a:p>
                </c:rich>
              </c:tx>
              <c:showLegendKey val="0"/>
              <c:showVal val="1"/>
              <c:showCatName val="0"/>
              <c:showSerName val="0"/>
              <c:showPercent val="0"/>
              <c:showBubbleSize val="0"/>
            </c:dLbl>
            <c:dLbl>
              <c:idx val="4"/>
              <c:tx>
                <c:rich>
                  <a:bodyPr/>
                  <a:lstStyle/>
                  <a:p>
                    <a:r>
                      <a:rPr lang="fr-FR" sz="1100">
                        <a:solidFill>
                          <a:schemeClr val="accent3"/>
                        </a:solidFill>
                      </a:rPr>
                      <a:t>C</a:t>
                    </a:r>
                    <a:r>
                      <a:rPr lang="fr-FR"/>
                      <a:t>entre</a:t>
                    </a:r>
                  </a:p>
                </c:rich>
              </c:tx>
              <c:showLegendKey val="0"/>
              <c:showVal val="1"/>
              <c:showCatName val="0"/>
              <c:showSerName val="0"/>
              <c:showPercent val="0"/>
              <c:showBubbleSize val="0"/>
            </c:dLbl>
            <c:dLbl>
              <c:idx val="5"/>
              <c:tx>
                <c:rich>
                  <a:bodyPr/>
                  <a:lstStyle/>
                  <a:p>
                    <a:r>
                      <a:rPr lang="fr-FR" sz="1100">
                        <a:solidFill>
                          <a:schemeClr val="accent3"/>
                        </a:solidFill>
                      </a:rPr>
                      <a:t>M</a:t>
                    </a:r>
                    <a:r>
                      <a:rPr lang="fr-FR"/>
                      <a:t>idi-Pyrénées</a:t>
                    </a:r>
                  </a:p>
                </c:rich>
              </c:tx>
              <c:showLegendKey val="0"/>
              <c:showVal val="1"/>
              <c:showCatName val="0"/>
              <c:showSerName val="0"/>
              <c:showPercent val="0"/>
              <c:showBubbleSize val="0"/>
            </c:dLbl>
            <c:txPr>
              <a:bodyPr/>
              <a:lstStyle/>
              <a:p>
                <a:pPr>
                  <a:defRPr sz="1100">
                    <a:solidFill>
                      <a:schemeClr val="accent3"/>
                    </a:solidFill>
                  </a:defRPr>
                </a:pPr>
                <a:endParaRPr lang="fr-FR"/>
              </a:p>
            </c:txPr>
            <c:showLegendKey val="0"/>
            <c:showVal val="1"/>
            <c:showCatName val="0"/>
            <c:showSerName val="0"/>
            <c:showPercent val="0"/>
            <c:showBubbleSize val="0"/>
            <c:showLeaderLines val="0"/>
          </c:dLbls>
          <c:xVal>
            <c:numRef>
              <c:f>'SauvegardePourAxe1-3'!$C$164:$C$169</c:f>
              <c:numCache>
                <c:formatCode>0.000</c:formatCode>
                <c:ptCount val="6"/>
                <c:pt idx="0">
                  <c:v>-0.23280002820214868</c:v>
                </c:pt>
                <c:pt idx="1">
                  <c:v>0.1532222750925494</c:v>
                </c:pt>
                <c:pt idx="2">
                  <c:v>-0.16501430627240046</c:v>
                </c:pt>
                <c:pt idx="3">
                  <c:v>6.1527455100068358E-2</c:v>
                </c:pt>
                <c:pt idx="4">
                  <c:v>4.4113531403356887E-2</c:v>
                </c:pt>
                <c:pt idx="5">
                  <c:v>0.10892050359630646</c:v>
                </c:pt>
              </c:numCache>
            </c:numRef>
          </c:xVal>
          <c:yVal>
            <c:numRef>
              <c:f>'SauvegardePourAxe1-3'!$E$164:$E$169</c:f>
              <c:numCache>
                <c:formatCode>0.000</c:formatCode>
                <c:ptCount val="6"/>
                <c:pt idx="0">
                  <c:v>1.2917300128686268E-2</c:v>
                </c:pt>
                <c:pt idx="1">
                  <c:v>1.4076343710329136E-2</c:v>
                </c:pt>
                <c:pt idx="2">
                  <c:v>-4.0965698011387513E-3</c:v>
                </c:pt>
                <c:pt idx="3">
                  <c:v>-0.11815183822125219</c:v>
                </c:pt>
                <c:pt idx="4">
                  <c:v>5.4233990687742532E-2</c:v>
                </c:pt>
                <c:pt idx="5">
                  <c:v>3.5020581402629342E-2</c:v>
                </c:pt>
              </c:numCache>
            </c:numRef>
          </c:yVal>
          <c:smooth val="0"/>
        </c:ser>
        <c:ser>
          <c:idx val="1"/>
          <c:order val="1"/>
          <c:tx>
            <c:v>Lignes</c:v>
          </c:tx>
          <c:spPr>
            <a:ln w="28575">
              <a:noFill/>
            </a:ln>
            <a:effectLst/>
          </c:spPr>
          <c:marker>
            <c:symbol val="circle"/>
            <c:size val="5"/>
            <c:spPr>
              <a:solidFill>
                <a:srgbClr val="0000FF"/>
              </a:solidFill>
              <a:ln>
                <a:solidFill>
                  <a:srgbClr val="0000FF"/>
                </a:solidFill>
                <a:prstDash val="solid"/>
              </a:ln>
            </c:spPr>
          </c:marker>
          <c:dPt>
            <c:idx val="0"/>
            <c:marker>
              <c:spPr>
                <a:solidFill>
                  <a:schemeClr val="accent1"/>
                </a:solidFill>
                <a:ln>
                  <a:noFill/>
                  <a:prstDash val="solid"/>
                </a:ln>
              </c:spPr>
            </c:marker>
            <c:bubble3D val="0"/>
          </c:dPt>
          <c:dPt>
            <c:idx val="1"/>
            <c:marker>
              <c:spPr>
                <a:solidFill>
                  <a:schemeClr val="accent1"/>
                </a:solidFill>
                <a:ln>
                  <a:noFill/>
                  <a:prstDash val="solid"/>
                </a:ln>
              </c:spPr>
            </c:marker>
            <c:bubble3D val="0"/>
          </c:dPt>
          <c:dPt>
            <c:idx val="2"/>
            <c:marker>
              <c:spPr>
                <a:solidFill>
                  <a:schemeClr val="accent1"/>
                </a:solidFill>
                <a:ln>
                  <a:noFill/>
                  <a:prstDash val="solid"/>
                </a:ln>
              </c:spPr>
            </c:marker>
            <c:bubble3D val="0"/>
          </c:dPt>
          <c:dPt>
            <c:idx val="3"/>
            <c:marker>
              <c:spPr>
                <a:solidFill>
                  <a:schemeClr val="accent1"/>
                </a:solidFill>
                <a:ln>
                  <a:noFill/>
                  <a:prstDash val="solid"/>
                </a:ln>
              </c:spPr>
            </c:marker>
            <c:bubble3D val="0"/>
          </c:dPt>
          <c:dPt>
            <c:idx val="4"/>
            <c:marker>
              <c:spPr>
                <a:solidFill>
                  <a:schemeClr val="accent1"/>
                </a:solidFill>
                <a:ln>
                  <a:noFill/>
                  <a:prstDash val="solid"/>
                </a:ln>
              </c:spPr>
            </c:marker>
            <c:bubble3D val="0"/>
          </c:dPt>
          <c:dPt>
            <c:idx val="5"/>
            <c:marker>
              <c:spPr>
                <a:solidFill>
                  <a:schemeClr val="accent1"/>
                </a:solidFill>
                <a:ln>
                  <a:noFill/>
                  <a:prstDash val="solid"/>
                </a:ln>
              </c:spPr>
            </c:marker>
            <c:bubble3D val="0"/>
          </c:dPt>
          <c:dPt>
            <c:idx val="6"/>
            <c:marker>
              <c:spPr>
                <a:solidFill>
                  <a:schemeClr val="accent1"/>
                </a:solidFill>
                <a:ln>
                  <a:noFill/>
                  <a:prstDash val="solid"/>
                </a:ln>
              </c:spPr>
            </c:marker>
            <c:bubble3D val="0"/>
          </c:dPt>
          <c:dPt>
            <c:idx val="7"/>
            <c:marker>
              <c:spPr>
                <a:solidFill>
                  <a:schemeClr val="accent1"/>
                </a:solidFill>
                <a:ln>
                  <a:noFill/>
                  <a:prstDash val="solid"/>
                </a:ln>
              </c:spPr>
            </c:marker>
            <c:bubble3D val="0"/>
          </c:dPt>
          <c:dPt>
            <c:idx val="8"/>
            <c:marker>
              <c:spPr>
                <a:solidFill>
                  <a:schemeClr val="accent1"/>
                </a:solidFill>
                <a:ln>
                  <a:noFill/>
                  <a:prstDash val="solid"/>
                </a:ln>
              </c:spPr>
            </c:marker>
            <c:bubble3D val="0"/>
          </c:dPt>
          <c:dPt>
            <c:idx val="9"/>
            <c:marker>
              <c:spPr>
                <a:solidFill>
                  <a:schemeClr val="accent1"/>
                </a:solidFill>
                <a:ln>
                  <a:noFill/>
                  <a:prstDash val="solid"/>
                </a:ln>
              </c:spPr>
            </c:marker>
            <c:bubble3D val="0"/>
          </c:dPt>
          <c:dPt>
            <c:idx val="10"/>
            <c:marker>
              <c:spPr>
                <a:solidFill>
                  <a:srgbClr val="C00000"/>
                </a:solidFill>
                <a:ln>
                  <a:noFill/>
                  <a:prstDash val="solid"/>
                </a:ln>
              </c:spPr>
            </c:marker>
            <c:bubble3D val="0"/>
          </c:dPt>
          <c:dPt>
            <c:idx val="11"/>
            <c:marker>
              <c:spPr>
                <a:solidFill>
                  <a:srgbClr val="C00000"/>
                </a:solidFill>
                <a:ln>
                  <a:noFill/>
                  <a:prstDash val="solid"/>
                </a:ln>
              </c:spPr>
            </c:marker>
            <c:bubble3D val="0"/>
          </c:dPt>
          <c:dPt>
            <c:idx val="12"/>
            <c:marker>
              <c:spPr>
                <a:solidFill>
                  <a:srgbClr val="C00000"/>
                </a:solidFill>
                <a:ln>
                  <a:noFill/>
                  <a:prstDash val="solid"/>
                </a:ln>
              </c:spPr>
            </c:marker>
            <c:bubble3D val="0"/>
          </c:dPt>
          <c:dPt>
            <c:idx val="13"/>
            <c:marker>
              <c:spPr>
                <a:solidFill>
                  <a:srgbClr val="C00000"/>
                </a:solidFill>
                <a:ln>
                  <a:noFill/>
                  <a:prstDash val="solid"/>
                </a:ln>
              </c:spPr>
            </c:marker>
            <c:bubble3D val="0"/>
          </c:dPt>
          <c:dPt>
            <c:idx val="14"/>
            <c:marker>
              <c:spPr>
                <a:solidFill>
                  <a:srgbClr val="C00000"/>
                </a:solidFill>
                <a:ln>
                  <a:noFill/>
                  <a:prstDash val="solid"/>
                </a:ln>
              </c:spPr>
            </c:marker>
            <c:bubble3D val="0"/>
          </c:dPt>
          <c:dPt>
            <c:idx val="15"/>
            <c:marker>
              <c:spPr>
                <a:solidFill>
                  <a:srgbClr val="C00000"/>
                </a:solidFill>
                <a:ln>
                  <a:noFill/>
                  <a:prstDash val="solid"/>
                </a:ln>
              </c:spPr>
            </c:marker>
            <c:bubble3D val="0"/>
          </c:dPt>
          <c:dPt>
            <c:idx val="16"/>
            <c:marker>
              <c:spPr>
                <a:solidFill>
                  <a:srgbClr val="C00000"/>
                </a:solidFill>
                <a:ln>
                  <a:noFill/>
                  <a:prstDash val="solid"/>
                </a:ln>
              </c:spPr>
            </c:marker>
            <c:bubble3D val="0"/>
          </c:dPt>
          <c:dPt>
            <c:idx val="17"/>
            <c:marker>
              <c:spPr>
                <a:solidFill>
                  <a:srgbClr val="C00000"/>
                </a:solidFill>
                <a:ln>
                  <a:noFill/>
                  <a:prstDash val="solid"/>
                </a:ln>
              </c:spPr>
            </c:marker>
            <c:bubble3D val="0"/>
          </c:dPt>
          <c:dPt>
            <c:idx val="18"/>
            <c:marker>
              <c:spPr>
                <a:solidFill>
                  <a:srgbClr val="C00000"/>
                </a:solidFill>
                <a:ln>
                  <a:noFill/>
                  <a:prstDash val="solid"/>
                </a:ln>
              </c:spPr>
            </c:marker>
            <c:bubble3D val="0"/>
          </c:dPt>
          <c:dPt>
            <c:idx val="19"/>
            <c:marker>
              <c:spPr>
                <a:solidFill>
                  <a:srgbClr val="C00000"/>
                </a:solidFill>
                <a:ln>
                  <a:noFill/>
                  <a:prstDash val="solid"/>
                </a:ln>
              </c:spPr>
            </c:marker>
            <c:bubble3D val="0"/>
          </c:dPt>
          <c:dPt>
            <c:idx val="20"/>
            <c:marker>
              <c:spPr>
                <a:solidFill>
                  <a:srgbClr val="C00000"/>
                </a:solidFill>
                <a:ln>
                  <a:noFill/>
                  <a:prstDash val="solid"/>
                </a:ln>
              </c:spPr>
            </c:marker>
            <c:bubble3D val="0"/>
          </c:dPt>
          <c:dPt>
            <c:idx val="21"/>
            <c:marker>
              <c:spPr>
                <a:solidFill>
                  <a:srgbClr val="C00000"/>
                </a:solidFill>
                <a:ln>
                  <a:noFill/>
                  <a:prstDash val="solid"/>
                </a:ln>
              </c:spPr>
            </c:marker>
            <c:bubble3D val="0"/>
          </c:dPt>
          <c:dPt>
            <c:idx val="22"/>
            <c:marker>
              <c:spPr>
                <a:solidFill>
                  <a:srgbClr val="C00000"/>
                </a:solidFill>
                <a:ln>
                  <a:noFill/>
                  <a:prstDash val="solid"/>
                </a:ln>
              </c:spPr>
            </c:marker>
            <c:bubble3D val="0"/>
          </c:dPt>
          <c:dLbls>
            <c:dLbl>
              <c:idx val="0"/>
              <c:layout>
                <c:manualLayout>
                  <c:x val="0"/>
                  <c:y val="-1.9689027062335294E-2"/>
                </c:manualLayout>
              </c:layout>
              <c:tx>
                <c:rich>
                  <a:bodyPr/>
                  <a:lstStyle/>
                  <a:p>
                    <a:pPr>
                      <a:defRPr sz="900">
                        <a:solidFill>
                          <a:schemeClr val="accent1"/>
                        </a:solidFill>
                      </a:defRPr>
                    </a:pPr>
                    <a:r>
                      <a:rPr lang="fr-FR" sz="900" dirty="0" smtClean="0">
                        <a:solidFill>
                          <a:schemeClr val="accent1"/>
                        </a:solidFill>
                      </a:rPr>
                      <a:t>D</a:t>
                    </a:r>
                    <a:r>
                      <a:rPr lang="fr-FR" dirty="0" smtClean="0">
                        <a:solidFill>
                          <a:schemeClr val="accent1"/>
                        </a:solidFill>
                      </a:rPr>
                      <a:t>ynamique</a:t>
                    </a:r>
                    <a:endParaRPr lang="fr-FR" dirty="0">
                      <a:solidFill>
                        <a:schemeClr val="accent1"/>
                      </a:solidFill>
                    </a:endParaRPr>
                  </a:p>
                </c:rich>
              </c:tx>
              <c:spPr/>
              <c:showLegendKey val="0"/>
              <c:showVal val="1"/>
              <c:showCatName val="0"/>
              <c:showSerName val="0"/>
              <c:showPercent val="0"/>
              <c:showBubbleSize val="0"/>
            </c:dLbl>
            <c:dLbl>
              <c:idx val="1"/>
              <c:layout>
                <c:manualLayout>
                  <c:x val="-1.3888888888889002E-3"/>
                  <c:y val="-1.7501357388742301E-2"/>
                </c:manualLayout>
              </c:layout>
              <c:tx>
                <c:rich>
                  <a:bodyPr/>
                  <a:lstStyle/>
                  <a:p>
                    <a:pPr>
                      <a:defRPr sz="900">
                        <a:solidFill>
                          <a:schemeClr val="accent1"/>
                        </a:solidFill>
                      </a:defRPr>
                    </a:pPr>
                    <a:r>
                      <a:rPr lang="fr-FR" sz="900" dirty="0" smtClean="0">
                        <a:solidFill>
                          <a:schemeClr val="accent1"/>
                        </a:solidFill>
                      </a:rPr>
                      <a:t>G</a:t>
                    </a:r>
                    <a:r>
                      <a:rPr lang="fr-FR" dirty="0" smtClean="0">
                        <a:solidFill>
                          <a:schemeClr val="accent1"/>
                        </a:solidFill>
                      </a:rPr>
                      <a:t>agne </a:t>
                    </a:r>
                    <a:r>
                      <a:rPr lang="fr-FR" dirty="0">
                        <a:solidFill>
                          <a:schemeClr val="accent1"/>
                        </a:solidFill>
                      </a:rPr>
                      <a:t>à être connue</a:t>
                    </a:r>
                  </a:p>
                </c:rich>
              </c:tx>
              <c:spPr/>
              <c:showLegendKey val="0"/>
              <c:showVal val="1"/>
              <c:showCatName val="0"/>
              <c:showSerName val="0"/>
              <c:showPercent val="0"/>
              <c:showBubbleSize val="0"/>
            </c:dLbl>
            <c:dLbl>
              <c:idx val="2"/>
              <c:layout>
                <c:manualLayout>
                  <c:x val="-6.9444444444443911E-3"/>
                  <c:y val="1.312601804155678E-2"/>
                </c:manualLayout>
              </c:layout>
              <c:tx>
                <c:rich>
                  <a:bodyPr/>
                  <a:lstStyle/>
                  <a:p>
                    <a:pPr>
                      <a:defRPr sz="900">
                        <a:solidFill>
                          <a:schemeClr val="accent1"/>
                        </a:solidFill>
                      </a:defRPr>
                    </a:pPr>
                    <a:r>
                      <a:rPr lang="fr-FR" sz="900" dirty="0" smtClean="0">
                        <a:solidFill>
                          <a:schemeClr val="accent1"/>
                        </a:solidFill>
                      </a:rPr>
                      <a:t>S</a:t>
                    </a:r>
                    <a:r>
                      <a:rPr lang="fr-FR" dirty="0" smtClean="0">
                        <a:solidFill>
                          <a:schemeClr val="accent1"/>
                        </a:solidFill>
                      </a:rPr>
                      <a:t>outient </a:t>
                    </a:r>
                    <a:r>
                      <a:rPr lang="fr-FR" dirty="0">
                        <a:solidFill>
                          <a:schemeClr val="accent1"/>
                        </a:solidFill>
                      </a:rPr>
                      <a:t>la recherche et les projets innovants</a:t>
                    </a:r>
                  </a:p>
                </c:rich>
              </c:tx>
              <c:spPr/>
              <c:showLegendKey val="0"/>
              <c:showVal val="1"/>
              <c:showCatName val="0"/>
              <c:showSerName val="0"/>
              <c:showPercent val="0"/>
              <c:showBubbleSize val="0"/>
            </c:dLbl>
            <c:dLbl>
              <c:idx val="3"/>
              <c:tx>
                <c:rich>
                  <a:bodyPr/>
                  <a:lstStyle/>
                  <a:p>
                    <a:pPr>
                      <a:defRPr sz="900">
                        <a:solidFill>
                          <a:schemeClr val="accent1"/>
                        </a:solidFill>
                      </a:defRPr>
                    </a:pPr>
                    <a:r>
                      <a:rPr lang="fr-FR" sz="900" dirty="0" smtClean="0">
                        <a:solidFill>
                          <a:schemeClr val="accent1"/>
                        </a:solidFill>
                      </a:rPr>
                      <a:t>A</a:t>
                    </a:r>
                    <a:r>
                      <a:rPr lang="fr-FR" dirty="0" smtClean="0">
                        <a:solidFill>
                          <a:schemeClr val="accent1"/>
                        </a:solidFill>
                      </a:rPr>
                      <a:t> </a:t>
                    </a:r>
                    <a:r>
                      <a:rPr lang="fr-FR" dirty="0">
                        <a:solidFill>
                          <a:schemeClr val="accent1"/>
                        </a:solidFill>
                      </a:rPr>
                      <a:t>des entreprises aux savoir-faire reconnus </a:t>
                    </a:r>
                    <a:r>
                      <a:rPr lang="fr-FR" dirty="0" smtClean="0">
                        <a:solidFill>
                          <a:schemeClr val="accent1"/>
                        </a:solidFill>
                      </a:rPr>
                      <a:t>à </a:t>
                    </a:r>
                    <a:r>
                      <a:rPr lang="fr-FR" dirty="0">
                        <a:solidFill>
                          <a:schemeClr val="accent1"/>
                        </a:solidFill>
                      </a:rPr>
                      <a:t>l'international</a:t>
                    </a:r>
                  </a:p>
                </c:rich>
              </c:tx>
              <c:spPr/>
              <c:showLegendKey val="0"/>
              <c:showVal val="1"/>
              <c:showCatName val="0"/>
              <c:showSerName val="0"/>
              <c:showPercent val="0"/>
              <c:showBubbleSize val="0"/>
            </c:dLbl>
            <c:dLbl>
              <c:idx val="4"/>
              <c:tx>
                <c:rich>
                  <a:bodyPr/>
                  <a:lstStyle/>
                  <a:p>
                    <a:pPr>
                      <a:defRPr sz="900">
                        <a:solidFill>
                          <a:schemeClr val="accent1"/>
                        </a:solidFill>
                      </a:defRPr>
                    </a:pPr>
                    <a:r>
                      <a:rPr lang="fr-FR" sz="900" dirty="0" smtClean="0">
                        <a:solidFill>
                          <a:schemeClr val="accent1"/>
                        </a:solidFill>
                      </a:rPr>
                      <a:t>V</a:t>
                    </a:r>
                    <a:r>
                      <a:rPr lang="fr-FR" dirty="0" smtClean="0">
                        <a:solidFill>
                          <a:schemeClr val="accent1"/>
                        </a:solidFill>
                      </a:rPr>
                      <a:t>it </a:t>
                    </a:r>
                    <a:r>
                      <a:rPr lang="fr-FR" dirty="0">
                        <a:solidFill>
                          <a:schemeClr val="accent1"/>
                        </a:solidFill>
                      </a:rPr>
                      <a:t>simplement, en harmonie avec la nature</a:t>
                    </a:r>
                  </a:p>
                </c:rich>
              </c:tx>
              <c:spPr/>
              <c:showLegendKey val="0"/>
              <c:showVal val="1"/>
              <c:showCatName val="0"/>
              <c:showSerName val="0"/>
              <c:showPercent val="0"/>
              <c:showBubbleSize val="0"/>
            </c:dLbl>
            <c:dLbl>
              <c:idx val="5"/>
              <c:layout>
                <c:manualLayout>
                  <c:x val="-3.6111111111111212E-2"/>
                  <c:y val="1.9689027062335294E-2"/>
                </c:manualLayout>
              </c:layout>
              <c:tx>
                <c:rich>
                  <a:bodyPr/>
                  <a:lstStyle/>
                  <a:p>
                    <a:pPr>
                      <a:defRPr sz="900">
                        <a:solidFill>
                          <a:schemeClr val="accent1"/>
                        </a:solidFill>
                      </a:defRPr>
                    </a:pPr>
                    <a:r>
                      <a:rPr lang="fr-FR" sz="900" dirty="0" smtClean="0">
                        <a:solidFill>
                          <a:schemeClr val="accent1"/>
                        </a:solidFill>
                      </a:rPr>
                      <a:t>D</a:t>
                    </a:r>
                    <a:r>
                      <a:rPr lang="fr-FR" dirty="0" smtClean="0">
                        <a:solidFill>
                          <a:schemeClr val="accent1"/>
                        </a:solidFill>
                      </a:rPr>
                      <a:t>écouvrir </a:t>
                    </a:r>
                    <a:r>
                      <a:rPr lang="fr-FR" dirty="0">
                        <a:solidFill>
                          <a:schemeClr val="accent1"/>
                        </a:solidFill>
                      </a:rPr>
                      <a:t>une nature préservée</a:t>
                    </a:r>
                  </a:p>
                </c:rich>
              </c:tx>
              <c:spPr/>
              <c:showLegendKey val="0"/>
              <c:showVal val="1"/>
              <c:showCatName val="0"/>
              <c:showSerName val="0"/>
              <c:showPercent val="0"/>
              <c:showBubbleSize val="0"/>
            </c:dLbl>
            <c:dLbl>
              <c:idx val="6"/>
              <c:tx>
                <c:rich>
                  <a:bodyPr/>
                  <a:lstStyle/>
                  <a:p>
                    <a:pPr>
                      <a:defRPr sz="900">
                        <a:solidFill>
                          <a:schemeClr val="accent1"/>
                        </a:solidFill>
                      </a:defRPr>
                    </a:pPr>
                    <a:r>
                      <a:rPr lang="fr-FR" sz="900" dirty="0" smtClean="0">
                        <a:solidFill>
                          <a:schemeClr val="accent1"/>
                        </a:solidFill>
                      </a:rPr>
                      <a:t>O</a:t>
                    </a:r>
                    <a:r>
                      <a:rPr lang="fr-FR" dirty="0" smtClean="0">
                        <a:solidFill>
                          <a:schemeClr val="accent1"/>
                        </a:solidFill>
                      </a:rPr>
                      <a:t>ù </a:t>
                    </a:r>
                    <a:r>
                      <a:rPr lang="fr-FR" dirty="0">
                        <a:solidFill>
                          <a:schemeClr val="accent1"/>
                        </a:solidFill>
                      </a:rPr>
                      <a:t>l'on se ressource</a:t>
                    </a:r>
                  </a:p>
                </c:rich>
              </c:tx>
              <c:spPr/>
              <c:showLegendKey val="0"/>
              <c:showVal val="1"/>
              <c:showCatName val="0"/>
              <c:showSerName val="0"/>
              <c:showPercent val="0"/>
              <c:showBubbleSize val="0"/>
            </c:dLbl>
            <c:dLbl>
              <c:idx val="7"/>
              <c:layout>
                <c:manualLayout>
                  <c:x val="-2.7777777777778126E-3"/>
                  <c:y val="2.1876696735927952E-2"/>
                </c:manualLayout>
              </c:layout>
              <c:tx>
                <c:rich>
                  <a:bodyPr/>
                  <a:lstStyle/>
                  <a:p>
                    <a:pPr>
                      <a:defRPr sz="900">
                        <a:solidFill>
                          <a:schemeClr val="accent1"/>
                        </a:solidFill>
                      </a:defRPr>
                    </a:pPr>
                    <a:r>
                      <a:rPr lang="fr-FR" sz="900">
                        <a:solidFill>
                          <a:schemeClr val="accent1"/>
                        </a:solidFill>
                      </a:rPr>
                      <a:t>P</a:t>
                    </a:r>
                    <a:r>
                      <a:rPr lang="fr-FR">
                        <a:solidFill>
                          <a:schemeClr val="accent1"/>
                        </a:solidFill>
                      </a:rPr>
                      <a:t>rotège et valorise sa culture et ses savoir-faire</a:t>
                    </a:r>
                  </a:p>
                </c:rich>
              </c:tx>
              <c:spPr/>
              <c:showLegendKey val="0"/>
              <c:showVal val="1"/>
              <c:showCatName val="0"/>
              <c:showSerName val="0"/>
              <c:showPercent val="0"/>
              <c:showBubbleSize val="0"/>
            </c:dLbl>
            <c:dLbl>
              <c:idx val="8"/>
              <c:tx>
                <c:rich>
                  <a:bodyPr/>
                  <a:lstStyle/>
                  <a:p>
                    <a:pPr>
                      <a:defRPr sz="900">
                        <a:solidFill>
                          <a:schemeClr val="accent1"/>
                        </a:solidFill>
                      </a:defRPr>
                    </a:pPr>
                    <a:r>
                      <a:rPr lang="fr-FR" sz="900" dirty="0" smtClean="0">
                        <a:solidFill>
                          <a:schemeClr val="accent1"/>
                        </a:solidFill>
                      </a:rPr>
                      <a:t>O</a:t>
                    </a:r>
                    <a:r>
                      <a:rPr lang="fr-FR" dirty="0" smtClean="0">
                        <a:solidFill>
                          <a:schemeClr val="accent1"/>
                        </a:solidFill>
                      </a:rPr>
                      <a:t>ù </a:t>
                    </a:r>
                    <a:r>
                      <a:rPr lang="fr-FR" dirty="0">
                        <a:solidFill>
                          <a:schemeClr val="accent1"/>
                        </a:solidFill>
                      </a:rPr>
                      <a:t>se développent des </a:t>
                    </a:r>
                    <a:r>
                      <a:rPr lang="fr-FR" dirty="0" smtClean="0">
                        <a:solidFill>
                          <a:schemeClr val="accent1"/>
                        </a:solidFill>
                      </a:rPr>
                      <a:t>partenariats</a:t>
                    </a:r>
                    <a:endParaRPr lang="fr-FR" dirty="0">
                      <a:solidFill>
                        <a:schemeClr val="accent1"/>
                      </a:solidFill>
                    </a:endParaRPr>
                  </a:p>
                </c:rich>
              </c:tx>
              <c:spPr>
                <a:noFill/>
              </c:spPr>
              <c:showLegendKey val="0"/>
              <c:showVal val="1"/>
              <c:showCatName val="0"/>
              <c:showSerName val="0"/>
              <c:showPercent val="0"/>
              <c:showBubbleSize val="0"/>
            </c:dLbl>
            <c:dLbl>
              <c:idx val="9"/>
              <c:tx>
                <c:rich>
                  <a:bodyPr/>
                  <a:lstStyle/>
                  <a:p>
                    <a:pPr>
                      <a:defRPr sz="900">
                        <a:solidFill>
                          <a:schemeClr val="accent1"/>
                        </a:solidFill>
                      </a:defRPr>
                    </a:pPr>
                    <a:r>
                      <a:rPr lang="fr-FR" sz="900" dirty="0" smtClean="0">
                        <a:solidFill>
                          <a:schemeClr val="accent1"/>
                        </a:solidFill>
                      </a:rPr>
                      <a:t>T</a:t>
                    </a:r>
                    <a:r>
                      <a:rPr lang="fr-FR" dirty="0" smtClean="0">
                        <a:solidFill>
                          <a:schemeClr val="accent1"/>
                        </a:solidFill>
                      </a:rPr>
                      <a:t>ouristique</a:t>
                    </a:r>
                    <a:endParaRPr lang="fr-FR" dirty="0">
                      <a:solidFill>
                        <a:schemeClr val="accent1"/>
                      </a:solidFill>
                    </a:endParaRPr>
                  </a:p>
                </c:rich>
              </c:tx>
              <c:spPr/>
              <c:showLegendKey val="0"/>
              <c:showVal val="1"/>
              <c:showCatName val="0"/>
              <c:showSerName val="0"/>
              <c:showPercent val="0"/>
              <c:showBubbleSize val="0"/>
            </c:dLbl>
            <c:dLbl>
              <c:idx val="10"/>
              <c:layout>
                <c:manualLayout>
                  <c:x val="-8.3333333333333367E-3"/>
                  <c:y val="1.312601804155678E-2"/>
                </c:manualLayout>
              </c:layout>
              <c:tx>
                <c:rich>
                  <a:bodyPr/>
                  <a:lstStyle/>
                  <a:p>
                    <a:pPr>
                      <a:defRPr sz="900">
                        <a:solidFill>
                          <a:srgbClr val="C00000"/>
                        </a:solidFill>
                      </a:defRPr>
                    </a:pPr>
                    <a:r>
                      <a:rPr lang="fr-FR" sz="900" dirty="0" smtClean="0">
                        <a:solidFill>
                          <a:srgbClr val="C00000"/>
                        </a:solidFill>
                      </a:rPr>
                      <a:t>D</a:t>
                    </a:r>
                    <a:r>
                      <a:rPr lang="fr-FR" dirty="0" smtClean="0">
                        <a:solidFill>
                          <a:srgbClr val="C00000"/>
                        </a:solidFill>
                      </a:rPr>
                      <a:t>iversité/beauté </a:t>
                    </a:r>
                    <a:r>
                      <a:rPr lang="fr-FR" dirty="0">
                        <a:solidFill>
                          <a:srgbClr val="C00000"/>
                        </a:solidFill>
                      </a:rPr>
                      <a:t>des paysages</a:t>
                    </a:r>
                  </a:p>
                </c:rich>
              </c:tx>
              <c:spPr/>
              <c:showLegendKey val="0"/>
              <c:showVal val="1"/>
              <c:showCatName val="0"/>
              <c:showSerName val="0"/>
              <c:showPercent val="0"/>
              <c:showBubbleSize val="0"/>
            </c:dLbl>
            <c:dLbl>
              <c:idx val="11"/>
              <c:tx>
                <c:rich>
                  <a:bodyPr/>
                  <a:lstStyle/>
                  <a:p>
                    <a:pPr>
                      <a:defRPr sz="900">
                        <a:solidFill>
                          <a:srgbClr val="C00000"/>
                        </a:solidFill>
                      </a:defRPr>
                    </a:pPr>
                    <a:r>
                      <a:rPr lang="fr-FR" sz="900" dirty="0" smtClean="0">
                        <a:solidFill>
                          <a:srgbClr val="C00000"/>
                        </a:solidFill>
                      </a:rPr>
                      <a:t>Q</a:t>
                    </a:r>
                    <a:r>
                      <a:rPr lang="fr-FR" dirty="0" smtClean="0">
                        <a:solidFill>
                          <a:srgbClr val="C00000"/>
                        </a:solidFill>
                      </a:rPr>
                      <a:t>ualité </a:t>
                    </a:r>
                    <a:r>
                      <a:rPr lang="fr-FR" dirty="0">
                        <a:solidFill>
                          <a:srgbClr val="C00000"/>
                        </a:solidFill>
                      </a:rPr>
                      <a:t>de l'accueil, la convivialité des habitants</a:t>
                    </a:r>
                  </a:p>
                </c:rich>
              </c:tx>
              <c:spPr/>
              <c:showLegendKey val="0"/>
              <c:showVal val="1"/>
              <c:showCatName val="0"/>
              <c:showSerName val="0"/>
              <c:showPercent val="0"/>
              <c:showBubbleSize val="0"/>
            </c:dLbl>
            <c:dLbl>
              <c:idx val="12"/>
              <c:layout>
                <c:manualLayout>
                  <c:x val="-8.4722222222222768E-2"/>
                  <c:y val="-2.6252036083113731E-2"/>
                </c:manualLayout>
              </c:layout>
              <c:tx>
                <c:rich>
                  <a:bodyPr/>
                  <a:lstStyle/>
                  <a:p>
                    <a:pPr>
                      <a:defRPr sz="900">
                        <a:solidFill>
                          <a:srgbClr val="C00000"/>
                        </a:solidFill>
                      </a:defRPr>
                    </a:pPr>
                    <a:r>
                      <a:rPr lang="fr-FR" sz="900" dirty="0" smtClean="0">
                        <a:solidFill>
                          <a:srgbClr val="C00000"/>
                        </a:solidFill>
                      </a:rPr>
                      <a:t>R</a:t>
                    </a:r>
                    <a:r>
                      <a:rPr lang="fr-FR" dirty="0" smtClean="0">
                        <a:solidFill>
                          <a:srgbClr val="C00000"/>
                        </a:solidFill>
                      </a:rPr>
                      <a:t>ichesse </a:t>
                    </a:r>
                    <a:r>
                      <a:rPr lang="fr-FR" dirty="0">
                        <a:solidFill>
                          <a:srgbClr val="C00000"/>
                        </a:solidFill>
                      </a:rPr>
                      <a:t>du patrimoine historique et culturel</a:t>
                    </a:r>
                  </a:p>
                </c:rich>
              </c:tx>
              <c:spPr/>
              <c:showLegendKey val="0"/>
              <c:showVal val="1"/>
              <c:showCatName val="0"/>
              <c:showSerName val="0"/>
              <c:showPercent val="0"/>
              <c:showBubbleSize val="0"/>
            </c:dLbl>
            <c:dLbl>
              <c:idx val="13"/>
              <c:layout>
                <c:manualLayout>
                  <c:x val="-0.10277777777777773"/>
                  <c:y val="1.5313687715149559E-2"/>
                </c:manualLayout>
              </c:layout>
              <c:tx>
                <c:rich>
                  <a:bodyPr/>
                  <a:lstStyle/>
                  <a:p>
                    <a:pPr>
                      <a:defRPr sz="900">
                        <a:solidFill>
                          <a:srgbClr val="C00000"/>
                        </a:solidFill>
                      </a:defRPr>
                    </a:pPr>
                    <a:r>
                      <a:rPr lang="fr-FR" sz="900" dirty="0" smtClean="0">
                        <a:solidFill>
                          <a:srgbClr val="C00000"/>
                        </a:solidFill>
                      </a:rPr>
                      <a:t>Q</a:t>
                    </a:r>
                    <a:r>
                      <a:rPr lang="fr-FR" dirty="0" smtClean="0">
                        <a:solidFill>
                          <a:srgbClr val="C00000"/>
                        </a:solidFill>
                      </a:rPr>
                      <a:t>ualité </a:t>
                    </a:r>
                    <a:r>
                      <a:rPr lang="fr-FR" dirty="0">
                        <a:solidFill>
                          <a:srgbClr val="C00000"/>
                        </a:solidFill>
                      </a:rPr>
                      <a:t>de l'hébergement</a:t>
                    </a:r>
                  </a:p>
                </c:rich>
              </c:tx>
              <c:spPr/>
              <c:showLegendKey val="0"/>
              <c:showVal val="1"/>
              <c:showCatName val="0"/>
              <c:showSerName val="0"/>
              <c:showPercent val="0"/>
              <c:showBubbleSize val="0"/>
            </c:dLbl>
            <c:dLbl>
              <c:idx val="14"/>
              <c:tx>
                <c:rich>
                  <a:bodyPr/>
                  <a:lstStyle/>
                  <a:p>
                    <a:pPr>
                      <a:defRPr sz="900">
                        <a:solidFill>
                          <a:srgbClr val="C00000"/>
                        </a:solidFill>
                      </a:defRPr>
                    </a:pPr>
                    <a:r>
                      <a:rPr lang="fr-FR" sz="900" dirty="0" smtClean="0">
                        <a:solidFill>
                          <a:srgbClr val="C00000"/>
                        </a:solidFill>
                      </a:rPr>
                      <a:t>F</a:t>
                    </a:r>
                    <a:r>
                      <a:rPr lang="fr-FR" dirty="0" smtClean="0">
                        <a:solidFill>
                          <a:srgbClr val="C00000"/>
                        </a:solidFill>
                      </a:rPr>
                      <a:t>acilité </a:t>
                    </a:r>
                    <a:r>
                      <a:rPr lang="fr-FR" dirty="0">
                        <a:solidFill>
                          <a:srgbClr val="C00000"/>
                        </a:solidFill>
                      </a:rPr>
                      <a:t>d'accès</a:t>
                    </a:r>
                  </a:p>
                </c:rich>
              </c:tx>
              <c:spPr/>
              <c:showLegendKey val="0"/>
              <c:showVal val="1"/>
              <c:showCatName val="0"/>
              <c:showSerName val="0"/>
              <c:showPercent val="0"/>
              <c:showBubbleSize val="0"/>
            </c:dLbl>
            <c:dLbl>
              <c:idx val="15"/>
              <c:layout>
                <c:manualLayout>
                  <c:x val="-9.5833333333333368E-2"/>
                  <c:y val="-2.6252036083113731E-2"/>
                </c:manualLayout>
              </c:layout>
              <c:tx>
                <c:rich>
                  <a:bodyPr/>
                  <a:lstStyle/>
                  <a:p>
                    <a:pPr>
                      <a:defRPr sz="900">
                        <a:solidFill>
                          <a:srgbClr val="C00000"/>
                        </a:solidFill>
                      </a:defRPr>
                    </a:pPr>
                    <a:r>
                      <a:rPr lang="fr-FR" sz="900" dirty="0" smtClean="0">
                        <a:solidFill>
                          <a:srgbClr val="C00000"/>
                        </a:solidFill>
                      </a:rPr>
                      <a:t>D</a:t>
                    </a:r>
                    <a:r>
                      <a:rPr lang="fr-FR" dirty="0" smtClean="0">
                        <a:solidFill>
                          <a:srgbClr val="C00000"/>
                        </a:solidFill>
                      </a:rPr>
                      <a:t>iversité </a:t>
                    </a:r>
                    <a:r>
                      <a:rPr lang="fr-FR" dirty="0">
                        <a:solidFill>
                          <a:srgbClr val="C00000"/>
                        </a:solidFill>
                      </a:rPr>
                      <a:t>des activités sportives de pleine nature</a:t>
                    </a:r>
                  </a:p>
                </c:rich>
              </c:tx>
              <c:spPr/>
              <c:showLegendKey val="0"/>
              <c:showVal val="1"/>
              <c:showCatName val="0"/>
              <c:showSerName val="0"/>
              <c:showPercent val="0"/>
              <c:showBubbleSize val="0"/>
            </c:dLbl>
            <c:dLbl>
              <c:idx val="16"/>
              <c:tx>
                <c:rich>
                  <a:bodyPr/>
                  <a:lstStyle/>
                  <a:p>
                    <a:pPr>
                      <a:defRPr sz="900">
                        <a:solidFill>
                          <a:srgbClr val="C00000"/>
                        </a:solidFill>
                      </a:defRPr>
                    </a:pPr>
                    <a:r>
                      <a:rPr lang="fr-FR" sz="900" dirty="0" smtClean="0">
                        <a:solidFill>
                          <a:srgbClr val="C00000"/>
                        </a:solidFill>
                      </a:rPr>
                      <a:t>R</a:t>
                    </a:r>
                    <a:r>
                      <a:rPr lang="fr-FR" dirty="0" smtClean="0">
                        <a:solidFill>
                          <a:srgbClr val="C00000"/>
                        </a:solidFill>
                      </a:rPr>
                      <a:t>apport </a:t>
                    </a:r>
                    <a:r>
                      <a:rPr lang="fr-FR" dirty="0">
                        <a:solidFill>
                          <a:srgbClr val="C00000"/>
                        </a:solidFill>
                      </a:rPr>
                      <a:t>qualité-prix des prestations touristiques</a:t>
                    </a:r>
                  </a:p>
                </c:rich>
              </c:tx>
              <c:spPr/>
              <c:showLegendKey val="0"/>
              <c:showVal val="1"/>
              <c:showCatName val="0"/>
              <c:showSerName val="0"/>
              <c:showPercent val="0"/>
              <c:showBubbleSize val="0"/>
            </c:dLbl>
            <c:dLbl>
              <c:idx val="17"/>
              <c:layout>
                <c:manualLayout>
                  <c:x val="-1.6666666666666725E-2"/>
                  <c:y val="2.8439705756706412E-2"/>
                </c:manualLayout>
              </c:layout>
              <c:tx>
                <c:rich>
                  <a:bodyPr/>
                  <a:lstStyle/>
                  <a:p>
                    <a:pPr>
                      <a:defRPr sz="900">
                        <a:solidFill>
                          <a:srgbClr val="C00000"/>
                        </a:solidFill>
                      </a:defRPr>
                    </a:pPr>
                    <a:r>
                      <a:rPr lang="fr-FR" sz="900" dirty="0" smtClean="0">
                        <a:solidFill>
                          <a:srgbClr val="C00000"/>
                        </a:solidFill>
                      </a:rPr>
                      <a:t>Q</a:t>
                    </a:r>
                    <a:r>
                      <a:rPr lang="fr-FR" dirty="0" smtClean="0">
                        <a:solidFill>
                          <a:srgbClr val="C00000"/>
                        </a:solidFill>
                      </a:rPr>
                      <a:t>ualité </a:t>
                    </a:r>
                    <a:r>
                      <a:rPr lang="fr-FR" dirty="0">
                        <a:solidFill>
                          <a:srgbClr val="C00000"/>
                        </a:solidFill>
                      </a:rPr>
                      <a:t>de l'information fournie</a:t>
                    </a:r>
                  </a:p>
                </c:rich>
              </c:tx>
              <c:spPr/>
              <c:showLegendKey val="0"/>
              <c:showVal val="1"/>
              <c:showCatName val="0"/>
              <c:showSerName val="0"/>
              <c:showPercent val="0"/>
              <c:showBubbleSize val="0"/>
            </c:dLbl>
            <c:dLbl>
              <c:idx val="18"/>
              <c:tx>
                <c:rich>
                  <a:bodyPr/>
                  <a:lstStyle/>
                  <a:p>
                    <a:pPr>
                      <a:defRPr sz="900">
                        <a:solidFill>
                          <a:srgbClr val="C00000"/>
                        </a:solidFill>
                      </a:defRPr>
                    </a:pPr>
                    <a:r>
                      <a:rPr lang="fr-FR" sz="900" dirty="0" smtClean="0">
                        <a:solidFill>
                          <a:srgbClr val="C00000"/>
                        </a:solidFill>
                      </a:rPr>
                      <a:t>D</a:t>
                    </a:r>
                    <a:r>
                      <a:rPr lang="fr-FR" dirty="0" smtClean="0">
                        <a:solidFill>
                          <a:srgbClr val="C00000"/>
                        </a:solidFill>
                      </a:rPr>
                      <a:t>iversité </a:t>
                    </a:r>
                    <a:r>
                      <a:rPr lang="fr-FR" dirty="0">
                        <a:solidFill>
                          <a:srgbClr val="C00000"/>
                        </a:solidFill>
                      </a:rPr>
                      <a:t>des animations </a:t>
                    </a:r>
                    <a:r>
                      <a:rPr lang="fr-FR" dirty="0" smtClean="0">
                        <a:solidFill>
                          <a:srgbClr val="C00000"/>
                        </a:solidFill>
                      </a:rPr>
                      <a:t>culturelles/festivals</a:t>
                    </a:r>
                    <a:endParaRPr lang="fr-FR" dirty="0">
                      <a:solidFill>
                        <a:srgbClr val="C00000"/>
                      </a:solidFill>
                    </a:endParaRPr>
                  </a:p>
                </c:rich>
              </c:tx>
              <c:spPr/>
              <c:showLegendKey val="0"/>
              <c:showVal val="1"/>
              <c:showCatName val="0"/>
              <c:showSerName val="0"/>
              <c:showPercent val="0"/>
              <c:showBubbleSize val="0"/>
            </c:dLbl>
            <c:dLbl>
              <c:idx val="19"/>
              <c:tx>
                <c:rich>
                  <a:bodyPr/>
                  <a:lstStyle/>
                  <a:p>
                    <a:pPr>
                      <a:defRPr sz="900">
                        <a:solidFill>
                          <a:srgbClr val="C00000"/>
                        </a:solidFill>
                      </a:defRPr>
                    </a:pPr>
                    <a:r>
                      <a:rPr lang="fr-FR" sz="900" dirty="0" smtClean="0">
                        <a:solidFill>
                          <a:srgbClr val="C00000"/>
                        </a:solidFill>
                      </a:rPr>
                      <a:t>C</a:t>
                    </a:r>
                    <a:r>
                      <a:rPr lang="fr-FR" dirty="0" smtClean="0">
                        <a:solidFill>
                          <a:srgbClr val="C00000"/>
                        </a:solidFill>
                      </a:rPr>
                      <a:t>limat </a:t>
                    </a:r>
                    <a:r>
                      <a:rPr lang="fr-FR" dirty="0">
                        <a:solidFill>
                          <a:srgbClr val="C00000"/>
                        </a:solidFill>
                      </a:rPr>
                      <a:t>agréable</a:t>
                    </a:r>
                  </a:p>
                </c:rich>
              </c:tx>
              <c:spPr/>
              <c:showLegendKey val="0"/>
              <c:showVal val="1"/>
              <c:showCatName val="0"/>
              <c:showSerName val="0"/>
              <c:showPercent val="0"/>
              <c:showBubbleSize val="0"/>
            </c:dLbl>
            <c:dLbl>
              <c:idx val="20"/>
              <c:layout>
                <c:manualLayout>
                  <c:x val="-0.16944444444444606"/>
                  <c:y val="4.3753393471855891E-3"/>
                </c:manualLayout>
              </c:layout>
              <c:tx>
                <c:rich>
                  <a:bodyPr/>
                  <a:lstStyle/>
                  <a:p>
                    <a:pPr>
                      <a:defRPr sz="900">
                        <a:solidFill>
                          <a:srgbClr val="C00000"/>
                        </a:solidFill>
                      </a:defRPr>
                    </a:pPr>
                    <a:r>
                      <a:rPr lang="fr-FR" sz="900">
                        <a:solidFill>
                          <a:srgbClr val="C00000"/>
                        </a:solidFill>
                      </a:rPr>
                      <a:t>A</a:t>
                    </a:r>
                    <a:r>
                      <a:rPr lang="fr-FR">
                        <a:solidFill>
                          <a:srgbClr val="C00000"/>
                        </a:solidFill>
                      </a:rPr>
                      <a:t>daptée pour des vacances en famille</a:t>
                    </a:r>
                  </a:p>
                </c:rich>
              </c:tx>
              <c:spPr/>
              <c:showLegendKey val="0"/>
              <c:showVal val="1"/>
              <c:showCatName val="0"/>
              <c:showSerName val="0"/>
              <c:showPercent val="0"/>
              <c:showBubbleSize val="0"/>
            </c:dLbl>
            <c:dLbl>
              <c:idx val="21"/>
              <c:layout>
                <c:manualLayout>
                  <c:x val="-5.2777777777777792E-2"/>
                  <c:y val="-3.0627375430299347E-2"/>
                </c:manualLayout>
              </c:layout>
              <c:tx>
                <c:rich>
                  <a:bodyPr/>
                  <a:lstStyle/>
                  <a:p>
                    <a:pPr>
                      <a:defRPr sz="900">
                        <a:solidFill>
                          <a:srgbClr val="C00000"/>
                        </a:solidFill>
                      </a:defRPr>
                    </a:pPr>
                    <a:r>
                      <a:rPr lang="fr-FR" sz="900" dirty="0" smtClean="0">
                        <a:solidFill>
                          <a:srgbClr val="C00000"/>
                        </a:solidFill>
                      </a:rPr>
                      <a:t>Ri</a:t>
                    </a:r>
                    <a:r>
                      <a:rPr lang="fr-FR" dirty="0" smtClean="0">
                        <a:solidFill>
                          <a:srgbClr val="C00000"/>
                        </a:solidFill>
                      </a:rPr>
                      <a:t>chesse </a:t>
                    </a:r>
                    <a:r>
                      <a:rPr lang="fr-FR" dirty="0">
                        <a:solidFill>
                          <a:srgbClr val="C00000"/>
                        </a:solidFill>
                      </a:rPr>
                      <a:t>de la gastronomie et des produits du terroir</a:t>
                    </a:r>
                  </a:p>
                </c:rich>
              </c:tx>
              <c:spPr/>
              <c:showLegendKey val="0"/>
              <c:showVal val="1"/>
              <c:showCatName val="0"/>
              <c:showSerName val="0"/>
              <c:showPercent val="0"/>
              <c:showBubbleSize val="0"/>
            </c:dLbl>
            <c:dLbl>
              <c:idx val="22"/>
              <c:layout>
                <c:manualLayout>
                  <c:x val="-2.0833333333333412E-2"/>
                  <c:y val="-2.4064366409520806E-2"/>
                </c:manualLayout>
              </c:layout>
              <c:tx>
                <c:rich>
                  <a:bodyPr/>
                  <a:lstStyle/>
                  <a:p>
                    <a:pPr>
                      <a:defRPr sz="900">
                        <a:solidFill>
                          <a:srgbClr val="C00000"/>
                        </a:solidFill>
                      </a:defRPr>
                    </a:pPr>
                    <a:r>
                      <a:rPr lang="fr-FR" sz="900" dirty="0" smtClean="0">
                        <a:solidFill>
                          <a:srgbClr val="C00000"/>
                        </a:solidFill>
                      </a:rPr>
                      <a:t>D</a:t>
                    </a:r>
                    <a:r>
                      <a:rPr lang="fr-FR" dirty="0" smtClean="0">
                        <a:solidFill>
                          <a:srgbClr val="C00000"/>
                        </a:solidFill>
                      </a:rPr>
                      <a:t>iversité </a:t>
                    </a:r>
                    <a:r>
                      <a:rPr lang="fr-FR" dirty="0">
                        <a:solidFill>
                          <a:srgbClr val="C00000"/>
                        </a:solidFill>
                      </a:rPr>
                      <a:t>des activités autour des </a:t>
                    </a:r>
                    <a:r>
                      <a:rPr lang="fr-FR" dirty="0" smtClean="0">
                        <a:solidFill>
                          <a:srgbClr val="C00000"/>
                        </a:solidFill>
                      </a:rPr>
                      <a:t>lacs/rivières</a:t>
                    </a:r>
                    <a:endParaRPr lang="fr-FR" dirty="0">
                      <a:solidFill>
                        <a:srgbClr val="C00000"/>
                      </a:solidFill>
                    </a:endParaRPr>
                  </a:p>
                </c:rich>
              </c:tx>
              <c:spPr/>
              <c:showLegendKey val="0"/>
              <c:showVal val="1"/>
              <c:showCatName val="0"/>
              <c:showSerName val="0"/>
              <c:showPercent val="0"/>
              <c:showBubbleSize val="0"/>
            </c:dLbl>
            <c:txPr>
              <a:bodyPr/>
              <a:lstStyle/>
              <a:p>
                <a:pPr>
                  <a:defRPr sz="900">
                    <a:solidFill>
                      <a:srgbClr val="0000FF"/>
                    </a:solidFill>
                  </a:defRPr>
                </a:pPr>
                <a:endParaRPr lang="fr-FR"/>
              </a:p>
            </c:txPr>
            <c:showLegendKey val="0"/>
            <c:showVal val="1"/>
            <c:showCatName val="0"/>
            <c:showSerName val="0"/>
            <c:showPercent val="0"/>
            <c:showBubbleSize val="0"/>
            <c:showLeaderLines val="0"/>
          </c:dLbls>
          <c:xVal>
            <c:numRef>
              <c:f>'SauvegardePourAxe1-3'!$C$67:$C$89</c:f>
              <c:numCache>
                <c:formatCode>0.000</c:formatCode>
                <c:ptCount val="23"/>
                <c:pt idx="0">
                  <c:v>0.28892437324113918</c:v>
                </c:pt>
                <c:pt idx="1">
                  <c:v>-5.6042244038235114E-2</c:v>
                </c:pt>
                <c:pt idx="2">
                  <c:v>0.1964563973134559</c:v>
                </c:pt>
                <c:pt idx="3">
                  <c:v>6.3966727064728696E-2</c:v>
                </c:pt>
                <c:pt idx="4">
                  <c:v>-0.21350419917774624</c:v>
                </c:pt>
                <c:pt idx="5">
                  <c:v>-0.24113436147380121</c:v>
                </c:pt>
                <c:pt idx="6">
                  <c:v>-0.13080749070579378</c:v>
                </c:pt>
                <c:pt idx="7">
                  <c:v>-1.7091229313756647E-3</c:v>
                </c:pt>
                <c:pt idx="8">
                  <c:v>0.14706151054904043</c:v>
                </c:pt>
                <c:pt idx="9">
                  <c:v>0.10666320380761221</c:v>
                </c:pt>
                <c:pt idx="10">
                  <c:v>-0.13420792795587713</c:v>
                </c:pt>
                <c:pt idx="11">
                  <c:v>-2.4918485060099197E-2</c:v>
                </c:pt>
                <c:pt idx="12">
                  <c:v>-3.8562377497914212E-2</c:v>
                </c:pt>
                <c:pt idx="13">
                  <c:v>7.5160726502387684E-2</c:v>
                </c:pt>
                <c:pt idx="14">
                  <c:v>0.15363801948165109</c:v>
                </c:pt>
                <c:pt idx="15">
                  <c:v>2.2540941969863802E-3</c:v>
                </c:pt>
                <c:pt idx="16">
                  <c:v>-0.20712270335230043</c:v>
                </c:pt>
                <c:pt idx="17">
                  <c:v>2.642762513256134E-2</c:v>
                </c:pt>
                <c:pt idx="18">
                  <c:v>0.14418260651395687</c:v>
                </c:pt>
                <c:pt idx="19">
                  <c:v>0.25527456643052165</c:v>
                </c:pt>
                <c:pt idx="20">
                  <c:v>-2.9914387612316611E-2</c:v>
                </c:pt>
                <c:pt idx="21">
                  <c:v>-5.3475693336185973E-2</c:v>
                </c:pt>
                <c:pt idx="22">
                  <c:v>-0.16048244503266482</c:v>
                </c:pt>
              </c:numCache>
            </c:numRef>
          </c:xVal>
          <c:yVal>
            <c:numRef>
              <c:f>'SauvegardePourAxe1-3'!$E$67:$E$89</c:f>
              <c:numCache>
                <c:formatCode>0.000</c:formatCode>
                <c:ptCount val="23"/>
                <c:pt idx="0">
                  <c:v>7.9460586111432058E-2</c:v>
                </c:pt>
                <c:pt idx="1">
                  <c:v>-4.4756489902061512E-2</c:v>
                </c:pt>
                <c:pt idx="2">
                  <c:v>6.7755698453772023E-2</c:v>
                </c:pt>
                <c:pt idx="3">
                  <c:v>0.10675425693122899</c:v>
                </c:pt>
                <c:pt idx="4">
                  <c:v>5.3962382372120928E-2</c:v>
                </c:pt>
                <c:pt idx="5">
                  <c:v>4.8646545267834664E-2</c:v>
                </c:pt>
                <c:pt idx="6">
                  <c:v>-2.3823314779368252E-2</c:v>
                </c:pt>
                <c:pt idx="7">
                  <c:v>-1.2065356220527667E-2</c:v>
                </c:pt>
                <c:pt idx="8">
                  <c:v>9.3316329276420071E-2</c:v>
                </c:pt>
                <c:pt idx="9">
                  <c:v>-4.856304806711171E-2</c:v>
                </c:pt>
                <c:pt idx="10">
                  <c:v>1.9207530115854451E-2</c:v>
                </c:pt>
                <c:pt idx="11">
                  <c:v>-5.3165367282405507E-2</c:v>
                </c:pt>
                <c:pt idx="12">
                  <c:v>6.2011422267483504E-2</c:v>
                </c:pt>
                <c:pt idx="13">
                  <c:v>3.2201040996262656E-2</c:v>
                </c:pt>
                <c:pt idx="14">
                  <c:v>-3.1049674057368082E-2</c:v>
                </c:pt>
                <c:pt idx="15">
                  <c:v>-7.4754025866137594E-2</c:v>
                </c:pt>
                <c:pt idx="16">
                  <c:v>4.4689540012672595E-3</c:v>
                </c:pt>
                <c:pt idx="17">
                  <c:v>-7.6566623673030923E-2</c:v>
                </c:pt>
                <c:pt idx="18">
                  <c:v>-1.0066630159432764E-2</c:v>
                </c:pt>
                <c:pt idx="19">
                  <c:v>-4.2745774895033478E-2</c:v>
                </c:pt>
                <c:pt idx="20">
                  <c:v>-7.5840698895964384E-2</c:v>
                </c:pt>
                <c:pt idx="21">
                  <c:v>-9.6287943445563448E-3</c:v>
                </c:pt>
                <c:pt idx="22">
                  <c:v>1.9837726369731443E-2</c:v>
                </c:pt>
              </c:numCache>
            </c:numRef>
          </c:yVal>
          <c:smooth val="0"/>
        </c:ser>
        <c:dLbls>
          <c:showLegendKey val="0"/>
          <c:showVal val="0"/>
          <c:showCatName val="0"/>
          <c:showSerName val="0"/>
          <c:showPercent val="0"/>
          <c:showBubbleSize val="0"/>
        </c:dLbls>
        <c:axId val="132346240"/>
        <c:axId val="132347776"/>
      </c:scatterChart>
      <c:valAx>
        <c:axId val="132346240"/>
        <c:scaling>
          <c:orientation val="minMax"/>
          <c:max val="0.35000000000000031"/>
          <c:min val="-0.25"/>
        </c:scaling>
        <c:delete val="0"/>
        <c:axPos val="b"/>
        <c:numFmt formatCode="General" sourceLinked="0"/>
        <c:majorTickMark val="cross"/>
        <c:minorTickMark val="none"/>
        <c:tickLblPos val="none"/>
        <c:txPr>
          <a:bodyPr/>
          <a:lstStyle/>
          <a:p>
            <a:pPr>
              <a:defRPr sz="700"/>
            </a:pPr>
            <a:endParaRPr lang="fr-FR"/>
          </a:p>
        </c:txPr>
        <c:crossAx val="132347776"/>
        <c:crosses val="autoZero"/>
        <c:crossBetween val="midCat"/>
        <c:majorUnit val="0.05"/>
      </c:valAx>
      <c:valAx>
        <c:axId val="132347776"/>
        <c:scaling>
          <c:orientation val="minMax"/>
          <c:max val="0.12000000000000002"/>
          <c:min val="-0.12000000000000002"/>
        </c:scaling>
        <c:delete val="0"/>
        <c:axPos val="l"/>
        <c:numFmt formatCode="General" sourceLinked="0"/>
        <c:majorTickMark val="cross"/>
        <c:minorTickMark val="none"/>
        <c:tickLblPos val="none"/>
        <c:txPr>
          <a:bodyPr/>
          <a:lstStyle/>
          <a:p>
            <a:pPr>
              <a:defRPr sz="700"/>
            </a:pPr>
            <a:endParaRPr lang="fr-FR"/>
          </a:p>
        </c:txPr>
        <c:crossAx val="132346240"/>
        <c:crosses val="autoZero"/>
        <c:crossBetween val="midCat"/>
        <c:majorUnit val="0.05"/>
      </c:valAx>
      <c:spPr>
        <a:ln>
          <a:noFill/>
          <a:prstDash val="solid"/>
        </a:ln>
      </c:spPr>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68.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image" Target="../media/image74.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image" Target="../media/image80.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8.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9.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9.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0.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11.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12.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13.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15.png"/></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image" Target="../media/image116.png"/></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image" Target="../media/image118.png"/></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image" Target="../media/image121.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23.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24.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25.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27.png"/></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image" Target="../media/image128.png"/></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image" Target="../media/image130.png"/></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image" Target="../media/image138.png"/></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image" Target="../media/image142.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44.png"/></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image" Target="../media/image145.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image" Target="../media/image147.png"/></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image" Target="../media/image149.png"/></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51.png"/></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52.png"/></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53.png"/></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55.png"/></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56.png"/></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58.png"/></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59.png"/></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61.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65.png"/></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66.png"/></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67.png"/></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68.png"/></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69.png"/></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70.png"/></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71.png"/></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72.png"/></Relationships>
</file>

<file path=ppt/drawings/_rels/vmlDrawing58.v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image" Target="../media/image174.png"/></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76.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png"/></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image" Target="../media/image179.png"/></Relationships>
</file>

<file path=ppt/drawings/_rels/vmlDrawing61.v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image" Target="../media/image182.png"/><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88.png"/></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89.png"/></Relationships>
</file>

<file path=ppt/drawings/_rels/vmlDrawing64.v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image" Target="../media/image195.png"/></Relationships>
</file>

<file path=ppt/drawings/_rels/vmlDrawing65.v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image" Target="../media/image198.png"/></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200.png"/></Relationships>
</file>

<file path=ppt/drawings/_rels/vmlDrawing67.v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image" Target="../media/image201.png"/></Relationships>
</file>

<file path=ppt/drawings/_rels/vmlDrawing68.v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image" Target="../media/image204.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4.emf"/></Relationships>
</file>

<file path=ppt/drawings/drawing1.xml><?xml version="1.0" encoding="utf-8"?>
<c:userShapes xmlns:c="http://schemas.openxmlformats.org/drawingml/2006/chart">
  <cdr:relSizeAnchor xmlns:cdr="http://schemas.openxmlformats.org/drawingml/2006/chartDrawing">
    <cdr:from>
      <cdr:x>0.29319</cdr:x>
      <cdr:y>0.0141</cdr:y>
    </cdr:from>
    <cdr:to>
      <cdr:x>0.81155</cdr:x>
      <cdr:y>0.21419</cdr:y>
    </cdr:to>
    <cdr:sp macro="" textlink="">
      <cdr:nvSpPr>
        <cdr:cNvPr id="2" name="Forme libre 1"/>
        <cdr:cNvSpPr/>
      </cdr:nvSpPr>
      <cdr:spPr>
        <a:xfrm xmlns:a="http://schemas.openxmlformats.org/drawingml/2006/main">
          <a:off x="2512317" y="75406"/>
          <a:ext cx="4441825" cy="1069975"/>
        </a:xfrm>
        <a:custGeom xmlns:a="http://schemas.openxmlformats.org/drawingml/2006/main">
          <a:avLst/>
          <a:gdLst>
            <a:gd name="connsiteX0" fmla="*/ 36513 w 4441825"/>
            <a:gd name="connsiteY0" fmla="*/ 104775 h 1069975"/>
            <a:gd name="connsiteX1" fmla="*/ 131763 w 4441825"/>
            <a:gd name="connsiteY1" fmla="*/ 161925 h 1069975"/>
            <a:gd name="connsiteX2" fmla="*/ 1046163 w 4441825"/>
            <a:gd name="connsiteY2" fmla="*/ 781050 h 1069975"/>
            <a:gd name="connsiteX3" fmla="*/ 2322513 w 4441825"/>
            <a:gd name="connsiteY3" fmla="*/ 1057275 h 1069975"/>
            <a:gd name="connsiteX4" fmla="*/ 3875088 w 4441825"/>
            <a:gd name="connsiteY4" fmla="*/ 857250 h 1069975"/>
            <a:gd name="connsiteX5" fmla="*/ 4265613 w 4441825"/>
            <a:gd name="connsiteY5" fmla="*/ 0 h 106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1825" h="1069975">
              <a:moveTo>
                <a:pt x="36513" y="104775"/>
              </a:moveTo>
              <a:cubicBezTo>
                <a:pt x="0" y="76994"/>
                <a:pt x="131763" y="161925"/>
                <a:pt x="131763" y="161925"/>
              </a:cubicBezTo>
              <a:cubicBezTo>
                <a:pt x="300038" y="274638"/>
                <a:pt x="681038" y="631825"/>
                <a:pt x="1046163" y="781050"/>
              </a:cubicBezTo>
              <a:cubicBezTo>
                <a:pt x="1411288" y="930275"/>
                <a:pt x="1851026" y="1044575"/>
                <a:pt x="2322513" y="1057275"/>
              </a:cubicBezTo>
              <a:cubicBezTo>
                <a:pt x="2794000" y="1069975"/>
                <a:pt x="3551238" y="1033462"/>
                <a:pt x="3875088" y="857250"/>
              </a:cubicBezTo>
              <a:cubicBezTo>
                <a:pt x="4198938" y="681038"/>
                <a:pt x="4441825" y="120650"/>
                <a:pt x="4265613" y="0"/>
              </a:cubicBezTo>
            </a:path>
          </a:pathLst>
        </a:custGeom>
        <a:ln xmlns:a="http://schemas.openxmlformats.org/drawingml/2006/main">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rtlCol="0" anchor="ctr"/>
        <a:lstStyle xmlns:a="http://schemas.openxmlformats.org/drawingml/2006/main"/>
        <a:p xmlns:a="http://schemas.openxmlformats.org/drawingml/2006/main">
          <a:endParaRPr lang="fr-F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5300"/>
          </a:xfrm>
          <a:prstGeom prst="rect">
            <a:avLst/>
          </a:prstGeom>
        </p:spPr>
        <p:txBody>
          <a:bodyPr vert="horz" lIns="88633" tIns="44316" rIns="88633" bIns="44316"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sz="quarter" idx="1"/>
          </p:nvPr>
        </p:nvSpPr>
        <p:spPr>
          <a:xfrm>
            <a:off x="3849688" y="0"/>
            <a:ext cx="2946400" cy="495300"/>
          </a:xfrm>
          <a:prstGeom prst="rect">
            <a:avLst/>
          </a:prstGeom>
        </p:spPr>
        <p:txBody>
          <a:bodyPr vert="horz" lIns="88633" tIns="44316" rIns="88633" bIns="44316" rtlCol="0"/>
          <a:lstStyle>
            <a:lvl1pPr algn="r" fontAlgn="auto">
              <a:spcBef>
                <a:spcPts val="0"/>
              </a:spcBef>
              <a:spcAft>
                <a:spcPts val="0"/>
              </a:spcAft>
              <a:defRPr sz="1200" smtClean="0">
                <a:latin typeface="+mn-lt"/>
              </a:defRPr>
            </a:lvl1pPr>
          </a:lstStyle>
          <a:p>
            <a:pPr>
              <a:defRPr/>
            </a:pPr>
            <a:fld id="{C4BC4B42-D9FE-4C14-8BD1-D68824F92D06}" type="datetimeFigureOut">
              <a:rPr lang="fr-FR"/>
              <a:pPr>
                <a:defRPr/>
              </a:pPr>
              <a:t>12/06/2015</a:t>
            </a:fld>
            <a:endParaRPr lang="fr-FR"/>
          </a:p>
        </p:txBody>
      </p:sp>
      <p:sp>
        <p:nvSpPr>
          <p:cNvPr id="4" name="Espace réservé du pied de page 3"/>
          <p:cNvSpPr>
            <a:spLocks noGrp="1"/>
          </p:cNvSpPr>
          <p:nvPr>
            <p:ph type="ftr" sz="quarter" idx="2"/>
          </p:nvPr>
        </p:nvSpPr>
        <p:spPr>
          <a:xfrm>
            <a:off x="0" y="9429750"/>
            <a:ext cx="2946400" cy="495300"/>
          </a:xfrm>
          <a:prstGeom prst="rect">
            <a:avLst/>
          </a:prstGeom>
        </p:spPr>
        <p:txBody>
          <a:bodyPr vert="horz" lIns="88633" tIns="44316" rIns="88633" bIns="44316" rtlCol="0" anchor="b"/>
          <a:lstStyle>
            <a:lvl1pPr algn="l" fontAlgn="auto">
              <a:spcBef>
                <a:spcPts val="0"/>
              </a:spcBef>
              <a:spcAft>
                <a:spcPts val="0"/>
              </a:spcAft>
              <a:defRPr sz="1200">
                <a:latin typeface="+mn-lt"/>
              </a:defRPr>
            </a:lvl1pPr>
          </a:lstStyle>
          <a:p>
            <a:pPr>
              <a:defRPr/>
            </a:pPr>
            <a:endParaRPr lang="fr-FR"/>
          </a:p>
        </p:txBody>
      </p:sp>
      <p:sp>
        <p:nvSpPr>
          <p:cNvPr id="5" name="Espace réservé du numéro de diapositive 4"/>
          <p:cNvSpPr>
            <a:spLocks noGrp="1"/>
          </p:cNvSpPr>
          <p:nvPr>
            <p:ph type="sldNum" sz="quarter" idx="3"/>
          </p:nvPr>
        </p:nvSpPr>
        <p:spPr>
          <a:xfrm>
            <a:off x="3849688" y="9429750"/>
            <a:ext cx="2946400" cy="495300"/>
          </a:xfrm>
          <a:prstGeom prst="rect">
            <a:avLst/>
          </a:prstGeom>
        </p:spPr>
        <p:txBody>
          <a:bodyPr vert="horz" lIns="88633" tIns="44316" rIns="88633" bIns="44316" rtlCol="0" anchor="b"/>
          <a:lstStyle>
            <a:lvl1pPr algn="r" fontAlgn="auto">
              <a:spcBef>
                <a:spcPts val="0"/>
              </a:spcBef>
              <a:spcAft>
                <a:spcPts val="0"/>
              </a:spcAft>
              <a:defRPr sz="1200" smtClean="0">
                <a:latin typeface="+mn-lt"/>
              </a:defRPr>
            </a:lvl1pPr>
          </a:lstStyle>
          <a:p>
            <a:pPr>
              <a:defRPr/>
            </a:pPr>
            <a:fld id="{6B8644BB-3D86-4898-8D30-8DE3F1955F69}" type="slidenum">
              <a:rPr lang="fr-FR"/>
              <a:pPr>
                <a:defRPr/>
              </a:pPr>
              <a:t>‹N°›</a:t>
            </a:fld>
            <a:endParaRPr lang="fr-FR"/>
          </a:p>
        </p:txBody>
      </p:sp>
    </p:spTree>
    <p:extLst>
      <p:ext uri="{BB962C8B-B14F-4D97-AF65-F5344CB8AC3E}">
        <p14:creationId xmlns:p14="http://schemas.microsoft.com/office/powerpoint/2010/main" val="2213327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5300"/>
          </a:xfrm>
          <a:prstGeom prst="rect">
            <a:avLst/>
          </a:prstGeom>
        </p:spPr>
        <p:txBody>
          <a:bodyPr vert="horz" lIns="96007" tIns="48004" rIns="96007" bIns="48004" rtlCol="0"/>
          <a:lstStyle>
            <a:lvl1pPr algn="l" fontAlgn="auto">
              <a:spcBef>
                <a:spcPts val="0"/>
              </a:spcBef>
              <a:spcAft>
                <a:spcPts val="0"/>
              </a:spcAft>
              <a:defRPr sz="1300">
                <a:latin typeface="+mn-lt"/>
              </a:defRPr>
            </a:lvl1pPr>
          </a:lstStyle>
          <a:p>
            <a:pPr>
              <a:defRPr/>
            </a:pPr>
            <a:endParaRPr lang="fr-FR"/>
          </a:p>
        </p:txBody>
      </p:sp>
      <p:sp>
        <p:nvSpPr>
          <p:cNvPr id="3" name="Espace réservé de la date 2"/>
          <p:cNvSpPr>
            <a:spLocks noGrp="1"/>
          </p:cNvSpPr>
          <p:nvPr>
            <p:ph type="dt" idx="1"/>
          </p:nvPr>
        </p:nvSpPr>
        <p:spPr>
          <a:xfrm>
            <a:off x="3849688" y="0"/>
            <a:ext cx="2946400" cy="495300"/>
          </a:xfrm>
          <a:prstGeom prst="rect">
            <a:avLst/>
          </a:prstGeom>
        </p:spPr>
        <p:txBody>
          <a:bodyPr vert="horz" lIns="96007" tIns="48004" rIns="96007" bIns="48004" rtlCol="0"/>
          <a:lstStyle>
            <a:lvl1pPr algn="r" fontAlgn="auto">
              <a:spcBef>
                <a:spcPts val="0"/>
              </a:spcBef>
              <a:spcAft>
                <a:spcPts val="0"/>
              </a:spcAft>
              <a:defRPr sz="1300" smtClean="0">
                <a:latin typeface="+mn-lt"/>
              </a:defRPr>
            </a:lvl1pPr>
          </a:lstStyle>
          <a:p>
            <a:pPr>
              <a:defRPr/>
            </a:pPr>
            <a:fld id="{374D0D8B-C78C-4127-917D-B8953A7EC110}" type="datetimeFigureOut">
              <a:rPr lang="fr-FR"/>
              <a:pPr>
                <a:defRPr/>
              </a:pPr>
              <a:t>12/06/2015</a:t>
            </a:fld>
            <a:endParaRPr lang="fr-FR"/>
          </a:p>
        </p:txBody>
      </p:sp>
      <p:sp>
        <p:nvSpPr>
          <p:cNvPr id="4" name="Espace réservé de l'image des diapositives 3"/>
          <p:cNvSpPr>
            <a:spLocks noGrp="1" noRot="1" noChangeAspect="1"/>
          </p:cNvSpPr>
          <p:nvPr>
            <p:ph type="sldImg" idx="2"/>
          </p:nvPr>
        </p:nvSpPr>
        <p:spPr>
          <a:xfrm>
            <a:off x="917575" y="744538"/>
            <a:ext cx="4964113" cy="3722687"/>
          </a:xfrm>
          <a:prstGeom prst="rect">
            <a:avLst/>
          </a:prstGeom>
          <a:noFill/>
          <a:ln w="12700">
            <a:solidFill>
              <a:prstClr val="black"/>
            </a:solidFill>
          </a:ln>
        </p:spPr>
        <p:txBody>
          <a:bodyPr vert="horz" lIns="96007" tIns="48004" rIns="96007" bIns="48004" rtlCol="0" anchor="ctr"/>
          <a:lstStyle/>
          <a:p>
            <a:pPr lvl="0"/>
            <a:endParaRPr lang="fr-FR" noProof="0"/>
          </a:p>
        </p:txBody>
      </p:sp>
      <p:sp>
        <p:nvSpPr>
          <p:cNvPr id="5" name="Espace réservé des commentaires 4"/>
          <p:cNvSpPr>
            <a:spLocks noGrp="1"/>
          </p:cNvSpPr>
          <p:nvPr>
            <p:ph type="body" sz="quarter" idx="3"/>
          </p:nvPr>
        </p:nvSpPr>
        <p:spPr>
          <a:xfrm>
            <a:off x="679450" y="4714875"/>
            <a:ext cx="5438775" cy="4467225"/>
          </a:xfrm>
          <a:prstGeom prst="rect">
            <a:avLst/>
          </a:prstGeom>
        </p:spPr>
        <p:txBody>
          <a:bodyPr vert="horz" lIns="96007" tIns="48004" rIns="96007" bIns="48004"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9429750"/>
            <a:ext cx="2946400" cy="495300"/>
          </a:xfrm>
          <a:prstGeom prst="rect">
            <a:avLst/>
          </a:prstGeom>
        </p:spPr>
        <p:txBody>
          <a:bodyPr vert="horz" lIns="96007" tIns="48004" rIns="96007" bIns="48004" rtlCol="0" anchor="b"/>
          <a:lstStyle>
            <a:lvl1pPr algn="l" fontAlgn="auto">
              <a:spcBef>
                <a:spcPts val="0"/>
              </a:spcBef>
              <a:spcAft>
                <a:spcPts val="0"/>
              </a:spcAft>
              <a:defRPr sz="13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49688" y="9429750"/>
            <a:ext cx="2946400" cy="495300"/>
          </a:xfrm>
          <a:prstGeom prst="rect">
            <a:avLst/>
          </a:prstGeom>
        </p:spPr>
        <p:txBody>
          <a:bodyPr vert="horz" lIns="96007" tIns="48004" rIns="96007" bIns="48004" rtlCol="0" anchor="b"/>
          <a:lstStyle>
            <a:lvl1pPr algn="r" fontAlgn="auto">
              <a:spcBef>
                <a:spcPts val="0"/>
              </a:spcBef>
              <a:spcAft>
                <a:spcPts val="0"/>
              </a:spcAft>
              <a:defRPr sz="1300" smtClean="0">
                <a:latin typeface="+mn-lt"/>
              </a:defRPr>
            </a:lvl1pPr>
          </a:lstStyle>
          <a:p>
            <a:pPr>
              <a:defRPr/>
            </a:pPr>
            <a:fld id="{ED25FA94-FAE2-417D-8978-8AA6A80B9415}" type="slidenum">
              <a:rPr lang="fr-FR"/>
              <a:pPr>
                <a:defRPr/>
              </a:pPr>
              <a:t>‹N°›</a:t>
            </a:fld>
            <a:endParaRPr lang="fr-FR"/>
          </a:p>
        </p:txBody>
      </p:sp>
    </p:spTree>
    <p:extLst>
      <p:ext uri="{BB962C8B-B14F-4D97-AF65-F5344CB8AC3E}">
        <p14:creationId xmlns:p14="http://schemas.microsoft.com/office/powerpoint/2010/main" val="127258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Rot="1" noChangeAspect="1" noTextEdit="1"/>
          </p:cNvSpPr>
          <p:nvPr>
            <p:ph type="sldImg"/>
          </p:nvPr>
        </p:nvSpPr>
        <p:spPr bwMode="auto">
          <a:noFill/>
          <a:ln>
            <a:solidFill>
              <a:srgbClr val="000000"/>
            </a:solidFill>
            <a:miter lim="800000"/>
            <a:headEnd/>
            <a:tailEnd/>
          </a:ln>
        </p:spPr>
      </p:sp>
      <p:sp>
        <p:nvSpPr>
          <p:cNvPr id="25805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TextEdit="1"/>
          </p:cNvSpPr>
          <p:nvPr>
            <p:ph type="sldImg"/>
          </p:nvPr>
        </p:nvSpPr>
        <p:spPr bwMode="auto">
          <a:noFill/>
          <a:ln>
            <a:solidFill>
              <a:srgbClr val="000000"/>
            </a:solidFill>
            <a:miter lim="800000"/>
            <a:headEnd/>
            <a:tailEnd/>
          </a:ln>
        </p:spPr>
      </p:sp>
      <p:sp>
        <p:nvSpPr>
          <p:cNvPr id="26726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spect="1" noTextEdit="1"/>
          </p:cNvSpPr>
          <p:nvPr>
            <p:ph type="sldImg"/>
          </p:nvPr>
        </p:nvSpPr>
        <p:spPr bwMode="auto">
          <a:noFill/>
          <a:ln>
            <a:solidFill>
              <a:srgbClr val="000000"/>
            </a:solidFill>
            <a:miter lim="800000"/>
            <a:headEnd/>
            <a:tailEnd/>
          </a:ln>
        </p:spPr>
      </p:sp>
      <p:sp>
        <p:nvSpPr>
          <p:cNvPr id="35635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Rot="1" noChangeAspect="1" noTextEdit="1"/>
          </p:cNvSpPr>
          <p:nvPr>
            <p:ph type="sldImg"/>
          </p:nvPr>
        </p:nvSpPr>
        <p:spPr bwMode="auto">
          <a:noFill/>
          <a:ln>
            <a:solidFill>
              <a:srgbClr val="000000"/>
            </a:solidFill>
            <a:miter lim="800000"/>
            <a:headEnd/>
            <a:tailEnd/>
          </a:ln>
        </p:spPr>
      </p:sp>
      <p:sp>
        <p:nvSpPr>
          <p:cNvPr id="35737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TextEdit="1"/>
          </p:cNvSpPr>
          <p:nvPr>
            <p:ph type="sldImg"/>
          </p:nvPr>
        </p:nvSpPr>
        <p:spPr bwMode="auto">
          <a:noFill/>
          <a:ln>
            <a:solidFill>
              <a:srgbClr val="000000"/>
            </a:solidFill>
            <a:miter lim="800000"/>
            <a:headEnd/>
            <a:tailEnd/>
          </a:ln>
        </p:spPr>
      </p:sp>
      <p:sp>
        <p:nvSpPr>
          <p:cNvPr id="35840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Rot="1" noChangeAspect="1" noTextEdit="1"/>
          </p:cNvSpPr>
          <p:nvPr>
            <p:ph type="sldImg"/>
          </p:nvPr>
        </p:nvSpPr>
        <p:spPr bwMode="auto">
          <a:noFill/>
          <a:ln>
            <a:solidFill>
              <a:srgbClr val="000000"/>
            </a:solidFill>
            <a:miter lim="800000"/>
            <a:headEnd/>
            <a:tailEnd/>
          </a:ln>
        </p:spPr>
      </p:sp>
      <p:sp>
        <p:nvSpPr>
          <p:cNvPr id="35942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TextEdit="1"/>
          </p:cNvSpPr>
          <p:nvPr>
            <p:ph type="sldImg"/>
          </p:nvPr>
        </p:nvSpPr>
        <p:spPr bwMode="auto">
          <a:noFill/>
          <a:ln>
            <a:solidFill>
              <a:srgbClr val="000000"/>
            </a:solidFill>
            <a:miter lim="800000"/>
            <a:headEnd/>
            <a:tailEnd/>
          </a:ln>
        </p:spPr>
      </p:sp>
      <p:sp>
        <p:nvSpPr>
          <p:cNvPr id="36045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Rot="1" noChangeAspect="1" noTextEdit="1"/>
          </p:cNvSpPr>
          <p:nvPr>
            <p:ph type="sldImg"/>
          </p:nvPr>
        </p:nvSpPr>
        <p:spPr bwMode="auto">
          <a:noFill/>
          <a:ln>
            <a:solidFill>
              <a:srgbClr val="000000"/>
            </a:solidFill>
            <a:miter lim="800000"/>
            <a:headEnd/>
            <a:tailEnd/>
          </a:ln>
        </p:spPr>
      </p:sp>
      <p:sp>
        <p:nvSpPr>
          <p:cNvPr id="36147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Rot="1" noChangeAspect="1" noTextEdit="1"/>
          </p:cNvSpPr>
          <p:nvPr>
            <p:ph type="sldImg"/>
          </p:nvPr>
        </p:nvSpPr>
        <p:spPr bwMode="auto">
          <a:noFill/>
          <a:ln>
            <a:solidFill>
              <a:srgbClr val="000000"/>
            </a:solidFill>
            <a:miter lim="800000"/>
            <a:headEnd/>
            <a:tailEnd/>
          </a:ln>
        </p:spPr>
      </p:sp>
      <p:sp>
        <p:nvSpPr>
          <p:cNvPr id="36249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Rot="1" noChangeAspect="1" noTextEdit="1"/>
          </p:cNvSpPr>
          <p:nvPr>
            <p:ph type="sldImg"/>
          </p:nvPr>
        </p:nvSpPr>
        <p:spPr bwMode="auto">
          <a:noFill/>
          <a:ln>
            <a:solidFill>
              <a:srgbClr val="000000"/>
            </a:solidFill>
            <a:miter lim="800000"/>
            <a:headEnd/>
            <a:tailEnd/>
          </a:ln>
        </p:spPr>
      </p:sp>
      <p:sp>
        <p:nvSpPr>
          <p:cNvPr id="36352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TextEdit="1"/>
          </p:cNvSpPr>
          <p:nvPr>
            <p:ph type="sldImg"/>
          </p:nvPr>
        </p:nvSpPr>
        <p:spPr bwMode="auto">
          <a:noFill/>
          <a:ln>
            <a:solidFill>
              <a:srgbClr val="000000"/>
            </a:solidFill>
            <a:miter lim="800000"/>
            <a:headEnd/>
            <a:tailEnd/>
          </a:ln>
        </p:spPr>
      </p:sp>
      <p:sp>
        <p:nvSpPr>
          <p:cNvPr id="36454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Rot="1" noChangeAspect="1" noTextEdit="1"/>
          </p:cNvSpPr>
          <p:nvPr>
            <p:ph type="sldImg"/>
          </p:nvPr>
        </p:nvSpPr>
        <p:spPr bwMode="auto">
          <a:noFill/>
          <a:ln>
            <a:solidFill>
              <a:srgbClr val="000000"/>
            </a:solidFill>
            <a:miter lim="800000"/>
            <a:headEnd/>
            <a:tailEnd/>
          </a:ln>
        </p:spPr>
      </p:sp>
      <p:sp>
        <p:nvSpPr>
          <p:cNvPr id="36557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Rot="1" noChangeAspect="1" noTextEdit="1"/>
          </p:cNvSpPr>
          <p:nvPr>
            <p:ph type="sldImg"/>
          </p:nvPr>
        </p:nvSpPr>
        <p:spPr bwMode="auto">
          <a:noFill/>
          <a:ln>
            <a:solidFill>
              <a:srgbClr val="000000"/>
            </a:solidFill>
            <a:miter lim="800000"/>
            <a:headEnd/>
            <a:tailEnd/>
          </a:ln>
        </p:spPr>
      </p:sp>
      <p:sp>
        <p:nvSpPr>
          <p:cNvPr id="26829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Rot="1" noChangeAspect="1" noTextEdit="1"/>
          </p:cNvSpPr>
          <p:nvPr>
            <p:ph type="sldImg"/>
          </p:nvPr>
        </p:nvSpPr>
        <p:spPr bwMode="auto">
          <a:noFill/>
          <a:ln>
            <a:solidFill>
              <a:srgbClr val="000000"/>
            </a:solidFill>
            <a:miter lim="800000"/>
            <a:headEnd/>
            <a:tailEnd/>
          </a:ln>
        </p:spPr>
      </p:sp>
      <p:sp>
        <p:nvSpPr>
          <p:cNvPr id="36659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Rot="1" noChangeAspect="1" noTextEdit="1"/>
          </p:cNvSpPr>
          <p:nvPr>
            <p:ph type="sldImg"/>
          </p:nvPr>
        </p:nvSpPr>
        <p:spPr bwMode="auto">
          <a:noFill/>
          <a:ln>
            <a:solidFill>
              <a:srgbClr val="000000"/>
            </a:solidFill>
            <a:miter lim="800000"/>
            <a:headEnd/>
            <a:tailEnd/>
          </a:ln>
        </p:spPr>
      </p:sp>
      <p:sp>
        <p:nvSpPr>
          <p:cNvPr id="36761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Rot="1" noChangeAspect="1" noTextEdit="1"/>
          </p:cNvSpPr>
          <p:nvPr>
            <p:ph type="sldImg"/>
          </p:nvPr>
        </p:nvSpPr>
        <p:spPr bwMode="auto">
          <a:noFill/>
          <a:ln>
            <a:solidFill>
              <a:srgbClr val="000000"/>
            </a:solidFill>
            <a:miter lim="800000"/>
            <a:headEnd/>
            <a:tailEnd/>
          </a:ln>
        </p:spPr>
      </p:sp>
      <p:sp>
        <p:nvSpPr>
          <p:cNvPr id="36864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Rot="1" noChangeAspect="1" noTextEdit="1"/>
          </p:cNvSpPr>
          <p:nvPr>
            <p:ph type="sldImg"/>
          </p:nvPr>
        </p:nvSpPr>
        <p:spPr bwMode="auto">
          <a:noFill/>
          <a:ln>
            <a:solidFill>
              <a:srgbClr val="000000"/>
            </a:solidFill>
            <a:miter lim="800000"/>
            <a:headEnd/>
            <a:tailEnd/>
          </a:ln>
        </p:spPr>
      </p:sp>
      <p:sp>
        <p:nvSpPr>
          <p:cNvPr id="36966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Rot="1" noChangeAspect="1" noTextEdit="1"/>
          </p:cNvSpPr>
          <p:nvPr>
            <p:ph type="sldImg"/>
          </p:nvPr>
        </p:nvSpPr>
        <p:spPr bwMode="auto">
          <a:noFill/>
          <a:ln>
            <a:solidFill>
              <a:srgbClr val="000000"/>
            </a:solidFill>
            <a:miter lim="800000"/>
            <a:headEnd/>
            <a:tailEnd/>
          </a:ln>
        </p:spPr>
      </p:sp>
      <p:sp>
        <p:nvSpPr>
          <p:cNvPr id="37069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Rot="1" noChangeAspect="1" noTextEdit="1"/>
          </p:cNvSpPr>
          <p:nvPr>
            <p:ph type="sldImg"/>
          </p:nvPr>
        </p:nvSpPr>
        <p:spPr bwMode="auto">
          <a:noFill/>
          <a:ln>
            <a:solidFill>
              <a:srgbClr val="000000"/>
            </a:solidFill>
            <a:miter lim="800000"/>
            <a:headEnd/>
            <a:tailEnd/>
          </a:ln>
        </p:spPr>
      </p:sp>
      <p:sp>
        <p:nvSpPr>
          <p:cNvPr id="37171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Rot="1" noChangeAspect="1" noTextEdit="1"/>
          </p:cNvSpPr>
          <p:nvPr>
            <p:ph type="sldImg"/>
          </p:nvPr>
        </p:nvSpPr>
        <p:spPr bwMode="auto">
          <a:noFill/>
          <a:ln>
            <a:solidFill>
              <a:srgbClr val="000000"/>
            </a:solidFill>
            <a:miter lim="800000"/>
            <a:headEnd/>
            <a:tailEnd/>
          </a:ln>
        </p:spPr>
      </p:sp>
      <p:sp>
        <p:nvSpPr>
          <p:cNvPr id="37273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Rot="1" noChangeAspect="1" noTextEdit="1"/>
          </p:cNvSpPr>
          <p:nvPr>
            <p:ph type="sldImg"/>
          </p:nvPr>
        </p:nvSpPr>
        <p:spPr bwMode="auto">
          <a:noFill/>
          <a:ln>
            <a:solidFill>
              <a:srgbClr val="000000"/>
            </a:solidFill>
            <a:miter lim="800000"/>
            <a:headEnd/>
            <a:tailEnd/>
          </a:ln>
        </p:spPr>
      </p:sp>
      <p:sp>
        <p:nvSpPr>
          <p:cNvPr id="37376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Rot="1" noChangeAspect="1" noTextEdit="1"/>
          </p:cNvSpPr>
          <p:nvPr>
            <p:ph type="sldImg"/>
          </p:nvPr>
        </p:nvSpPr>
        <p:spPr bwMode="auto">
          <a:noFill/>
          <a:ln>
            <a:solidFill>
              <a:srgbClr val="000000"/>
            </a:solidFill>
            <a:miter lim="800000"/>
            <a:headEnd/>
            <a:tailEnd/>
          </a:ln>
        </p:spPr>
      </p:sp>
      <p:sp>
        <p:nvSpPr>
          <p:cNvPr id="37478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Rot="1" noChangeAspect="1" noTextEdit="1"/>
          </p:cNvSpPr>
          <p:nvPr>
            <p:ph type="sldImg"/>
          </p:nvPr>
        </p:nvSpPr>
        <p:spPr bwMode="auto">
          <a:noFill/>
          <a:ln>
            <a:solidFill>
              <a:srgbClr val="000000"/>
            </a:solidFill>
            <a:miter lim="800000"/>
            <a:headEnd/>
            <a:tailEnd/>
          </a:ln>
        </p:spPr>
      </p:sp>
      <p:sp>
        <p:nvSpPr>
          <p:cNvPr id="37581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TextEdit="1"/>
          </p:cNvSpPr>
          <p:nvPr>
            <p:ph type="sldImg"/>
          </p:nvPr>
        </p:nvSpPr>
        <p:spPr bwMode="auto">
          <a:noFill/>
          <a:ln>
            <a:solidFill>
              <a:srgbClr val="000000"/>
            </a:solidFill>
            <a:miter lim="800000"/>
            <a:headEnd/>
            <a:tailEnd/>
          </a:ln>
        </p:spPr>
      </p:sp>
      <p:sp>
        <p:nvSpPr>
          <p:cNvPr id="26931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Rot="1" noChangeAspect="1" noTextEdit="1"/>
          </p:cNvSpPr>
          <p:nvPr>
            <p:ph type="sldImg"/>
          </p:nvPr>
        </p:nvSpPr>
        <p:spPr bwMode="auto">
          <a:noFill/>
          <a:ln>
            <a:solidFill>
              <a:srgbClr val="000000"/>
            </a:solidFill>
            <a:miter lim="800000"/>
            <a:headEnd/>
            <a:tailEnd/>
          </a:ln>
        </p:spPr>
      </p:sp>
      <p:sp>
        <p:nvSpPr>
          <p:cNvPr id="37683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Rot="1" noChangeAspect="1" noTextEdit="1"/>
          </p:cNvSpPr>
          <p:nvPr>
            <p:ph type="sldImg"/>
          </p:nvPr>
        </p:nvSpPr>
        <p:spPr bwMode="auto">
          <a:noFill/>
          <a:ln>
            <a:solidFill>
              <a:srgbClr val="000000"/>
            </a:solidFill>
            <a:miter lim="800000"/>
            <a:headEnd/>
            <a:tailEnd/>
          </a:ln>
        </p:spPr>
      </p:sp>
      <p:sp>
        <p:nvSpPr>
          <p:cNvPr id="37785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Rot="1" noChangeAspect="1" noTextEdit="1"/>
          </p:cNvSpPr>
          <p:nvPr>
            <p:ph type="sldImg"/>
          </p:nvPr>
        </p:nvSpPr>
        <p:spPr bwMode="auto">
          <a:noFill/>
          <a:ln>
            <a:solidFill>
              <a:srgbClr val="000000"/>
            </a:solidFill>
            <a:miter lim="800000"/>
            <a:headEnd/>
            <a:tailEnd/>
          </a:ln>
        </p:spPr>
      </p:sp>
      <p:sp>
        <p:nvSpPr>
          <p:cNvPr id="37888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Rot="1" noChangeAspect="1" noTextEdit="1"/>
          </p:cNvSpPr>
          <p:nvPr>
            <p:ph type="sldImg"/>
          </p:nvPr>
        </p:nvSpPr>
        <p:spPr bwMode="auto">
          <a:noFill/>
          <a:ln>
            <a:solidFill>
              <a:srgbClr val="000000"/>
            </a:solidFill>
            <a:miter lim="800000"/>
            <a:headEnd/>
            <a:tailEnd/>
          </a:ln>
        </p:spPr>
      </p:sp>
      <p:sp>
        <p:nvSpPr>
          <p:cNvPr id="37990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Rot="1" noChangeAspect="1" noTextEdit="1"/>
          </p:cNvSpPr>
          <p:nvPr>
            <p:ph type="sldImg"/>
          </p:nvPr>
        </p:nvSpPr>
        <p:spPr bwMode="auto">
          <a:noFill/>
          <a:ln>
            <a:solidFill>
              <a:srgbClr val="000000"/>
            </a:solidFill>
            <a:miter lim="800000"/>
            <a:headEnd/>
            <a:tailEnd/>
          </a:ln>
        </p:spPr>
      </p:sp>
      <p:sp>
        <p:nvSpPr>
          <p:cNvPr id="38093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Rot="1" noChangeAspect="1" noTextEdit="1"/>
          </p:cNvSpPr>
          <p:nvPr>
            <p:ph type="sldImg"/>
          </p:nvPr>
        </p:nvSpPr>
        <p:spPr bwMode="auto">
          <a:noFill/>
          <a:ln>
            <a:solidFill>
              <a:srgbClr val="000000"/>
            </a:solidFill>
            <a:miter lim="800000"/>
            <a:headEnd/>
            <a:tailEnd/>
          </a:ln>
        </p:spPr>
      </p:sp>
      <p:sp>
        <p:nvSpPr>
          <p:cNvPr id="38195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Rot="1" noChangeAspect="1" noTextEdit="1"/>
          </p:cNvSpPr>
          <p:nvPr>
            <p:ph type="sldImg"/>
          </p:nvPr>
        </p:nvSpPr>
        <p:spPr bwMode="auto">
          <a:noFill/>
          <a:ln>
            <a:solidFill>
              <a:srgbClr val="000000"/>
            </a:solidFill>
            <a:miter lim="800000"/>
            <a:headEnd/>
            <a:tailEnd/>
          </a:ln>
        </p:spPr>
      </p:sp>
      <p:sp>
        <p:nvSpPr>
          <p:cNvPr id="38297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Rot="1" noChangeAspect="1" noTextEdit="1"/>
          </p:cNvSpPr>
          <p:nvPr>
            <p:ph type="sldImg"/>
          </p:nvPr>
        </p:nvSpPr>
        <p:spPr bwMode="auto">
          <a:noFill/>
          <a:ln>
            <a:solidFill>
              <a:srgbClr val="000000"/>
            </a:solidFill>
            <a:miter lim="800000"/>
            <a:headEnd/>
            <a:tailEnd/>
          </a:ln>
        </p:spPr>
      </p:sp>
      <p:sp>
        <p:nvSpPr>
          <p:cNvPr id="38400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Rot="1" noChangeAspect="1" noTextEdit="1"/>
          </p:cNvSpPr>
          <p:nvPr>
            <p:ph type="sldImg"/>
          </p:nvPr>
        </p:nvSpPr>
        <p:spPr bwMode="auto">
          <a:noFill/>
          <a:ln>
            <a:solidFill>
              <a:srgbClr val="000000"/>
            </a:solidFill>
            <a:miter lim="800000"/>
            <a:headEnd/>
            <a:tailEnd/>
          </a:ln>
        </p:spPr>
      </p:sp>
      <p:sp>
        <p:nvSpPr>
          <p:cNvPr id="38502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Rot="1" noChangeAspect="1" noTextEdit="1"/>
          </p:cNvSpPr>
          <p:nvPr>
            <p:ph type="sldImg"/>
          </p:nvPr>
        </p:nvSpPr>
        <p:spPr bwMode="auto">
          <a:noFill/>
          <a:ln>
            <a:solidFill>
              <a:srgbClr val="000000"/>
            </a:solidFill>
            <a:miter lim="800000"/>
            <a:headEnd/>
            <a:tailEnd/>
          </a:ln>
        </p:spPr>
      </p:sp>
      <p:sp>
        <p:nvSpPr>
          <p:cNvPr id="38605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Rot="1" noChangeAspect="1" noTextEdit="1"/>
          </p:cNvSpPr>
          <p:nvPr>
            <p:ph type="sldImg"/>
          </p:nvPr>
        </p:nvSpPr>
        <p:spPr bwMode="auto">
          <a:noFill/>
          <a:ln>
            <a:solidFill>
              <a:srgbClr val="000000"/>
            </a:solidFill>
            <a:miter lim="800000"/>
            <a:headEnd/>
            <a:tailEnd/>
          </a:ln>
        </p:spPr>
      </p:sp>
      <p:sp>
        <p:nvSpPr>
          <p:cNvPr id="27033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Rot="1" noChangeAspect="1" noTextEdit="1"/>
          </p:cNvSpPr>
          <p:nvPr>
            <p:ph type="sldImg"/>
          </p:nvPr>
        </p:nvSpPr>
        <p:spPr bwMode="auto">
          <a:noFill/>
          <a:ln>
            <a:solidFill>
              <a:srgbClr val="000000"/>
            </a:solidFill>
            <a:miter lim="800000"/>
            <a:headEnd/>
            <a:tailEnd/>
          </a:ln>
        </p:spPr>
      </p:sp>
      <p:sp>
        <p:nvSpPr>
          <p:cNvPr id="38707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Rot="1" noChangeAspect="1" noTextEdit="1"/>
          </p:cNvSpPr>
          <p:nvPr>
            <p:ph type="sldImg"/>
          </p:nvPr>
        </p:nvSpPr>
        <p:spPr bwMode="auto">
          <a:noFill/>
          <a:ln>
            <a:solidFill>
              <a:srgbClr val="000000"/>
            </a:solidFill>
            <a:miter lim="800000"/>
            <a:headEnd/>
            <a:tailEnd/>
          </a:ln>
        </p:spPr>
      </p:sp>
      <p:sp>
        <p:nvSpPr>
          <p:cNvPr id="38809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Rot="1" noChangeAspect="1" noTextEdit="1"/>
          </p:cNvSpPr>
          <p:nvPr>
            <p:ph type="sldImg"/>
          </p:nvPr>
        </p:nvSpPr>
        <p:spPr bwMode="auto">
          <a:noFill/>
          <a:ln>
            <a:solidFill>
              <a:srgbClr val="000000"/>
            </a:solidFill>
            <a:miter lim="800000"/>
            <a:headEnd/>
            <a:tailEnd/>
          </a:ln>
        </p:spPr>
      </p:sp>
      <p:sp>
        <p:nvSpPr>
          <p:cNvPr id="38912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Rot="1" noChangeAspect="1" noTextEdit="1"/>
          </p:cNvSpPr>
          <p:nvPr>
            <p:ph type="sldImg"/>
          </p:nvPr>
        </p:nvSpPr>
        <p:spPr bwMode="auto">
          <a:noFill/>
          <a:ln>
            <a:solidFill>
              <a:srgbClr val="000000"/>
            </a:solidFill>
            <a:miter lim="800000"/>
            <a:headEnd/>
            <a:tailEnd/>
          </a:ln>
        </p:spPr>
      </p:sp>
      <p:sp>
        <p:nvSpPr>
          <p:cNvPr id="39014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Rot="1" noChangeAspect="1" noTextEdit="1"/>
          </p:cNvSpPr>
          <p:nvPr>
            <p:ph type="sldImg"/>
          </p:nvPr>
        </p:nvSpPr>
        <p:spPr bwMode="auto">
          <a:noFill/>
          <a:ln>
            <a:solidFill>
              <a:srgbClr val="000000"/>
            </a:solidFill>
            <a:miter lim="800000"/>
            <a:headEnd/>
            <a:tailEnd/>
          </a:ln>
        </p:spPr>
      </p:sp>
      <p:sp>
        <p:nvSpPr>
          <p:cNvPr id="39117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Rot="1" noChangeAspect="1" noTextEdit="1"/>
          </p:cNvSpPr>
          <p:nvPr>
            <p:ph type="sldImg"/>
          </p:nvPr>
        </p:nvSpPr>
        <p:spPr bwMode="auto">
          <a:noFill/>
          <a:ln>
            <a:solidFill>
              <a:srgbClr val="000000"/>
            </a:solidFill>
            <a:miter lim="800000"/>
            <a:headEnd/>
            <a:tailEnd/>
          </a:ln>
        </p:spPr>
      </p:sp>
      <p:sp>
        <p:nvSpPr>
          <p:cNvPr id="39219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Rot="1" noChangeAspect="1" noTextEdit="1"/>
          </p:cNvSpPr>
          <p:nvPr>
            <p:ph type="sldImg"/>
          </p:nvPr>
        </p:nvSpPr>
        <p:spPr bwMode="auto">
          <a:noFill/>
          <a:ln>
            <a:solidFill>
              <a:srgbClr val="000000"/>
            </a:solidFill>
            <a:miter lim="800000"/>
            <a:headEnd/>
            <a:tailEnd/>
          </a:ln>
        </p:spPr>
      </p:sp>
      <p:sp>
        <p:nvSpPr>
          <p:cNvPr id="39321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Rot="1" noChangeAspect="1" noTextEdit="1"/>
          </p:cNvSpPr>
          <p:nvPr>
            <p:ph type="sldImg"/>
          </p:nvPr>
        </p:nvSpPr>
        <p:spPr bwMode="auto">
          <a:noFill/>
          <a:ln>
            <a:solidFill>
              <a:srgbClr val="000000"/>
            </a:solidFill>
            <a:miter lim="800000"/>
            <a:headEnd/>
            <a:tailEnd/>
          </a:ln>
        </p:spPr>
      </p:sp>
      <p:sp>
        <p:nvSpPr>
          <p:cNvPr id="39424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Rot="1" noChangeAspect="1" noTextEdit="1"/>
          </p:cNvSpPr>
          <p:nvPr>
            <p:ph type="sldImg"/>
          </p:nvPr>
        </p:nvSpPr>
        <p:spPr bwMode="auto">
          <a:noFill/>
          <a:ln>
            <a:solidFill>
              <a:srgbClr val="000000"/>
            </a:solidFill>
            <a:miter lim="800000"/>
            <a:headEnd/>
            <a:tailEnd/>
          </a:ln>
        </p:spPr>
      </p:sp>
      <p:sp>
        <p:nvSpPr>
          <p:cNvPr id="39526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Rot="1" noChangeAspect="1" noTextEdit="1"/>
          </p:cNvSpPr>
          <p:nvPr>
            <p:ph type="sldImg"/>
          </p:nvPr>
        </p:nvSpPr>
        <p:spPr bwMode="auto">
          <a:noFill/>
          <a:ln>
            <a:solidFill>
              <a:srgbClr val="000000"/>
            </a:solidFill>
            <a:miter lim="800000"/>
            <a:headEnd/>
            <a:tailEnd/>
          </a:ln>
        </p:spPr>
      </p:sp>
      <p:sp>
        <p:nvSpPr>
          <p:cNvPr id="39629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TextEdit="1"/>
          </p:cNvSpPr>
          <p:nvPr>
            <p:ph type="sldImg"/>
          </p:nvPr>
        </p:nvSpPr>
        <p:spPr bwMode="auto">
          <a:noFill/>
          <a:ln>
            <a:solidFill>
              <a:srgbClr val="000000"/>
            </a:solidFill>
            <a:miter lim="800000"/>
            <a:headEnd/>
            <a:tailEnd/>
          </a:ln>
        </p:spPr>
      </p:sp>
      <p:sp>
        <p:nvSpPr>
          <p:cNvPr id="27136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TextEdit="1"/>
          </p:cNvSpPr>
          <p:nvPr>
            <p:ph type="sldImg"/>
          </p:nvPr>
        </p:nvSpPr>
        <p:spPr bwMode="auto">
          <a:noFill/>
          <a:ln>
            <a:solidFill>
              <a:srgbClr val="000000"/>
            </a:solidFill>
            <a:miter lim="800000"/>
            <a:headEnd/>
            <a:tailEnd/>
          </a:ln>
        </p:spPr>
      </p:sp>
      <p:sp>
        <p:nvSpPr>
          <p:cNvPr id="39731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Rot="1" noChangeAspect="1" noTextEdit="1"/>
          </p:cNvSpPr>
          <p:nvPr>
            <p:ph type="sldImg"/>
          </p:nvPr>
        </p:nvSpPr>
        <p:spPr bwMode="auto">
          <a:noFill/>
          <a:ln>
            <a:solidFill>
              <a:srgbClr val="000000"/>
            </a:solidFill>
            <a:miter lim="800000"/>
            <a:headEnd/>
            <a:tailEnd/>
          </a:ln>
        </p:spPr>
      </p:sp>
      <p:sp>
        <p:nvSpPr>
          <p:cNvPr id="39833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Rot="1" noChangeAspect="1" noTextEdit="1"/>
          </p:cNvSpPr>
          <p:nvPr>
            <p:ph type="sldImg"/>
          </p:nvPr>
        </p:nvSpPr>
        <p:spPr bwMode="auto">
          <a:noFill/>
          <a:ln>
            <a:solidFill>
              <a:srgbClr val="000000"/>
            </a:solidFill>
            <a:miter lim="800000"/>
            <a:headEnd/>
            <a:tailEnd/>
          </a:ln>
        </p:spPr>
      </p:sp>
      <p:sp>
        <p:nvSpPr>
          <p:cNvPr id="39936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Rot="1" noChangeAspect="1" noTextEdit="1"/>
          </p:cNvSpPr>
          <p:nvPr>
            <p:ph type="sldImg"/>
          </p:nvPr>
        </p:nvSpPr>
        <p:spPr bwMode="auto">
          <a:noFill/>
          <a:ln>
            <a:solidFill>
              <a:srgbClr val="000000"/>
            </a:solidFill>
            <a:miter lim="800000"/>
            <a:headEnd/>
            <a:tailEnd/>
          </a:ln>
        </p:spPr>
      </p:sp>
      <p:sp>
        <p:nvSpPr>
          <p:cNvPr id="40038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Rot="1" noChangeAspect="1" noTextEdit="1"/>
          </p:cNvSpPr>
          <p:nvPr>
            <p:ph type="sldImg"/>
          </p:nvPr>
        </p:nvSpPr>
        <p:spPr bwMode="auto">
          <a:noFill/>
          <a:ln>
            <a:solidFill>
              <a:srgbClr val="000000"/>
            </a:solidFill>
            <a:miter lim="800000"/>
            <a:headEnd/>
            <a:tailEnd/>
          </a:ln>
        </p:spPr>
      </p:sp>
      <p:sp>
        <p:nvSpPr>
          <p:cNvPr id="40141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Rot="1" noChangeAspect="1" noTextEdit="1"/>
          </p:cNvSpPr>
          <p:nvPr>
            <p:ph type="sldImg"/>
          </p:nvPr>
        </p:nvSpPr>
        <p:spPr bwMode="auto">
          <a:noFill/>
          <a:ln>
            <a:solidFill>
              <a:srgbClr val="000000"/>
            </a:solidFill>
            <a:miter lim="800000"/>
            <a:headEnd/>
            <a:tailEnd/>
          </a:ln>
        </p:spPr>
      </p:sp>
      <p:sp>
        <p:nvSpPr>
          <p:cNvPr id="40243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Rot="1" noChangeAspect="1" noTextEdit="1"/>
          </p:cNvSpPr>
          <p:nvPr>
            <p:ph type="sldImg"/>
          </p:nvPr>
        </p:nvSpPr>
        <p:spPr bwMode="auto">
          <a:noFill/>
          <a:ln>
            <a:solidFill>
              <a:srgbClr val="000000"/>
            </a:solidFill>
            <a:miter lim="800000"/>
            <a:headEnd/>
            <a:tailEnd/>
          </a:ln>
        </p:spPr>
      </p:sp>
      <p:sp>
        <p:nvSpPr>
          <p:cNvPr id="40345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spect="1" noTextEdit="1"/>
          </p:cNvSpPr>
          <p:nvPr>
            <p:ph type="sldImg"/>
          </p:nvPr>
        </p:nvSpPr>
        <p:spPr bwMode="auto">
          <a:noFill/>
          <a:ln>
            <a:solidFill>
              <a:srgbClr val="000000"/>
            </a:solidFill>
            <a:miter lim="800000"/>
            <a:headEnd/>
            <a:tailEnd/>
          </a:ln>
        </p:spPr>
      </p:sp>
      <p:sp>
        <p:nvSpPr>
          <p:cNvPr id="27238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TextEdit="1"/>
          </p:cNvSpPr>
          <p:nvPr>
            <p:ph type="sldImg"/>
          </p:nvPr>
        </p:nvSpPr>
        <p:spPr bwMode="auto">
          <a:noFill/>
          <a:ln>
            <a:solidFill>
              <a:srgbClr val="000000"/>
            </a:solidFill>
            <a:miter lim="800000"/>
            <a:headEnd/>
            <a:tailEnd/>
          </a:ln>
        </p:spPr>
      </p:sp>
      <p:sp>
        <p:nvSpPr>
          <p:cNvPr id="27341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spect="1" noTextEdit="1"/>
          </p:cNvSpPr>
          <p:nvPr>
            <p:ph type="sldImg"/>
          </p:nvPr>
        </p:nvSpPr>
        <p:spPr bwMode="auto">
          <a:noFill/>
          <a:ln>
            <a:solidFill>
              <a:srgbClr val="000000"/>
            </a:solidFill>
            <a:miter lim="800000"/>
            <a:headEnd/>
            <a:tailEnd/>
          </a:ln>
        </p:spPr>
      </p:sp>
      <p:sp>
        <p:nvSpPr>
          <p:cNvPr id="27443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Rot="1" noChangeAspect="1" noTextEdit="1"/>
          </p:cNvSpPr>
          <p:nvPr>
            <p:ph type="sldImg"/>
          </p:nvPr>
        </p:nvSpPr>
        <p:spPr bwMode="auto">
          <a:noFill/>
          <a:ln>
            <a:solidFill>
              <a:srgbClr val="000000"/>
            </a:solidFill>
            <a:miter lim="800000"/>
            <a:headEnd/>
            <a:tailEnd/>
          </a:ln>
        </p:spPr>
      </p:sp>
      <p:sp>
        <p:nvSpPr>
          <p:cNvPr id="27545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TextEdit="1"/>
          </p:cNvSpPr>
          <p:nvPr>
            <p:ph type="sldImg"/>
          </p:nvPr>
        </p:nvSpPr>
        <p:spPr bwMode="auto">
          <a:noFill/>
          <a:ln>
            <a:solidFill>
              <a:srgbClr val="000000"/>
            </a:solidFill>
            <a:miter lim="800000"/>
            <a:headEnd/>
            <a:tailEnd/>
          </a:ln>
        </p:spPr>
      </p:sp>
      <p:sp>
        <p:nvSpPr>
          <p:cNvPr id="27648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TextEdit="1"/>
          </p:cNvSpPr>
          <p:nvPr>
            <p:ph type="sldImg"/>
          </p:nvPr>
        </p:nvSpPr>
        <p:spPr bwMode="auto">
          <a:noFill/>
          <a:ln>
            <a:solidFill>
              <a:srgbClr val="000000"/>
            </a:solidFill>
            <a:miter lim="800000"/>
            <a:headEnd/>
            <a:tailEnd/>
          </a:ln>
        </p:spPr>
      </p:sp>
      <p:sp>
        <p:nvSpPr>
          <p:cNvPr id="25907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Rot="1" noChangeAspect="1" noTextEdit="1"/>
          </p:cNvSpPr>
          <p:nvPr>
            <p:ph type="sldImg"/>
          </p:nvPr>
        </p:nvSpPr>
        <p:spPr bwMode="auto">
          <a:noFill/>
          <a:ln>
            <a:solidFill>
              <a:srgbClr val="000000"/>
            </a:solidFill>
            <a:miter lim="800000"/>
            <a:headEnd/>
            <a:tailEnd/>
          </a:ln>
        </p:spPr>
      </p:sp>
      <p:sp>
        <p:nvSpPr>
          <p:cNvPr id="27750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TextEdit="1"/>
          </p:cNvSpPr>
          <p:nvPr>
            <p:ph type="sldImg"/>
          </p:nvPr>
        </p:nvSpPr>
        <p:spPr bwMode="auto">
          <a:noFill/>
          <a:ln>
            <a:solidFill>
              <a:srgbClr val="000000"/>
            </a:solidFill>
            <a:miter lim="800000"/>
            <a:headEnd/>
            <a:tailEnd/>
          </a:ln>
        </p:spPr>
      </p:sp>
      <p:sp>
        <p:nvSpPr>
          <p:cNvPr id="27853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Rot="1" noChangeAspect="1" noTextEdit="1"/>
          </p:cNvSpPr>
          <p:nvPr>
            <p:ph type="sldImg"/>
          </p:nvPr>
        </p:nvSpPr>
        <p:spPr bwMode="auto">
          <a:noFill/>
          <a:ln>
            <a:solidFill>
              <a:srgbClr val="000000"/>
            </a:solidFill>
            <a:miter lim="800000"/>
            <a:headEnd/>
            <a:tailEnd/>
          </a:ln>
        </p:spPr>
      </p:sp>
      <p:sp>
        <p:nvSpPr>
          <p:cNvPr id="27955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TextEdit="1"/>
          </p:cNvSpPr>
          <p:nvPr>
            <p:ph type="sldImg"/>
          </p:nvPr>
        </p:nvSpPr>
        <p:spPr bwMode="auto">
          <a:noFill/>
          <a:ln>
            <a:solidFill>
              <a:srgbClr val="000000"/>
            </a:solidFill>
            <a:miter lim="800000"/>
            <a:headEnd/>
            <a:tailEnd/>
          </a:ln>
        </p:spPr>
      </p:sp>
      <p:sp>
        <p:nvSpPr>
          <p:cNvPr id="28057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spect="1" noTextEdit="1"/>
          </p:cNvSpPr>
          <p:nvPr>
            <p:ph type="sldImg"/>
          </p:nvPr>
        </p:nvSpPr>
        <p:spPr bwMode="auto">
          <a:noFill/>
          <a:ln>
            <a:solidFill>
              <a:srgbClr val="000000"/>
            </a:solidFill>
            <a:miter lim="800000"/>
            <a:headEnd/>
            <a:tailEnd/>
          </a:ln>
        </p:spPr>
      </p:sp>
      <p:sp>
        <p:nvSpPr>
          <p:cNvPr id="28160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TextEdit="1"/>
          </p:cNvSpPr>
          <p:nvPr>
            <p:ph type="sldImg"/>
          </p:nvPr>
        </p:nvSpPr>
        <p:spPr bwMode="auto">
          <a:noFill/>
          <a:ln>
            <a:solidFill>
              <a:srgbClr val="000000"/>
            </a:solidFill>
            <a:miter lim="800000"/>
            <a:headEnd/>
            <a:tailEnd/>
          </a:ln>
        </p:spPr>
      </p:sp>
      <p:sp>
        <p:nvSpPr>
          <p:cNvPr id="28262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TextEdit="1"/>
          </p:cNvSpPr>
          <p:nvPr>
            <p:ph type="sldImg"/>
          </p:nvPr>
        </p:nvSpPr>
        <p:spPr bwMode="auto">
          <a:noFill/>
          <a:ln>
            <a:solidFill>
              <a:srgbClr val="000000"/>
            </a:solidFill>
            <a:miter lim="800000"/>
            <a:headEnd/>
            <a:tailEnd/>
          </a:ln>
        </p:spPr>
      </p:sp>
      <p:sp>
        <p:nvSpPr>
          <p:cNvPr id="28365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TextEdit="1"/>
          </p:cNvSpPr>
          <p:nvPr>
            <p:ph type="sldImg"/>
          </p:nvPr>
        </p:nvSpPr>
        <p:spPr bwMode="auto">
          <a:noFill/>
          <a:ln>
            <a:solidFill>
              <a:srgbClr val="000000"/>
            </a:solidFill>
            <a:miter lim="800000"/>
            <a:headEnd/>
            <a:tailEnd/>
          </a:ln>
        </p:spPr>
      </p:sp>
      <p:sp>
        <p:nvSpPr>
          <p:cNvPr id="28467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TextEdit="1"/>
          </p:cNvSpPr>
          <p:nvPr>
            <p:ph type="sldImg"/>
          </p:nvPr>
        </p:nvSpPr>
        <p:spPr bwMode="auto">
          <a:noFill/>
          <a:ln>
            <a:solidFill>
              <a:srgbClr val="000000"/>
            </a:solidFill>
            <a:miter lim="800000"/>
            <a:headEnd/>
            <a:tailEnd/>
          </a:ln>
        </p:spPr>
      </p:sp>
      <p:sp>
        <p:nvSpPr>
          <p:cNvPr id="28569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TextEdit="1"/>
          </p:cNvSpPr>
          <p:nvPr>
            <p:ph type="sldImg"/>
          </p:nvPr>
        </p:nvSpPr>
        <p:spPr bwMode="auto">
          <a:noFill/>
          <a:ln>
            <a:solidFill>
              <a:srgbClr val="000000"/>
            </a:solidFill>
            <a:miter lim="800000"/>
            <a:headEnd/>
            <a:tailEnd/>
          </a:ln>
        </p:spPr>
      </p:sp>
      <p:sp>
        <p:nvSpPr>
          <p:cNvPr id="28672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Rot="1" noChangeAspect="1" noTextEdit="1"/>
          </p:cNvSpPr>
          <p:nvPr>
            <p:ph type="sldImg"/>
          </p:nvPr>
        </p:nvSpPr>
        <p:spPr bwMode="auto">
          <a:noFill/>
          <a:ln>
            <a:solidFill>
              <a:srgbClr val="000000"/>
            </a:solidFill>
            <a:miter lim="800000"/>
            <a:headEnd/>
            <a:tailEnd/>
          </a:ln>
        </p:spPr>
      </p:sp>
      <p:sp>
        <p:nvSpPr>
          <p:cNvPr id="26009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TextEdit="1"/>
          </p:cNvSpPr>
          <p:nvPr>
            <p:ph type="sldImg"/>
          </p:nvPr>
        </p:nvSpPr>
        <p:spPr bwMode="auto">
          <a:noFill/>
          <a:ln>
            <a:solidFill>
              <a:srgbClr val="000000"/>
            </a:solidFill>
            <a:miter lim="800000"/>
            <a:headEnd/>
            <a:tailEnd/>
          </a:ln>
        </p:spPr>
      </p:sp>
      <p:sp>
        <p:nvSpPr>
          <p:cNvPr id="28774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TextEdit="1"/>
          </p:cNvSpPr>
          <p:nvPr>
            <p:ph type="sldImg"/>
          </p:nvPr>
        </p:nvSpPr>
        <p:spPr bwMode="auto">
          <a:noFill/>
          <a:ln>
            <a:solidFill>
              <a:srgbClr val="000000"/>
            </a:solidFill>
            <a:miter lim="800000"/>
            <a:headEnd/>
            <a:tailEnd/>
          </a:ln>
        </p:spPr>
      </p:sp>
      <p:sp>
        <p:nvSpPr>
          <p:cNvPr id="28877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Rot="1" noChangeAspect="1" noTextEdit="1"/>
          </p:cNvSpPr>
          <p:nvPr>
            <p:ph type="sldImg"/>
          </p:nvPr>
        </p:nvSpPr>
        <p:spPr bwMode="auto">
          <a:noFill/>
          <a:ln>
            <a:solidFill>
              <a:srgbClr val="000000"/>
            </a:solidFill>
            <a:miter lim="800000"/>
            <a:headEnd/>
            <a:tailEnd/>
          </a:ln>
        </p:spPr>
      </p:sp>
      <p:sp>
        <p:nvSpPr>
          <p:cNvPr id="28979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Rot="1" noChangeAspect="1" noTextEdit="1"/>
          </p:cNvSpPr>
          <p:nvPr>
            <p:ph type="sldImg"/>
          </p:nvPr>
        </p:nvSpPr>
        <p:spPr bwMode="auto">
          <a:noFill/>
          <a:ln>
            <a:solidFill>
              <a:srgbClr val="000000"/>
            </a:solidFill>
            <a:miter lim="800000"/>
            <a:headEnd/>
            <a:tailEnd/>
          </a:ln>
        </p:spPr>
      </p:sp>
      <p:sp>
        <p:nvSpPr>
          <p:cNvPr id="29081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spect="1" noTextEdit="1"/>
          </p:cNvSpPr>
          <p:nvPr>
            <p:ph type="sldImg"/>
          </p:nvPr>
        </p:nvSpPr>
        <p:spPr bwMode="auto">
          <a:noFill/>
          <a:ln>
            <a:solidFill>
              <a:srgbClr val="000000"/>
            </a:solidFill>
            <a:miter lim="800000"/>
            <a:headEnd/>
            <a:tailEnd/>
          </a:ln>
        </p:spPr>
      </p:sp>
      <p:sp>
        <p:nvSpPr>
          <p:cNvPr id="29184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Rot="1" noChangeAspect="1" noTextEdit="1"/>
          </p:cNvSpPr>
          <p:nvPr>
            <p:ph type="sldImg"/>
          </p:nvPr>
        </p:nvSpPr>
        <p:spPr bwMode="auto">
          <a:noFill/>
          <a:ln>
            <a:solidFill>
              <a:srgbClr val="000000"/>
            </a:solidFill>
            <a:miter lim="800000"/>
            <a:headEnd/>
            <a:tailEnd/>
          </a:ln>
        </p:spPr>
      </p:sp>
      <p:sp>
        <p:nvSpPr>
          <p:cNvPr id="29286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Rot="1" noChangeAspect="1" noTextEdit="1"/>
          </p:cNvSpPr>
          <p:nvPr>
            <p:ph type="sldImg"/>
          </p:nvPr>
        </p:nvSpPr>
        <p:spPr bwMode="auto">
          <a:noFill/>
          <a:ln>
            <a:solidFill>
              <a:srgbClr val="000000"/>
            </a:solidFill>
            <a:miter lim="800000"/>
            <a:headEnd/>
            <a:tailEnd/>
          </a:ln>
        </p:spPr>
      </p:sp>
      <p:sp>
        <p:nvSpPr>
          <p:cNvPr id="29389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Rot="1" noChangeAspect="1" noTextEdit="1"/>
          </p:cNvSpPr>
          <p:nvPr>
            <p:ph type="sldImg"/>
          </p:nvPr>
        </p:nvSpPr>
        <p:spPr bwMode="auto">
          <a:noFill/>
          <a:ln>
            <a:solidFill>
              <a:srgbClr val="000000"/>
            </a:solidFill>
            <a:miter lim="800000"/>
            <a:headEnd/>
            <a:tailEnd/>
          </a:ln>
        </p:spPr>
      </p:sp>
      <p:sp>
        <p:nvSpPr>
          <p:cNvPr id="29491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0957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smtClean="0"/>
          </a:p>
        </p:txBody>
      </p:sp>
      <p:sp>
        <p:nvSpPr>
          <p:cNvPr id="109571"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B24E5B-E95F-4EF2-8008-90400C2CD83A}" type="slidenum">
              <a:rPr lang="fr-FR"/>
              <a:pPr fontAlgn="base">
                <a:spcBef>
                  <a:spcPct val="0"/>
                </a:spcBef>
                <a:spcAft>
                  <a:spcPct val="0"/>
                </a:spcAft>
              </a:pPr>
              <a:t>38</a:t>
            </a:fld>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Rot="1" noChangeAspect="1" noTextEdit="1"/>
          </p:cNvSpPr>
          <p:nvPr>
            <p:ph type="sldImg"/>
          </p:nvPr>
        </p:nvSpPr>
        <p:spPr bwMode="auto">
          <a:noFill/>
          <a:ln>
            <a:solidFill>
              <a:srgbClr val="000000"/>
            </a:solidFill>
            <a:miter lim="800000"/>
            <a:headEnd/>
            <a:tailEnd/>
          </a:ln>
        </p:spPr>
      </p:sp>
      <p:sp>
        <p:nvSpPr>
          <p:cNvPr id="29593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TextEdit="1"/>
          </p:cNvSpPr>
          <p:nvPr>
            <p:ph type="sldImg"/>
          </p:nvPr>
        </p:nvSpPr>
        <p:spPr bwMode="auto">
          <a:noFill/>
          <a:ln>
            <a:solidFill>
              <a:srgbClr val="000000"/>
            </a:solidFill>
            <a:miter lim="800000"/>
            <a:headEnd/>
            <a:tailEnd/>
          </a:ln>
        </p:spPr>
      </p:sp>
      <p:sp>
        <p:nvSpPr>
          <p:cNvPr id="26112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Rot="1" noChangeAspect="1" noTextEdit="1"/>
          </p:cNvSpPr>
          <p:nvPr>
            <p:ph type="sldImg"/>
          </p:nvPr>
        </p:nvSpPr>
        <p:spPr bwMode="auto">
          <a:noFill/>
          <a:ln>
            <a:solidFill>
              <a:srgbClr val="000000"/>
            </a:solidFill>
            <a:miter lim="800000"/>
            <a:headEnd/>
            <a:tailEnd/>
          </a:ln>
        </p:spPr>
      </p:sp>
      <p:sp>
        <p:nvSpPr>
          <p:cNvPr id="29696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spect="1" noTextEdit="1"/>
          </p:cNvSpPr>
          <p:nvPr>
            <p:ph type="sldImg"/>
          </p:nvPr>
        </p:nvSpPr>
        <p:spPr bwMode="auto">
          <a:noFill/>
          <a:ln>
            <a:solidFill>
              <a:srgbClr val="000000"/>
            </a:solidFill>
            <a:miter lim="800000"/>
            <a:headEnd/>
            <a:tailEnd/>
          </a:ln>
        </p:spPr>
      </p:sp>
      <p:sp>
        <p:nvSpPr>
          <p:cNvPr id="29798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Rot="1" noChangeAspect="1" noTextEdit="1"/>
          </p:cNvSpPr>
          <p:nvPr>
            <p:ph type="sldImg"/>
          </p:nvPr>
        </p:nvSpPr>
        <p:spPr bwMode="auto">
          <a:noFill/>
          <a:ln>
            <a:solidFill>
              <a:srgbClr val="000000"/>
            </a:solidFill>
            <a:miter lim="800000"/>
            <a:headEnd/>
            <a:tailEnd/>
          </a:ln>
        </p:spPr>
      </p:sp>
      <p:sp>
        <p:nvSpPr>
          <p:cNvPr id="29901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Rot="1" noChangeAspect="1" noTextEdit="1"/>
          </p:cNvSpPr>
          <p:nvPr>
            <p:ph type="sldImg"/>
          </p:nvPr>
        </p:nvSpPr>
        <p:spPr bwMode="auto">
          <a:noFill/>
          <a:ln>
            <a:solidFill>
              <a:srgbClr val="000000"/>
            </a:solidFill>
            <a:miter lim="800000"/>
            <a:headEnd/>
            <a:tailEnd/>
          </a:ln>
        </p:spPr>
      </p:sp>
      <p:sp>
        <p:nvSpPr>
          <p:cNvPr id="30003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Rot="1" noChangeAspect="1" noTextEdit="1"/>
          </p:cNvSpPr>
          <p:nvPr>
            <p:ph type="sldImg"/>
          </p:nvPr>
        </p:nvSpPr>
        <p:spPr bwMode="auto">
          <a:noFill/>
          <a:ln>
            <a:solidFill>
              <a:srgbClr val="000000"/>
            </a:solidFill>
            <a:miter lim="800000"/>
            <a:headEnd/>
            <a:tailEnd/>
          </a:ln>
        </p:spPr>
      </p:sp>
      <p:sp>
        <p:nvSpPr>
          <p:cNvPr id="30105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TextEdit="1"/>
          </p:cNvSpPr>
          <p:nvPr>
            <p:ph type="sldImg"/>
          </p:nvPr>
        </p:nvSpPr>
        <p:spPr bwMode="auto">
          <a:noFill/>
          <a:ln>
            <a:solidFill>
              <a:srgbClr val="000000"/>
            </a:solidFill>
            <a:miter lim="800000"/>
            <a:headEnd/>
            <a:tailEnd/>
          </a:ln>
        </p:spPr>
      </p:sp>
      <p:sp>
        <p:nvSpPr>
          <p:cNvPr id="30208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spect="1" noTextEdit="1"/>
          </p:cNvSpPr>
          <p:nvPr>
            <p:ph type="sldImg"/>
          </p:nvPr>
        </p:nvSpPr>
        <p:spPr bwMode="auto">
          <a:noFill/>
          <a:ln>
            <a:solidFill>
              <a:srgbClr val="000000"/>
            </a:solidFill>
            <a:miter lim="800000"/>
            <a:headEnd/>
            <a:tailEnd/>
          </a:ln>
        </p:spPr>
      </p:sp>
      <p:sp>
        <p:nvSpPr>
          <p:cNvPr id="30310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Rot="1" noChangeAspect="1" noTextEdit="1"/>
          </p:cNvSpPr>
          <p:nvPr>
            <p:ph type="sldImg"/>
          </p:nvPr>
        </p:nvSpPr>
        <p:spPr bwMode="auto">
          <a:noFill/>
          <a:ln>
            <a:solidFill>
              <a:srgbClr val="000000"/>
            </a:solidFill>
            <a:miter lim="800000"/>
            <a:headEnd/>
            <a:tailEnd/>
          </a:ln>
        </p:spPr>
      </p:sp>
      <p:sp>
        <p:nvSpPr>
          <p:cNvPr id="30413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Rot="1" noChangeAspect="1" noTextEdit="1"/>
          </p:cNvSpPr>
          <p:nvPr>
            <p:ph type="sldImg"/>
          </p:nvPr>
        </p:nvSpPr>
        <p:spPr bwMode="auto">
          <a:noFill/>
          <a:ln>
            <a:solidFill>
              <a:srgbClr val="000000"/>
            </a:solidFill>
            <a:miter lim="800000"/>
            <a:headEnd/>
            <a:tailEnd/>
          </a:ln>
        </p:spPr>
      </p:sp>
      <p:sp>
        <p:nvSpPr>
          <p:cNvPr id="30515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Rot="1" noChangeAspect="1" noTextEdit="1"/>
          </p:cNvSpPr>
          <p:nvPr>
            <p:ph type="sldImg"/>
          </p:nvPr>
        </p:nvSpPr>
        <p:spPr bwMode="auto">
          <a:noFill/>
          <a:ln>
            <a:solidFill>
              <a:srgbClr val="000000"/>
            </a:solidFill>
            <a:miter lim="800000"/>
            <a:headEnd/>
            <a:tailEnd/>
          </a:ln>
        </p:spPr>
      </p:sp>
      <p:sp>
        <p:nvSpPr>
          <p:cNvPr id="30617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Rot="1" noChangeAspect="1" noTextEdit="1"/>
          </p:cNvSpPr>
          <p:nvPr>
            <p:ph type="sldImg"/>
          </p:nvPr>
        </p:nvSpPr>
        <p:spPr bwMode="auto">
          <a:noFill/>
          <a:ln>
            <a:solidFill>
              <a:srgbClr val="000000"/>
            </a:solidFill>
            <a:miter lim="800000"/>
            <a:headEnd/>
            <a:tailEnd/>
          </a:ln>
        </p:spPr>
      </p:sp>
      <p:sp>
        <p:nvSpPr>
          <p:cNvPr id="26214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Rot="1" noChangeAspect="1" noTextEdit="1"/>
          </p:cNvSpPr>
          <p:nvPr>
            <p:ph type="sldImg"/>
          </p:nvPr>
        </p:nvSpPr>
        <p:spPr bwMode="auto">
          <a:noFill/>
          <a:ln>
            <a:solidFill>
              <a:srgbClr val="000000"/>
            </a:solidFill>
            <a:miter lim="800000"/>
            <a:headEnd/>
            <a:tailEnd/>
          </a:ln>
        </p:spPr>
      </p:sp>
      <p:sp>
        <p:nvSpPr>
          <p:cNvPr id="30720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Rot="1" noChangeAspect="1" noTextEdit="1"/>
          </p:cNvSpPr>
          <p:nvPr>
            <p:ph type="sldImg"/>
          </p:nvPr>
        </p:nvSpPr>
        <p:spPr bwMode="auto">
          <a:noFill/>
          <a:ln>
            <a:solidFill>
              <a:srgbClr val="000000"/>
            </a:solidFill>
            <a:miter lim="800000"/>
            <a:headEnd/>
            <a:tailEnd/>
          </a:ln>
        </p:spPr>
      </p:sp>
      <p:sp>
        <p:nvSpPr>
          <p:cNvPr id="30822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Rot="1" noChangeAspect="1" noTextEdit="1"/>
          </p:cNvSpPr>
          <p:nvPr>
            <p:ph type="sldImg"/>
          </p:nvPr>
        </p:nvSpPr>
        <p:spPr bwMode="auto">
          <a:noFill/>
          <a:ln>
            <a:solidFill>
              <a:srgbClr val="000000"/>
            </a:solidFill>
            <a:miter lim="800000"/>
            <a:headEnd/>
            <a:tailEnd/>
          </a:ln>
        </p:spPr>
      </p:sp>
      <p:sp>
        <p:nvSpPr>
          <p:cNvPr id="30925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TextEdit="1"/>
          </p:cNvSpPr>
          <p:nvPr>
            <p:ph type="sldImg"/>
          </p:nvPr>
        </p:nvSpPr>
        <p:spPr bwMode="auto">
          <a:noFill/>
          <a:ln>
            <a:solidFill>
              <a:srgbClr val="000000"/>
            </a:solidFill>
            <a:miter lim="800000"/>
            <a:headEnd/>
            <a:tailEnd/>
          </a:ln>
        </p:spPr>
      </p:sp>
      <p:sp>
        <p:nvSpPr>
          <p:cNvPr id="31027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Rot="1" noChangeAspect="1" noTextEdit="1"/>
          </p:cNvSpPr>
          <p:nvPr>
            <p:ph type="sldImg"/>
          </p:nvPr>
        </p:nvSpPr>
        <p:spPr bwMode="auto">
          <a:noFill/>
          <a:ln>
            <a:solidFill>
              <a:srgbClr val="000000"/>
            </a:solidFill>
            <a:miter lim="800000"/>
            <a:headEnd/>
            <a:tailEnd/>
          </a:ln>
        </p:spPr>
      </p:sp>
      <p:sp>
        <p:nvSpPr>
          <p:cNvPr id="31129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Rot="1" noChangeAspect="1" noTextEdit="1"/>
          </p:cNvSpPr>
          <p:nvPr>
            <p:ph type="sldImg"/>
          </p:nvPr>
        </p:nvSpPr>
        <p:spPr bwMode="auto">
          <a:noFill/>
          <a:ln>
            <a:solidFill>
              <a:srgbClr val="000000"/>
            </a:solidFill>
            <a:miter lim="800000"/>
            <a:headEnd/>
            <a:tailEnd/>
          </a:ln>
        </p:spPr>
      </p:sp>
      <p:sp>
        <p:nvSpPr>
          <p:cNvPr id="31232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Rot="1" noChangeAspect="1" noTextEdit="1"/>
          </p:cNvSpPr>
          <p:nvPr>
            <p:ph type="sldImg"/>
          </p:nvPr>
        </p:nvSpPr>
        <p:spPr bwMode="auto">
          <a:noFill/>
          <a:ln>
            <a:solidFill>
              <a:srgbClr val="000000"/>
            </a:solidFill>
            <a:miter lim="800000"/>
            <a:headEnd/>
            <a:tailEnd/>
          </a:ln>
        </p:spPr>
      </p:sp>
      <p:sp>
        <p:nvSpPr>
          <p:cNvPr id="31334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Rot="1" noChangeAspect="1" noTextEdit="1"/>
          </p:cNvSpPr>
          <p:nvPr>
            <p:ph type="sldImg"/>
          </p:nvPr>
        </p:nvSpPr>
        <p:spPr bwMode="auto">
          <a:noFill/>
          <a:ln>
            <a:solidFill>
              <a:srgbClr val="000000"/>
            </a:solidFill>
            <a:miter lim="800000"/>
            <a:headEnd/>
            <a:tailEnd/>
          </a:ln>
        </p:spPr>
      </p:sp>
      <p:sp>
        <p:nvSpPr>
          <p:cNvPr id="31437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Rot="1" noChangeAspect="1" noTextEdit="1"/>
          </p:cNvSpPr>
          <p:nvPr>
            <p:ph type="sldImg"/>
          </p:nvPr>
        </p:nvSpPr>
        <p:spPr bwMode="auto">
          <a:noFill/>
          <a:ln>
            <a:solidFill>
              <a:srgbClr val="000000"/>
            </a:solidFill>
            <a:miter lim="800000"/>
            <a:headEnd/>
            <a:tailEnd/>
          </a:ln>
        </p:spPr>
      </p:sp>
      <p:sp>
        <p:nvSpPr>
          <p:cNvPr id="31539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Rot="1" noChangeAspect="1" noTextEdit="1"/>
          </p:cNvSpPr>
          <p:nvPr>
            <p:ph type="sldImg"/>
          </p:nvPr>
        </p:nvSpPr>
        <p:spPr bwMode="auto">
          <a:noFill/>
          <a:ln>
            <a:solidFill>
              <a:srgbClr val="000000"/>
            </a:solidFill>
            <a:miter lim="800000"/>
            <a:headEnd/>
            <a:tailEnd/>
          </a:ln>
        </p:spPr>
      </p:sp>
      <p:sp>
        <p:nvSpPr>
          <p:cNvPr id="31641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TextEdit="1"/>
          </p:cNvSpPr>
          <p:nvPr>
            <p:ph type="sldImg"/>
          </p:nvPr>
        </p:nvSpPr>
        <p:spPr bwMode="auto">
          <a:noFill/>
          <a:ln>
            <a:solidFill>
              <a:srgbClr val="000000"/>
            </a:solidFill>
            <a:miter lim="800000"/>
            <a:headEnd/>
            <a:tailEnd/>
          </a:ln>
        </p:spPr>
      </p:sp>
      <p:sp>
        <p:nvSpPr>
          <p:cNvPr id="26317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Rot="1" noChangeAspect="1" noTextEdit="1"/>
          </p:cNvSpPr>
          <p:nvPr>
            <p:ph type="sldImg"/>
          </p:nvPr>
        </p:nvSpPr>
        <p:spPr bwMode="auto">
          <a:noFill/>
          <a:ln>
            <a:solidFill>
              <a:srgbClr val="000000"/>
            </a:solidFill>
            <a:miter lim="800000"/>
            <a:headEnd/>
            <a:tailEnd/>
          </a:ln>
        </p:spPr>
      </p:sp>
      <p:sp>
        <p:nvSpPr>
          <p:cNvPr id="31744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Rot="1" noChangeAspect="1" noTextEdit="1"/>
          </p:cNvSpPr>
          <p:nvPr>
            <p:ph type="sldImg"/>
          </p:nvPr>
        </p:nvSpPr>
        <p:spPr bwMode="auto">
          <a:noFill/>
          <a:ln>
            <a:solidFill>
              <a:srgbClr val="000000"/>
            </a:solidFill>
            <a:miter lim="800000"/>
            <a:headEnd/>
            <a:tailEnd/>
          </a:ln>
        </p:spPr>
      </p:sp>
      <p:sp>
        <p:nvSpPr>
          <p:cNvPr id="31846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Rot="1" noChangeAspect="1" noTextEdit="1"/>
          </p:cNvSpPr>
          <p:nvPr>
            <p:ph type="sldImg"/>
          </p:nvPr>
        </p:nvSpPr>
        <p:spPr bwMode="auto">
          <a:noFill/>
          <a:ln>
            <a:solidFill>
              <a:srgbClr val="000000"/>
            </a:solidFill>
            <a:miter lim="800000"/>
            <a:headEnd/>
            <a:tailEnd/>
          </a:ln>
        </p:spPr>
      </p:sp>
      <p:sp>
        <p:nvSpPr>
          <p:cNvPr id="31949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Rot="1" noChangeAspect="1" noTextEdit="1"/>
          </p:cNvSpPr>
          <p:nvPr>
            <p:ph type="sldImg"/>
          </p:nvPr>
        </p:nvSpPr>
        <p:spPr bwMode="auto">
          <a:noFill/>
          <a:ln>
            <a:solidFill>
              <a:srgbClr val="000000"/>
            </a:solidFill>
            <a:miter lim="800000"/>
            <a:headEnd/>
            <a:tailEnd/>
          </a:ln>
        </p:spPr>
      </p:sp>
      <p:sp>
        <p:nvSpPr>
          <p:cNvPr id="32051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Rot="1" noChangeAspect="1" noTextEdit="1"/>
          </p:cNvSpPr>
          <p:nvPr>
            <p:ph type="sldImg"/>
          </p:nvPr>
        </p:nvSpPr>
        <p:spPr bwMode="auto">
          <a:noFill/>
          <a:ln>
            <a:solidFill>
              <a:srgbClr val="000000"/>
            </a:solidFill>
            <a:miter lim="800000"/>
            <a:headEnd/>
            <a:tailEnd/>
          </a:ln>
        </p:spPr>
      </p:sp>
      <p:sp>
        <p:nvSpPr>
          <p:cNvPr id="32153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3824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smtClean="0"/>
          </a:p>
        </p:txBody>
      </p:sp>
      <p:sp>
        <p:nvSpPr>
          <p:cNvPr id="138243"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B0A7EA-0E09-4811-9F65-7F01E00AA0E9}" type="slidenum">
              <a:rPr lang="fr-FR"/>
              <a:pPr fontAlgn="base">
                <a:spcBef>
                  <a:spcPct val="0"/>
                </a:spcBef>
                <a:spcAft>
                  <a:spcPct val="0"/>
                </a:spcAft>
              </a:pPr>
              <a:t>65</a:t>
            </a:fld>
            <a:endParaRPr lang="fr-F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4029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smtClean="0"/>
          </a:p>
        </p:txBody>
      </p:sp>
      <p:sp>
        <p:nvSpPr>
          <p:cNvPr id="140291"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914558-E1C6-4CBF-8460-51F61DAF8CB1}" type="slidenum">
              <a:rPr lang="fr-FR"/>
              <a:pPr fontAlgn="base">
                <a:spcBef>
                  <a:spcPct val="0"/>
                </a:spcBef>
                <a:spcAft>
                  <a:spcPct val="0"/>
                </a:spcAft>
              </a:pPr>
              <a:t>66</a:t>
            </a:fld>
            <a:endParaRPr lang="fr-F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Rot="1" noChangeAspect="1" noTextEdit="1"/>
          </p:cNvSpPr>
          <p:nvPr>
            <p:ph type="sldImg"/>
          </p:nvPr>
        </p:nvSpPr>
        <p:spPr bwMode="auto">
          <a:noFill/>
          <a:ln>
            <a:solidFill>
              <a:srgbClr val="000000"/>
            </a:solidFill>
            <a:miter lim="800000"/>
            <a:headEnd/>
            <a:tailEnd/>
          </a:ln>
        </p:spPr>
      </p:sp>
      <p:sp>
        <p:nvSpPr>
          <p:cNvPr id="32256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Rot="1" noChangeAspect="1" noTextEdit="1"/>
          </p:cNvSpPr>
          <p:nvPr>
            <p:ph type="sldImg"/>
          </p:nvPr>
        </p:nvSpPr>
        <p:spPr bwMode="auto">
          <a:noFill/>
          <a:ln>
            <a:solidFill>
              <a:srgbClr val="000000"/>
            </a:solidFill>
            <a:miter lim="800000"/>
            <a:headEnd/>
            <a:tailEnd/>
          </a:ln>
        </p:spPr>
      </p:sp>
      <p:sp>
        <p:nvSpPr>
          <p:cNvPr id="32358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Rot="1" noChangeAspect="1" noTextEdit="1"/>
          </p:cNvSpPr>
          <p:nvPr>
            <p:ph type="sldImg"/>
          </p:nvPr>
        </p:nvSpPr>
        <p:spPr bwMode="auto">
          <a:noFill/>
          <a:ln>
            <a:solidFill>
              <a:srgbClr val="000000"/>
            </a:solidFill>
            <a:miter lim="800000"/>
            <a:headEnd/>
            <a:tailEnd/>
          </a:ln>
        </p:spPr>
      </p:sp>
      <p:sp>
        <p:nvSpPr>
          <p:cNvPr id="32461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Rot="1" noChangeAspect="1" noTextEdit="1"/>
          </p:cNvSpPr>
          <p:nvPr>
            <p:ph type="sldImg"/>
          </p:nvPr>
        </p:nvSpPr>
        <p:spPr bwMode="auto">
          <a:noFill/>
          <a:ln>
            <a:solidFill>
              <a:srgbClr val="000000"/>
            </a:solidFill>
            <a:miter lim="800000"/>
            <a:headEnd/>
            <a:tailEnd/>
          </a:ln>
        </p:spPr>
      </p:sp>
      <p:sp>
        <p:nvSpPr>
          <p:cNvPr id="26419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Rot="1" noChangeAspect="1" noTextEdit="1"/>
          </p:cNvSpPr>
          <p:nvPr>
            <p:ph type="sldImg"/>
          </p:nvPr>
        </p:nvSpPr>
        <p:spPr bwMode="auto">
          <a:noFill/>
          <a:ln>
            <a:solidFill>
              <a:srgbClr val="000000"/>
            </a:solidFill>
            <a:miter lim="800000"/>
            <a:headEnd/>
            <a:tailEnd/>
          </a:ln>
        </p:spPr>
      </p:sp>
      <p:sp>
        <p:nvSpPr>
          <p:cNvPr id="32563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Rot="1" noChangeAspect="1" noTextEdit="1"/>
          </p:cNvSpPr>
          <p:nvPr>
            <p:ph type="sldImg"/>
          </p:nvPr>
        </p:nvSpPr>
        <p:spPr bwMode="auto">
          <a:noFill/>
          <a:ln>
            <a:solidFill>
              <a:srgbClr val="000000"/>
            </a:solidFill>
            <a:miter lim="800000"/>
            <a:headEnd/>
            <a:tailEnd/>
          </a:ln>
        </p:spPr>
      </p:sp>
      <p:sp>
        <p:nvSpPr>
          <p:cNvPr id="32665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Rot="1" noChangeAspect="1" noTextEdit="1"/>
          </p:cNvSpPr>
          <p:nvPr>
            <p:ph type="sldImg"/>
          </p:nvPr>
        </p:nvSpPr>
        <p:spPr bwMode="auto">
          <a:noFill/>
          <a:ln>
            <a:solidFill>
              <a:srgbClr val="000000"/>
            </a:solidFill>
            <a:miter lim="800000"/>
            <a:headEnd/>
            <a:tailEnd/>
          </a:ln>
        </p:spPr>
      </p:sp>
      <p:sp>
        <p:nvSpPr>
          <p:cNvPr id="32768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Rot="1" noChangeAspect="1" noTextEdit="1"/>
          </p:cNvSpPr>
          <p:nvPr>
            <p:ph type="sldImg"/>
          </p:nvPr>
        </p:nvSpPr>
        <p:spPr bwMode="auto">
          <a:noFill/>
          <a:ln>
            <a:solidFill>
              <a:srgbClr val="000000"/>
            </a:solidFill>
            <a:miter lim="800000"/>
            <a:headEnd/>
            <a:tailEnd/>
          </a:ln>
        </p:spPr>
      </p:sp>
      <p:sp>
        <p:nvSpPr>
          <p:cNvPr id="32870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Rot="1" noChangeAspect="1" noTextEdit="1"/>
          </p:cNvSpPr>
          <p:nvPr>
            <p:ph type="sldImg"/>
          </p:nvPr>
        </p:nvSpPr>
        <p:spPr bwMode="auto">
          <a:noFill/>
          <a:ln>
            <a:solidFill>
              <a:srgbClr val="000000"/>
            </a:solidFill>
            <a:miter lim="800000"/>
            <a:headEnd/>
            <a:tailEnd/>
          </a:ln>
        </p:spPr>
      </p:sp>
      <p:sp>
        <p:nvSpPr>
          <p:cNvPr id="32973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TextEdit="1"/>
          </p:cNvSpPr>
          <p:nvPr>
            <p:ph type="sldImg"/>
          </p:nvPr>
        </p:nvSpPr>
        <p:spPr bwMode="auto">
          <a:noFill/>
          <a:ln>
            <a:solidFill>
              <a:srgbClr val="000000"/>
            </a:solidFill>
            <a:miter lim="800000"/>
            <a:headEnd/>
            <a:tailEnd/>
          </a:ln>
        </p:spPr>
      </p:sp>
      <p:sp>
        <p:nvSpPr>
          <p:cNvPr id="33075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TextEdit="1"/>
          </p:cNvSpPr>
          <p:nvPr>
            <p:ph type="sldImg"/>
          </p:nvPr>
        </p:nvSpPr>
        <p:spPr bwMode="auto">
          <a:noFill/>
          <a:ln>
            <a:solidFill>
              <a:srgbClr val="000000"/>
            </a:solidFill>
            <a:miter lim="800000"/>
            <a:headEnd/>
            <a:tailEnd/>
          </a:ln>
        </p:spPr>
      </p:sp>
      <p:sp>
        <p:nvSpPr>
          <p:cNvPr id="33177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Rot="1" noChangeAspect="1" noTextEdit="1"/>
          </p:cNvSpPr>
          <p:nvPr>
            <p:ph type="sldImg"/>
          </p:nvPr>
        </p:nvSpPr>
        <p:spPr bwMode="auto">
          <a:noFill/>
          <a:ln>
            <a:solidFill>
              <a:srgbClr val="000000"/>
            </a:solidFill>
            <a:miter lim="800000"/>
            <a:headEnd/>
            <a:tailEnd/>
          </a:ln>
        </p:spPr>
      </p:sp>
      <p:sp>
        <p:nvSpPr>
          <p:cNvPr id="33280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Rot="1" noChangeAspect="1" noTextEdit="1"/>
          </p:cNvSpPr>
          <p:nvPr>
            <p:ph type="sldImg"/>
          </p:nvPr>
        </p:nvSpPr>
        <p:spPr bwMode="auto">
          <a:noFill/>
          <a:ln>
            <a:solidFill>
              <a:srgbClr val="000000"/>
            </a:solidFill>
            <a:miter lim="800000"/>
            <a:headEnd/>
            <a:tailEnd/>
          </a:ln>
        </p:spPr>
      </p:sp>
      <p:sp>
        <p:nvSpPr>
          <p:cNvPr id="33382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Rot="1" noChangeAspect="1" noTextEdit="1"/>
          </p:cNvSpPr>
          <p:nvPr>
            <p:ph type="sldImg"/>
          </p:nvPr>
        </p:nvSpPr>
        <p:spPr bwMode="auto">
          <a:noFill/>
          <a:ln>
            <a:solidFill>
              <a:srgbClr val="000000"/>
            </a:solidFill>
            <a:miter lim="800000"/>
            <a:headEnd/>
            <a:tailEnd/>
          </a:ln>
        </p:spPr>
      </p:sp>
      <p:sp>
        <p:nvSpPr>
          <p:cNvPr id="33485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TextEdit="1"/>
          </p:cNvSpPr>
          <p:nvPr>
            <p:ph type="sldImg"/>
          </p:nvPr>
        </p:nvSpPr>
        <p:spPr bwMode="auto">
          <a:noFill/>
          <a:ln>
            <a:solidFill>
              <a:srgbClr val="000000"/>
            </a:solidFill>
            <a:miter lim="800000"/>
            <a:headEnd/>
            <a:tailEnd/>
          </a:ln>
        </p:spPr>
      </p:sp>
      <p:sp>
        <p:nvSpPr>
          <p:cNvPr id="26521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Rot="1" noChangeAspect="1" noTextEdit="1"/>
          </p:cNvSpPr>
          <p:nvPr>
            <p:ph type="sldImg"/>
          </p:nvPr>
        </p:nvSpPr>
        <p:spPr bwMode="auto">
          <a:noFill/>
          <a:ln>
            <a:solidFill>
              <a:srgbClr val="000000"/>
            </a:solidFill>
            <a:miter lim="800000"/>
            <a:headEnd/>
            <a:tailEnd/>
          </a:ln>
        </p:spPr>
      </p:sp>
      <p:sp>
        <p:nvSpPr>
          <p:cNvPr id="33587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Rot="1" noChangeAspect="1" noTextEdit="1"/>
          </p:cNvSpPr>
          <p:nvPr>
            <p:ph type="sldImg"/>
          </p:nvPr>
        </p:nvSpPr>
        <p:spPr bwMode="auto">
          <a:noFill/>
          <a:ln>
            <a:solidFill>
              <a:srgbClr val="000000"/>
            </a:solidFill>
            <a:miter lim="800000"/>
            <a:headEnd/>
            <a:tailEnd/>
          </a:ln>
        </p:spPr>
      </p:sp>
      <p:sp>
        <p:nvSpPr>
          <p:cNvPr id="33689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spect="1" noTextEdit="1"/>
          </p:cNvSpPr>
          <p:nvPr>
            <p:ph type="sldImg"/>
          </p:nvPr>
        </p:nvSpPr>
        <p:spPr bwMode="auto">
          <a:noFill/>
          <a:ln>
            <a:solidFill>
              <a:srgbClr val="000000"/>
            </a:solidFill>
            <a:miter lim="800000"/>
            <a:headEnd/>
            <a:tailEnd/>
          </a:ln>
        </p:spPr>
      </p:sp>
      <p:sp>
        <p:nvSpPr>
          <p:cNvPr id="33792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TextEdit="1"/>
          </p:cNvSpPr>
          <p:nvPr>
            <p:ph type="sldImg"/>
          </p:nvPr>
        </p:nvSpPr>
        <p:spPr bwMode="auto">
          <a:noFill/>
          <a:ln>
            <a:solidFill>
              <a:srgbClr val="000000"/>
            </a:solidFill>
            <a:miter lim="800000"/>
            <a:headEnd/>
            <a:tailEnd/>
          </a:ln>
        </p:spPr>
      </p:sp>
      <p:sp>
        <p:nvSpPr>
          <p:cNvPr id="33894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Rot="1" noChangeAspect="1" noTextEdit="1"/>
          </p:cNvSpPr>
          <p:nvPr>
            <p:ph type="sldImg"/>
          </p:nvPr>
        </p:nvSpPr>
        <p:spPr bwMode="auto">
          <a:noFill/>
          <a:ln>
            <a:solidFill>
              <a:srgbClr val="000000"/>
            </a:solidFill>
            <a:miter lim="800000"/>
            <a:headEnd/>
            <a:tailEnd/>
          </a:ln>
        </p:spPr>
      </p:sp>
      <p:sp>
        <p:nvSpPr>
          <p:cNvPr id="33997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TextEdit="1"/>
          </p:cNvSpPr>
          <p:nvPr>
            <p:ph type="sldImg"/>
          </p:nvPr>
        </p:nvSpPr>
        <p:spPr bwMode="auto">
          <a:noFill/>
          <a:ln>
            <a:solidFill>
              <a:srgbClr val="000000"/>
            </a:solidFill>
            <a:miter lim="800000"/>
            <a:headEnd/>
            <a:tailEnd/>
          </a:ln>
        </p:spPr>
      </p:sp>
      <p:sp>
        <p:nvSpPr>
          <p:cNvPr id="34099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spect="1" noTextEdit="1"/>
          </p:cNvSpPr>
          <p:nvPr>
            <p:ph type="sldImg"/>
          </p:nvPr>
        </p:nvSpPr>
        <p:spPr bwMode="auto">
          <a:noFill/>
          <a:ln>
            <a:solidFill>
              <a:srgbClr val="000000"/>
            </a:solidFill>
            <a:miter lim="800000"/>
            <a:headEnd/>
            <a:tailEnd/>
          </a:ln>
        </p:spPr>
      </p:sp>
      <p:sp>
        <p:nvSpPr>
          <p:cNvPr id="34201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TextEdit="1"/>
          </p:cNvSpPr>
          <p:nvPr>
            <p:ph type="sldImg"/>
          </p:nvPr>
        </p:nvSpPr>
        <p:spPr bwMode="auto">
          <a:noFill/>
          <a:ln>
            <a:solidFill>
              <a:srgbClr val="000000"/>
            </a:solidFill>
            <a:miter lim="800000"/>
            <a:headEnd/>
            <a:tailEnd/>
          </a:ln>
        </p:spPr>
      </p:sp>
      <p:sp>
        <p:nvSpPr>
          <p:cNvPr id="34304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Rot="1" noChangeAspect="1" noTextEdit="1"/>
          </p:cNvSpPr>
          <p:nvPr>
            <p:ph type="sldImg"/>
          </p:nvPr>
        </p:nvSpPr>
        <p:spPr bwMode="auto">
          <a:noFill/>
          <a:ln>
            <a:solidFill>
              <a:srgbClr val="000000"/>
            </a:solidFill>
            <a:miter lim="800000"/>
            <a:headEnd/>
            <a:tailEnd/>
          </a:ln>
        </p:spPr>
      </p:sp>
      <p:sp>
        <p:nvSpPr>
          <p:cNvPr id="34406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Rot="1" noChangeAspect="1" noTextEdit="1"/>
          </p:cNvSpPr>
          <p:nvPr>
            <p:ph type="sldImg"/>
          </p:nvPr>
        </p:nvSpPr>
        <p:spPr bwMode="auto">
          <a:noFill/>
          <a:ln>
            <a:solidFill>
              <a:srgbClr val="000000"/>
            </a:solidFill>
            <a:miter lim="800000"/>
            <a:headEnd/>
            <a:tailEnd/>
          </a:ln>
        </p:spPr>
      </p:sp>
      <p:sp>
        <p:nvSpPr>
          <p:cNvPr id="34509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spect="1" noTextEdit="1"/>
          </p:cNvSpPr>
          <p:nvPr>
            <p:ph type="sldImg"/>
          </p:nvPr>
        </p:nvSpPr>
        <p:spPr bwMode="auto">
          <a:noFill/>
          <a:ln>
            <a:solidFill>
              <a:srgbClr val="000000"/>
            </a:solidFill>
            <a:miter lim="800000"/>
            <a:headEnd/>
            <a:tailEnd/>
          </a:ln>
        </p:spPr>
      </p:sp>
      <p:sp>
        <p:nvSpPr>
          <p:cNvPr id="26624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Rot="1" noChangeAspect="1" noTextEdit="1"/>
          </p:cNvSpPr>
          <p:nvPr>
            <p:ph type="sldImg"/>
          </p:nvPr>
        </p:nvSpPr>
        <p:spPr bwMode="auto">
          <a:noFill/>
          <a:ln>
            <a:solidFill>
              <a:srgbClr val="000000"/>
            </a:solidFill>
            <a:miter lim="800000"/>
            <a:headEnd/>
            <a:tailEnd/>
          </a:ln>
        </p:spPr>
      </p:sp>
      <p:sp>
        <p:nvSpPr>
          <p:cNvPr id="34611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Rot="1" noChangeAspect="1" noTextEdit="1"/>
          </p:cNvSpPr>
          <p:nvPr>
            <p:ph type="sldImg"/>
          </p:nvPr>
        </p:nvSpPr>
        <p:spPr bwMode="auto">
          <a:noFill/>
          <a:ln>
            <a:solidFill>
              <a:srgbClr val="000000"/>
            </a:solidFill>
            <a:miter lim="800000"/>
            <a:headEnd/>
            <a:tailEnd/>
          </a:ln>
        </p:spPr>
      </p:sp>
      <p:sp>
        <p:nvSpPr>
          <p:cNvPr id="34713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TextEdit="1"/>
          </p:cNvSpPr>
          <p:nvPr>
            <p:ph type="sldImg"/>
          </p:nvPr>
        </p:nvSpPr>
        <p:spPr bwMode="auto">
          <a:noFill/>
          <a:ln>
            <a:solidFill>
              <a:srgbClr val="000000"/>
            </a:solidFill>
            <a:miter lim="800000"/>
            <a:headEnd/>
            <a:tailEnd/>
          </a:ln>
        </p:spPr>
      </p:sp>
      <p:sp>
        <p:nvSpPr>
          <p:cNvPr id="34816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Rot="1" noChangeAspect="1" noTextEdit="1"/>
          </p:cNvSpPr>
          <p:nvPr>
            <p:ph type="sldImg"/>
          </p:nvPr>
        </p:nvSpPr>
        <p:spPr bwMode="auto">
          <a:noFill/>
          <a:ln>
            <a:solidFill>
              <a:srgbClr val="000000"/>
            </a:solidFill>
            <a:miter lim="800000"/>
            <a:headEnd/>
            <a:tailEnd/>
          </a:ln>
        </p:spPr>
      </p:sp>
      <p:sp>
        <p:nvSpPr>
          <p:cNvPr id="34918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Rot="1" noChangeAspect="1" noTextEdit="1"/>
          </p:cNvSpPr>
          <p:nvPr>
            <p:ph type="sldImg"/>
          </p:nvPr>
        </p:nvSpPr>
        <p:spPr bwMode="auto">
          <a:noFill/>
          <a:ln>
            <a:solidFill>
              <a:srgbClr val="000000"/>
            </a:solidFill>
            <a:miter lim="800000"/>
            <a:headEnd/>
            <a:tailEnd/>
          </a:ln>
        </p:spPr>
      </p:sp>
      <p:sp>
        <p:nvSpPr>
          <p:cNvPr id="35021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Rot="1" noChangeAspect="1" noTextEdit="1"/>
          </p:cNvSpPr>
          <p:nvPr>
            <p:ph type="sldImg"/>
          </p:nvPr>
        </p:nvSpPr>
        <p:spPr bwMode="auto">
          <a:noFill/>
          <a:ln>
            <a:solidFill>
              <a:srgbClr val="000000"/>
            </a:solidFill>
            <a:miter lim="800000"/>
            <a:headEnd/>
            <a:tailEnd/>
          </a:ln>
        </p:spPr>
      </p:sp>
      <p:sp>
        <p:nvSpPr>
          <p:cNvPr id="35123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Rot="1" noChangeAspect="1" noTextEdit="1"/>
          </p:cNvSpPr>
          <p:nvPr>
            <p:ph type="sldImg"/>
          </p:nvPr>
        </p:nvSpPr>
        <p:spPr bwMode="auto">
          <a:noFill/>
          <a:ln>
            <a:solidFill>
              <a:srgbClr val="000000"/>
            </a:solidFill>
            <a:miter lim="800000"/>
            <a:headEnd/>
            <a:tailEnd/>
          </a:ln>
        </p:spPr>
      </p:sp>
      <p:sp>
        <p:nvSpPr>
          <p:cNvPr id="35225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Rot="1" noChangeAspect="1" noTextEdit="1"/>
          </p:cNvSpPr>
          <p:nvPr>
            <p:ph type="sldImg"/>
          </p:nvPr>
        </p:nvSpPr>
        <p:spPr bwMode="auto">
          <a:noFill/>
          <a:ln>
            <a:solidFill>
              <a:srgbClr val="000000"/>
            </a:solidFill>
            <a:miter lim="800000"/>
            <a:headEnd/>
            <a:tailEnd/>
          </a:ln>
        </p:spPr>
      </p:sp>
      <p:sp>
        <p:nvSpPr>
          <p:cNvPr id="35328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TextEdit="1"/>
          </p:cNvSpPr>
          <p:nvPr>
            <p:ph type="sldImg"/>
          </p:nvPr>
        </p:nvSpPr>
        <p:spPr bwMode="auto">
          <a:noFill/>
          <a:ln>
            <a:solidFill>
              <a:srgbClr val="000000"/>
            </a:solidFill>
            <a:miter lim="800000"/>
            <a:headEnd/>
            <a:tailEnd/>
          </a:ln>
        </p:spPr>
      </p:sp>
      <p:sp>
        <p:nvSpPr>
          <p:cNvPr id="35430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Rot="1" noChangeAspect="1" noTextEdit="1"/>
          </p:cNvSpPr>
          <p:nvPr>
            <p:ph type="sldImg"/>
          </p:nvPr>
        </p:nvSpPr>
        <p:spPr bwMode="auto">
          <a:noFill/>
          <a:ln>
            <a:solidFill>
              <a:srgbClr val="000000"/>
            </a:solidFill>
            <a:miter lim="800000"/>
            <a:headEnd/>
            <a:tailEnd/>
          </a:ln>
        </p:spPr>
      </p:sp>
      <p:sp>
        <p:nvSpPr>
          <p:cNvPr id="35533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uverture_sans_image">
    <p:spTree>
      <p:nvGrpSpPr>
        <p:cNvPr id="1" name=""/>
        <p:cNvGrpSpPr/>
        <p:nvPr/>
      </p:nvGrpSpPr>
      <p:grpSpPr>
        <a:xfrm>
          <a:off x="0" y="0"/>
          <a:ext cx="0" cy="0"/>
          <a:chOff x="0" y="0"/>
          <a:chExt cx="0" cy="0"/>
        </a:xfrm>
      </p:grpSpPr>
      <p:pic>
        <p:nvPicPr>
          <p:cNvPr id="3" name="Picture 2" descr="http://www.tourismelimousin.com/fr/decouvrez-limousin/villes-et-villages/images/bandeau-plus-beaux-villages-fran.jpg"/>
          <p:cNvPicPr>
            <a:picLocks noChangeAspect="1" noChangeArrowheads="1"/>
          </p:cNvPicPr>
          <p:nvPr userDrawn="1"/>
        </p:nvPicPr>
        <p:blipFill>
          <a:blip r:embed="rId2"/>
          <a:srcRect/>
          <a:stretch>
            <a:fillRect/>
          </a:stretch>
        </p:blipFill>
        <p:spPr bwMode="auto">
          <a:xfrm>
            <a:off x="0" y="-26988"/>
            <a:ext cx="9144000" cy="1165226"/>
          </a:xfrm>
          <a:prstGeom prst="rect">
            <a:avLst/>
          </a:prstGeom>
          <a:noFill/>
          <a:ln w="9525">
            <a:noFill/>
            <a:miter lim="800000"/>
            <a:headEnd/>
            <a:tailEnd/>
          </a:ln>
        </p:spPr>
      </p:pic>
      <p:pic>
        <p:nvPicPr>
          <p:cNvPr id="4" name="Picture 4" descr="http://www.tourismelimousin.com/fr/decouvrez-limousin/le-limousin/images/limousin-limousines.jpg"/>
          <p:cNvPicPr>
            <a:picLocks noChangeAspect="1" noChangeArrowheads="1"/>
          </p:cNvPicPr>
          <p:nvPr userDrawn="1"/>
        </p:nvPicPr>
        <p:blipFill>
          <a:blip r:embed="rId3"/>
          <a:srcRect/>
          <a:stretch>
            <a:fillRect/>
          </a:stretch>
        </p:blipFill>
        <p:spPr bwMode="auto">
          <a:xfrm>
            <a:off x="0" y="1125538"/>
            <a:ext cx="9144000" cy="1295400"/>
          </a:xfrm>
          <a:prstGeom prst="rect">
            <a:avLst/>
          </a:prstGeom>
          <a:noFill/>
          <a:ln w="9525">
            <a:noFill/>
            <a:miter lim="800000"/>
            <a:headEnd/>
            <a:tailEnd/>
          </a:ln>
        </p:spPr>
      </p:pic>
      <p:pic>
        <p:nvPicPr>
          <p:cNvPr id="5" name="Picture 6" descr="Architecture remarquable"/>
          <p:cNvPicPr>
            <a:picLocks noChangeAspect="1" noChangeArrowheads="1"/>
          </p:cNvPicPr>
          <p:nvPr userDrawn="1"/>
        </p:nvPicPr>
        <p:blipFill>
          <a:blip r:embed="rId4"/>
          <a:srcRect/>
          <a:stretch>
            <a:fillRect/>
          </a:stretch>
        </p:blipFill>
        <p:spPr bwMode="auto">
          <a:xfrm>
            <a:off x="0" y="2384425"/>
            <a:ext cx="2335213" cy="1081088"/>
          </a:xfrm>
          <a:prstGeom prst="rect">
            <a:avLst/>
          </a:prstGeom>
          <a:noFill/>
          <a:ln w="9525">
            <a:noFill/>
            <a:miter lim="800000"/>
            <a:headEnd/>
            <a:tailEnd/>
          </a:ln>
        </p:spPr>
      </p:pic>
      <p:pic>
        <p:nvPicPr>
          <p:cNvPr id="6" name="Picture 8" descr="Châteaux et bâtisses"/>
          <p:cNvPicPr>
            <a:picLocks noChangeAspect="1" noChangeArrowheads="1"/>
          </p:cNvPicPr>
          <p:nvPr userDrawn="1"/>
        </p:nvPicPr>
        <p:blipFill>
          <a:blip r:embed="rId5"/>
          <a:srcRect/>
          <a:stretch>
            <a:fillRect/>
          </a:stretch>
        </p:blipFill>
        <p:spPr bwMode="auto">
          <a:xfrm>
            <a:off x="2308225" y="2384425"/>
            <a:ext cx="2335213" cy="1081088"/>
          </a:xfrm>
          <a:prstGeom prst="rect">
            <a:avLst/>
          </a:prstGeom>
          <a:noFill/>
          <a:ln w="9525">
            <a:noFill/>
            <a:miter lim="800000"/>
            <a:headEnd/>
            <a:tailEnd/>
          </a:ln>
        </p:spPr>
      </p:pic>
      <p:pic>
        <p:nvPicPr>
          <p:cNvPr id="7" name="Picture 10" descr="Musées et lieux de création"/>
          <p:cNvPicPr>
            <a:picLocks noChangeAspect="1" noChangeArrowheads="1"/>
          </p:cNvPicPr>
          <p:nvPr userDrawn="1"/>
        </p:nvPicPr>
        <p:blipFill>
          <a:blip r:embed="rId6"/>
          <a:srcRect/>
          <a:stretch>
            <a:fillRect/>
          </a:stretch>
        </p:blipFill>
        <p:spPr bwMode="auto">
          <a:xfrm>
            <a:off x="4613275" y="2384425"/>
            <a:ext cx="2335213" cy="1081088"/>
          </a:xfrm>
          <a:prstGeom prst="rect">
            <a:avLst/>
          </a:prstGeom>
          <a:noFill/>
          <a:ln w="9525">
            <a:noFill/>
            <a:miter lim="800000"/>
            <a:headEnd/>
            <a:tailEnd/>
          </a:ln>
        </p:spPr>
      </p:pic>
      <p:pic>
        <p:nvPicPr>
          <p:cNvPr id="8" name="Picture 12" descr="Edifices religieux"/>
          <p:cNvPicPr>
            <a:picLocks noChangeAspect="1" noChangeArrowheads="1"/>
          </p:cNvPicPr>
          <p:nvPr userDrawn="1"/>
        </p:nvPicPr>
        <p:blipFill>
          <a:blip r:embed="rId7"/>
          <a:srcRect/>
          <a:stretch>
            <a:fillRect/>
          </a:stretch>
        </p:blipFill>
        <p:spPr bwMode="auto">
          <a:xfrm>
            <a:off x="6804025" y="2384425"/>
            <a:ext cx="2335213" cy="1081088"/>
          </a:xfrm>
          <a:prstGeom prst="rect">
            <a:avLst/>
          </a:prstGeom>
          <a:noFill/>
          <a:ln w="9525">
            <a:noFill/>
            <a:miter lim="800000"/>
            <a:headEnd/>
            <a:tailEnd/>
          </a:ln>
        </p:spPr>
      </p:pic>
      <p:pic>
        <p:nvPicPr>
          <p:cNvPr id="9" name="Picture 14" descr="http://www.tourismelimousin.com/fr/decouvrez-limousin/gastronomie-et-terroir/images/bandeau-specialites-culinaires.jpg"/>
          <p:cNvPicPr>
            <a:picLocks noChangeAspect="1" noChangeArrowheads="1"/>
          </p:cNvPicPr>
          <p:nvPr userDrawn="1"/>
        </p:nvPicPr>
        <p:blipFill>
          <a:blip r:embed="rId8"/>
          <a:srcRect/>
          <a:stretch>
            <a:fillRect/>
          </a:stretch>
        </p:blipFill>
        <p:spPr bwMode="auto">
          <a:xfrm>
            <a:off x="0" y="3465513"/>
            <a:ext cx="9144000" cy="1165225"/>
          </a:xfrm>
          <a:prstGeom prst="rect">
            <a:avLst/>
          </a:prstGeom>
          <a:noFill/>
          <a:ln w="9525">
            <a:noFill/>
            <a:miter lim="800000"/>
            <a:headEnd/>
            <a:tailEnd/>
          </a:ln>
        </p:spPr>
      </p:pic>
      <p:pic>
        <p:nvPicPr>
          <p:cNvPr id="10" name="Picture 16" descr="http://www.tourismelimousin.com/fr/decouvrez-limousin/artisanat-et-metiers-d-arts/images/bandeau-porcelaine.jpg"/>
          <p:cNvPicPr>
            <a:picLocks noChangeAspect="1" noChangeArrowheads="1"/>
          </p:cNvPicPr>
          <p:nvPr userDrawn="1"/>
        </p:nvPicPr>
        <p:blipFill>
          <a:blip r:embed="rId9"/>
          <a:srcRect/>
          <a:stretch>
            <a:fillRect/>
          </a:stretch>
        </p:blipFill>
        <p:spPr bwMode="auto">
          <a:xfrm>
            <a:off x="0" y="4618038"/>
            <a:ext cx="9144000" cy="1165225"/>
          </a:xfrm>
          <a:prstGeom prst="rect">
            <a:avLst/>
          </a:prstGeom>
          <a:noFill/>
          <a:ln w="9525">
            <a:noFill/>
            <a:miter lim="800000"/>
            <a:headEnd/>
            <a:tailEnd/>
          </a:ln>
        </p:spPr>
      </p:pic>
      <p:pic>
        <p:nvPicPr>
          <p:cNvPr id="11" name="Picture 18" descr="La Randonnée"/>
          <p:cNvPicPr>
            <a:picLocks noChangeAspect="1" noChangeArrowheads="1"/>
          </p:cNvPicPr>
          <p:nvPr userDrawn="1"/>
        </p:nvPicPr>
        <p:blipFill>
          <a:blip r:embed="rId10"/>
          <a:srcRect/>
          <a:stretch>
            <a:fillRect/>
          </a:stretch>
        </p:blipFill>
        <p:spPr bwMode="auto">
          <a:xfrm>
            <a:off x="0" y="5768975"/>
            <a:ext cx="2413000" cy="1116013"/>
          </a:xfrm>
          <a:prstGeom prst="rect">
            <a:avLst/>
          </a:prstGeom>
          <a:noFill/>
          <a:ln w="9525">
            <a:noFill/>
            <a:miter lim="800000"/>
            <a:headEnd/>
            <a:tailEnd/>
          </a:ln>
        </p:spPr>
      </p:pic>
      <p:pic>
        <p:nvPicPr>
          <p:cNvPr id="12" name="Picture 20" descr="Le cheval"/>
          <p:cNvPicPr>
            <a:picLocks noChangeAspect="1" noChangeArrowheads="1"/>
          </p:cNvPicPr>
          <p:nvPr userDrawn="1"/>
        </p:nvPicPr>
        <p:blipFill>
          <a:blip r:embed="rId11"/>
          <a:srcRect/>
          <a:stretch>
            <a:fillRect/>
          </a:stretch>
        </p:blipFill>
        <p:spPr bwMode="auto">
          <a:xfrm>
            <a:off x="2268538" y="5768975"/>
            <a:ext cx="2411412" cy="1116013"/>
          </a:xfrm>
          <a:prstGeom prst="rect">
            <a:avLst/>
          </a:prstGeom>
          <a:noFill/>
          <a:ln w="9525">
            <a:noFill/>
            <a:miter lim="800000"/>
            <a:headEnd/>
            <a:tailEnd/>
          </a:ln>
        </p:spPr>
      </p:pic>
      <p:pic>
        <p:nvPicPr>
          <p:cNvPr id="13" name="Picture 22" descr="La pêche"/>
          <p:cNvPicPr>
            <a:picLocks noChangeAspect="1" noChangeArrowheads="1"/>
          </p:cNvPicPr>
          <p:nvPr userDrawn="1"/>
        </p:nvPicPr>
        <p:blipFill>
          <a:blip r:embed="rId12"/>
          <a:srcRect/>
          <a:stretch>
            <a:fillRect/>
          </a:stretch>
        </p:blipFill>
        <p:spPr bwMode="auto">
          <a:xfrm>
            <a:off x="4500563" y="5768975"/>
            <a:ext cx="2413000" cy="1116013"/>
          </a:xfrm>
          <a:prstGeom prst="rect">
            <a:avLst/>
          </a:prstGeom>
          <a:noFill/>
          <a:ln w="9525">
            <a:noFill/>
            <a:miter lim="800000"/>
            <a:headEnd/>
            <a:tailEnd/>
          </a:ln>
        </p:spPr>
      </p:pic>
      <p:pic>
        <p:nvPicPr>
          <p:cNvPr id="15" name="Picture 24" descr="H2O"/>
          <p:cNvPicPr>
            <a:picLocks noChangeAspect="1" noChangeArrowheads="1"/>
          </p:cNvPicPr>
          <p:nvPr userDrawn="1"/>
        </p:nvPicPr>
        <p:blipFill>
          <a:blip r:embed="rId13"/>
          <a:srcRect/>
          <a:stretch>
            <a:fillRect/>
          </a:stretch>
        </p:blipFill>
        <p:spPr bwMode="auto">
          <a:xfrm>
            <a:off x="6777038" y="5768975"/>
            <a:ext cx="2403475" cy="1116013"/>
          </a:xfrm>
          <a:prstGeom prst="rect">
            <a:avLst/>
          </a:prstGeom>
          <a:noFill/>
          <a:ln w="9525">
            <a:noFill/>
            <a:miter lim="800000"/>
            <a:headEnd/>
            <a:tailEnd/>
          </a:ln>
        </p:spPr>
      </p:pic>
      <p:pic>
        <p:nvPicPr>
          <p:cNvPr id="16" name="Image 9" descr="Logo_couv_4x4.jpg"/>
          <p:cNvPicPr>
            <a:picLocks noChangeAspect="1"/>
          </p:cNvPicPr>
          <p:nvPr userDrawn="1"/>
        </p:nvPicPr>
        <p:blipFill>
          <a:blip r:embed="rId14"/>
          <a:srcRect/>
          <a:stretch>
            <a:fillRect/>
          </a:stretch>
        </p:blipFill>
        <p:spPr bwMode="gray">
          <a:xfrm>
            <a:off x="7135813" y="4635500"/>
            <a:ext cx="1441450" cy="1439863"/>
          </a:xfrm>
          <a:prstGeom prst="rect">
            <a:avLst/>
          </a:prstGeom>
          <a:noFill/>
          <a:ln w="9525">
            <a:noFill/>
            <a:miter lim="800000"/>
            <a:headEnd/>
            <a:tailEnd/>
          </a:ln>
        </p:spPr>
      </p:pic>
      <p:sp>
        <p:nvSpPr>
          <p:cNvPr id="17" name="Forme libre 10"/>
          <p:cNvSpPr/>
          <p:nvPr userDrawn="1"/>
        </p:nvSpPr>
        <p:spPr bwMode="gray">
          <a:xfrm rot="21000000">
            <a:off x="-385763" y="1671638"/>
            <a:ext cx="8359776" cy="3687762"/>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013364 w 8721577"/>
              <a:gd name="connsiteY0" fmla="*/ 6418 h 3679481"/>
              <a:gd name="connsiteX1" fmla="*/ 142322 w 8721577"/>
              <a:gd name="connsiteY1" fmla="*/ 14568 h 3679481"/>
              <a:gd name="connsiteX2" fmla="*/ 159433 w 8721577"/>
              <a:gd name="connsiteY2" fmla="*/ 7481 h 3679481"/>
              <a:gd name="connsiteX3" fmla="*/ 8697379 w 8721577"/>
              <a:gd name="connsiteY3" fmla="*/ 7481 h 3679481"/>
              <a:gd name="connsiteX4" fmla="*/ 8714490 w 8721577"/>
              <a:gd name="connsiteY4" fmla="*/ 14568 h 3679481"/>
              <a:gd name="connsiteX5" fmla="*/ 8721577 w 8721577"/>
              <a:gd name="connsiteY5" fmla="*/ 31679 h 3679481"/>
              <a:gd name="connsiteX6" fmla="*/ 8721577 w 8721577"/>
              <a:gd name="connsiteY6" fmla="*/ 3655283 h 3679481"/>
              <a:gd name="connsiteX7" fmla="*/ 8714490 w 8721577"/>
              <a:gd name="connsiteY7" fmla="*/ 3672394 h 3679481"/>
              <a:gd name="connsiteX8" fmla="*/ 8697379 w 8721577"/>
              <a:gd name="connsiteY8" fmla="*/ 3679481 h 3679481"/>
              <a:gd name="connsiteX9" fmla="*/ 159433 w 8721577"/>
              <a:gd name="connsiteY9" fmla="*/ 3679481 h 3679481"/>
              <a:gd name="connsiteX10" fmla="*/ 142322 w 8721577"/>
              <a:gd name="connsiteY10" fmla="*/ 3672394 h 3679481"/>
              <a:gd name="connsiteX11" fmla="*/ 135235 w 8721577"/>
              <a:gd name="connsiteY11" fmla="*/ 3655283 h 3679481"/>
              <a:gd name="connsiteX12" fmla="*/ 1013364 w 8721577"/>
              <a:gd name="connsiteY12" fmla="*/ 6418 h 3679481"/>
              <a:gd name="connsiteX0" fmla="*/ 1013364 w 8721577"/>
              <a:gd name="connsiteY0" fmla="*/ 6418 h 3700856"/>
              <a:gd name="connsiteX1" fmla="*/ 142322 w 8721577"/>
              <a:gd name="connsiteY1" fmla="*/ 14568 h 3700856"/>
              <a:gd name="connsiteX2" fmla="*/ 159433 w 8721577"/>
              <a:gd name="connsiteY2" fmla="*/ 7481 h 3700856"/>
              <a:gd name="connsiteX3" fmla="*/ 8697379 w 8721577"/>
              <a:gd name="connsiteY3" fmla="*/ 7481 h 3700856"/>
              <a:gd name="connsiteX4" fmla="*/ 8714490 w 8721577"/>
              <a:gd name="connsiteY4" fmla="*/ 14568 h 3700856"/>
              <a:gd name="connsiteX5" fmla="*/ 8721577 w 8721577"/>
              <a:gd name="connsiteY5" fmla="*/ 31679 h 3700856"/>
              <a:gd name="connsiteX6" fmla="*/ 8721577 w 8721577"/>
              <a:gd name="connsiteY6" fmla="*/ 3655283 h 3700856"/>
              <a:gd name="connsiteX7" fmla="*/ 8714490 w 8721577"/>
              <a:gd name="connsiteY7" fmla="*/ 3672394 h 3700856"/>
              <a:gd name="connsiteX8" fmla="*/ 8697379 w 8721577"/>
              <a:gd name="connsiteY8" fmla="*/ 3679481 h 3700856"/>
              <a:gd name="connsiteX9" fmla="*/ 159433 w 8721577"/>
              <a:gd name="connsiteY9" fmla="*/ 3679481 h 3700856"/>
              <a:gd name="connsiteX10" fmla="*/ 142322 w 8721577"/>
              <a:gd name="connsiteY10" fmla="*/ 3672394 h 3700856"/>
              <a:gd name="connsiteX11" fmla="*/ 363068 w 8721577"/>
              <a:gd name="connsiteY11" fmla="*/ 3694438 h 3700856"/>
              <a:gd name="connsiteX12" fmla="*/ 1013364 w 8721577"/>
              <a:gd name="connsiteY12" fmla="*/ 6418 h 3700856"/>
              <a:gd name="connsiteX0" fmla="*/ 2242983 w 9951196"/>
              <a:gd name="connsiteY0" fmla="*/ 6418 h 4306615"/>
              <a:gd name="connsiteX1" fmla="*/ 1371941 w 9951196"/>
              <a:gd name="connsiteY1" fmla="*/ 14568 h 4306615"/>
              <a:gd name="connsiteX2" fmla="*/ 1389052 w 9951196"/>
              <a:gd name="connsiteY2" fmla="*/ 7481 h 4306615"/>
              <a:gd name="connsiteX3" fmla="*/ 9926998 w 9951196"/>
              <a:gd name="connsiteY3" fmla="*/ 7481 h 4306615"/>
              <a:gd name="connsiteX4" fmla="*/ 9944109 w 9951196"/>
              <a:gd name="connsiteY4" fmla="*/ 14568 h 4306615"/>
              <a:gd name="connsiteX5" fmla="*/ 9951196 w 9951196"/>
              <a:gd name="connsiteY5" fmla="*/ 31679 h 4306615"/>
              <a:gd name="connsiteX6" fmla="*/ 9951196 w 9951196"/>
              <a:gd name="connsiteY6" fmla="*/ 3655283 h 4306615"/>
              <a:gd name="connsiteX7" fmla="*/ 9944109 w 9951196"/>
              <a:gd name="connsiteY7" fmla="*/ 3672394 h 4306615"/>
              <a:gd name="connsiteX8" fmla="*/ 9926998 w 9951196"/>
              <a:gd name="connsiteY8" fmla="*/ 3679481 h 4306615"/>
              <a:gd name="connsiteX9" fmla="*/ 1389052 w 9951196"/>
              <a:gd name="connsiteY9" fmla="*/ 3679481 h 4306615"/>
              <a:gd name="connsiteX10" fmla="*/ 1592687 w 9951196"/>
              <a:gd name="connsiteY10" fmla="*/ 3694438 h 4306615"/>
              <a:gd name="connsiteX11" fmla="*/ 2242983 w 9951196"/>
              <a:gd name="connsiteY11" fmla="*/ 6418 h 4306615"/>
              <a:gd name="connsiteX0" fmla="*/ 1013364 w 8721577"/>
              <a:gd name="connsiteY0" fmla="*/ 6418 h 3694438"/>
              <a:gd name="connsiteX1" fmla="*/ 142322 w 8721577"/>
              <a:gd name="connsiteY1" fmla="*/ 14568 h 3694438"/>
              <a:gd name="connsiteX2" fmla="*/ 159433 w 8721577"/>
              <a:gd name="connsiteY2" fmla="*/ 7481 h 3694438"/>
              <a:gd name="connsiteX3" fmla="*/ 8697379 w 8721577"/>
              <a:gd name="connsiteY3" fmla="*/ 7481 h 3694438"/>
              <a:gd name="connsiteX4" fmla="*/ 8714490 w 8721577"/>
              <a:gd name="connsiteY4" fmla="*/ 14568 h 3694438"/>
              <a:gd name="connsiteX5" fmla="*/ 8721577 w 8721577"/>
              <a:gd name="connsiteY5" fmla="*/ 31679 h 3694438"/>
              <a:gd name="connsiteX6" fmla="*/ 8721577 w 8721577"/>
              <a:gd name="connsiteY6" fmla="*/ 3655283 h 3694438"/>
              <a:gd name="connsiteX7" fmla="*/ 8714490 w 8721577"/>
              <a:gd name="connsiteY7" fmla="*/ 3672394 h 3694438"/>
              <a:gd name="connsiteX8" fmla="*/ 8697379 w 8721577"/>
              <a:gd name="connsiteY8" fmla="*/ 3679481 h 3694438"/>
              <a:gd name="connsiteX9" fmla="*/ 363068 w 8721577"/>
              <a:gd name="connsiteY9" fmla="*/ 3694438 h 3694438"/>
              <a:gd name="connsiteX10" fmla="*/ 1013364 w 8721577"/>
              <a:gd name="connsiteY10" fmla="*/ 6418 h 3694438"/>
              <a:gd name="connsiteX0" fmla="*/ 508966 w 8649520"/>
              <a:gd name="connsiteY0" fmla="*/ 188005 h 3707740"/>
              <a:gd name="connsiteX1" fmla="*/ 70265 w 8649520"/>
              <a:gd name="connsiteY1" fmla="*/ 27870 h 3707740"/>
              <a:gd name="connsiteX2" fmla="*/ 87376 w 8649520"/>
              <a:gd name="connsiteY2" fmla="*/ 20783 h 3707740"/>
              <a:gd name="connsiteX3" fmla="*/ 8625322 w 8649520"/>
              <a:gd name="connsiteY3" fmla="*/ 20783 h 3707740"/>
              <a:gd name="connsiteX4" fmla="*/ 8642433 w 8649520"/>
              <a:gd name="connsiteY4" fmla="*/ 27870 h 3707740"/>
              <a:gd name="connsiteX5" fmla="*/ 8649520 w 8649520"/>
              <a:gd name="connsiteY5" fmla="*/ 44981 h 3707740"/>
              <a:gd name="connsiteX6" fmla="*/ 8649520 w 8649520"/>
              <a:gd name="connsiteY6" fmla="*/ 3668585 h 3707740"/>
              <a:gd name="connsiteX7" fmla="*/ 8642433 w 8649520"/>
              <a:gd name="connsiteY7" fmla="*/ 3685696 h 3707740"/>
              <a:gd name="connsiteX8" fmla="*/ 8625322 w 8649520"/>
              <a:gd name="connsiteY8" fmla="*/ 3692783 h 3707740"/>
              <a:gd name="connsiteX9" fmla="*/ 291011 w 8649520"/>
              <a:gd name="connsiteY9" fmla="*/ 3707740 h 3707740"/>
              <a:gd name="connsiteX10" fmla="*/ 508966 w 8649520"/>
              <a:gd name="connsiteY10" fmla="*/ 188005 h 3707740"/>
              <a:gd name="connsiteX0" fmla="*/ 510758 w 8651312"/>
              <a:gd name="connsiteY0" fmla="*/ 188182 h 3707917"/>
              <a:gd name="connsiteX1" fmla="*/ 72057 w 8651312"/>
              <a:gd name="connsiteY1" fmla="*/ 28047 h 3707917"/>
              <a:gd name="connsiteX2" fmla="*/ 943101 w 8651312"/>
              <a:gd name="connsiteY2" fmla="*/ 19897 h 3707917"/>
              <a:gd name="connsiteX3" fmla="*/ 8627114 w 8651312"/>
              <a:gd name="connsiteY3" fmla="*/ 20960 h 3707917"/>
              <a:gd name="connsiteX4" fmla="*/ 8644225 w 8651312"/>
              <a:gd name="connsiteY4" fmla="*/ 28047 h 3707917"/>
              <a:gd name="connsiteX5" fmla="*/ 8651312 w 8651312"/>
              <a:gd name="connsiteY5" fmla="*/ 45158 h 3707917"/>
              <a:gd name="connsiteX6" fmla="*/ 8651312 w 8651312"/>
              <a:gd name="connsiteY6" fmla="*/ 3668762 h 3707917"/>
              <a:gd name="connsiteX7" fmla="*/ 8644225 w 8651312"/>
              <a:gd name="connsiteY7" fmla="*/ 3685873 h 3707917"/>
              <a:gd name="connsiteX8" fmla="*/ 8627114 w 8651312"/>
              <a:gd name="connsiteY8" fmla="*/ 3692960 h 3707917"/>
              <a:gd name="connsiteX9" fmla="*/ 292803 w 8651312"/>
              <a:gd name="connsiteY9" fmla="*/ 3707917 h 3707917"/>
              <a:gd name="connsiteX10" fmla="*/ 510758 w 8651312"/>
              <a:gd name="connsiteY10" fmla="*/ 188182 h 3707917"/>
              <a:gd name="connsiteX0" fmla="*/ 920383 w 9060937"/>
              <a:gd name="connsiteY0" fmla="*/ 614670 h 4134405"/>
              <a:gd name="connsiteX1" fmla="*/ 1352726 w 9060937"/>
              <a:gd name="connsiteY1" fmla="*/ 446385 h 4134405"/>
              <a:gd name="connsiteX2" fmla="*/ 9036739 w 9060937"/>
              <a:gd name="connsiteY2" fmla="*/ 447448 h 4134405"/>
              <a:gd name="connsiteX3" fmla="*/ 9053850 w 9060937"/>
              <a:gd name="connsiteY3" fmla="*/ 454535 h 4134405"/>
              <a:gd name="connsiteX4" fmla="*/ 9060937 w 9060937"/>
              <a:gd name="connsiteY4" fmla="*/ 471646 h 4134405"/>
              <a:gd name="connsiteX5" fmla="*/ 9060937 w 9060937"/>
              <a:gd name="connsiteY5" fmla="*/ 4095250 h 4134405"/>
              <a:gd name="connsiteX6" fmla="*/ 9053850 w 9060937"/>
              <a:gd name="connsiteY6" fmla="*/ 4112361 h 4134405"/>
              <a:gd name="connsiteX7" fmla="*/ 9036739 w 9060937"/>
              <a:gd name="connsiteY7" fmla="*/ 4119448 h 4134405"/>
              <a:gd name="connsiteX8" fmla="*/ 702428 w 9060937"/>
              <a:gd name="connsiteY8" fmla="*/ 4134405 h 4134405"/>
              <a:gd name="connsiteX9" fmla="*/ 920383 w 9060937"/>
              <a:gd name="connsiteY9" fmla="*/ 614670 h 4134405"/>
              <a:gd name="connsiteX0" fmla="*/ 0 w 8358509"/>
              <a:gd name="connsiteY0" fmla="*/ 3688020 h 3688020"/>
              <a:gd name="connsiteX1" fmla="*/ 650298 w 8358509"/>
              <a:gd name="connsiteY1" fmla="*/ 0 h 3688020"/>
              <a:gd name="connsiteX2" fmla="*/ 8334311 w 8358509"/>
              <a:gd name="connsiteY2" fmla="*/ 1063 h 3688020"/>
              <a:gd name="connsiteX3" fmla="*/ 8351422 w 8358509"/>
              <a:gd name="connsiteY3" fmla="*/ 8150 h 3688020"/>
              <a:gd name="connsiteX4" fmla="*/ 8358509 w 8358509"/>
              <a:gd name="connsiteY4" fmla="*/ 25261 h 3688020"/>
              <a:gd name="connsiteX5" fmla="*/ 8358509 w 8358509"/>
              <a:gd name="connsiteY5" fmla="*/ 3648865 h 3688020"/>
              <a:gd name="connsiteX6" fmla="*/ 8351422 w 8358509"/>
              <a:gd name="connsiteY6" fmla="*/ 3665976 h 3688020"/>
              <a:gd name="connsiteX7" fmla="*/ 8334311 w 8358509"/>
              <a:gd name="connsiteY7" fmla="*/ 3673063 h 3688020"/>
              <a:gd name="connsiteX8" fmla="*/ 0 w 8358509"/>
              <a:gd name="connsiteY8" fmla="*/ 3688020 h 368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8509" h="3688020">
                <a:moveTo>
                  <a:pt x="0" y="3688020"/>
                </a:moveTo>
                <a:lnTo>
                  <a:pt x="650298" y="0"/>
                </a:lnTo>
                <a:lnTo>
                  <a:pt x="8334311" y="1063"/>
                </a:lnTo>
                <a:cubicBezTo>
                  <a:pt x="8340729" y="1063"/>
                  <a:pt x="8346884" y="3612"/>
                  <a:pt x="8351422" y="8150"/>
                </a:cubicBezTo>
                <a:cubicBezTo>
                  <a:pt x="8355960" y="12688"/>
                  <a:pt x="8358509" y="18843"/>
                  <a:pt x="8358509" y="25261"/>
                </a:cubicBezTo>
                <a:lnTo>
                  <a:pt x="8358509" y="3648865"/>
                </a:lnTo>
                <a:cubicBezTo>
                  <a:pt x="8358509" y="3655283"/>
                  <a:pt x="8355960" y="3661438"/>
                  <a:pt x="8351422" y="3665976"/>
                </a:cubicBezTo>
                <a:cubicBezTo>
                  <a:pt x="8346884" y="3670514"/>
                  <a:pt x="8340729" y="3673063"/>
                  <a:pt x="8334311" y="3673063"/>
                </a:cubicBezTo>
                <a:lnTo>
                  <a:pt x="0" y="3688020"/>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4" name="Espace réservé du texte 13"/>
          <p:cNvSpPr>
            <a:spLocks noGrp="1"/>
          </p:cNvSpPr>
          <p:nvPr>
            <p:ph type="body" sz="quarter" idx="13"/>
          </p:nvPr>
        </p:nvSpPr>
        <p:spPr bwMode="gray">
          <a:xfrm>
            <a:off x="719138" y="2178435"/>
            <a:ext cx="6877050" cy="3744913"/>
          </a:xfrm>
        </p:spPr>
        <p:txBody>
          <a:bodyPr bIns="396000" anchor="ctr"/>
          <a:lstStyle>
            <a:lvl1pPr>
              <a:defRPr sz="2400" b="1">
                <a:solidFill>
                  <a:schemeClr val="bg1"/>
                </a:solidFill>
              </a:defRPr>
            </a:lvl1pPr>
            <a:lvl2pPr marL="0" indent="0">
              <a:buFontTx/>
              <a:buNone/>
              <a:defRPr sz="1800" b="1">
                <a:solidFill>
                  <a:schemeClr val="bg1"/>
                </a:solidFill>
              </a:defRPr>
            </a:lvl2pPr>
            <a:lvl3pPr marL="0" indent="0">
              <a:buFontTx/>
              <a:buNone/>
              <a:defRPr sz="12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18" name="Espace réservé de la date 3"/>
          <p:cNvSpPr>
            <a:spLocks noGrp="1"/>
          </p:cNvSpPr>
          <p:nvPr>
            <p:ph type="dt" sz="half" idx="14"/>
          </p:nvPr>
        </p:nvSpPr>
        <p:spPr bwMode="gray">
          <a:xfrm>
            <a:off x="2051050" y="6632575"/>
            <a:ext cx="6192838" cy="225425"/>
          </a:xfrm>
          <a:prstGeom prst="rect">
            <a:avLst/>
          </a:prstGeom>
        </p:spPr>
        <p:txBody>
          <a:bodyPr/>
          <a:lstStyle>
            <a:lvl1pPr fontAlgn="auto">
              <a:spcBef>
                <a:spcPts val="0"/>
              </a:spcBef>
              <a:spcAft>
                <a:spcPts val="0"/>
              </a:spcAft>
              <a:defRPr sz="200">
                <a:solidFill>
                  <a:schemeClr val="bg1"/>
                </a:solidFill>
                <a:latin typeface="+mn-lt"/>
              </a:defRPr>
            </a:lvl1pPr>
          </a:lstStyle>
          <a:p>
            <a:pPr>
              <a:defRPr/>
            </a:pPr>
            <a:endParaRPr lang="fr-FR"/>
          </a:p>
        </p:txBody>
      </p:sp>
      <p:sp>
        <p:nvSpPr>
          <p:cNvPr id="19" name="Espace réservé du pied de page 4"/>
          <p:cNvSpPr>
            <a:spLocks noGrp="1"/>
          </p:cNvSpPr>
          <p:nvPr>
            <p:ph type="ftr" sz="quarter" idx="15"/>
          </p:nvPr>
        </p:nvSpPr>
        <p:spPr bwMode="gray">
          <a:xfrm>
            <a:off x="0" y="6632575"/>
            <a:ext cx="7308850" cy="225425"/>
          </a:xfrm>
          <a:prstGeom prst="rect">
            <a:avLst/>
          </a:prstGeom>
        </p:spPr>
        <p:txBody>
          <a:bodyPr/>
          <a:lstStyle>
            <a:lvl1pPr fontAlgn="auto">
              <a:spcBef>
                <a:spcPts val="0"/>
              </a:spcBef>
              <a:spcAft>
                <a:spcPts val="0"/>
              </a:spcAft>
              <a:defRPr sz="200" smtClean="0">
                <a:solidFill>
                  <a:schemeClr val="bg1"/>
                </a:solidFill>
                <a:latin typeface="+mn-lt"/>
              </a:defRPr>
            </a:lvl1pPr>
          </a:lstStyle>
          <a:p>
            <a:pPr>
              <a:defRPr/>
            </a:pPr>
            <a:r>
              <a:rPr lang="fr-FR"/>
              <a:t>Titre du projet</a:t>
            </a:r>
          </a:p>
        </p:txBody>
      </p:sp>
      <p:sp>
        <p:nvSpPr>
          <p:cNvPr id="20" name="Espace réservé du numéro de diapositive 5"/>
          <p:cNvSpPr>
            <a:spLocks noGrp="1"/>
          </p:cNvSpPr>
          <p:nvPr>
            <p:ph type="sldNum" sz="quarter" idx="16"/>
          </p:nvPr>
        </p:nvSpPr>
        <p:spPr>
          <a:xfrm>
            <a:off x="7334250" y="6632575"/>
            <a:ext cx="900113" cy="225425"/>
          </a:xfrm>
        </p:spPr>
        <p:txBody>
          <a:bodyPr/>
          <a:lstStyle>
            <a:lvl1pPr>
              <a:defRPr sz="200" smtClean="0">
                <a:solidFill>
                  <a:schemeClr val="bg1"/>
                </a:solidFill>
              </a:defRPr>
            </a:lvl1pPr>
          </a:lstStyle>
          <a:p>
            <a:pPr>
              <a:defRPr/>
            </a:pPr>
            <a:fld id="{AB5D1545-8C01-4215-B50C-B04DA4209B8D}"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exte_Chapitre_1">
    <p:spTree>
      <p:nvGrpSpPr>
        <p:cNvPr id="1" name=""/>
        <p:cNvGrpSpPr/>
        <p:nvPr/>
      </p:nvGrpSpPr>
      <p:grpSpPr>
        <a:xfrm>
          <a:off x="0" y="0"/>
          <a:ext cx="0" cy="0"/>
          <a:chOff x="0" y="0"/>
          <a:chExt cx="0" cy="0"/>
        </a:xfrm>
      </p:grpSpPr>
      <p:sp>
        <p:nvSpPr>
          <p:cNvPr id="9" name="Forme libre 8"/>
          <p:cNvSpPr/>
          <p:nvPr userDrawn="1"/>
        </p:nvSpPr>
        <p:spPr>
          <a:xfrm rot="21000000">
            <a:off x="-114300" y="-34925"/>
            <a:ext cx="730250" cy="1249363"/>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402826 w 9989168"/>
              <a:gd name="connsiteY0" fmla="*/ 24198 h 4255769"/>
              <a:gd name="connsiteX1" fmla="*/ 1409913 w 9989168"/>
              <a:gd name="connsiteY1" fmla="*/ 7087 h 4255769"/>
              <a:gd name="connsiteX2" fmla="*/ 1427024 w 9989168"/>
              <a:gd name="connsiteY2" fmla="*/ 0 h 4255769"/>
              <a:gd name="connsiteX3" fmla="*/ 9964970 w 9989168"/>
              <a:gd name="connsiteY3" fmla="*/ 0 h 4255769"/>
              <a:gd name="connsiteX4" fmla="*/ 9982081 w 9989168"/>
              <a:gd name="connsiteY4" fmla="*/ 7087 h 4255769"/>
              <a:gd name="connsiteX5" fmla="*/ 9989168 w 9989168"/>
              <a:gd name="connsiteY5" fmla="*/ 24198 h 4255769"/>
              <a:gd name="connsiteX6" fmla="*/ 9989168 w 9989168"/>
              <a:gd name="connsiteY6" fmla="*/ 3647802 h 4255769"/>
              <a:gd name="connsiteX7" fmla="*/ 9982081 w 9989168"/>
              <a:gd name="connsiteY7" fmla="*/ 3664913 h 4255769"/>
              <a:gd name="connsiteX8" fmla="*/ 9964970 w 9989168"/>
              <a:gd name="connsiteY8" fmla="*/ 3672000 h 4255769"/>
              <a:gd name="connsiteX9" fmla="*/ 1427024 w 9989168"/>
              <a:gd name="connsiteY9" fmla="*/ 3672000 h 4255769"/>
              <a:gd name="connsiteX10" fmla="*/ 1402826 w 9989168"/>
              <a:gd name="connsiteY10" fmla="*/ 3647802 h 4255769"/>
              <a:gd name="connsiteX11" fmla="*/ 1402826 w 9989168"/>
              <a:gd name="connsiteY11" fmla="*/ 24198 h 4255769"/>
              <a:gd name="connsiteX0" fmla="*/ 1402826 w 9989168"/>
              <a:gd name="connsiteY0" fmla="*/ 610819 h 4258621"/>
              <a:gd name="connsiteX1" fmla="*/ 1409913 w 9989168"/>
              <a:gd name="connsiteY1" fmla="*/ 593708 h 4258621"/>
              <a:gd name="connsiteX2" fmla="*/ 1427024 w 9989168"/>
              <a:gd name="connsiteY2" fmla="*/ 586621 h 4258621"/>
              <a:gd name="connsiteX3" fmla="*/ 9964970 w 9989168"/>
              <a:gd name="connsiteY3" fmla="*/ 586621 h 4258621"/>
              <a:gd name="connsiteX4" fmla="*/ 9982081 w 9989168"/>
              <a:gd name="connsiteY4" fmla="*/ 593708 h 4258621"/>
              <a:gd name="connsiteX5" fmla="*/ 9989168 w 9989168"/>
              <a:gd name="connsiteY5" fmla="*/ 610819 h 4258621"/>
              <a:gd name="connsiteX6" fmla="*/ 9989168 w 9989168"/>
              <a:gd name="connsiteY6" fmla="*/ 4234423 h 4258621"/>
              <a:gd name="connsiteX7" fmla="*/ 9982081 w 9989168"/>
              <a:gd name="connsiteY7" fmla="*/ 4251534 h 4258621"/>
              <a:gd name="connsiteX8" fmla="*/ 9964970 w 9989168"/>
              <a:gd name="connsiteY8" fmla="*/ 4258621 h 4258621"/>
              <a:gd name="connsiteX9" fmla="*/ 1427024 w 9989168"/>
              <a:gd name="connsiteY9" fmla="*/ 4258621 h 4258621"/>
              <a:gd name="connsiteX10" fmla="*/ 1402826 w 9989168"/>
              <a:gd name="connsiteY10" fmla="*/ 610819 h 4258621"/>
              <a:gd name="connsiteX0" fmla="*/ 271129 w 8857471"/>
              <a:gd name="connsiteY0" fmla="*/ 617087 h 4302500"/>
              <a:gd name="connsiteX1" fmla="*/ 278216 w 8857471"/>
              <a:gd name="connsiteY1" fmla="*/ 599976 h 4302500"/>
              <a:gd name="connsiteX2" fmla="*/ 295327 w 8857471"/>
              <a:gd name="connsiteY2" fmla="*/ 592889 h 4302500"/>
              <a:gd name="connsiteX3" fmla="*/ 8833273 w 8857471"/>
              <a:gd name="connsiteY3" fmla="*/ 592889 h 4302500"/>
              <a:gd name="connsiteX4" fmla="*/ 8850384 w 8857471"/>
              <a:gd name="connsiteY4" fmla="*/ 599976 h 4302500"/>
              <a:gd name="connsiteX5" fmla="*/ 8857471 w 8857471"/>
              <a:gd name="connsiteY5" fmla="*/ 617087 h 4302500"/>
              <a:gd name="connsiteX6" fmla="*/ 8857471 w 8857471"/>
              <a:gd name="connsiteY6" fmla="*/ 4240691 h 4302500"/>
              <a:gd name="connsiteX7" fmla="*/ 8850384 w 8857471"/>
              <a:gd name="connsiteY7" fmla="*/ 4257802 h 4302500"/>
              <a:gd name="connsiteX8" fmla="*/ 8833273 w 8857471"/>
              <a:gd name="connsiteY8" fmla="*/ 4264889 h 4302500"/>
              <a:gd name="connsiteX9" fmla="*/ 1904990 w 8857471"/>
              <a:gd name="connsiteY9" fmla="*/ 4302500 h 4302500"/>
              <a:gd name="connsiteX10" fmla="*/ 271129 w 8857471"/>
              <a:gd name="connsiteY10" fmla="*/ 617087 h 4302500"/>
              <a:gd name="connsiteX0" fmla="*/ 1089409 w 9675751"/>
              <a:gd name="connsiteY0" fmla="*/ 676067 h 4715357"/>
              <a:gd name="connsiteX1" fmla="*/ 1096496 w 9675751"/>
              <a:gd name="connsiteY1" fmla="*/ 658956 h 4715357"/>
              <a:gd name="connsiteX2" fmla="*/ 1113607 w 9675751"/>
              <a:gd name="connsiteY2" fmla="*/ 651869 h 4715357"/>
              <a:gd name="connsiteX3" fmla="*/ 9651553 w 9675751"/>
              <a:gd name="connsiteY3" fmla="*/ 651869 h 4715357"/>
              <a:gd name="connsiteX4" fmla="*/ 9668664 w 9675751"/>
              <a:gd name="connsiteY4" fmla="*/ 658956 h 4715357"/>
              <a:gd name="connsiteX5" fmla="*/ 9675751 w 9675751"/>
              <a:gd name="connsiteY5" fmla="*/ 676067 h 4715357"/>
              <a:gd name="connsiteX6" fmla="*/ 9675751 w 9675751"/>
              <a:gd name="connsiteY6" fmla="*/ 4299671 h 4715357"/>
              <a:gd name="connsiteX7" fmla="*/ 9668664 w 9675751"/>
              <a:gd name="connsiteY7" fmla="*/ 4316782 h 4715357"/>
              <a:gd name="connsiteX8" fmla="*/ 9651553 w 9675751"/>
              <a:gd name="connsiteY8" fmla="*/ 4323869 h 4715357"/>
              <a:gd name="connsiteX9" fmla="*/ 7632953 w 9675751"/>
              <a:gd name="connsiteY9" fmla="*/ 4715357 h 4715357"/>
              <a:gd name="connsiteX10" fmla="*/ 1089409 w 9675751"/>
              <a:gd name="connsiteY10" fmla="*/ 676067 h 4715357"/>
              <a:gd name="connsiteX0" fmla="*/ 1089409 w 9016450"/>
              <a:gd name="connsiteY0" fmla="*/ 676067 h 5040523"/>
              <a:gd name="connsiteX1" fmla="*/ 437195 w 9016450"/>
              <a:gd name="connsiteY1" fmla="*/ 984122 h 5040523"/>
              <a:gd name="connsiteX2" fmla="*/ 454306 w 9016450"/>
              <a:gd name="connsiteY2" fmla="*/ 977035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089409 w 9016450"/>
              <a:gd name="connsiteY0" fmla="*/ 676067 h 5040523"/>
              <a:gd name="connsiteX1" fmla="*/ 437195 w 9016450"/>
              <a:gd name="connsiteY1" fmla="*/ 984122 h 5040523"/>
              <a:gd name="connsiteX2" fmla="*/ 599349 w 9016450"/>
              <a:gd name="connsiteY2" fmla="*/ 1174606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807200 w 9734241"/>
              <a:gd name="connsiteY0" fmla="*/ 644319 h 5008775"/>
              <a:gd name="connsiteX1" fmla="*/ 1317140 w 9734241"/>
              <a:gd name="connsiteY1" fmla="*/ 1142858 h 5008775"/>
              <a:gd name="connsiteX2" fmla="*/ 9710043 w 9734241"/>
              <a:gd name="connsiteY2" fmla="*/ 945287 h 5008775"/>
              <a:gd name="connsiteX3" fmla="*/ 9727154 w 9734241"/>
              <a:gd name="connsiteY3" fmla="*/ 952374 h 5008775"/>
              <a:gd name="connsiteX4" fmla="*/ 9734241 w 9734241"/>
              <a:gd name="connsiteY4" fmla="*/ 969485 h 5008775"/>
              <a:gd name="connsiteX5" fmla="*/ 9734241 w 9734241"/>
              <a:gd name="connsiteY5" fmla="*/ 4593089 h 5008775"/>
              <a:gd name="connsiteX6" fmla="*/ 9727154 w 9734241"/>
              <a:gd name="connsiteY6" fmla="*/ 4610200 h 5008775"/>
              <a:gd name="connsiteX7" fmla="*/ 9710043 w 9734241"/>
              <a:gd name="connsiteY7" fmla="*/ 4617287 h 5008775"/>
              <a:gd name="connsiteX8" fmla="*/ 7691443 w 9734241"/>
              <a:gd name="connsiteY8" fmla="*/ 5008775 h 5008775"/>
              <a:gd name="connsiteX9" fmla="*/ 1807200 w 9734241"/>
              <a:gd name="connsiteY9" fmla="*/ 644319 h 5008775"/>
              <a:gd name="connsiteX0" fmla="*/ 6710736 w 8753534"/>
              <a:gd name="connsiteY0" fmla="*/ 4063488 h 4063488"/>
              <a:gd name="connsiteX1" fmla="*/ 336433 w 8753534"/>
              <a:gd name="connsiteY1" fmla="*/ 197571 h 4063488"/>
              <a:gd name="connsiteX2" fmla="*/ 8729336 w 8753534"/>
              <a:gd name="connsiteY2" fmla="*/ 0 h 4063488"/>
              <a:gd name="connsiteX3" fmla="*/ 8746447 w 8753534"/>
              <a:gd name="connsiteY3" fmla="*/ 7087 h 4063488"/>
              <a:gd name="connsiteX4" fmla="*/ 8753534 w 8753534"/>
              <a:gd name="connsiteY4" fmla="*/ 24198 h 4063488"/>
              <a:gd name="connsiteX5" fmla="*/ 8753534 w 8753534"/>
              <a:gd name="connsiteY5" fmla="*/ 3647802 h 4063488"/>
              <a:gd name="connsiteX6" fmla="*/ 8746447 w 8753534"/>
              <a:gd name="connsiteY6" fmla="*/ 3664913 h 4063488"/>
              <a:gd name="connsiteX7" fmla="*/ 8729336 w 8753534"/>
              <a:gd name="connsiteY7" fmla="*/ 3672000 h 4063488"/>
              <a:gd name="connsiteX8" fmla="*/ 6710736 w 8753534"/>
              <a:gd name="connsiteY8" fmla="*/ 4063488 h 4063488"/>
              <a:gd name="connsiteX0" fmla="*/ 0 w 2357885"/>
              <a:gd name="connsiteY0" fmla="*/ 4739555 h 4739555"/>
              <a:gd name="connsiteX1" fmla="*/ 2018600 w 2357885"/>
              <a:gd name="connsiteY1" fmla="*/ 676067 h 4739555"/>
              <a:gd name="connsiteX2" fmla="*/ 2035711 w 2357885"/>
              <a:gd name="connsiteY2" fmla="*/ 683154 h 4739555"/>
              <a:gd name="connsiteX3" fmla="*/ 2042798 w 2357885"/>
              <a:gd name="connsiteY3" fmla="*/ 700265 h 4739555"/>
              <a:gd name="connsiteX4" fmla="*/ 2042798 w 2357885"/>
              <a:gd name="connsiteY4" fmla="*/ 4323869 h 4739555"/>
              <a:gd name="connsiteX5" fmla="*/ 2035711 w 2357885"/>
              <a:gd name="connsiteY5" fmla="*/ 4340980 h 4739555"/>
              <a:gd name="connsiteX6" fmla="*/ 2018600 w 2357885"/>
              <a:gd name="connsiteY6" fmla="*/ 4348067 h 4739555"/>
              <a:gd name="connsiteX7" fmla="*/ 0 w 2357885"/>
              <a:gd name="connsiteY7" fmla="*/ 4739555 h 4739555"/>
              <a:gd name="connsiteX0" fmla="*/ 0 w 826772"/>
              <a:gd name="connsiteY0" fmla="*/ 4284027 h 4284027"/>
              <a:gd name="connsiteX1" fmla="*/ 706217 w 826772"/>
              <a:gd name="connsiteY1" fmla="*/ 610991 h 4284027"/>
              <a:gd name="connsiteX2" fmla="*/ 723328 w 826772"/>
              <a:gd name="connsiteY2" fmla="*/ 618078 h 4284027"/>
              <a:gd name="connsiteX3" fmla="*/ 730415 w 826772"/>
              <a:gd name="connsiteY3" fmla="*/ 635189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826772"/>
              <a:gd name="connsiteY0" fmla="*/ 4284027 h 4284027"/>
              <a:gd name="connsiteX1" fmla="*/ 706217 w 826772"/>
              <a:gd name="connsiteY1" fmla="*/ 610991 h 4284027"/>
              <a:gd name="connsiteX2" fmla="*/ 723328 w 826772"/>
              <a:gd name="connsiteY2" fmla="*/ 618078 h 4284027"/>
              <a:gd name="connsiteX3" fmla="*/ 728356 w 826772"/>
              <a:gd name="connsiteY3" fmla="*/ 3124476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799476"/>
              <a:gd name="connsiteY0" fmla="*/ 3961195 h 3961195"/>
              <a:gd name="connsiteX1" fmla="*/ 706217 w 799476"/>
              <a:gd name="connsiteY1" fmla="*/ 288159 h 3961195"/>
              <a:gd name="connsiteX2" fmla="*/ 559555 w 799476"/>
              <a:gd name="connsiteY2" fmla="*/ 2232241 h 3961195"/>
              <a:gd name="connsiteX3" fmla="*/ 728356 w 799476"/>
              <a:gd name="connsiteY3" fmla="*/ 2801644 h 3961195"/>
              <a:gd name="connsiteX4" fmla="*/ 730415 w 799476"/>
              <a:gd name="connsiteY4" fmla="*/ 3935961 h 3961195"/>
              <a:gd name="connsiteX5" fmla="*/ 723328 w 799476"/>
              <a:gd name="connsiteY5" fmla="*/ 3953072 h 3961195"/>
              <a:gd name="connsiteX6" fmla="*/ 706217 w 799476"/>
              <a:gd name="connsiteY6" fmla="*/ 3960159 h 3961195"/>
              <a:gd name="connsiteX7" fmla="*/ 0 w 799476"/>
              <a:gd name="connsiteY7" fmla="*/ 3961195 h 3961195"/>
              <a:gd name="connsiteX0" fmla="*/ 0 w 827610"/>
              <a:gd name="connsiteY0" fmla="*/ 3866294 h 3866294"/>
              <a:gd name="connsiteX1" fmla="*/ 706217 w 827610"/>
              <a:gd name="connsiteY1" fmla="*/ 193258 h 3866294"/>
              <a:gd name="connsiteX2" fmla="*/ 728356 w 827610"/>
              <a:gd name="connsiteY2" fmla="*/ 2706743 h 3866294"/>
              <a:gd name="connsiteX3" fmla="*/ 730415 w 827610"/>
              <a:gd name="connsiteY3" fmla="*/ 3841060 h 3866294"/>
              <a:gd name="connsiteX4" fmla="*/ 723328 w 827610"/>
              <a:gd name="connsiteY4" fmla="*/ 3858171 h 3866294"/>
              <a:gd name="connsiteX5" fmla="*/ 706217 w 827610"/>
              <a:gd name="connsiteY5" fmla="*/ 3865258 h 3866294"/>
              <a:gd name="connsiteX6" fmla="*/ 0 w 827610"/>
              <a:gd name="connsiteY6" fmla="*/ 3866294 h 3866294"/>
              <a:gd name="connsiteX0" fmla="*/ 0 w 730415"/>
              <a:gd name="connsiteY0" fmla="*/ 1767518 h 1767518"/>
              <a:gd name="connsiteX1" fmla="*/ 428262 w 730415"/>
              <a:gd name="connsiteY1" fmla="*/ 783161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767518 h 1767518"/>
              <a:gd name="connsiteX1" fmla="*/ 220257 w 730415"/>
              <a:gd name="connsiteY1" fmla="*/ 518375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415" h="1249143">
                <a:moveTo>
                  <a:pt x="0" y="1249143"/>
                </a:moveTo>
                <a:lnTo>
                  <a:pt x="220257" y="0"/>
                </a:lnTo>
                <a:lnTo>
                  <a:pt x="728356" y="89592"/>
                </a:lnTo>
                <a:cubicBezTo>
                  <a:pt x="729042" y="467698"/>
                  <a:pt x="729729" y="845803"/>
                  <a:pt x="730415" y="1223909"/>
                </a:cubicBezTo>
                <a:cubicBezTo>
                  <a:pt x="730415" y="1230327"/>
                  <a:pt x="727866" y="1236482"/>
                  <a:pt x="723328" y="1241020"/>
                </a:cubicBezTo>
                <a:cubicBezTo>
                  <a:pt x="718790" y="1245558"/>
                  <a:pt x="712635" y="1248107"/>
                  <a:pt x="706217" y="1248107"/>
                </a:cubicBezTo>
                <a:lnTo>
                  <a:pt x="0" y="124914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1" name="Triangle rectangle 6"/>
          <p:cNvSpPr/>
          <p:nvPr userDrawn="1"/>
        </p:nvSpPr>
        <p:spPr>
          <a:xfrm flipV="1">
            <a:off x="827088" y="1016000"/>
            <a:ext cx="8066087" cy="109538"/>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 name="Titre 1"/>
          <p:cNvSpPr>
            <a:spLocks noGrp="1"/>
          </p:cNvSpPr>
          <p:nvPr>
            <p:ph type="title"/>
          </p:nvPr>
        </p:nvSpPr>
        <p:spPr bwMode="gray">
          <a:xfrm>
            <a:off x="971600" y="116632"/>
            <a:ext cx="7920880" cy="792162"/>
          </a:xfrm>
        </p:spPr>
        <p:txBody>
          <a:bodyPr anchor="ctr"/>
          <a:lstStyle>
            <a:lvl1pPr>
              <a:defRPr sz="2400">
                <a:solidFill>
                  <a:schemeClr val="tx1"/>
                </a:solidFill>
              </a:defRPr>
            </a:lvl1pPr>
          </a:lstStyle>
          <a:p>
            <a:r>
              <a:rPr lang="fr-FR" noProof="0" dirty="0" smtClean="0"/>
              <a:t>Cliquez pour modifier le style du titre</a:t>
            </a:r>
            <a:endParaRPr lang="fr-FR" noProof="0" dirty="0"/>
          </a:p>
        </p:txBody>
      </p:sp>
      <p:sp>
        <p:nvSpPr>
          <p:cNvPr id="27" name="Espace réservé du contenu 26"/>
          <p:cNvSpPr>
            <a:spLocks noGrp="1"/>
          </p:cNvSpPr>
          <p:nvPr>
            <p:ph sz="quarter" idx="29"/>
          </p:nvPr>
        </p:nvSpPr>
        <p:spPr bwMode="gray">
          <a:xfrm>
            <a:off x="1403648" y="1556793"/>
            <a:ext cx="7488832" cy="1296144"/>
          </a:xfrm>
        </p:spPr>
        <p:txBody>
          <a:bodyPr/>
          <a:lstStyle>
            <a:lvl1pPr>
              <a:defRPr>
                <a:solidFill>
                  <a:schemeClr val="tx1">
                    <a:lumMod val="50000"/>
                  </a:schemeClr>
                </a:solidFill>
              </a:defRPr>
            </a:lvl1pPr>
            <a:lvl2pPr>
              <a:buClr>
                <a:schemeClr val="bg2">
                  <a:lumMod val="75000"/>
                </a:schemeClr>
              </a:buClr>
              <a:buSzPct val="150000"/>
              <a:defRPr>
                <a:solidFill>
                  <a:schemeClr val="tx1">
                    <a:lumMod val="50000"/>
                  </a:schemeClr>
                </a:solidFill>
              </a:defRPr>
            </a:lvl2pPr>
            <a:lvl3pPr>
              <a:buClr>
                <a:schemeClr val="bg2">
                  <a:lumMod val="75000"/>
                </a:schemeClr>
              </a:buClr>
              <a:buSzPct val="150000"/>
              <a:defRPr>
                <a:solidFill>
                  <a:schemeClr val="tx1">
                    <a:lumMod val="50000"/>
                  </a:schemeClr>
                </a:solidFill>
              </a:defRPr>
            </a:lvl3pPr>
            <a:lvl4pPr>
              <a:buClr>
                <a:schemeClr val="bg2">
                  <a:lumMod val="75000"/>
                </a:schemeClr>
              </a:buClr>
              <a:buSzPct val="150000"/>
              <a:defRPr>
                <a:solidFill>
                  <a:schemeClr val="tx1">
                    <a:lumMod val="50000"/>
                  </a:schemeClr>
                </a:solidFill>
              </a:defRPr>
            </a:lvl4pPr>
            <a:lvl5pPr>
              <a:buClr>
                <a:schemeClr val="bg2">
                  <a:lumMod val="75000"/>
                </a:schemeClr>
              </a:buClr>
              <a:buSzPct val="150000"/>
              <a:defRPr>
                <a:solidFill>
                  <a:schemeClr val="tx1">
                    <a:lumMod val="50000"/>
                  </a:schemeClr>
                </a:solidFill>
              </a:defRPr>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8" name="Espace réservé du contenu 26"/>
          <p:cNvSpPr>
            <a:spLocks noGrp="1"/>
          </p:cNvSpPr>
          <p:nvPr>
            <p:ph sz="quarter" idx="30"/>
          </p:nvPr>
        </p:nvSpPr>
        <p:spPr bwMode="gray">
          <a:xfrm>
            <a:off x="1403648" y="3140968"/>
            <a:ext cx="7488832" cy="1296144"/>
          </a:xfrm>
        </p:spPr>
        <p:txBody>
          <a:bodyPr/>
          <a:lstStyle>
            <a:lvl1pPr>
              <a:buClr>
                <a:schemeClr val="bg2">
                  <a:lumMod val="75000"/>
                </a:schemeClr>
              </a:buClr>
              <a:buSzPct val="150000"/>
              <a:defRPr>
                <a:solidFill>
                  <a:schemeClr val="tx1">
                    <a:lumMod val="50000"/>
                  </a:schemeClr>
                </a:solidFill>
              </a:defRPr>
            </a:lvl1pPr>
            <a:lvl2pPr>
              <a:buClr>
                <a:schemeClr val="bg2">
                  <a:lumMod val="75000"/>
                </a:schemeClr>
              </a:buClr>
              <a:buSzPct val="150000"/>
              <a:defRPr>
                <a:solidFill>
                  <a:schemeClr val="tx1">
                    <a:lumMod val="50000"/>
                  </a:schemeClr>
                </a:solidFill>
              </a:defRPr>
            </a:lvl2pPr>
            <a:lvl3pPr>
              <a:buClr>
                <a:schemeClr val="bg2">
                  <a:lumMod val="75000"/>
                </a:schemeClr>
              </a:buClr>
              <a:buSzPct val="150000"/>
              <a:defRPr>
                <a:solidFill>
                  <a:schemeClr val="tx1">
                    <a:lumMod val="50000"/>
                  </a:schemeClr>
                </a:solidFill>
              </a:defRPr>
            </a:lvl3pPr>
            <a:lvl4pPr>
              <a:buClr>
                <a:schemeClr val="bg2">
                  <a:lumMod val="75000"/>
                </a:schemeClr>
              </a:buClr>
              <a:buSzPct val="150000"/>
              <a:defRPr>
                <a:solidFill>
                  <a:schemeClr val="tx1">
                    <a:lumMod val="50000"/>
                  </a:schemeClr>
                </a:solidFill>
              </a:defRPr>
            </a:lvl4pPr>
            <a:lvl5pPr>
              <a:buClr>
                <a:schemeClr val="bg2">
                  <a:lumMod val="75000"/>
                </a:schemeClr>
              </a:buClr>
              <a:buSzPct val="150000"/>
              <a:defRPr>
                <a:solidFill>
                  <a:schemeClr val="tx1">
                    <a:lumMod val="50000"/>
                  </a:schemeClr>
                </a:solidFill>
              </a:defRPr>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10" name="Espace réservé du contenu 26"/>
          <p:cNvSpPr>
            <a:spLocks noGrp="1"/>
          </p:cNvSpPr>
          <p:nvPr>
            <p:ph sz="quarter" idx="31"/>
          </p:nvPr>
        </p:nvSpPr>
        <p:spPr bwMode="gray">
          <a:xfrm>
            <a:off x="1403648" y="4725144"/>
            <a:ext cx="7488832" cy="1296144"/>
          </a:xfrm>
        </p:spPr>
        <p:txBody>
          <a:bodyPr/>
          <a:lstStyle>
            <a:lvl1pPr>
              <a:buClr>
                <a:schemeClr val="bg2">
                  <a:lumMod val="75000"/>
                </a:schemeClr>
              </a:buClr>
              <a:buSzPct val="150000"/>
              <a:defRPr>
                <a:solidFill>
                  <a:schemeClr val="tx1">
                    <a:lumMod val="50000"/>
                  </a:schemeClr>
                </a:solidFill>
              </a:defRPr>
            </a:lvl1pPr>
            <a:lvl2pPr>
              <a:buClr>
                <a:schemeClr val="bg2">
                  <a:lumMod val="75000"/>
                </a:schemeClr>
              </a:buClr>
              <a:buSzPct val="150000"/>
              <a:defRPr>
                <a:solidFill>
                  <a:schemeClr val="tx1">
                    <a:lumMod val="50000"/>
                  </a:schemeClr>
                </a:solidFill>
              </a:defRPr>
            </a:lvl2pPr>
            <a:lvl3pPr>
              <a:buClr>
                <a:schemeClr val="bg2">
                  <a:lumMod val="75000"/>
                </a:schemeClr>
              </a:buClr>
              <a:buSzPct val="150000"/>
              <a:defRPr>
                <a:solidFill>
                  <a:schemeClr val="tx1">
                    <a:lumMod val="50000"/>
                  </a:schemeClr>
                </a:solidFill>
              </a:defRPr>
            </a:lvl3pPr>
            <a:lvl4pPr>
              <a:buClr>
                <a:schemeClr val="bg2">
                  <a:lumMod val="75000"/>
                </a:schemeClr>
              </a:buClr>
              <a:buSzPct val="150000"/>
              <a:defRPr>
                <a:solidFill>
                  <a:schemeClr val="tx1">
                    <a:lumMod val="50000"/>
                  </a:schemeClr>
                </a:solidFill>
              </a:defRPr>
            </a:lvl4pPr>
            <a:lvl5pPr>
              <a:buClr>
                <a:schemeClr val="bg2">
                  <a:lumMod val="75000"/>
                </a:schemeClr>
              </a:buClr>
              <a:buSzPct val="150000"/>
              <a:defRPr>
                <a:solidFill>
                  <a:schemeClr val="tx1">
                    <a:lumMod val="50000"/>
                  </a:schemeClr>
                </a:solidFill>
              </a:defRPr>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12" name="Espace réservé du contenu 26"/>
          <p:cNvSpPr>
            <a:spLocks noGrp="1"/>
          </p:cNvSpPr>
          <p:nvPr>
            <p:ph sz="quarter" idx="32"/>
          </p:nvPr>
        </p:nvSpPr>
        <p:spPr bwMode="gray">
          <a:xfrm>
            <a:off x="323528" y="1556792"/>
            <a:ext cx="936104" cy="1296144"/>
          </a:xfrm>
        </p:spPr>
        <p:txBody>
          <a:bodyPr/>
          <a:lstStyle>
            <a:lvl1pPr>
              <a:defRPr>
                <a:solidFill>
                  <a:schemeClr val="tx1">
                    <a:lumMod val="50000"/>
                  </a:schemeClr>
                </a:solidFill>
              </a:defRPr>
            </a:lvl1pPr>
            <a:lvl2pPr>
              <a:buClr>
                <a:schemeClr val="bg2">
                  <a:lumMod val="75000"/>
                </a:schemeClr>
              </a:buClr>
              <a:buSzPct val="150000"/>
              <a:defRPr>
                <a:solidFill>
                  <a:schemeClr val="tx1">
                    <a:lumMod val="50000"/>
                  </a:schemeClr>
                </a:solidFill>
              </a:defRPr>
            </a:lvl2pPr>
            <a:lvl3pPr>
              <a:buClr>
                <a:schemeClr val="bg2">
                  <a:lumMod val="75000"/>
                </a:schemeClr>
              </a:buClr>
              <a:buSzPct val="150000"/>
              <a:defRPr>
                <a:solidFill>
                  <a:schemeClr val="tx1">
                    <a:lumMod val="50000"/>
                  </a:schemeClr>
                </a:solidFill>
              </a:defRPr>
            </a:lvl3pPr>
            <a:lvl4pPr>
              <a:buClr>
                <a:schemeClr val="bg2">
                  <a:lumMod val="75000"/>
                </a:schemeClr>
              </a:buClr>
              <a:buSzPct val="150000"/>
              <a:defRPr>
                <a:solidFill>
                  <a:schemeClr val="tx1">
                    <a:lumMod val="50000"/>
                  </a:schemeClr>
                </a:solidFill>
              </a:defRPr>
            </a:lvl4pPr>
            <a:lvl5pPr>
              <a:buClr>
                <a:schemeClr val="bg2">
                  <a:lumMod val="75000"/>
                </a:schemeClr>
              </a:buClr>
              <a:buSzPct val="150000"/>
              <a:defRPr>
                <a:solidFill>
                  <a:schemeClr val="tx1">
                    <a:lumMod val="50000"/>
                  </a:schemeClr>
                </a:solidFill>
              </a:defRPr>
            </a:lvl5pPr>
          </a:lstStyle>
          <a:p>
            <a:pPr lvl="0"/>
            <a:r>
              <a:rPr lang="fr-FR" noProof="0" dirty="0" smtClean="0"/>
              <a:t>Cliquez pour modifier les styles du texte</a:t>
            </a:r>
            <a:endParaRPr lang="fr-FR" noProof="0" dirty="0"/>
          </a:p>
        </p:txBody>
      </p:sp>
      <p:sp>
        <p:nvSpPr>
          <p:cNvPr id="13" name="Espace réservé du contenu 26"/>
          <p:cNvSpPr>
            <a:spLocks noGrp="1"/>
          </p:cNvSpPr>
          <p:nvPr>
            <p:ph sz="quarter" idx="33"/>
          </p:nvPr>
        </p:nvSpPr>
        <p:spPr bwMode="gray">
          <a:xfrm>
            <a:off x="323528" y="3140968"/>
            <a:ext cx="936104" cy="1224136"/>
          </a:xfrm>
        </p:spPr>
        <p:txBody>
          <a:bodyPr/>
          <a:lstStyle>
            <a:lvl1pPr>
              <a:defRPr>
                <a:solidFill>
                  <a:schemeClr val="tx1">
                    <a:lumMod val="50000"/>
                  </a:schemeClr>
                </a:solidFill>
              </a:defRPr>
            </a:lvl1pPr>
            <a:lvl2pPr>
              <a:buClr>
                <a:schemeClr val="bg2">
                  <a:lumMod val="75000"/>
                </a:schemeClr>
              </a:buClr>
              <a:buSzPct val="150000"/>
              <a:defRPr>
                <a:solidFill>
                  <a:schemeClr val="tx1">
                    <a:lumMod val="50000"/>
                  </a:schemeClr>
                </a:solidFill>
              </a:defRPr>
            </a:lvl2pPr>
            <a:lvl3pPr>
              <a:buClr>
                <a:schemeClr val="bg2">
                  <a:lumMod val="75000"/>
                </a:schemeClr>
              </a:buClr>
              <a:buSzPct val="150000"/>
              <a:defRPr>
                <a:solidFill>
                  <a:schemeClr val="tx1">
                    <a:lumMod val="50000"/>
                  </a:schemeClr>
                </a:solidFill>
              </a:defRPr>
            </a:lvl3pPr>
            <a:lvl4pPr>
              <a:buClr>
                <a:schemeClr val="bg2">
                  <a:lumMod val="75000"/>
                </a:schemeClr>
              </a:buClr>
              <a:buSzPct val="150000"/>
              <a:defRPr>
                <a:solidFill>
                  <a:schemeClr val="tx1">
                    <a:lumMod val="50000"/>
                  </a:schemeClr>
                </a:solidFill>
              </a:defRPr>
            </a:lvl4pPr>
            <a:lvl5pPr>
              <a:buClr>
                <a:schemeClr val="bg2">
                  <a:lumMod val="75000"/>
                </a:schemeClr>
              </a:buClr>
              <a:buSzPct val="150000"/>
              <a:defRPr>
                <a:solidFill>
                  <a:schemeClr val="tx1">
                    <a:lumMod val="50000"/>
                  </a:schemeClr>
                </a:solidFill>
              </a:defRPr>
            </a:lvl5pPr>
          </a:lstStyle>
          <a:p>
            <a:pPr lvl="0"/>
            <a:r>
              <a:rPr lang="fr-FR" noProof="0" dirty="0" smtClean="0"/>
              <a:t>Cliquez pour modifier les styles du texte</a:t>
            </a:r>
            <a:endParaRPr lang="fr-FR" noProof="0" dirty="0"/>
          </a:p>
        </p:txBody>
      </p:sp>
      <p:sp>
        <p:nvSpPr>
          <p:cNvPr id="14" name="Espace réservé du contenu 26"/>
          <p:cNvSpPr>
            <a:spLocks noGrp="1"/>
          </p:cNvSpPr>
          <p:nvPr>
            <p:ph sz="quarter" idx="34"/>
          </p:nvPr>
        </p:nvSpPr>
        <p:spPr bwMode="gray">
          <a:xfrm>
            <a:off x="323528" y="4725144"/>
            <a:ext cx="936104" cy="1296144"/>
          </a:xfrm>
        </p:spPr>
        <p:txBody>
          <a:bodyPr/>
          <a:lstStyle>
            <a:lvl1pPr>
              <a:defRPr>
                <a:solidFill>
                  <a:schemeClr val="tx1">
                    <a:lumMod val="50000"/>
                  </a:schemeClr>
                </a:solidFill>
              </a:defRPr>
            </a:lvl1pPr>
            <a:lvl2pPr>
              <a:buClr>
                <a:schemeClr val="bg2">
                  <a:lumMod val="75000"/>
                </a:schemeClr>
              </a:buClr>
              <a:buSzPct val="150000"/>
              <a:defRPr>
                <a:solidFill>
                  <a:schemeClr val="tx1">
                    <a:lumMod val="50000"/>
                  </a:schemeClr>
                </a:solidFill>
              </a:defRPr>
            </a:lvl2pPr>
            <a:lvl3pPr>
              <a:buClr>
                <a:schemeClr val="bg2">
                  <a:lumMod val="75000"/>
                </a:schemeClr>
              </a:buClr>
              <a:buSzPct val="150000"/>
              <a:defRPr>
                <a:solidFill>
                  <a:schemeClr val="tx1">
                    <a:lumMod val="50000"/>
                  </a:schemeClr>
                </a:solidFill>
              </a:defRPr>
            </a:lvl3pPr>
            <a:lvl4pPr>
              <a:buClr>
                <a:schemeClr val="bg2">
                  <a:lumMod val="75000"/>
                </a:schemeClr>
              </a:buClr>
              <a:buSzPct val="150000"/>
              <a:defRPr>
                <a:solidFill>
                  <a:schemeClr val="tx1">
                    <a:lumMod val="50000"/>
                  </a:schemeClr>
                </a:solidFill>
              </a:defRPr>
            </a:lvl4pPr>
            <a:lvl5pPr>
              <a:buClr>
                <a:schemeClr val="bg2">
                  <a:lumMod val="75000"/>
                </a:schemeClr>
              </a:buClr>
              <a:buSzPct val="150000"/>
              <a:defRPr>
                <a:solidFill>
                  <a:schemeClr val="tx1">
                    <a:lumMod val="50000"/>
                  </a:schemeClr>
                </a:solidFill>
              </a:defRPr>
            </a:lvl5pPr>
          </a:lstStyle>
          <a:p>
            <a:pPr lvl="0"/>
            <a:r>
              <a:rPr lang="fr-FR" noProof="0" dirty="0" smtClean="0"/>
              <a:t>Cliquez pour modifier les styles du texte</a:t>
            </a:r>
            <a:endParaRPr lang="fr-FR" noProof="0" dirty="0"/>
          </a:p>
        </p:txBody>
      </p:sp>
      <p:sp>
        <p:nvSpPr>
          <p:cNvPr id="15" name="Espace réservé du pied de page 3"/>
          <p:cNvSpPr>
            <a:spLocks noGrp="1"/>
          </p:cNvSpPr>
          <p:nvPr>
            <p:ph type="ftr" sz="quarter" idx="35"/>
          </p:nvPr>
        </p:nvSpPr>
        <p:spPr bwMode="gray">
          <a:xfrm>
            <a:off x="1331913" y="6545263"/>
            <a:ext cx="6192837" cy="555625"/>
          </a:xfrm>
          <a:prstGeom prst="rect">
            <a:avLst/>
          </a:prstGeom>
        </p:spPr>
        <p:txBody>
          <a:bodyPr/>
          <a:lstStyle>
            <a:lvl1pPr fontAlgn="auto">
              <a:spcBef>
                <a:spcPts val="0"/>
              </a:spcBef>
              <a:spcAft>
                <a:spcPts val="0"/>
              </a:spcAft>
              <a:defRPr sz="1000" dirty="0" smtClean="0">
                <a:latin typeface="+mn-lt"/>
              </a:defRPr>
            </a:lvl1pPr>
          </a:lstStyle>
          <a:p>
            <a:pPr>
              <a:defRPr/>
            </a:pPr>
            <a:r>
              <a:rPr lang="fr-FR"/>
              <a:t>Titre du projet</a:t>
            </a:r>
          </a:p>
        </p:txBody>
      </p:sp>
      <p:sp>
        <p:nvSpPr>
          <p:cNvPr id="16" name="Espace réservé du numéro de diapositive 4"/>
          <p:cNvSpPr>
            <a:spLocks noGrp="1"/>
          </p:cNvSpPr>
          <p:nvPr>
            <p:ph type="sldNum" sz="quarter" idx="36"/>
          </p:nvPr>
        </p:nvSpPr>
        <p:spPr/>
        <p:txBody>
          <a:bodyPr/>
          <a:lstStyle>
            <a:lvl1pPr>
              <a:defRPr/>
            </a:lvl1pPr>
          </a:lstStyle>
          <a:p>
            <a:pPr>
              <a:defRPr/>
            </a:pPr>
            <a:fld id="{4B2003D8-9DDC-4CF2-B87C-B668CC7C8FDE}" type="slidenum">
              <a:rPr lang="fr-FR"/>
              <a:pPr>
                <a:defRPr/>
              </a:pPr>
              <a:t>‹N°›</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e_2_Colonnes_Chapitre_1">
    <p:spTree>
      <p:nvGrpSpPr>
        <p:cNvPr id="1" name=""/>
        <p:cNvGrpSpPr/>
        <p:nvPr/>
      </p:nvGrpSpPr>
      <p:grpSpPr>
        <a:xfrm>
          <a:off x="0" y="0"/>
          <a:ext cx="0" cy="0"/>
          <a:chOff x="0" y="0"/>
          <a:chExt cx="0" cy="0"/>
        </a:xfrm>
      </p:grpSpPr>
      <p:sp>
        <p:nvSpPr>
          <p:cNvPr id="5" name="Forme libre 9"/>
          <p:cNvSpPr/>
          <p:nvPr userDrawn="1"/>
        </p:nvSpPr>
        <p:spPr>
          <a:xfrm rot="21000000">
            <a:off x="-114300" y="-34925"/>
            <a:ext cx="730250" cy="1249363"/>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402826 w 9989168"/>
              <a:gd name="connsiteY0" fmla="*/ 24198 h 4255769"/>
              <a:gd name="connsiteX1" fmla="*/ 1409913 w 9989168"/>
              <a:gd name="connsiteY1" fmla="*/ 7087 h 4255769"/>
              <a:gd name="connsiteX2" fmla="*/ 1427024 w 9989168"/>
              <a:gd name="connsiteY2" fmla="*/ 0 h 4255769"/>
              <a:gd name="connsiteX3" fmla="*/ 9964970 w 9989168"/>
              <a:gd name="connsiteY3" fmla="*/ 0 h 4255769"/>
              <a:gd name="connsiteX4" fmla="*/ 9982081 w 9989168"/>
              <a:gd name="connsiteY4" fmla="*/ 7087 h 4255769"/>
              <a:gd name="connsiteX5" fmla="*/ 9989168 w 9989168"/>
              <a:gd name="connsiteY5" fmla="*/ 24198 h 4255769"/>
              <a:gd name="connsiteX6" fmla="*/ 9989168 w 9989168"/>
              <a:gd name="connsiteY6" fmla="*/ 3647802 h 4255769"/>
              <a:gd name="connsiteX7" fmla="*/ 9982081 w 9989168"/>
              <a:gd name="connsiteY7" fmla="*/ 3664913 h 4255769"/>
              <a:gd name="connsiteX8" fmla="*/ 9964970 w 9989168"/>
              <a:gd name="connsiteY8" fmla="*/ 3672000 h 4255769"/>
              <a:gd name="connsiteX9" fmla="*/ 1427024 w 9989168"/>
              <a:gd name="connsiteY9" fmla="*/ 3672000 h 4255769"/>
              <a:gd name="connsiteX10" fmla="*/ 1402826 w 9989168"/>
              <a:gd name="connsiteY10" fmla="*/ 3647802 h 4255769"/>
              <a:gd name="connsiteX11" fmla="*/ 1402826 w 9989168"/>
              <a:gd name="connsiteY11" fmla="*/ 24198 h 4255769"/>
              <a:gd name="connsiteX0" fmla="*/ 1402826 w 9989168"/>
              <a:gd name="connsiteY0" fmla="*/ 610819 h 4258621"/>
              <a:gd name="connsiteX1" fmla="*/ 1409913 w 9989168"/>
              <a:gd name="connsiteY1" fmla="*/ 593708 h 4258621"/>
              <a:gd name="connsiteX2" fmla="*/ 1427024 w 9989168"/>
              <a:gd name="connsiteY2" fmla="*/ 586621 h 4258621"/>
              <a:gd name="connsiteX3" fmla="*/ 9964970 w 9989168"/>
              <a:gd name="connsiteY3" fmla="*/ 586621 h 4258621"/>
              <a:gd name="connsiteX4" fmla="*/ 9982081 w 9989168"/>
              <a:gd name="connsiteY4" fmla="*/ 593708 h 4258621"/>
              <a:gd name="connsiteX5" fmla="*/ 9989168 w 9989168"/>
              <a:gd name="connsiteY5" fmla="*/ 610819 h 4258621"/>
              <a:gd name="connsiteX6" fmla="*/ 9989168 w 9989168"/>
              <a:gd name="connsiteY6" fmla="*/ 4234423 h 4258621"/>
              <a:gd name="connsiteX7" fmla="*/ 9982081 w 9989168"/>
              <a:gd name="connsiteY7" fmla="*/ 4251534 h 4258621"/>
              <a:gd name="connsiteX8" fmla="*/ 9964970 w 9989168"/>
              <a:gd name="connsiteY8" fmla="*/ 4258621 h 4258621"/>
              <a:gd name="connsiteX9" fmla="*/ 1427024 w 9989168"/>
              <a:gd name="connsiteY9" fmla="*/ 4258621 h 4258621"/>
              <a:gd name="connsiteX10" fmla="*/ 1402826 w 9989168"/>
              <a:gd name="connsiteY10" fmla="*/ 610819 h 4258621"/>
              <a:gd name="connsiteX0" fmla="*/ 271129 w 8857471"/>
              <a:gd name="connsiteY0" fmla="*/ 617087 h 4302500"/>
              <a:gd name="connsiteX1" fmla="*/ 278216 w 8857471"/>
              <a:gd name="connsiteY1" fmla="*/ 599976 h 4302500"/>
              <a:gd name="connsiteX2" fmla="*/ 295327 w 8857471"/>
              <a:gd name="connsiteY2" fmla="*/ 592889 h 4302500"/>
              <a:gd name="connsiteX3" fmla="*/ 8833273 w 8857471"/>
              <a:gd name="connsiteY3" fmla="*/ 592889 h 4302500"/>
              <a:gd name="connsiteX4" fmla="*/ 8850384 w 8857471"/>
              <a:gd name="connsiteY4" fmla="*/ 599976 h 4302500"/>
              <a:gd name="connsiteX5" fmla="*/ 8857471 w 8857471"/>
              <a:gd name="connsiteY5" fmla="*/ 617087 h 4302500"/>
              <a:gd name="connsiteX6" fmla="*/ 8857471 w 8857471"/>
              <a:gd name="connsiteY6" fmla="*/ 4240691 h 4302500"/>
              <a:gd name="connsiteX7" fmla="*/ 8850384 w 8857471"/>
              <a:gd name="connsiteY7" fmla="*/ 4257802 h 4302500"/>
              <a:gd name="connsiteX8" fmla="*/ 8833273 w 8857471"/>
              <a:gd name="connsiteY8" fmla="*/ 4264889 h 4302500"/>
              <a:gd name="connsiteX9" fmla="*/ 1904990 w 8857471"/>
              <a:gd name="connsiteY9" fmla="*/ 4302500 h 4302500"/>
              <a:gd name="connsiteX10" fmla="*/ 271129 w 8857471"/>
              <a:gd name="connsiteY10" fmla="*/ 617087 h 4302500"/>
              <a:gd name="connsiteX0" fmla="*/ 1089409 w 9675751"/>
              <a:gd name="connsiteY0" fmla="*/ 676067 h 4715357"/>
              <a:gd name="connsiteX1" fmla="*/ 1096496 w 9675751"/>
              <a:gd name="connsiteY1" fmla="*/ 658956 h 4715357"/>
              <a:gd name="connsiteX2" fmla="*/ 1113607 w 9675751"/>
              <a:gd name="connsiteY2" fmla="*/ 651869 h 4715357"/>
              <a:gd name="connsiteX3" fmla="*/ 9651553 w 9675751"/>
              <a:gd name="connsiteY3" fmla="*/ 651869 h 4715357"/>
              <a:gd name="connsiteX4" fmla="*/ 9668664 w 9675751"/>
              <a:gd name="connsiteY4" fmla="*/ 658956 h 4715357"/>
              <a:gd name="connsiteX5" fmla="*/ 9675751 w 9675751"/>
              <a:gd name="connsiteY5" fmla="*/ 676067 h 4715357"/>
              <a:gd name="connsiteX6" fmla="*/ 9675751 w 9675751"/>
              <a:gd name="connsiteY6" fmla="*/ 4299671 h 4715357"/>
              <a:gd name="connsiteX7" fmla="*/ 9668664 w 9675751"/>
              <a:gd name="connsiteY7" fmla="*/ 4316782 h 4715357"/>
              <a:gd name="connsiteX8" fmla="*/ 9651553 w 9675751"/>
              <a:gd name="connsiteY8" fmla="*/ 4323869 h 4715357"/>
              <a:gd name="connsiteX9" fmla="*/ 7632953 w 9675751"/>
              <a:gd name="connsiteY9" fmla="*/ 4715357 h 4715357"/>
              <a:gd name="connsiteX10" fmla="*/ 1089409 w 9675751"/>
              <a:gd name="connsiteY10" fmla="*/ 676067 h 4715357"/>
              <a:gd name="connsiteX0" fmla="*/ 1089409 w 9016450"/>
              <a:gd name="connsiteY0" fmla="*/ 676067 h 5040523"/>
              <a:gd name="connsiteX1" fmla="*/ 437195 w 9016450"/>
              <a:gd name="connsiteY1" fmla="*/ 984122 h 5040523"/>
              <a:gd name="connsiteX2" fmla="*/ 454306 w 9016450"/>
              <a:gd name="connsiteY2" fmla="*/ 977035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089409 w 9016450"/>
              <a:gd name="connsiteY0" fmla="*/ 676067 h 5040523"/>
              <a:gd name="connsiteX1" fmla="*/ 437195 w 9016450"/>
              <a:gd name="connsiteY1" fmla="*/ 984122 h 5040523"/>
              <a:gd name="connsiteX2" fmla="*/ 599349 w 9016450"/>
              <a:gd name="connsiteY2" fmla="*/ 1174606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807200 w 9734241"/>
              <a:gd name="connsiteY0" fmla="*/ 644319 h 5008775"/>
              <a:gd name="connsiteX1" fmla="*/ 1317140 w 9734241"/>
              <a:gd name="connsiteY1" fmla="*/ 1142858 h 5008775"/>
              <a:gd name="connsiteX2" fmla="*/ 9710043 w 9734241"/>
              <a:gd name="connsiteY2" fmla="*/ 945287 h 5008775"/>
              <a:gd name="connsiteX3" fmla="*/ 9727154 w 9734241"/>
              <a:gd name="connsiteY3" fmla="*/ 952374 h 5008775"/>
              <a:gd name="connsiteX4" fmla="*/ 9734241 w 9734241"/>
              <a:gd name="connsiteY4" fmla="*/ 969485 h 5008775"/>
              <a:gd name="connsiteX5" fmla="*/ 9734241 w 9734241"/>
              <a:gd name="connsiteY5" fmla="*/ 4593089 h 5008775"/>
              <a:gd name="connsiteX6" fmla="*/ 9727154 w 9734241"/>
              <a:gd name="connsiteY6" fmla="*/ 4610200 h 5008775"/>
              <a:gd name="connsiteX7" fmla="*/ 9710043 w 9734241"/>
              <a:gd name="connsiteY7" fmla="*/ 4617287 h 5008775"/>
              <a:gd name="connsiteX8" fmla="*/ 7691443 w 9734241"/>
              <a:gd name="connsiteY8" fmla="*/ 5008775 h 5008775"/>
              <a:gd name="connsiteX9" fmla="*/ 1807200 w 9734241"/>
              <a:gd name="connsiteY9" fmla="*/ 644319 h 5008775"/>
              <a:gd name="connsiteX0" fmla="*/ 6710736 w 8753534"/>
              <a:gd name="connsiteY0" fmla="*/ 4063488 h 4063488"/>
              <a:gd name="connsiteX1" fmla="*/ 336433 w 8753534"/>
              <a:gd name="connsiteY1" fmla="*/ 197571 h 4063488"/>
              <a:gd name="connsiteX2" fmla="*/ 8729336 w 8753534"/>
              <a:gd name="connsiteY2" fmla="*/ 0 h 4063488"/>
              <a:gd name="connsiteX3" fmla="*/ 8746447 w 8753534"/>
              <a:gd name="connsiteY3" fmla="*/ 7087 h 4063488"/>
              <a:gd name="connsiteX4" fmla="*/ 8753534 w 8753534"/>
              <a:gd name="connsiteY4" fmla="*/ 24198 h 4063488"/>
              <a:gd name="connsiteX5" fmla="*/ 8753534 w 8753534"/>
              <a:gd name="connsiteY5" fmla="*/ 3647802 h 4063488"/>
              <a:gd name="connsiteX6" fmla="*/ 8746447 w 8753534"/>
              <a:gd name="connsiteY6" fmla="*/ 3664913 h 4063488"/>
              <a:gd name="connsiteX7" fmla="*/ 8729336 w 8753534"/>
              <a:gd name="connsiteY7" fmla="*/ 3672000 h 4063488"/>
              <a:gd name="connsiteX8" fmla="*/ 6710736 w 8753534"/>
              <a:gd name="connsiteY8" fmla="*/ 4063488 h 4063488"/>
              <a:gd name="connsiteX0" fmla="*/ 0 w 2357885"/>
              <a:gd name="connsiteY0" fmla="*/ 4739555 h 4739555"/>
              <a:gd name="connsiteX1" fmla="*/ 2018600 w 2357885"/>
              <a:gd name="connsiteY1" fmla="*/ 676067 h 4739555"/>
              <a:gd name="connsiteX2" fmla="*/ 2035711 w 2357885"/>
              <a:gd name="connsiteY2" fmla="*/ 683154 h 4739555"/>
              <a:gd name="connsiteX3" fmla="*/ 2042798 w 2357885"/>
              <a:gd name="connsiteY3" fmla="*/ 700265 h 4739555"/>
              <a:gd name="connsiteX4" fmla="*/ 2042798 w 2357885"/>
              <a:gd name="connsiteY4" fmla="*/ 4323869 h 4739555"/>
              <a:gd name="connsiteX5" fmla="*/ 2035711 w 2357885"/>
              <a:gd name="connsiteY5" fmla="*/ 4340980 h 4739555"/>
              <a:gd name="connsiteX6" fmla="*/ 2018600 w 2357885"/>
              <a:gd name="connsiteY6" fmla="*/ 4348067 h 4739555"/>
              <a:gd name="connsiteX7" fmla="*/ 0 w 2357885"/>
              <a:gd name="connsiteY7" fmla="*/ 4739555 h 4739555"/>
              <a:gd name="connsiteX0" fmla="*/ 0 w 826772"/>
              <a:gd name="connsiteY0" fmla="*/ 4284027 h 4284027"/>
              <a:gd name="connsiteX1" fmla="*/ 706217 w 826772"/>
              <a:gd name="connsiteY1" fmla="*/ 610991 h 4284027"/>
              <a:gd name="connsiteX2" fmla="*/ 723328 w 826772"/>
              <a:gd name="connsiteY2" fmla="*/ 618078 h 4284027"/>
              <a:gd name="connsiteX3" fmla="*/ 730415 w 826772"/>
              <a:gd name="connsiteY3" fmla="*/ 635189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826772"/>
              <a:gd name="connsiteY0" fmla="*/ 4284027 h 4284027"/>
              <a:gd name="connsiteX1" fmla="*/ 706217 w 826772"/>
              <a:gd name="connsiteY1" fmla="*/ 610991 h 4284027"/>
              <a:gd name="connsiteX2" fmla="*/ 723328 w 826772"/>
              <a:gd name="connsiteY2" fmla="*/ 618078 h 4284027"/>
              <a:gd name="connsiteX3" fmla="*/ 728356 w 826772"/>
              <a:gd name="connsiteY3" fmla="*/ 3124476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799476"/>
              <a:gd name="connsiteY0" fmla="*/ 3961195 h 3961195"/>
              <a:gd name="connsiteX1" fmla="*/ 706217 w 799476"/>
              <a:gd name="connsiteY1" fmla="*/ 288159 h 3961195"/>
              <a:gd name="connsiteX2" fmla="*/ 559555 w 799476"/>
              <a:gd name="connsiteY2" fmla="*/ 2232241 h 3961195"/>
              <a:gd name="connsiteX3" fmla="*/ 728356 w 799476"/>
              <a:gd name="connsiteY3" fmla="*/ 2801644 h 3961195"/>
              <a:gd name="connsiteX4" fmla="*/ 730415 w 799476"/>
              <a:gd name="connsiteY4" fmla="*/ 3935961 h 3961195"/>
              <a:gd name="connsiteX5" fmla="*/ 723328 w 799476"/>
              <a:gd name="connsiteY5" fmla="*/ 3953072 h 3961195"/>
              <a:gd name="connsiteX6" fmla="*/ 706217 w 799476"/>
              <a:gd name="connsiteY6" fmla="*/ 3960159 h 3961195"/>
              <a:gd name="connsiteX7" fmla="*/ 0 w 799476"/>
              <a:gd name="connsiteY7" fmla="*/ 3961195 h 3961195"/>
              <a:gd name="connsiteX0" fmla="*/ 0 w 827610"/>
              <a:gd name="connsiteY0" fmla="*/ 3866294 h 3866294"/>
              <a:gd name="connsiteX1" fmla="*/ 706217 w 827610"/>
              <a:gd name="connsiteY1" fmla="*/ 193258 h 3866294"/>
              <a:gd name="connsiteX2" fmla="*/ 728356 w 827610"/>
              <a:gd name="connsiteY2" fmla="*/ 2706743 h 3866294"/>
              <a:gd name="connsiteX3" fmla="*/ 730415 w 827610"/>
              <a:gd name="connsiteY3" fmla="*/ 3841060 h 3866294"/>
              <a:gd name="connsiteX4" fmla="*/ 723328 w 827610"/>
              <a:gd name="connsiteY4" fmla="*/ 3858171 h 3866294"/>
              <a:gd name="connsiteX5" fmla="*/ 706217 w 827610"/>
              <a:gd name="connsiteY5" fmla="*/ 3865258 h 3866294"/>
              <a:gd name="connsiteX6" fmla="*/ 0 w 827610"/>
              <a:gd name="connsiteY6" fmla="*/ 3866294 h 3866294"/>
              <a:gd name="connsiteX0" fmla="*/ 0 w 730415"/>
              <a:gd name="connsiteY0" fmla="*/ 1767518 h 1767518"/>
              <a:gd name="connsiteX1" fmla="*/ 428262 w 730415"/>
              <a:gd name="connsiteY1" fmla="*/ 783161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767518 h 1767518"/>
              <a:gd name="connsiteX1" fmla="*/ 220257 w 730415"/>
              <a:gd name="connsiteY1" fmla="*/ 518375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415" h="1249143">
                <a:moveTo>
                  <a:pt x="0" y="1249143"/>
                </a:moveTo>
                <a:lnTo>
                  <a:pt x="220257" y="0"/>
                </a:lnTo>
                <a:lnTo>
                  <a:pt x="728356" y="89592"/>
                </a:lnTo>
                <a:cubicBezTo>
                  <a:pt x="729042" y="467698"/>
                  <a:pt x="729729" y="845803"/>
                  <a:pt x="730415" y="1223909"/>
                </a:cubicBezTo>
                <a:cubicBezTo>
                  <a:pt x="730415" y="1230327"/>
                  <a:pt x="727866" y="1236482"/>
                  <a:pt x="723328" y="1241020"/>
                </a:cubicBezTo>
                <a:cubicBezTo>
                  <a:pt x="718790" y="1245558"/>
                  <a:pt x="712635" y="1248107"/>
                  <a:pt x="706217" y="1248107"/>
                </a:cubicBezTo>
                <a:lnTo>
                  <a:pt x="0" y="124914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 name="Triangle rectangle 7"/>
          <p:cNvSpPr/>
          <p:nvPr userDrawn="1"/>
        </p:nvSpPr>
        <p:spPr>
          <a:xfrm flipV="1">
            <a:off x="827088" y="1016000"/>
            <a:ext cx="8066087" cy="109538"/>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8" name="Espace réservé du contenu 27"/>
          <p:cNvSpPr>
            <a:spLocks noGrp="1"/>
          </p:cNvSpPr>
          <p:nvPr>
            <p:ph sz="quarter" idx="29"/>
          </p:nvPr>
        </p:nvSpPr>
        <p:spPr bwMode="gray">
          <a:xfrm>
            <a:off x="971600" y="1484784"/>
            <a:ext cx="3600400" cy="4500091"/>
          </a:xfrm>
        </p:spPr>
        <p:txBody>
          <a:bodyPr/>
          <a:lstStyle>
            <a:lvl1pPr>
              <a:buClr>
                <a:schemeClr val="bg2">
                  <a:lumMod val="75000"/>
                </a:schemeClr>
              </a:buClr>
              <a:buSzPct val="150000"/>
              <a:defRPr/>
            </a:lvl1pPr>
            <a:lvl2pPr>
              <a:buClr>
                <a:schemeClr val="bg2">
                  <a:lumMod val="75000"/>
                </a:schemeClr>
              </a:buClr>
              <a:buSzPct val="150000"/>
              <a:defRPr/>
            </a:lvl2pPr>
            <a:lvl3pPr>
              <a:buClr>
                <a:schemeClr val="bg2">
                  <a:lumMod val="75000"/>
                </a:schemeClr>
              </a:buClr>
              <a:buSzPct val="150000"/>
              <a:defRPr/>
            </a:lvl3pPr>
            <a:lvl4pPr>
              <a:buClr>
                <a:schemeClr val="bg2">
                  <a:lumMod val="75000"/>
                </a:schemeClr>
              </a:buClr>
              <a:buSzPct val="150000"/>
              <a:buNone/>
              <a:defRPr/>
            </a:lvl4pPr>
            <a:lvl5pPr>
              <a:buClr>
                <a:schemeClr val="bg2">
                  <a:lumMod val="75000"/>
                </a:schemeClr>
              </a:buClr>
              <a:buSzPct val="150000"/>
              <a:defRPr/>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30" name="Espace réservé du contenu 27"/>
          <p:cNvSpPr>
            <a:spLocks noGrp="1"/>
          </p:cNvSpPr>
          <p:nvPr>
            <p:ph sz="quarter" idx="30"/>
          </p:nvPr>
        </p:nvSpPr>
        <p:spPr bwMode="gray">
          <a:xfrm>
            <a:off x="4679951" y="1484784"/>
            <a:ext cx="3600000" cy="4500091"/>
          </a:xfrm>
        </p:spPr>
        <p:txBody>
          <a:bodyPr/>
          <a:lstStyle>
            <a:lvl1pPr>
              <a:buClr>
                <a:schemeClr val="bg2">
                  <a:lumMod val="75000"/>
                </a:schemeClr>
              </a:buClr>
              <a:buSzPct val="150000"/>
              <a:buFont typeface="Arial" pitchFamily="34" charset="0"/>
              <a:buNone/>
              <a:defRPr/>
            </a:lvl1pPr>
            <a:lvl2pPr>
              <a:buClr>
                <a:schemeClr val="bg2">
                  <a:lumMod val="75000"/>
                </a:schemeClr>
              </a:buClr>
              <a:buSzPct val="150000"/>
              <a:defRPr/>
            </a:lvl2pPr>
            <a:lvl3pPr>
              <a:buClr>
                <a:schemeClr val="bg2">
                  <a:lumMod val="75000"/>
                </a:schemeClr>
              </a:buClr>
              <a:buSzPct val="150000"/>
              <a:defRPr/>
            </a:lvl3pPr>
            <a:lvl4pPr>
              <a:buClr>
                <a:schemeClr val="bg2">
                  <a:lumMod val="75000"/>
                </a:schemeClr>
              </a:buClr>
              <a:buSzPct val="150000"/>
              <a:defRPr/>
            </a:lvl4pPr>
            <a:lvl5pPr>
              <a:buClr>
                <a:schemeClr val="bg2">
                  <a:lumMod val="75000"/>
                </a:schemeClr>
              </a:buClr>
              <a:buSzPct val="150000"/>
              <a:defRPr/>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9" name="Titre 1"/>
          <p:cNvSpPr>
            <a:spLocks noGrp="1"/>
          </p:cNvSpPr>
          <p:nvPr>
            <p:ph type="title"/>
          </p:nvPr>
        </p:nvSpPr>
        <p:spPr bwMode="gray">
          <a:xfrm>
            <a:off x="971600" y="116632"/>
            <a:ext cx="7884416" cy="792162"/>
          </a:xfrm>
        </p:spPr>
        <p:txBody>
          <a:bodyPr anchor="ctr"/>
          <a:lstStyle>
            <a:lvl1pPr>
              <a:defRPr sz="2400">
                <a:solidFill>
                  <a:schemeClr val="tx1"/>
                </a:solidFill>
              </a:defRPr>
            </a:lvl1pPr>
          </a:lstStyle>
          <a:p>
            <a:r>
              <a:rPr lang="fr-FR" noProof="0" dirty="0" smtClean="0"/>
              <a:t>Cliquez pour modifier le style du titre</a:t>
            </a:r>
            <a:endParaRPr lang="fr-FR" noProof="0" dirty="0"/>
          </a:p>
        </p:txBody>
      </p:sp>
      <p:sp>
        <p:nvSpPr>
          <p:cNvPr id="7" name="Espace réservé du pied de page 3"/>
          <p:cNvSpPr>
            <a:spLocks noGrp="1"/>
          </p:cNvSpPr>
          <p:nvPr>
            <p:ph type="ftr" sz="quarter" idx="31"/>
          </p:nvPr>
        </p:nvSpPr>
        <p:spPr bwMode="gray">
          <a:xfrm>
            <a:off x="1331913" y="6545263"/>
            <a:ext cx="6192837" cy="555625"/>
          </a:xfrm>
          <a:prstGeom prst="rect">
            <a:avLst/>
          </a:prstGeom>
        </p:spPr>
        <p:txBody>
          <a:bodyPr/>
          <a:lstStyle>
            <a:lvl1pPr fontAlgn="auto">
              <a:spcBef>
                <a:spcPts val="0"/>
              </a:spcBef>
              <a:spcAft>
                <a:spcPts val="0"/>
              </a:spcAft>
              <a:defRPr sz="1000" dirty="0" smtClean="0">
                <a:latin typeface="+mn-lt"/>
              </a:defRPr>
            </a:lvl1pPr>
          </a:lstStyle>
          <a:p>
            <a:pPr>
              <a:defRPr/>
            </a:pPr>
            <a:r>
              <a:rPr lang="fr-FR"/>
              <a:t>Titre du projet</a:t>
            </a:r>
          </a:p>
        </p:txBody>
      </p:sp>
      <p:sp>
        <p:nvSpPr>
          <p:cNvPr id="8" name="Espace réservé du numéro de diapositive 4"/>
          <p:cNvSpPr>
            <a:spLocks noGrp="1"/>
          </p:cNvSpPr>
          <p:nvPr>
            <p:ph type="sldNum" sz="quarter" idx="32"/>
          </p:nvPr>
        </p:nvSpPr>
        <p:spPr/>
        <p:txBody>
          <a:bodyPr/>
          <a:lstStyle>
            <a:lvl1pPr>
              <a:defRPr/>
            </a:lvl1pPr>
          </a:lstStyle>
          <a:p>
            <a:pPr>
              <a:defRPr/>
            </a:pPr>
            <a:fld id="{DD6897C5-60EA-4CE0-A773-EEAA90012DBB}"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e_Image_Chapitre_1">
    <p:spTree>
      <p:nvGrpSpPr>
        <p:cNvPr id="1" name=""/>
        <p:cNvGrpSpPr/>
        <p:nvPr/>
      </p:nvGrpSpPr>
      <p:grpSpPr>
        <a:xfrm>
          <a:off x="0" y="0"/>
          <a:ext cx="0" cy="0"/>
          <a:chOff x="0" y="0"/>
          <a:chExt cx="0" cy="0"/>
        </a:xfrm>
      </p:grpSpPr>
      <p:sp>
        <p:nvSpPr>
          <p:cNvPr id="5" name="Forme libre 9"/>
          <p:cNvSpPr/>
          <p:nvPr userDrawn="1"/>
        </p:nvSpPr>
        <p:spPr>
          <a:xfrm rot="21000000">
            <a:off x="-114300" y="-34925"/>
            <a:ext cx="730250" cy="1249363"/>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402826 w 9989168"/>
              <a:gd name="connsiteY0" fmla="*/ 24198 h 4255769"/>
              <a:gd name="connsiteX1" fmla="*/ 1409913 w 9989168"/>
              <a:gd name="connsiteY1" fmla="*/ 7087 h 4255769"/>
              <a:gd name="connsiteX2" fmla="*/ 1427024 w 9989168"/>
              <a:gd name="connsiteY2" fmla="*/ 0 h 4255769"/>
              <a:gd name="connsiteX3" fmla="*/ 9964970 w 9989168"/>
              <a:gd name="connsiteY3" fmla="*/ 0 h 4255769"/>
              <a:gd name="connsiteX4" fmla="*/ 9982081 w 9989168"/>
              <a:gd name="connsiteY4" fmla="*/ 7087 h 4255769"/>
              <a:gd name="connsiteX5" fmla="*/ 9989168 w 9989168"/>
              <a:gd name="connsiteY5" fmla="*/ 24198 h 4255769"/>
              <a:gd name="connsiteX6" fmla="*/ 9989168 w 9989168"/>
              <a:gd name="connsiteY6" fmla="*/ 3647802 h 4255769"/>
              <a:gd name="connsiteX7" fmla="*/ 9982081 w 9989168"/>
              <a:gd name="connsiteY7" fmla="*/ 3664913 h 4255769"/>
              <a:gd name="connsiteX8" fmla="*/ 9964970 w 9989168"/>
              <a:gd name="connsiteY8" fmla="*/ 3672000 h 4255769"/>
              <a:gd name="connsiteX9" fmla="*/ 1427024 w 9989168"/>
              <a:gd name="connsiteY9" fmla="*/ 3672000 h 4255769"/>
              <a:gd name="connsiteX10" fmla="*/ 1402826 w 9989168"/>
              <a:gd name="connsiteY10" fmla="*/ 3647802 h 4255769"/>
              <a:gd name="connsiteX11" fmla="*/ 1402826 w 9989168"/>
              <a:gd name="connsiteY11" fmla="*/ 24198 h 4255769"/>
              <a:gd name="connsiteX0" fmla="*/ 1402826 w 9989168"/>
              <a:gd name="connsiteY0" fmla="*/ 610819 h 4258621"/>
              <a:gd name="connsiteX1" fmla="*/ 1409913 w 9989168"/>
              <a:gd name="connsiteY1" fmla="*/ 593708 h 4258621"/>
              <a:gd name="connsiteX2" fmla="*/ 1427024 w 9989168"/>
              <a:gd name="connsiteY2" fmla="*/ 586621 h 4258621"/>
              <a:gd name="connsiteX3" fmla="*/ 9964970 w 9989168"/>
              <a:gd name="connsiteY3" fmla="*/ 586621 h 4258621"/>
              <a:gd name="connsiteX4" fmla="*/ 9982081 w 9989168"/>
              <a:gd name="connsiteY4" fmla="*/ 593708 h 4258621"/>
              <a:gd name="connsiteX5" fmla="*/ 9989168 w 9989168"/>
              <a:gd name="connsiteY5" fmla="*/ 610819 h 4258621"/>
              <a:gd name="connsiteX6" fmla="*/ 9989168 w 9989168"/>
              <a:gd name="connsiteY6" fmla="*/ 4234423 h 4258621"/>
              <a:gd name="connsiteX7" fmla="*/ 9982081 w 9989168"/>
              <a:gd name="connsiteY7" fmla="*/ 4251534 h 4258621"/>
              <a:gd name="connsiteX8" fmla="*/ 9964970 w 9989168"/>
              <a:gd name="connsiteY8" fmla="*/ 4258621 h 4258621"/>
              <a:gd name="connsiteX9" fmla="*/ 1427024 w 9989168"/>
              <a:gd name="connsiteY9" fmla="*/ 4258621 h 4258621"/>
              <a:gd name="connsiteX10" fmla="*/ 1402826 w 9989168"/>
              <a:gd name="connsiteY10" fmla="*/ 610819 h 4258621"/>
              <a:gd name="connsiteX0" fmla="*/ 271129 w 8857471"/>
              <a:gd name="connsiteY0" fmla="*/ 617087 h 4302500"/>
              <a:gd name="connsiteX1" fmla="*/ 278216 w 8857471"/>
              <a:gd name="connsiteY1" fmla="*/ 599976 h 4302500"/>
              <a:gd name="connsiteX2" fmla="*/ 295327 w 8857471"/>
              <a:gd name="connsiteY2" fmla="*/ 592889 h 4302500"/>
              <a:gd name="connsiteX3" fmla="*/ 8833273 w 8857471"/>
              <a:gd name="connsiteY3" fmla="*/ 592889 h 4302500"/>
              <a:gd name="connsiteX4" fmla="*/ 8850384 w 8857471"/>
              <a:gd name="connsiteY4" fmla="*/ 599976 h 4302500"/>
              <a:gd name="connsiteX5" fmla="*/ 8857471 w 8857471"/>
              <a:gd name="connsiteY5" fmla="*/ 617087 h 4302500"/>
              <a:gd name="connsiteX6" fmla="*/ 8857471 w 8857471"/>
              <a:gd name="connsiteY6" fmla="*/ 4240691 h 4302500"/>
              <a:gd name="connsiteX7" fmla="*/ 8850384 w 8857471"/>
              <a:gd name="connsiteY7" fmla="*/ 4257802 h 4302500"/>
              <a:gd name="connsiteX8" fmla="*/ 8833273 w 8857471"/>
              <a:gd name="connsiteY8" fmla="*/ 4264889 h 4302500"/>
              <a:gd name="connsiteX9" fmla="*/ 1904990 w 8857471"/>
              <a:gd name="connsiteY9" fmla="*/ 4302500 h 4302500"/>
              <a:gd name="connsiteX10" fmla="*/ 271129 w 8857471"/>
              <a:gd name="connsiteY10" fmla="*/ 617087 h 4302500"/>
              <a:gd name="connsiteX0" fmla="*/ 1089409 w 9675751"/>
              <a:gd name="connsiteY0" fmla="*/ 676067 h 4715357"/>
              <a:gd name="connsiteX1" fmla="*/ 1096496 w 9675751"/>
              <a:gd name="connsiteY1" fmla="*/ 658956 h 4715357"/>
              <a:gd name="connsiteX2" fmla="*/ 1113607 w 9675751"/>
              <a:gd name="connsiteY2" fmla="*/ 651869 h 4715357"/>
              <a:gd name="connsiteX3" fmla="*/ 9651553 w 9675751"/>
              <a:gd name="connsiteY3" fmla="*/ 651869 h 4715357"/>
              <a:gd name="connsiteX4" fmla="*/ 9668664 w 9675751"/>
              <a:gd name="connsiteY4" fmla="*/ 658956 h 4715357"/>
              <a:gd name="connsiteX5" fmla="*/ 9675751 w 9675751"/>
              <a:gd name="connsiteY5" fmla="*/ 676067 h 4715357"/>
              <a:gd name="connsiteX6" fmla="*/ 9675751 w 9675751"/>
              <a:gd name="connsiteY6" fmla="*/ 4299671 h 4715357"/>
              <a:gd name="connsiteX7" fmla="*/ 9668664 w 9675751"/>
              <a:gd name="connsiteY7" fmla="*/ 4316782 h 4715357"/>
              <a:gd name="connsiteX8" fmla="*/ 9651553 w 9675751"/>
              <a:gd name="connsiteY8" fmla="*/ 4323869 h 4715357"/>
              <a:gd name="connsiteX9" fmla="*/ 7632953 w 9675751"/>
              <a:gd name="connsiteY9" fmla="*/ 4715357 h 4715357"/>
              <a:gd name="connsiteX10" fmla="*/ 1089409 w 9675751"/>
              <a:gd name="connsiteY10" fmla="*/ 676067 h 4715357"/>
              <a:gd name="connsiteX0" fmla="*/ 1089409 w 9016450"/>
              <a:gd name="connsiteY0" fmla="*/ 676067 h 5040523"/>
              <a:gd name="connsiteX1" fmla="*/ 437195 w 9016450"/>
              <a:gd name="connsiteY1" fmla="*/ 984122 h 5040523"/>
              <a:gd name="connsiteX2" fmla="*/ 454306 w 9016450"/>
              <a:gd name="connsiteY2" fmla="*/ 977035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089409 w 9016450"/>
              <a:gd name="connsiteY0" fmla="*/ 676067 h 5040523"/>
              <a:gd name="connsiteX1" fmla="*/ 437195 w 9016450"/>
              <a:gd name="connsiteY1" fmla="*/ 984122 h 5040523"/>
              <a:gd name="connsiteX2" fmla="*/ 599349 w 9016450"/>
              <a:gd name="connsiteY2" fmla="*/ 1174606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807200 w 9734241"/>
              <a:gd name="connsiteY0" fmla="*/ 644319 h 5008775"/>
              <a:gd name="connsiteX1" fmla="*/ 1317140 w 9734241"/>
              <a:gd name="connsiteY1" fmla="*/ 1142858 h 5008775"/>
              <a:gd name="connsiteX2" fmla="*/ 9710043 w 9734241"/>
              <a:gd name="connsiteY2" fmla="*/ 945287 h 5008775"/>
              <a:gd name="connsiteX3" fmla="*/ 9727154 w 9734241"/>
              <a:gd name="connsiteY3" fmla="*/ 952374 h 5008775"/>
              <a:gd name="connsiteX4" fmla="*/ 9734241 w 9734241"/>
              <a:gd name="connsiteY4" fmla="*/ 969485 h 5008775"/>
              <a:gd name="connsiteX5" fmla="*/ 9734241 w 9734241"/>
              <a:gd name="connsiteY5" fmla="*/ 4593089 h 5008775"/>
              <a:gd name="connsiteX6" fmla="*/ 9727154 w 9734241"/>
              <a:gd name="connsiteY6" fmla="*/ 4610200 h 5008775"/>
              <a:gd name="connsiteX7" fmla="*/ 9710043 w 9734241"/>
              <a:gd name="connsiteY7" fmla="*/ 4617287 h 5008775"/>
              <a:gd name="connsiteX8" fmla="*/ 7691443 w 9734241"/>
              <a:gd name="connsiteY8" fmla="*/ 5008775 h 5008775"/>
              <a:gd name="connsiteX9" fmla="*/ 1807200 w 9734241"/>
              <a:gd name="connsiteY9" fmla="*/ 644319 h 5008775"/>
              <a:gd name="connsiteX0" fmla="*/ 6710736 w 8753534"/>
              <a:gd name="connsiteY0" fmla="*/ 4063488 h 4063488"/>
              <a:gd name="connsiteX1" fmla="*/ 336433 w 8753534"/>
              <a:gd name="connsiteY1" fmla="*/ 197571 h 4063488"/>
              <a:gd name="connsiteX2" fmla="*/ 8729336 w 8753534"/>
              <a:gd name="connsiteY2" fmla="*/ 0 h 4063488"/>
              <a:gd name="connsiteX3" fmla="*/ 8746447 w 8753534"/>
              <a:gd name="connsiteY3" fmla="*/ 7087 h 4063488"/>
              <a:gd name="connsiteX4" fmla="*/ 8753534 w 8753534"/>
              <a:gd name="connsiteY4" fmla="*/ 24198 h 4063488"/>
              <a:gd name="connsiteX5" fmla="*/ 8753534 w 8753534"/>
              <a:gd name="connsiteY5" fmla="*/ 3647802 h 4063488"/>
              <a:gd name="connsiteX6" fmla="*/ 8746447 w 8753534"/>
              <a:gd name="connsiteY6" fmla="*/ 3664913 h 4063488"/>
              <a:gd name="connsiteX7" fmla="*/ 8729336 w 8753534"/>
              <a:gd name="connsiteY7" fmla="*/ 3672000 h 4063488"/>
              <a:gd name="connsiteX8" fmla="*/ 6710736 w 8753534"/>
              <a:gd name="connsiteY8" fmla="*/ 4063488 h 4063488"/>
              <a:gd name="connsiteX0" fmla="*/ 0 w 2357885"/>
              <a:gd name="connsiteY0" fmla="*/ 4739555 h 4739555"/>
              <a:gd name="connsiteX1" fmla="*/ 2018600 w 2357885"/>
              <a:gd name="connsiteY1" fmla="*/ 676067 h 4739555"/>
              <a:gd name="connsiteX2" fmla="*/ 2035711 w 2357885"/>
              <a:gd name="connsiteY2" fmla="*/ 683154 h 4739555"/>
              <a:gd name="connsiteX3" fmla="*/ 2042798 w 2357885"/>
              <a:gd name="connsiteY3" fmla="*/ 700265 h 4739555"/>
              <a:gd name="connsiteX4" fmla="*/ 2042798 w 2357885"/>
              <a:gd name="connsiteY4" fmla="*/ 4323869 h 4739555"/>
              <a:gd name="connsiteX5" fmla="*/ 2035711 w 2357885"/>
              <a:gd name="connsiteY5" fmla="*/ 4340980 h 4739555"/>
              <a:gd name="connsiteX6" fmla="*/ 2018600 w 2357885"/>
              <a:gd name="connsiteY6" fmla="*/ 4348067 h 4739555"/>
              <a:gd name="connsiteX7" fmla="*/ 0 w 2357885"/>
              <a:gd name="connsiteY7" fmla="*/ 4739555 h 4739555"/>
              <a:gd name="connsiteX0" fmla="*/ 0 w 826772"/>
              <a:gd name="connsiteY0" fmla="*/ 4284027 h 4284027"/>
              <a:gd name="connsiteX1" fmla="*/ 706217 w 826772"/>
              <a:gd name="connsiteY1" fmla="*/ 610991 h 4284027"/>
              <a:gd name="connsiteX2" fmla="*/ 723328 w 826772"/>
              <a:gd name="connsiteY2" fmla="*/ 618078 h 4284027"/>
              <a:gd name="connsiteX3" fmla="*/ 730415 w 826772"/>
              <a:gd name="connsiteY3" fmla="*/ 635189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826772"/>
              <a:gd name="connsiteY0" fmla="*/ 4284027 h 4284027"/>
              <a:gd name="connsiteX1" fmla="*/ 706217 w 826772"/>
              <a:gd name="connsiteY1" fmla="*/ 610991 h 4284027"/>
              <a:gd name="connsiteX2" fmla="*/ 723328 w 826772"/>
              <a:gd name="connsiteY2" fmla="*/ 618078 h 4284027"/>
              <a:gd name="connsiteX3" fmla="*/ 728356 w 826772"/>
              <a:gd name="connsiteY3" fmla="*/ 3124476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799476"/>
              <a:gd name="connsiteY0" fmla="*/ 3961195 h 3961195"/>
              <a:gd name="connsiteX1" fmla="*/ 706217 w 799476"/>
              <a:gd name="connsiteY1" fmla="*/ 288159 h 3961195"/>
              <a:gd name="connsiteX2" fmla="*/ 559555 w 799476"/>
              <a:gd name="connsiteY2" fmla="*/ 2232241 h 3961195"/>
              <a:gd name="connsiteX3" fmla="*/ 728356 w 799476"/>
              <a:gd name="connsiteY3" fmla="*/ 2801644 h 3961195"/>
              <a:gd name="connsiteX4" fmla="*/ 730415 w 799476"/>
              <a:gd name="connsiteY4" fmla="*/ 3935961 h 3961195"/>
              <a:gd name="connsiteX5" fmla="*/ 723328 w 799476"/>
              <a:gd name="connsiteY5" fmla="*/ 3953072 h 3961195"/>
              <a:gd name="connsiteX6" fmla="*/ 706217 w 799476"/>
              <a:gd name="connsiteY6" fmla="*/ 3960159 h 3961195"/>
              <a:gd name="connsiteX7" fmla="*/ 0 w 799476"/>
              <a:gd name="connsiteY7" fmla="*/ 3961195 h 3961195"/>
              <a:gd name="connsiteX0" fmla="*/ 0 w 827610"/>
              <a:gd name="connsiteY0" fmla="*/ 3866294 h 3866294"/>
              <a:gd name="connsiteX1" fmla="*/ 706217 w 827610"/>
              <a:gd name="connsiteY1" fmla="*/ 193258 h 3866294"/>
              <a:gd name="connsiteX2" fmla="*/ 728356 w 827610"/>
              <a:gd name="connsiteY2" fmla="*/ 2706743 h 3866294"/>
              <a:gd name="connsiteX3" fmla="*/ 730415 w 827610"/>
              <a:gd name="connsiteY3" fmla="*/ 3841060 h 3866294"/>
              <a:gd name="connsiteX4" fmla="*/ 723328 w 827610"/>
              <a:gd name="connsiteY4" fmla="*/ 3858171 h 3866294"/>
              <a:gd name="connsiteX5" fmla="*/ 706217 w 827610"/>
              <a:gd name="connsiteY5" fmla="*/ 3865258 h 3866294"/>
              <a:gd name="connsiteX6" fmla="*/ 0 w 827610"/>
              <a:gd name="connsiteY6" fmla="*/ 3866294 h 3866294"/>
              <a:gd name="connsiteX0" fmla="*/ 0 w 730415"/>
              <a:gd name="connsiteY0" fmla="*/ 1767518 h 1767518"/>
              <a:gd name="connsiteX1" fmla="*/ 428262 w 730415"/>
              <a:gd name="connsiteY1" fmla="*/ 783161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767518 h 1767518"/>
              <a:gd name="connsiteX1" fmla="*/ 220257 w 730415"/>
              <a:gd name="connsiteY1" fmla="*/ 518375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415" h="1249143">
                <a:moveTo>
                  <a:pt x="0" y="1249143"/>
                </a:moveTo>
                <a:lnTo>
                  <a:pt x="220257" y="0"/>
                </a:lnTo>
                <a:lnTo>
                  <a:pt x="728356" y="89592"/>
                </a:lnTo>
                <a:cubicBezTo>
                  <a:pt x="729042" y="467698"/>
                  <a:pt x="729729" y="845803"/>
                  <a:pt x="730415" y="1223909"/>
                </a:cubicBezTo>
                <a:cubicBezTo>
                  <a:pt x="730415" y="1230327"/>
                  <a:pt x="727866" y="1236482"/>
                  <a:pt x="723328" y="1241020"/>
                </a:cubicBezTo>
                <a:cubicBezTo>
                  <a:pt x="718790" y="1245558"/>
                  <a:pt x="712635" y="1248107"/>
                  <a:pt x="706217" y="1248107"/>
                </a:cubicBezTo>
                <a:lnTo>
                  <a:pt x="0" y="124914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 name="Triangle rectangle 7"/>
          <p:cNvSpPr/>
          <p:nvPr userDrawn="1"/>
        </p:nvSpPr>
        <p:spPr>
          <a:xfrm flipV="1">
            <a:off x="827088" y="1016000"/>
            <a:ext cx="8066087" cy="109538"/>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8" name="Espace réservé du contenu 27"/>
          <p:cNvSpPr>
            <a:spLocks noGrp="1"/>
          </p:cNvSpPr>
          <p:nvPr>
            <p:ph sz="quarter" idx="29"/>
          </p:nvPr>
        </p:nvSpPr>
        <p:spPr bwMode="gray">
          <a:xfrm>
            <a:off x="467543" y="1484784"/>
            <a:ext cx="4104457" cy="4500091"/>
          </a:xfrm>
        </p:spPr>
        <p:txBody>
          <a:bodyPr/>
          <a:lstStyle>
            <a:lvl1pPr>
              <a:buClr>
                <a:schemeClr val="bg2">
                  <a:lumMod val="75000"/>
                </a:schemeClr>
              </a:buClr>
              <a:buSzPct val="150000"/>
              <a:defRPr/>
            </a:lvl1pPr>
            <a:lvl2pPr>
              <a:buClr>
                <a:schemeClr val="bg2">
                  <a:lumMod val="75000"/>
                </a:schemeClr>
              </a:buClr>
              <a:buSzPct val="150000"/>
              <a:defRPr/>
            </a:lvl2pPr>
            <a:lvl3pPr>
              <a:buClr>
                <a:schemeClr val="bg2">
                  <a:lumMod val="75000"/>
                </a:schemeClr>
              </a:buClr>
              <a:buSzPct val="150000"/>
              <a:defRPr/>
            </a:lvl3pPr>
            <a:lvl4pPr>
              <a:buClr>
                <a:schemeClr val="bg2">
                  <a:lumMod val="75000"/>
                </a:schemeClr>
              </a:buClr>
              <a:buSzPct val="150000"/>
              <a:defRPr/>
            </a:lvl4pPr>
            <a:lvl5pPr>
              <a:buClr>
                <a:schemeClr val="bg2">
                  <a:lumMod val="75000"/>
                </a:schemeClr>
              </a:buClr>
              <a:buSzPct val="150000"/>
              <a:defRPr/>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27" name="Espace réservé pour une image  26"/>
          <p:cNvSpPr>
            <a:spLocks noGrp="1"/>
          </p:cNvSpPr>
          <p:nvPr>
            <p:ph type="pic" sz="quarter" idx="30"/>
          </p:nvPr>
        </p:nvSpPr>
        <p:spPr bwMode="gray">
          <a:xfrm>
            <a:off x="4679950" y="1484784"/>
            <a:ext cx="4212530" cy="4500091"/>
          </a:xfrm>
        </p:spPr>
        <p:txBody>
          <a:bodyPr tIns="396000" rtlCol="0" anchor="ctr">
            <a:noAutofit/>
          </a:bodyPr>
          <a:lstStyle>
            <a:lvl1pPr algn="ctr">
              <a:defRPr/>
            </a:lvl1pPr>
          </a:lstStyle>
          <a:p>
            <a:pPr lvl="0"/>
            <a:r>
              <a:rPr lang="fr-FR" noProof="0" smtClean="0"/>
              <a:t>Cliquez sur l'icône pour ajouter une image</a:t>
            </a:r>
            <a:endParaRPr lang="fr-FR" noProof="0"/>
          </a:p>
        </p:txBody>
      </p:sp>
      <p:sp>
        <p:nvSpPr>
          <p:cNvPr id="9" name="Titre 1"/>
          <p:cNvSpPr>
            <a:spLocks noGrp="1"/>
          </p:cNvSpPr>
          <p:nvPr>
            <p:ph type="title"/>
          </p:nvPr>
        </p:nvSpPr>
        <p:spPr bwMode="gray">
          <a:xfrm>
            <a:off x="971600" y="116632"/>
            <a:ext cx="7884416" cy="792162"/>
          </a:xfrm>
        </p:spPr>
        <p:txBody>
          <a:bodyPr anchor="ctr"/>
          <a:lstStyle>
            <a:lvl1pPr>
              <a:defRPr sz="2400">
                <a:solidFill>
                  <a:schemeClr val="tx1"/>
                </a:solidFill>
              </a:defRPr>
            </a:lvl1pPr>
          </a:lstStyle>
          <a:p>
            <a:r>
              <a:rPr lang="fr-FR" noProof="0" dirty="0" smtClean="0"/>
              <a:t>Cliquez pour modifier le style du titre</a:t>
            </a:r>
            <a:endParaRPr lang="fr-FR" noProof="0" dirty="0"/>
          </a:p>
        </p:txBody>
      </p:sp>
      <p:sp>
        <p:nvSpPr>
          <p:cNvPr id="7" name="Espace réservé du pied de page 3"/>
          <p:cNvSpPr>
            <a:spLocks noGrp="1"/>
          </p:cNvSpPr>
          <p:nvPr>
            <p:ph type="ftr" sz="quarter" idx="31"/>
          </p:nvPr>
        </p:nvSpPr>
        <p:spPr bwMode="gray">
          <a:xfrm>
            <a:off x="1331913" y="6545263"/>
            <a:ext cx="6192837" cy="555625"/>
          </a:xfrm>
          <a:prstGeom prst="rect">
            <a:avLst/>
          </a:prstGeom>
        </p:spPr>
        <p:txBody>
          <a:bodyPr/>
          <a:lstStyle>
            <a:lvl1pPr fontAlgn="auto">
              <a:spcBef>
                <a:spcPts val="0"/>
              </a:spcBef>
              <a:spcAft>
                <a:spcPts val="0"/>
              </a:spcAft>
              <a:defRPr sz="1000" dirty="0" smtClean="0">
                <a:latin typeface="+mn-lt"/>
              </a:defRPr>
            </a:lvl1pPr>
          </a:lstStyle>
          <a:p>
            <a:pPr>
              <a:defRPr/>
            </a:pPr>
            <a:r>
              <a:rPr lang="fr-FR"/>
              <a:t>Titre du projet</a:t>
            </a:r>
          </a:p>
        </p:txBody>
      </p:sp>
      <p:sp>
        <p:nvSpPr>
          <p:cNvPr id="8" name="Espace réservé du numéro de diapositive 4"/>
          <p:cNvSpPr>
            <a:spLocks noGrp="1"/>
          </p:cNvSpPr>
          <p:nvPr>
            <p:ph type="sldNum" sz="quarter" idx="32"/>
          </p:nvPr>
        </p:nvSpPr>
        <p:spPr/>
        <p:txBody>
          <a:bodyPr/>
          <a:lstStyle>
            <a:lvl1pPr>
              <a:defRPr/>
            </a:lvl1pPr>
          </a:lstStyle>
          <a:p>
            <a:pPr>
              <a:defRPr/>
            </a:pPr>
            <a:fld id="{A622C3D3-F979-4128-8788-CE3CFBEFAF50}" type="slidenum">
              <a:rPr lang="fr-FR"/>
              <a:pPr>
                <a:defRPr/>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e_Graphique_Chapitre_1">
    <p:spTree>
      <p:nvGrpSpPr>
        <p:cNvPr id="1" name=""/>
        <p:cNvGrpSpPr/>
        <p:nvPr/>
      </p:nvGrpSpPr>
      <p:grpSpPr>
        <a:xfrm>
          <a:off x="0" y="0"/>
          <a:ext cx="0" cy="0"/>
          <a:chOff x="0" y="0"/>
          <a:chExt cx="0" cy="0"/>
        </a:xfrm>
      </p:grpSpPr>
      <p:sp>
        <p:nvSpPr>
          <p:cNvPr id="5" name="Forme libre 8"/>
          <p:cNvSpPr/>
          <p:nvPr userDrawn="1"/>
        </p:nvSpPr>
        <p:spPr>
          <a:xfrm rot="21000000">
            <a:off x="-114300" y="-34925"/>
            <a:ext cx="730250" cy="1249363"/>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402826 w 9989168"/>
              <a:gd name="connsiteY0" fmla="*/ 24198 h 4255769"/>
              <a:gd name="connsiteX1" fmla="*/ 1409913 w 9989168"/>
              <a:gd name="connsiteY1" fmla="*/ 7087 h 4255769"/>
              <a:gd name="connsiteX2" fmla="*/ 1427024 w 9989168"/>
              <a:gd name="connsiteY2" fmla="*/ 0 h 4255769"/>
              <a:gd name="connsiteX3" fmla="*/ 9964970 w 9989168"/>
              <a:gd name="connsiteY3" fmla="*/ 0 h 4255769"/>
              <a:gd name="connsiteX4" fmla="*/ 9982081 w 9989168"/>
              <a:gd name="connsiteY4" fmla="*/ 7087 h 4255769"/>
              <a:gd name="connsiteX5" fmla="*/ 9989168 w 9989168"/>
              <a:gd name="connsiteY5" fmla="*/ 24198 h 4255769"/>
              <a:gd name="connsiteX6" fmla="*/ 9989168 w 9989168"/>
              <a:gd name="connsiteY6" fmla="*/ 3647802 h 4255769"/>
              <a:gd name="connsiteX7" fmla="*/ 9982081 w 9989168"/>
              <a:gd name="connsiteY7" fmla="*/ 3664913 h 4255769"/>
              <a:gd name="connsiteX8" fmla="*/ 9964970 w 9989168"/>
              <a:gd name="connsiteY8" fmla="*/ 3672000 h 4255769"/>
              <a:gd name="connsiteX9" fmla="*/ 1427024 w 9989168"/>
              <a:gd name="connsiteY9" fmla="*/ 3672000 h 4255769"/>
              <a:gd name="connsiteX10" fmla="*/ 1402826 w 9989168"/>
              <a:gd name="connsiteY10" fmla="*/ 3647802 h 4255769"/>
              <a:gd name="connsiteX11" fmla="*/ 1402826 w 9989168"/>
              <a:gd name="connsiteY11" fmla="*/ 24198 h 4255769"/>
              <a:gd name="connsiteX0" fmla="*/ 1402826 w 9989168"/>
              <a:gd name="connsiteY0" fmla="*/ 610819 h 4258621"/>
              <a:gd name="connsiteX1" fmla="*/ 1409913 w 9989168"/>
              <a:gd name="connsiteY1" fmla="*/ 593708 h 4258621"/>
              <a:gd name="connsiteX2" fmla="*/ 1427024 w 9989168"/>
              <a:gd name="connsiteY2" fmla="*/ 586621 h 4258621"/>
              <a:gd name="connsiteX3" fmla="*/ 9964970 w 9989168"/>
              <a:gd name="connsiteY3" fmla="*/ 586621 h 4258621"/>
              <a:gd name="connsiteX4" fmla="*/ 9982081 w 9989168"/>
              <a:gd name="connsiteY4" fmla="*/ 593708 h 4258621"/>
              <a:gd name="connsiteX5" fmla="*/ 9989168 w 9989168"/>
              <a:gd name="connsiteY5" fmla="*/ 610819 h 4258621"/>
              <a:gd name="connsiteX6" fmla="*/ 9989168 w 9989168"/>
              <a:gd name="connsiteY6" fmla="*/ 4234423 h 4258621"/>
              <a:gd name="connsiteX7" fmla="*/ 9982081 w 9989168"/>
              <a:gd name="connsiteY7" fmla="*/ 4251534 h 4258621"/>
              <a:gd name="connsiteX8" fmla="*/ 9964970 w 9989168"/>
              <a:gd name="connsiteY8" fmla="*/ 4258621 h 4258621"/>
              <a:gd name="connsiteX9" fmla="*/ 1427024 w 9989168"/>
              <a:gd name="connsiteY9" fmla="*/ 4258621 h 4258621"/>
              <a:gd name="connsiteX10" fmla="*/ 1402826 w 9989168"/>
              <a:gd name="connsiteY10" fmla="*/ 610819 h 4258621"/>
              <a:gd name="connsiteX0" fmla="*/ 271129 w 8857471"/>
              <a:gd name="connsiteY0" fmla="*/ 617087 h 4302500"/>
              <a:gd name="connsiteX1" fmla="*/ 278216 w 8857471"/>
              <a:gd name="connsiteY1" fmla="*/ 599976 h 4302500"/>
              <a:gd name="connsiteX2" fmla="*/ 295327 w 8857471"/>
              <a:gd name="connsiteY2" fmla="*/ 592889 h 4302500"/>
              <a:gd name="connsiteX3" fmla="*/ 8833273 w 8857471"/>
              <a:gd name="connsiteY3" fmla="*/ 592889 h 4302500"/>
              <a:gd name="connsiteX4" fmla="*/ 8850384 w 8857471"/>
              <a:gd name="connsiteY4" fmla="*/ 599976 h 4302500"/>
              <a:gd name="connsiteX5" fmla="*/ 8857471 w 8857471"/>
              <a:gd name="connsiteY5" fmla="*/ 617087 h 4302500"/>
              <a:gd name="connsiteX6" fmla="*/ 8857471 w 8857471"/>
              <a:gd name="connsiteY6" fmla="*/ 4240691 h 4302500"/>
              <a:gd name="connsiteX7" fmla="*/ 8850384 w 8857471"/>
              <a:gd name="connsiteY7" fmla="*/ 4257802 h 4302500"/>
              <a:gd name="connsiteX8" fmla="*/ 8833273 w 8857471"/>
              <a:gd name="connsiteY8" fmla="*/ 4264889 h 4302500"/>
              <a:gd name="connsiteX9" fmla="*/ 1904990 w 8857471"/>
              <a:gd name="connsiteY9" fmla="*/ 4302500 h 4302500"/>
              <a:gd name="connsiteX10" fmla="*/ 271129 w 8857471"/>
              <a:gd name="connsiteY10" fmla="*/ 617087 h 4302500"/>
              <a:gd name="connsiteX0" fmla="*/ 1089409 w 9675751"/>
              <a:gd name="connsiteY0" fmla="*/ 676067 h 4715357"/>
              <a:gd name="connsiteX1" fmla="*/ 1096496 w 9675751"/>
              <a:gd name="connsiteY1" fmla="*/ 658956 h 4715357"/>
              <a:gd name="connsiteX2" fmla="*/ 1113607 w 9675751"/>
              <a:gd name="connsiteY2" fmla="*/ 651869 h 4715357"/>
              <a:gd name="connsiteX3" fmla="*/ 9651553 w 9675751"/>
              <a:gd name="connsiteY3" fmla="*/ 651869 h 4715357"/>
              <a:gd name="connsiteX4" fmla="*/ 9668664 w 9675751"/>
              <a:gd name="connsiteY4" fmla="*/ 658956 h 4715357"/>
              <a:gd name="connsiteX5" fmla="*/ 9675751 w 9675751"/>
              <a:gd name="connsiteY5" fmla="*/ 676067 h 4715357"/>
              <a:gd name="connsiteX6" fmla="*/ 9675751 w 9675751"/>
              <a:gd name="connsiteY6" fmla="*/ 4299671 h 4715357"/>
              <a:gd name="connsiteX7" fmla="*/ 9668664 w 9675751"/>
              <a:gd name="connsiteY7" fmla="*/ 4316782 h 4715357"/>
              <a:gd name="connsiteX8" fmla="*/ 9651553 w 9675751"/>
              <a:gd name="connsiteY8" fmla="*/ 4323869 h 4715357"/>
              <a:gd name="connsiteX9" fmla="*/ 7632953 w 9675751"/>
              <a:gd name="connsiteY9" fmla="*/ 4715357 h 4715357"/>
              <a:gd name="connsiteX10" fmla="*/ 1089409 w 9675751"/>
              <a:gd name="connsiteY10" fmla="*/ 676067 h 4715357"/>
              <a:gd name="connsiteX0" fmla="*/ 1089409 w 9016450"/>
              <a:gd name="connsiteY0" fmla="*/ 676067 h 5040523"/>
              <a:gd name="connsiteX1" fmla="*/ 437195 w 9016450"/>
              <a:gd name="connsiteY1" fmla="*/ 984122 h 5040523"/>
              <a:gd name="connsiteX2" fmla="*/ 454306 w 9016450"/>
              <a:gd name="connsiteY2" fmla="*/ 977035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089409 w 9016450"/>
              <a:gd name="connsiteY0" fmla="*/ 676067 h 5040523"/>
              <a:gd name="connsiteX1" fmla="*/ 437195 w 9016450"/>
              <a:gd name="connsiteY1" fmla="*/ 984122 h 5040523"/>
              <a:gd name="connsiteX2" fmla="*/ 599349 w 9016450"/>
              <a:gd name="connsiteY2" fmla="*/ 1174606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807200 w 9734241"/>
              <a:gd name="connsiteY0" fmla="*/ 644319 h 5008775"/>
              <a:gd name="connsiteX1" fmla="*/ 1317140 w 9734241"/>
              <a:gd name="connsiteY1" fmla="*/ 1142858 h 5008775"/>
              <a:gd name="connsiteX2" fmla="*/ 9710043 w 9734241"/>
              <a:gd name="connsiteY2" fmla="*/ 945287 h 5008775"/>
              <a:gd name="connsiteX3" fmla="*/ 9727154 w 9734241"/>
              <a:gd name="connsiteY3" fmla="*/ 952374 h 5008775"/>
              <a:gd name="connsiteX4" fmla="*/ 9734241 w 9734241"/>
              <a:gd name="connsiteY4" fmla="*/ 969485 h 5008775"/>
              <a:gd name="connsiteX5" fmla="*/ 9734241 w 9734241"/>
              <a:gd name="connsiteY5" fmla="*/ 4593089 h 5008775"/>
              <a:gd name="connsiteX6" fmla="*/ 9727154 w 9734241"/>
              <a:gd name="connsiteY6" fmla="*/ 4610200 h 5008775"/>
              <a:gd name="connsiteX7" fmla="*/ 9710043 w 9734241"/>
              <a:gd name="connsiteY7" fmla="*/ 4617287 h 5008775"/>
              <a:gd name="connsiteX8" fmla="*/ 7691443 w 9734241"/>
              <a:gd name="connsiteY8" fmla="*/ 5008775 h 5008775"/>
              <a:gd name="connsiteX9" fmla="*/ 1807200 w 9734241"/>
              <a:gd name="connsiteY9" fmla="*/ 644319 h 5008775"/>
              <a:gd name="connsiteX0" fmla="*/ 6710736 w 8753534"/>
              <a:gd name="connsiteY0" fmla="*/ 4063488 h 4063488"/>
              <a:gd name="connsiteX1" fmla="*/ 336433 w 8753534"/>
              <a:gd name="connsiteY1" fmla="*/ 197571 h 4063488"/>
              <a:gd name="connsiteX2" fmla="*/ 8729336 w 8753534"/>
              <a:gd name="connsiteY2" fmla="*/ 0 h 4063488"/>
              <a:gd name="connsiteX3" fmla="*/ 8746447 w 8753534"/>
              <a:gd name="connsiteY3" fmla="*/ 7087 h 4063488"/>
              <a:gd name="connsiteX4" fmla="*/ 8753534 w 8753534"/>
              <a:gd name="connsiteY4" fmla="*/ 24198 h 4063488"/>
              <a:gd name="connsiteX5" fmla="*/ 8753534 w 8753534"/>
              <a:gd name="connsiteY5" fmla="*/ 3647802 h 4063488"/>
              <a:gd name="connsiteX6" fmla="*/ 8746447 w 8753534"/>
              <a:gd name="connsiteY6" fmla="*/ 3664913 h 4063488"/>
              <a:gd name="connsiteX7" fmla="*/ 8729336 w 8753534"/>
              <a:gd name="connsiteY7" fmla="*/ 3672000 h 4063488"/>
              <a:gd name="connsiteX8" fmla="*/ 6710736 w 8753534"/>
              <a:gd name="connsiteY8" fmla="*/ 4063488 h 4063488"/>
              <a:gd name="connsiteX0" fmla="*/ 0 w 2357885"/>
              <a:gd name="connsiteY0" fmla="*/ 4739555 h 4739555"/>
              <a:gd name="connsiteX1" fmla="*/ 2018600 w 2357885"/>
              <a:gd name="connsiteY1" fmla="*/ 676067 h 4739555"/>
              <a:gd name="connsiteX2" fmla="*/ 2035711 w 2357885"/>
              <a:gd name="connsiteY2" fmla="*/ 683154 h 4739555"/>
              <a:gd name="connsiteX3" fmla="*/ 2042798 w 2357885"/>
              <a:gd name="connsiteY3" fmla="*/ 700265 h 4739555"/>
              <a:gd name="connsiteX4" fmla="*/ 2042798 w 2357885"/>
              <a:gd name="connsiteY4" fmla="*/ 4323869 h 4739555"/>
              <a:gd name="connsiteX5" fmla="*/ 2035711 w 2357885"/>
              <a:gd name="connsiteY5" fmla="*/ 4340980 h 4739555"/>
              <a:gd name="connsiteX6" fmla="*/ 2018600 w 2357885"/>
              <a:gd name="connsiteY6" fmla="*/ 4348067 h 4739555"/>
              <a:gd name="connsiteX7" fmla="*/ 0 w 2357885"/>
              <a:gd name="connsiteY7" fmla="*/ 4739555 h 4739555"/>
              <a:gd name="connsiteX0" fmla="*/ 0 w 826772"/>
              <a:gd name="connsiteY0" fmla="*/ 4284027 h 4284027"/>
              <a:gd name="connsiteX1" fmla="*/ 706217 w 826772"/>
              <a:gd name="connsiteY1" fmla="*/ 610991 h 4284027"/>
              <a:gd name="connsiteX2" fmla="*/ 723328 w 826772"/>
              <a:gd name="connsiteY2" fmla="*/ 618078 h 4284027"/>
              <a:gd name="connsiteX3" fmla="*/ 730415 w 826772"/>
              <a:gd name="connsiteY3" fmla="*/ 635189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826772"/>
              <a:gd name="connsiteY0" fmla="*/ 4284027 h 4284027"/>
              <a:gd name="connsiteX1" fmla="*/ 706217 w 826772"/>
              <a:gd name="connsiteY1" fmla="*/ 610991 h 4284027"/>
              <a:gd name="connsiteX2" fmla="*/ 723328 w 826772"/>
              <a:gd name="connsiteY2" fmla="*/ 618078 h 4284027"/>
              <a:gd name="connsiteX3" fmla="*/ 728356 w 826772"/>
              <a:gd name="connsiteY3" fmla="*/ 3124476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799476"/>
              <a:gd name="connsiteY0" fmla="*/ 3961195 h 3961195"/>
              <a:gd name="connsiteX1" fmla="*/ 706217 w 799476"/>
              <a:gd name="connsiteY1" fmla="*/ 288159 h 3961195"/>
              <a:gd name="connsiteX2" fmla="*/ 559555 w 799476"/>
              <a:gd name="connsiteY2" fmla="*/ 2232241 h 3961195"/>
              <a:gd name="connsiteX3" fmla="*/ 728356 w 799476"/>
              <a:gd name="connsiteY3" fmla="*/ 2801644 h 3961195"/>
              <a:gd name="connsiteX4" fmla="*/ 730415 w 799476"/>
              <a:gd name="connsiteY4" fmla="*/ 3935961 h 3961195"/>
              <a:gd name="connsiteX5" fmla="*/ 723328 w 799476"/>
              <a:gd name="connsiteY5" fmla="*/ 3953072 h 3961195"/>
              <a:gd name="connsiteX6" fmla="*/ 706217 w 799476"/>
              <a:gd name="connsiteY6" fmla="*/ 3960159 h 3961195"/>
              <a:gd name="connsiteX7" fmla="*/ 0 w 799476"/>
              <a:gd name="connsiteY7" fmla="*/ 3961195 h 3961195"/>
              <a:gd name="connsiteX0" fmla="*/ 0 w 827610"/>
              <a:gd name="connsiteY0" fmla="*/ 3866294 h 3866294"/>
              <a:gd name="connsiteX1" fmla="*/ 706217 w 827610"/>
              <a:gd name="connsiteY1" fmla="*/ 193258 h 3866294"/>
              <a:gd name="connsiteX2" fmla="*/ 728356 w 827610"/>
              <a:gd name="connsiteY2" fmla="*/ 2706743 h 3866294"/>
              <a:gd name="connsiteX3" fmla="*/ 730415 w 827610"/>
              <a:gd name="connsiteY3" fmla="*/ 3841060 h 3866294"/>
              <a:gd name="connsiteX4" fmla="*/ 723328 w 827610"/>
              <a:gd name="connsiteY4" fmla="*/ 3858171 h 3866294"/>
              <a:gd name="connsiteX5" fmla="*/ 706217 w 827610"/>
              <a:gd name="connsiteY5" fmla="*/ 3865258 h 3866294"/>
              <a:gd name="connsiteX6" fmla="*/ 0 w 827610"/>
              <a:gd name="connsiteY6" fmla="*/ 3866294 h 3866294"/>
              <a:gd name="connsiteX0" fmla="*/ 0 w 730415"/>
              <a:gd name="connsiteY0" fmla="*/ 1767518 h 1767518"/>
              <a:gd name="connsiteX1" fmla="*/ 428262 w 730415"/>
              <a:gd name="connsiteY1" fmla="*/ 783161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767518 h 1767518"/>
              <a:gd name="connsiteX1" fmla="*/ 220257 w 730415"/>
              <a:gd name="connsiteY1" fmla="*/ 518375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415" h="1249143">
                <a:moveTo>
                  <a:pt x="0" y="1249143"/>
                </a:moveTo>
                <a:lnTo>
                  <a:pt x="220257" y="0"/>
                </a:lnTo>
                <a:lnTo>
                  <a:pt x="728356" y="89592"/>
                </a:lnTo>
                <a:cubicBezTo>
                  <a:pt x="729042" y="467698"/>
                  <a:pt x="729729" y="845803"/>
                  <a:pt x="730415" y="1223909"/>
                </a:cubicBezTo>
                <a:cubicBezTo>
                  <a:pt x="730415" y="1230327"/>
                  <a:pt x="727866" y="1236482"/>
                  <a:pt x="723328" y="1241020"/>
                </a:cubicBezTo>
                <a:cubicBezTo>
                  <a:pt x="718790" y="1245558"/>
                  <a:pt x="712635" y="1248107"/>
                  <a:pt x="706217" y="1248107"/>
                </a:cubicBezTo>
                <a:lnTo>
                  <a:pt x="0" y="124914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 name="Triangle rectangle 7"/>
          <p:cNvSpPr/>
          <p:nvPr userDrawn="1"/>
        </p:nvSpPr>
        <p:spPr>
          <a:xfrm flipV="1">
            <a:off x="827088" y="1016000"/>
            <a:ext cx="8066087" cy="109538"/>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7" name="Espace réservé du contenu 26"/>
          <p:cNvSpPr>
            <a:spLocks noGrp="1"/>
          </p:cNvSpPr>
          <p:nvPr>
            <p:ph sz="quarter" idx="29"/>
          </p:nvPr>
        </p:nvSpPr>
        <p:spPr bwMode="gray">
          <a:xfrm>
            <a:off x="467544" y="1916832"/>
            <a:ext cx="8424936" cy="3960813"/>
          </a:xfrm>
        </p:spPr>
        <p:txBody>
          <a:bodyPr/>
          <a:lstStyle>
            <a:lvl2pPr>
              <a:buClr>
                <a:schemeClr val="bg2">
                  <a:lumMod val="75000"/>
                </a:schemeClr>
              </a:buClr>
              <a:buSzPct val="150000"/>
              <a:defRPr/>
            </a:lvl2pPr>
            <a:lvl3pPr>
              <a:buClr>
                <a:schemeClr val="bg2">
                  <a:lumMod val="75000"/>
                </a:schemeClr>
              </a:buClr>
              <a:buSzPct val="150000"/>
              <a:defRPr/>
            </a:lvl3pPr>
            <a:lvl4pPr>
              <a:buClr>
                <a:schemeClr val="bg2">
                  <a:lumMod val="75000"/>
                </a:schemeClr>
              </a:buClr>
              <a:buSzPct val="150000"/>
              <a:defRPr>
                <a:solidFill>
                  <a:schemeClr val="tx1">
                    <a:lumMod val="50000"/>
                  </a:schemeClr>
                </a:solidFill>
              </a:defRPr>
            </a:lvl4pPr>
            <a:lvl5pPr>
              <a:buClr>
                <a:schemeClr val="bg2">
                  <a:lumMod val="75000"/>
                </a:schemeClr>
              </a:buClr>
              <a:buSzPct val="150000"/>
              <a:defRPr/>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15" name="Espace réservé du texte 14"/>
          <p:cNvSpPr>
            <a:spLocks noGrp="1"/>
          </p:cNvSpPr>
          <p:nvPr>
            <p:ph type="body" sz="quarter" idx="45"/>
          </p:nvPr>
        </p:nvSpPr>
        <p:spPr bwMode="gray">
          <a:xfrm>
            <a:off x="467544" y="1484784"/>
            <a:ext cx="8424935" cy="395288"/>
          </a:xfrm>
        </p:spPr>
        <p:txBody>
          <a:bodyPr>
            <a:normAutofit/>
          </a:bodyPr>
          <a:lstStyle>
            <a:lvl1pPr>
              <a:defRPr sz="1200" b="0"/>
            </a:lvl1pPr>
          </a:lstStyle>
          <a:p>
            <a:pPr lvl="0"/>
            <a:r>
              <a:rPr lang="fr-FR" noProof="0" dirty="0" smtClean="0"/>
              <a:t>Cliquez pour modifier les styles du texte du masque</a:t>
            </a:r>
          </a:p>
        </p:txBody>
      </p:sp>
      <p:sp>
        <p:nvSpPr>
          <p:cNvPr id="10" name="Titre 1"/>
          <p:cNvSpPr>
            <a:spLocks noGrp="1"/>
          </p:cNvSpPr>
          <p:nvPr>
            <p:ph type="title"/>
          </p:nvPr>
        </p:nvSpPr>
        <p:spPr bwMode="gray">
          <a:xfrm>
            <a:off x="971600" y="116632"/>
            <a:ext cx="7235824" cy="792162"/>
          </a:xfrm>
        </p:spPr>
        <p:txBody>
          <a:bodyPr anchor="ctr"/>
          <a:lstStyle>
            <a:lvl1pPr>
              <a:defRPr sz="2400">
                <a:solidFill>
                  <a:schemeClr val="tx1"/>
                </a:solidFill>
              </a:defRPr>
            </a:lvl1pPr>
          </a:lstStyle>
          <a:p>
            <a:r>
              <a:rPr lang="fr-FR" noProof="0" dirty="0" smtClean="0"/>
              <a:t>Cliquez pour modifier le style du titre</a:t>
            </a:r>
            <a:endParaRPr lang="fr-FR" noProof="0" dirty="0"/>
          </a:p>
        </p:txBody>
      </p:sp>
      <p:sp>
        <p:nvSpPr>
          <p:cNvPr id="7" name="Espace réservé du numéro de diapositive 4"/>
          <p:cNvSpPr>
            <a:spLocks noGrp="1"/>
          </p:cNvSpPr>
          <p:nvPr>
            <p:ph type="sldNum" sz="quarter" idx="46"/>
          </p:nvPr>
        </p:nvSpPr>
        <p:spPr/>
        <p:txBody>
          <a:bodyPr/>
          <a:lstStyle>
            <a:lvl1pPr>
              <a:defRPr/>
            </a:lvl1pPr>
          </a:lstStyle>
          <a:p>
            <a:pPr>
              <a:defRPr/>
            </a:pPr>
            <a:fld id="{8848DF17-AC99-44CA-8CE3-0ADA8A790D81}" type="slidenum">
              <a:rPr lang="fr-FR"/>
              <a:pPr>
                <a:defRPr/>
              </a:pPr>
              <a:t>‹N°›</a:t>
            </a:fld>
            <a:endParaRPr lang="fr-FR"/>
          </a:p>
        </p:txBody>
      </p:sp>
      <p:sp>
        <p:nvSpPr>
          <p:cNvPr id="8" name="Espace réservé du pied de page 3"/>
          <p:cNvSpPr>
            <a:spLocks noGrp="1"/>
          </p:cNvSpPr>
          <p:nvPr>
            <p:ph type="ftr" sz="quarter" idx="47"/>
          </p:nvPr>
        </p:nvSpPr>
        <p:spPr bwMode="gray">
          <a:xfrm>
            <a:off x="1331913" y="6545263"/>
            <a:ext cx="6192837" cy="555625"/>
          </a:xfrm>
          <a:prstGeom prst="rect">
            <a:avLst/>
          </a:prstGeom>
        </p:spPr>
        <p:txBody>
          <a:bodyPr/>
          <a:lstStyle>
            <a:lvl1pPr fontAlgn="auto">
              <a:spcBef>
                <a:spcPts val="0"/>
              </a:spcBef>
              <a:spcAft>
                <a:spcPts val="0"/>
              </a:spcAft>
              <a:defRPr sz="1000" dirty="0" smtClean="0">
                <a:latin typeface="+mn-lt"/>
              </a:defRPr>
            </a:lvl1pPr>
          </a:lstStyle>
          <a:p>
            <a:pPr>
              <a:defRPr/>
            </a:pPr>
            <a:r>
              <a:rPr lang="fr-FR"/>
              <a:t>Titre du projet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e_Graphique_Chapitre_1">
    <p:spTree>
      <p:nvGrpSpPr>
        <p:cNvPr id="1" name=""/>
        <p:cNvGrpSpPr/>
        <p:nvPr/>
      </p:nvGrpSpPr>
      <p:grpSpPr>
        <a:xfrm>
          <a:off x="0" y="0"/>
          <a:ext cx="0" cy="0"/>
          <a:chOff x="0" y="0"/>
          <a:chExt cx="0" cy="0"/>
        </a:xfrm>
      </p:grpSpPr>
      <p:sp>
        <p:nvSpPr>
          <p:cNvPr id="6" name="Forme libre 8"/>
          <p:cNvSpPr/>
          <p:nvPr userDrawn="1"/>
        </p:nvSpPr>
        <p:spPr>
          <a:xfrm rot="21000000">
            <a:off x="-114300" y="-34925"/>
            <a:ext cx="730250" cy="1249363"/>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402826 w 9989168"/>
              <a:gd name="connsiteY0" fmla="*/ 24198 h 4255769"/>
              <a:gd name="connsiteX1" fmla="*/ 1409913 w 9989168"/>
              <a:gd name="connsiteY1" fmla="*/ 7087 h 4255769"/>
              <a:gd name="connsiteX2" fmla="*/ 1427024 w 9989168"/>
              <a:gd name="connsiteY2" fmla="*/ 0 h 4255769"/>
              <a:gd name="connsiteX3" fmla="*/ 9964970 w 9989168"/>
              <a:gd name="connsiteY3" fmla="*/ 0 h 4255769"/>
              <a:gd name="connsiteX4" fmla="*/ 9982081 w 9989168"/>
              <a:gd name="connsiteY4" fmla="*/ 7087 h 4255769"/>
              <a:gd name="connsiteX5" fmla="*/ 9989168 w 9989168"/>
              <a:gd name="connsiteY5" fmla="*/ 24198 h 4255769"/>
              <a:gd name="connsiteX6" fmla="*/ 9989168 w 9989168"/>
              <a:gd name="connsiteY6" fmla="*/ 3647802 h 4255769"/>
              <a:gd name="connsiteX7" fmla="*/ 9982081 w 9989168"/>
              <a:gd name="connsiteY7" fmla="*/ 3664913 h 4255769"/>
              <a:gd name="connsiteX8" fmla="*/ 9964970 w 9989168"/>
              <a:gd name="connsiteY8" fmla="*/ 3672000 h 4255769"/>
              <a:gd name="connsiteX9" fmla="*/ 1427024 w 9989168"/>
              <a:gd name="connsiteY9" fmla="*/ 3672000 h 4255769"/>
              <a:gd name="connsiteX10" fmla="*/ 1402826 w 9989168"/>
              <a:gd name="connsiteY10" fmla="*/ 3647802 h 4255769"/>
              <a:gd name="connsiteX11" fmla="*/ 1402826 w 9989168"/>
              <a:gd name="connsiteY11" fmla="*/ 24198 h 4255769"/>
              <a:gd name="connsiteX0" fmla="*/ 1402826 w 9989168"/>
              <a:gd name="connsiteY0" fmla="*/ 610819 h 4258621"/>
              <a:gd name="connsiteX1" fmla="*/ 1409913 w 9989168"/>
              <a:gd name="connsiteY1" fmla="*/ 593708 h 4258621"/>
              <a:gd name="connsiteX2" fmla="*/ 1427024 w 9989168"/>
              <a:gd name="connsiteY2" fmla="*/ 586621 h 4258621"/>
              <a:gd name="connsiteX3" fmla="*/ 9964970 w 9989168"/>
              <a:gd name="connsiteY3" fmla="*/ 586621 h 4258621"/>
              <a:gd name="connsiteX4" fmla="*/ 9982081 w 9989168"/>
              <a:gd name="connsiteY4" fmla="*/ 593708 h 4258621"/>
              <a:gd name="connsiteX5" fmla="*/ 9989168 w 9989168"/>
              <a:gd name="connsiteY5" fmla="*/ 610819 h 4258621"/>
              <a:gd name="connsiteX6" fmla="*/ 9989168 w 9989168"/>
              <a:gd name="connsiteY6" fmla="*/ 4234423 h 4258621"/>
              <a:gd name="connsiteX7" fmla="*/ 9982081 w 9989168"/>
              <a:gd name="connsiteY7" fmla="*/ 4251534 h 4258621"/>
              <a:gd name="connsiteX8" fmla="*/ 9964970 w 9989168"/>
              <a:gd name="connsiteY8" fmla="*/ 4258621 h 4258621"/>
              <a:gd name="connsiteX9" fmla="*/ 1427024 w 9989168"/>
              <a:gd name="connsiteY9" fmla="*/ 4258621 h 4258621"/>
              <a:gd name="connsiteX10" fmla="*/ 1402826 w 9989168"/>
              <a:gd name="connsiteY10" fmla="*/ 610819 h 4258621"/>
              <a:gd name="connsiteX0" fmla="*/ 271129 w 8857471"/>
              <a:gd name="connsiteY0" fmla="*/ 617087 h 4302500"/>
              <a:gd name="connsiteX1" fmla="*/ 278216 w 8857471"/>
              <a:gd name="connsiteY1" fmla="*/ 599976 h 4302500"/>
              <a:gd name="connsiteX2" fmla="*/ 295327 w 8857471"/>
              <a:gd name="connsiteY2" fmla="*/ 592889 h 4302500"/>
              <a:gd name="connsiteX3" fmla="*/ 8833273 w 8857471"/>
              <a:gd name="connsiteY3" fmla="*/ 592889 h 4302500"/>
              <a:gd name="connsiteX4" fmla="*/ 8850384 w 8857471"/>
              <a:gd name="connsiteY4" fmla="*/ 599976 h 4302500"/>
              <a:gd name="connsiteX5" fmla="*/ 8857471 w 8857471"/>
              <a:gd name="connsiteY5" fmla="*/ 617087 h 4302500"/>
              <a:gd name="connsiteX6" fmla="*/ 8857471 w 8857471"/>
              <a:gd name="connsiteY6" fmla="*/ 4240691 h 4302500"/>
              <a:gd name="connsiteX7" fmla="*/ 8850384 w 8857471"/>
              <a:gd name="connsiteY7" fmla="*/ 4257802 h 4302500"/>
              <a:gd name="connsiteX8" fmla="*/ 8833273 w 8857471"/>
              <a:gd name="connsiteY8" fmla="*/ 4264889 h 4302500"/>
              <a:gd name="connsiteX9" fmla="*/ 1904990 w 8857471"/>
              <a:gd name="connsiteY9" fmla="*/ 4302500 h 4302500"/>
              <a:gd name="connsiteX10" fmla="*/ 271129 w 8857471"/>
              <a:gd name="connsiteY10" fmla="*/ 617087 h 4302500"/>
              <a:gd name="connsiteX0" fmla="*/ 1089409 w 9675751"/>
              <a:gd name="connsiteY0" fmla="*/ 676067 h 4715357"/>
              <a:gd name="connsiteX1" fmla="*/ 1096496 w 9675751"/>
              <a:gd name="connsiteY1" fmla="*/ 658956 h 4715357"/>
              <a:gd name="connsiteX2" fmla="*/ 1113607 w 9675751"/>
              <a:gd name="connsiteY2" fmla="*/ 651869 h 4715357"/>
              <a:gd name="connsiteX3" fmla="*/ 9651553 w 9675751"/>
              <a:gd name="connsiteY3" fmla="*/ 651869 h 4715357"/>
              <a:gd name="connsiteX4" fmla="*/ 9668664 w 9675751"/>
              <a:gd name="connsiteY4" fmla="*/ 658956 h 4715357"/>
              <a:gd name="connsiteX5" fmla="*/ 9675751 w 9675751"/>
              <a:gd name="connsiteY5" fmla="*/ 676067 h 4715357"/>
              <a:gd name="connsiteX6" fmla="*/ 9675751 w 9675751"/>
              <a:gd name="connsiteY6" fmla="*/ 4299671 h 4715357"/>
              <a:gd name="connsiteX7" fmla="*/ 9668664 w 9675751"/>
              <a:gd name="connsiteY7" fmla="*/ 4316782 h 4715357"/>
              <a:gd name="connsiteX8" fmla="*/ 9651553 w 9675751"/>
              <a:gd name="connsiteY8" fmla="*/ 4323869 h 4715357"/>
              <a:gd name="connsiteX9" fmla="*/ 7632953 w 9675751"/>
              <a:gd name="connsiteY9" fmla="*/ 4715357 h 4715357"/>
              <a:gd name="connsiteX10" fmla="*/ 1089409 w 9675751"/>
              <a:gd name="connsiteY10" fmla="*/ 676067 h 4715357"/>
              <a:gd name="connsiteX0" fmla="*/ 1089409 w 9016450"/>
              <a:gd name="connsiteY0" fmla="*/ 676067 h 5040523"/>
              <a:gd name="connsiteX1" fmla="*/ 437195 w 9016450"/>
              <a:gd name="connsiteY1" fmla="*/ 984122 h 5040523"/>
              <a:gd name="connsiteX2" fmla="*/ 454306 w 9016450"/>
              <a:gd name="connsiteY2" fmla="*/ 977035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089409 w 9016450"/>
              <a:gd name="connsiteY0" fmla="*/ 676067 h 5040523"/>
              <a:gd name="connsiteX1" fmla="*/ 437195 w 9016450"/>
              <a:gd name="connsiteY1" fmla="*/ 984122 h 5040523"/>
              <a:gd name="connsiteX2" fmla="*/ 599349 w 9016450"/>
              <a:gd name="connsiteY2" fmla="*/ 1174606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807200 w 9734241"/>
              <a:gd name="connsiteY0" fmla="*/ 644319 h 5008775"/>
              <a:gd name="connsiteX1" fmla="*/ 1317140 w 9734241"/>
              <a:gd name="connsiteY1" fmla="*/ 1142858 h 5008775"/>
              <a:gd name="connsiteX2" fmla="*/ 9710043 w 9734241"/>
              <a:gd name="connsiteY2" fmla="*/ 945287 h 5008775"/>
              <a:gd name="connsiteX3" fmla="*/ 9727154 w 9734241"/>
              <a:gd name="connsiteY3" fmla="*/ 952374 h 5008775"/>
              <a:gd name="connsiteX4" fmla="*/ 9734241 w 9734241"/>
              <a:gd name="connsiteY4" fmla="*/ 969485 h 5008775"/>
              <a:gd name="connsiteX5" fmla="*/ 9734241 w 9734241"/>
              <a:gd name="connsiteY5" fmla="*/ 4593089 h 5008775"/>
              <a:gd name="connsiteX6" fmla="*/ 9727154 w 9734241"/>
              <a:gd name="connsiteY6" fmla="*/ 4610200 h 5008775"/>
              <a:gd name="connsiteX7" fmla="*/ 9710043 w 9734241"/>
              <a:gd name="connsiteY7" fmla="*/ 4617287 h 5008775"/>
              <a:gd name="connsiteX8" fmla="*/ 7691443 w 9734241"/>
              <a:gd name="connsiteY8" fmla="*/ 5008775 h 5008775"/>
              <a:gd name="connsiteX9" fmla="*/ 1807200 w 9734241"/>
              <a:gd name="connsiteY9" fmla="*/ 644319 h 5008775"/>
              <a:gd name="connsiteX0" fmla="*/ 6710736 w 8753534"/>
              <a:gd name="connsiteY0" fmla="*/ 4063488 h 4063488"/>
              <a:gd name="connsiteX1" fmla="*/ 336433 w 8753534"/>
              <a:gd name="connsiteY1" fmla="*/ 197571 h 4063488"/>
              <a:gd name="connsiteX2" fmla="*/ 8729336 w 8753534"/>
              <a:gd name="connsiteY2" fmla="*/ 0 h 4063488"/>
              <a:gd name="connsiteX3" fmla="*/ 8746447 w 8753534"/>
              <a:gd name="connsiteY3" fmla="*/ 7087 h 4063488"/>
              <a:gd name="connsiteX4" fmla="*/ 8753534 w 8753534"/>
              <a:gd name="connsiteY4" fmla="*/ 24198 h 4063488"/>
              <a:gd name="connsiteX5" fmla="*/ 8753534 w 8753534"/>
              <a:gd name="connsiteY5" fmla="*/ 3647802 h 4063488"/>
              <a:gd name="connsiteX6" fmla="*/ 8746447 w 8753534"/>
              <a:gd name="connsiteY6" fmla="*/ 3664913 h 4063488"/>
              <a:gd name="connsiteX7" fmla="*/ 8729336 w 8753534"/>
              <a:gd name="connsiteY7" fmla="*/ 3672000 h 4063488"/>
              <a:gd name="connsiteX8" fmla="*/ 6710736 w 8753534"/>
              <a:gd name="connsiteY8" fmla="*/ 4063488 h 4063488"/>
              <a:gd name="connsiteX0" fmla="*/ 0 w 2357885"/>
              <a:gd name="connsiteY0" fmla="*/ 4739555 h 4739555"/>
              <a:gd name="connsiteX1" fmla="*/ 2018600 w 2357885"/>
              <a:gd name="connsiteY1" fmla="*/ 676067 h 4739555"/>
              <a:gd name="connsiteX2" fmla="*/ 2035711 w 2357885"/>
              <a:gd name="connsiteY2" fmla="*/ 683154 h 4739555"/>
              <a:gd name="connsiteX3" fmla="*/ 2042798 w 2357885"/>
              <a:gd name="connsiteY3" fmla="*/ 700265 h 4739555"/>
              <a:gd name="connsiteX4" fmla="*/ 2042798 w 2357885"/>
              <a:gd name="connsiteY4" fmla="*/ 4323869 h 4739555"/>
              <a:gd name="connsiteX5" fmla="*/ 2035711 w 2357885"/>
              <a:gd name="connsiteY5" fmla="*/ 4340980 h 4739555"/>
              <a:gd name="connsiteX6" fmla="*/ 2018600 w 2357885"/>
              <a:gd name="connsiteY6" fmla="*/ 4348067 h 4739555"/>
              <a:gd name="connsiteX7" fmla="*/ 0 w 2357885"/>
              <a:gd name="connsiteY7" fmla="*/ 4739555 h 4739555"/>
              <a:gd name="connsiteX0" fmla="*/ 0 w 826772"/>
              <a:gd name="connsiteY0" fmla="*/ 4284027 h 4284027"/>
              <a:gd name="connsiteX1" fmla="*/ 706217 w 826772"/>
              <a:gd name="connsiteY1" fmla="*/ 610991 h 4284027"/>
              <a:gd name="connsiteX2" fmla="*/ 723328 w 826772"/>
              <a:gd name="connsiteY2" fmla="*/ 618078 h 4284027"/>
              <a:gd name="connsiteX3" fmla="*/ 730415 w 826772"/>
              <a:gd name="connsiteY3" fmla="*/ 635189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826772"/>
              <a:gd name="connsiteY0" fmla="*/ 4284027 h 4284027"/>
              <a:gd name="connsiteX1" fmla="*/ 706217 w 826772"/>
              <a:gd name="connsiteY1" fmla="*/ 610991 h 4284027"/>
              <a:gd name="connsiteX2" fmla="*/ 723328 w 826772"/>
              <a:gd name="connsiteY2" fmla="*/ 618078 h 4284027"/>
              <a:gd name="connsiteX3" fmla="*/ 728356 w 826772"/>
              <a:gd name="connsiteY3" fmla="*/ 3124476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799476"/>
              <a:gd name="connsiteY0" fmla="*/ 3961195 h 3961195"/>
              <a:gd name="connsiteX1" fmla="*/ 706217 w 799476"/>
              <a:gd name="connsiteY1" fmla="*/ 288159 h 3961195"/>
              <a:gd name="connsiteX2" fmla="*/ 559555 w 799476"/>
              <a:gd name="connsiteY2" fmla="*/ 2232241 h 3961195"/>
              <a:gd name="connsiteX3" fmla="*/ 728356 w 799476"/>
              <a:gd name="connsiteY3" fmla="*/ 2801644 h 3961195"/>
              <a:gd name="connsiteX4" fmla="*/ 730415 w 799476"/>
              <a:gd name="connsiteY4" fmla="*/ 3935961 h 3961195"/>
              <a:gd name="connsiteX5" fmla="*/ 723328 w 799476"/>
              <a:gd name="connsiteY5" fmla="*/ 3953072 h 3961195"/>
              <a:gd name="connsiteX6" fmla="*/ 706217 w 799476"/>
              <a:gd name="connsiteY6" fmla="*/ 3960159 h 3961195"/>
              <a:gd name="connsiteX7" fmla="*/ 0 w 799476"/>
              <a:gd name="connsiteY7" fmla="*/ 3961195 h 3961195"/>
              <a:gd name="connsiteX0" fmla="*/ 0 w 827610"/>
              <a:gd name="connsiteY0" fmla="*/ 3866294 h 3866294"/>
              <a:gd name="connsiteX1" fmla="*/ 706217 w 827610"/>
              <a:gd name="connsiteY1" fmla="*/ 193258 h 3866294"/>
              <a:gd name="connsiteX2" fmla="*/ 728356 w 827610"/>
              <a:gd name="connsiteY2" fmla="*/ 2706743 h 3866294"/>
              <a:gd name="connsiteX3" fmla="*/ 730415 w 827610"/>
              <a:gd name="connsiteY3" fmla="*/ 3841060 h 3866294"/>
              <a:gd name="connsiteX4" fmla="*/ 723328 w 827610"/>
              <a:gd name="connsiteY4" fmla="*/ 3858171 h 3866294"/>
              <a:gd name="connsiteX5" fmla="*/ 706217 w 827610"/>
              <a:gd name="connsiteY5" fmla="*/ 3865258 h 3866294"/>
              <a:gd name="connsiteX6" fmla="*/ 0 w 827610"/>
              <a:gd name="connsiteY6" fmla="*/ 3866294 h 3866294"/>
              <a:gd name="connsiteX0" fmla="*/ 0 w 730415"/>
              <a:gd name="connsiteY0" fmla="*/ 1767518 h 1767518"/>
              <a:gd name="connsiteX1" fmla="*/ 428262 w 730415"/>
              <a:gd name="connsiteY1" fmla="*/ 783161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767518 h 1767518"/>
              <a:gd name="connsiteX1" fmla="*/ 220257 w 730415"/>
              <a:gd name="connsiteY1" fmla="*/ 518375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415" h="1249143">
                <a:moveTo>
                  <a:pt x="0" y="1249143"/>
                </a:moveTo>
                <a:lnTo>
                  <a:pt x="220257" y="0"/>
                </a:lnTo>
                <a:lnTo>
                  <a:pt x="728356" y="89592"/>
                </a:lnTo>
                <a:cubicBezTo>
                  <a:pt x="729042" y="467698"/>
                  <a:pt x="729729" y="845803"/>
                  <a:pt x="730415" y="1223909"/>
                </a:cubicBezTo>
                <a:cubicBezTo>
                  <a:pt x="730415" y="1230327"/>
                  <a:pt x="727866" y="1236482"/>
                  <a:pt x="723328" y="1241020"/>
                </a:cubicBezTo>
                <a:cubicBezTo>
                  <a:pt x="718790" y="1245558"/>
                  <a:pt x="712635" y="1248107"/>
                  <a:pt x="706217" y="1248107"/>
                </a:cubicBezTo>
                <a:lnTo>
                  <a:pt x="0" y="124914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 name="Triangle rectangle 7"/>
          <p:cNvSpPr/>
          <p:nvPr userDrawn="1"/>
        </p:nvSpPr>
        <p:spPr>
          <a:xfrm flipV="1">
            <a:off x="827088" y="1016000"/>
            <a:ext cx="8066087" cy="109538"/>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7" name="Espace réservé du contenu 26"/>
          <p:cNvSpPr>
            <a:spLocks noGrp="1"/>
          </p:cNvSpPr>
          <p:nvPr>
            <p:ph sz="quarter" idx="29"/>
          </p:nvPr>
        </p:nvSpPr>
        <p:spPr bwMode="gray">
          <a:xfrm>
            <a:off x="755576" y="2492896"/>
            <a:ext cx="7848872" cy="3384749"/>
          </a:xfrm>
        </p:spPr>
        <p:txBody>
          <a:bodyPr/>
          <a:lstStyle>
            <a:lvl2pPr>
              <a:buClr>
                <a:schemeClr val="bg2">
                  <a:lumMod val="75000"/>
                </a:schemeClr>
              </a:buClr>
              <a:buSzPct val="150000"/>
              <a:defRPr/>
            </a:lvl2pPr>
            <a:lvl3pPr>
              <a:buClr>
                <a:schemeClr val="bg2">
                  <a:lumMod val="75000"/>
                </a:schemeClr>
              </a:buClr>
              <a:buSzPct val="150000"/>
              <a:defRPr/>
            </a:lvl3pPr>
            <a:lvl4pPr>
              <a:buClr>
                <a:schemeClr val="bg2">
                  <a:lumMod val="75000"/>
                </a:schemeClr>
              </a:buClr>
              <a:buSzPct val="150000"/>
              <a:defRPr>
                <a:solidFill>
                  <a:schemeClr val="tx1">
                    <a:lumMod val="50000"/>
                  </a:schemeClr>
                </a:solidFill>
              </a:defRPr>
            </a:lvl4pPr>
            <a:lvl5pPr>
              <a:buClr>
                <a:schemeClr val="bg2">
                  <a:lumMod val="75000"/>
                </a:schemeClr>
              </a:buClr>
              <a:buSzPct val="150000"/>
              <a:defRPr/>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15" name="Espace réservé du texte 14"/>
          <p:cNvSpPr>
            <a:spLocks noGrp="1"/>
          </p:cNvSpPr>
          <p:nvPr>
            <p:ph type="body" sz="quarter" idx="45"/>
          </p:nvPr>
        </p:nvSpPr>
        <p:spPr bwMode="gray">
          <a:xfrm>
            <a:off x="467544" y="1484784"/>
            <a:ext cx="8424935" cy="720080"/>
          </a:xfrm>
        </p:spPr>
        <p:txBody>
          <a:bodyPr>
            <a:normAutofit/>
          </a:bodyPr>
          <a:lstStyle>
            <a:lvl1pPr>
              <a:defRPr sz="1600" b="1">
                <a:solidFill>
                  <a:schemeClr val="bg2"/>
                </a:solidFill>
              </a:defRPr>
            </a:lvl1pPr>
          </a:lstStyle>
          <a:p>
            <a:pPr lvl="0"/>
            <a:r>
              <a:rPr lang="fr-FR" noProof="0" dirty="0" smtClean="0"/>
              <a:t>Cliquez pour modifier les styles du texte du masque</a:t>
            </a:r>
          </a:p>
        </p:txBody>
      </p:sp>
      <p:sp>
        <p:nvSpPr>
          <p:cNvPr id="10" name="Titre 1"/>
          <p:cNvSpPr>
            <a:spLocks noGrp="1"/>
          </p:cNvSpPr>
          <p:nvPr>
            <p:ph type="title"/>
          </p:nvPr>
        </p:nvSpPr>
        <p:spPr bwMode="gray">
          <a:xfrm>
            <a:off x="971600" y="116632"/>
            <a:ext cx="7235824" cy="792162"/>
          </a:xfrm>
        </p:spPr>
        <p:txBody>
          <a:bodyPr anchor="ctr"/>
          <a:lstStyle>
            <a:lvl1pPr>
              <a:defRPr sz="2400">
                <a:solidFill>
                  <a:schemeClr val="tx1"/>
                </a:solidFill>
              </a:defRPr>
            </a:lvl1pPr>
          </a:lstStyle>
          <a:p>
            <a:r>
              <a:rPr lang="fr-FR" noProof="0" dirty="0" smtClean="0"/>
              <a:t>Cliquez pour modifier le style du titre</a:t>
            </a:r>
            <a:endParaRPr lang="fr-FR" noProof="0" dirty="0"/>
          </a:p>
        </p:txBody>
      </p:sp>
      <p:sp>
        <p:nvSpPr>
          <p:cNvPr id="16" name="Espace réservé du texte 14"/>
          <p:cNvSpPr>
            <a:spLocks noGrp="1"/>
          </p:cNvSpPr>
          <p:nvPr>
            <p:ph type="body" sz="quarter" idx="46"/>
          </p:nvPr>
        </p:nvSpPr>
        <p:spPr bwMode="gray">
          <a:xfrm>
            <a:off x="539552" y="5877272"/>
            <a:ext cx="8424935" cy="395288"/>
          </a:xfrm>
        </p:spPr>
        <p:txBody>
          <a:bodyPr>
            <a:normAutofit/>
          </a:bodyPr>
          <a:lstStyle>
            <a:lvl1pPr>
              <a:defRPr sz="1200" b="0"/>
            </a:lvl1pPr>
          </a:lstStyle>
          <a:p>
            <a:pPr lvl="0"/>
            <a:r>
              <a:rPr lang="fr-FR" noProof="0" dirty="0" smtClean="0"/>
              <a:t>Cliquez pour modifier les styles du texte du masque</a:t>
            </a:r>
          </a:p>
        </p:txBody>
      </p:sp>
      <p:sp>
        <p:nvSpPr>
          <p:cNvPr id="8" name="Espace réservé du numéro de diapositive 4"/>
          <p:cNvSpPr>
            <a:spLocks noGrp="1"/>
          </p:cNvSpPr>
          <p:nvPr>
            <p:ph type="sldNum" sz="quarter" idx="47"/>
          </p:nvPr>
        </p:nvSpPr>
        <p:spPr/>
        <p:txBody>
          <a:bodyPr/>
          <a:lstStyle>
            <a:lvl1pPr>
              <a:defRPr/>
            </a:lvl1pPr>
          </a:lstStyle>
          <a:p>
            <a:pPr>
              <a:defRPr/>
            </a:pPr>
            <a:fld id="{F1ED6600-04E8-4F11-8B63-5DF55F820886}" type="slidenum">
              <a:rPr lang="fr-FR"/>
              <a:pPr>
                <a:defRPr/>
              </a:pPr>
              <a:t>‹N°›</a:t>
            </a:fld>
            <a:endParaRPr lang="fr-FR"/>
          </a:p>
        </p:txBody>
      </p:sp>
      <p:sp>
        <p:nvSpPr>
          <p:cNvPr id="9" name="Espace réservé du pied de page 3"/>
          <p:cNvSpPr>
            <a:spLocks noGrp="1"/>
          </p:cNvSpPr>
          <p:nvPr>
            <p:ph type="ftr" sz="quarter" idx="48"/>
          </p:nvPr>
        </p:nvSpPr>
        <p:spPr bwMode="gray">
          <a:xfrm>
            <a:off x="1331913" y="6545263"/>
            <a:ext cx="6192837" cy="555625"/>
          </a:xfrm>
          <a:prstGeom prst="rect">
            <a:avLst/>
          </a:prstGeom>
        </p:spPr>
        <p:txBody>
          <a:bodyPr/>
          <a:lstStyle>
            <a:lvl1pPr fontAlgn="auto">
              <a:spcBef>
                <a:spcPts val="0"/>
              </a:spcBef>
              <a:spcAft>
                <a:spcPts val="0"/>
              </a:spcAft>
              <a:defRPr sz="1000" dirty="0" smtClean="0">
                <a:latin typeface="+mn-lt"/>
              </a:defRPr>
            </a:lvl1pPr>
          </a:lstStyle>
          <a:p>
            <a:pPr>
              <a:defRPr/>
            </a:pPr>
            <a:r>
              <a:rPr lang="fr-FR"/>
              <a:t>Titre du projet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e_Chapitre_1">
    <p:spTree>
      <p:nvGrpSpPr>
        <p:cNvPr id="1" name=""/>
        <p:cNvGrpSpPr/>
        <p:nvPr/>
      </p:nvGrpSpPr>
      <p:grpSpPr>
        <a:xfrm>
          <a:off x="0" y="0"/>
          <a:ext cx="0" cy="0"/>
          <a:chOff x="0" y="0"/>
          <a:chExt cx="0" cy="0"/>
        </a:xfrm>
      </p:grpSpPr>
      <p:sp>
        <p:nvSpPr>
          <p:cNvPr id="16" name="Forme libre 6"/>
          <p:cNvSpPr/>
          <p:nvPr userDrawn="1"/>
        </p:nvSpPr>
        <p:spPr bwMode="gray">
          <a:xfrm rot="21000000">
            <a:off x="-73025" y="-46038"/>
            <a:ext cx="728663" cy="782638"/>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013364 w 8721577"/>
              <a:gd name="connsiteY0" fmla="*/ 6418 h 3679481"/>
              <a:gd name="connsiteX1" fmla="*/ 142322 w 8721577"/>
              <a:gd name="connsiteY1" fmla="*/ 14568 h 3679481"/>
              <a:gd name="connsiteX2" fmla="*/ 159433 w 8721577"/>
              <a:gd name="connsiteY2" fmla="*/ 7481 h 3679481"/>
              <a:gd name="connsiteX3" fmla="*/ 8697379 w 8721577"/>
              <a:gd name="connsiteY3" fmla="*/ 7481 h 3679481"/>
              <a:gd name="connsiteX4" fmla="*/ 8714490 w 8721577"/>
              <a:gd name="connsiteY4" fmla="*/ 14568 h 3679481"/>
              <a:gd name="connsiteX5" fmla="*/ 8721577 w 8721577"/>
              <a:gd name="connsiteY5" fmla="*/ 31679 h 3679481"/>
              <a:gd name="connsiteX6" fmla="*/ 8721577 w 8721577"/>
              <a:gd name="connsiteY6" fmla="*/ 3655283 h 3679481"/>
              <a:gd name="connsiteX7" fmla="*/ 8714490 w 8721577"/>
              <a:gd name="connsiteY7" fmla="*/ 3672394 h 3679481"/>
              <a:gd name="connsiteX8" fmla="*/ 8697379 w 8721577"/>
              <a:gd name="connsiteY8" fmla="*/ 3679481 h 3679481"/>
              <a:gd name="connsiteX9" fmla="*/ 159433 w 8721577"/>
              <a:gd name="connsiteY9" fmla="*/ 3679481 h 3679481"/>
              <a:gd name="connsiteX10" fmla="*/ 142322 w 8721577"/>
              <a:gd name="connsiteY10" fmla="*/ 3672394 h 3679481"/>
              <a:gd name="connsiteX11" fmla="*/ 135235 w 8721577"/>
              <a:gd name="connsiteY11" fmla="*/ 3655283 h 3679481"/>
              <a:gd name="connsiteX12" fmla="*/ 1013364 w 8721577"/>
              <a:gd name="connsiteY12" fmla="*/ 6418 h 3679481"/>
              <a:gd name="connsiteX0" fmla="*/ 1013364 w 8721577"/>
              <a:gd name="connsiteY0" fmla="*/ 6418 h 3700856"/>
              <a:gd name="connsiteX1" fmla="*/ 142322 w 8721577"/>
              <a:gd name="connsiteY1" fmla="*/ 14568 h 3700856"/>
              <a:gd name="connsiteX2" fmla="*/ 159433 w 8721577"/>
              <a:gd name="connsiteY2" fmla="*/ 7481 h 3700856"/>
              <a:gd name="connsiteX3" fmla="*/ 8697379 w 8721577"/>
              <a:gd name="connsiteY3" fmla="*/ 7481 h 3700856"/>
              <a:gd name="connsiteX4" fmla="*/ 8714490 w 8721577"/>
              <a:gd name="connsiteY4" fmla="*/ 14568 h 3700856"/>
              <a:gd name="connsiteX5" fmla="*/ 8721577 w 8721577"/>
              <a:gd name="connsiteY5" fmla="*/ 31679 h 3700856"/>
              <a:gd name="connsiteX6" fmla="*/ 8721577 w 8721577"/>
              <a:gd name="connsiteY6" fmla="*/ 3655283 h 3700856"/>
              <a:gd name="connsiteX7" fmla="*/ 8714490 w 8721577"/>
              <a:gd name="connsiteY7" fmla="*/ 3672394 h 3700856"/>
              <a:gd name="connsiteX8" fmla="*/ 8697379 w 8721577"/>
              <a:gd name="connsiteY8" fmla="*/ 3679481 h 3700856"/>
              <a:gd name="connsiteX9" fmla="*/ 159433 w 8721577"/>
              <a:gd name="connsiteY9" fmla="*/ 3679481 h 3700856"/>
              <a:gd name="connsiteX10" fmla="*/ 142322 w 8721577"/>
              <a:gd name="connsiteY10" fmla="*/ 3672394 h 3700856"/>
              <a:gd name="connsiteX11" fmla="*/ 363068 w 8721577"/>
              <a:gd name="connsiteY11" fmla="*/ 3694438 h 3700856"/>
              <a:gd name="connsiteX12" fmla="*/ 1013364 w 8721577"/>
              <a:gd name="connsiteY12" fmla="*/ 6418 h 3700856"/>
              <a:gd name="connsiteX0" fmla="*/ 2242983 w 9951196"/>
              <a:gd name="connsiteY0" fmla="*/ 6418 h 4306615"/>
              <a:gd name="connsiteX1" fmla="*/ 1371941 w 9951196"/>
              <a:gd name="connsiteY1" fmla="*/ 14568 h 4306615"/>
              <a:gd name="connsiteX2" fmla="*/ 1389052 w 9951196"/>
              <a:gd name="connsiteY2" fmla="*/ 7481 h 4306615"/>
              <a:gd name="connsiteX3" fmla="*/ 9926998 w 9951196"/>
              <a:gd name="connsiteY3" fmla="*/ 7481 h 4306615"/>
              <a:gd name="connsiteX4" fmla="*/ 9944109 w 9951196"/>
              <a:gd name="connsiteY4" fmla="*/ 14568 h 4306615"/>
              <a:gd name="connsiteX5" fmla="*/ 9951196 w 9951196"/>
              <a:gd name="connsiteY5" fmla="*/ 31679 h 4306615"/>
              <a:gd name="connsiteX6" fmla="*/ 9951196 w 9951196"/>
              <a:gd name="connsiteY6" fmla="*/ 3655283 h 4306615"/>
              <a:gd name="connsiteX7" fmla="*/ 9944109 w 9951196"/>
              <a:gd name="connsiteY7" fmla="*/ 3672394 h 4306615"/>
              <a:gd name="connsiteX8" fmla="*/ 9926998 w 9951196"/>
              <a:gd name="connsiteY8" fmla="*/ 3679481 h 4306615"/>
              <a:gd name="connsiteX9" fmla="*/ 1389052 w 9951196"/>
              <a:gd name="connsiteY9" fmla="*/ 3679481 h 4306615"/>
              <a:gd name="connsiteX10" fmla="*/ 1592687 w 9951196"/>
              <a:gd name="connsiteY10" fmla="*/ 3694438 h 4306615"/>
              <a:gd name="connsiteX11" fmla="*/ 2242983 w 9951196"/>
              <a:gd name="connsiteY11" fmla="*/ 6418 h 4306615"/>
              <a:gd name="connsiteX0" fmla="*/ 1013364 w 8721577"/>
              <a:gd name="connsiteY0" fmla="*/ 6418 h 3694438"/>
              <a:gd name="connsiteX1" fmla="*/ 142322 w 8721577"/>
              <a:gd name="connsiteY1" fmla="*/ 14568 h 3694438"/>
              <a:gd name="connsiteX2" fmla="*/ 159433 w 8721577"/>
              <a:gd name="connsiteY2" fmla="*/ 7481 h 3694438"/>
              <a:gd name="connsiteX3" fmla="*/ 8697379 w 8721577"/>
              <a:gd name="connsiteY3" fmla="*/ 7481 h 3694438"/>
              <a:gd name="connsiteX4" fmla="*/ 8714490 w 8721577"/>
              <a:gd name="connsiteY4" fmla="*/ 14568 h 3694438"/>
              <a:gd name="connsiteX5" fmla="*/ 8721577 w 8721577"/>
              <a:gd name="connsiteY5" fmla="*/ 31679 h 3694438"/>
              <a:gd name="connsiteX6" fmla="*/ 8721577 w 8721577"/>
              <a:gd name="connsiteY6" fmla="*/ 3655283 h 3694438"/>
              <a:gd name="connsiteX7" fmla="*/ 8714490 w 8721577"/>
              <a:gd name="connsiteY7" fmla="*/ 3672394 h 3694438"/>
              <a:gd name="connsiteX8" fmla="*/ 8697379 w 8721577"/>
              <a:gd name="connsiteY8" fmla="*/ 3679481 h 3694438"/>
              <a:gd name="connsiteX9" fmla="*/ 363068 w 8721577"/>
              <a:gd name="connsiteY9" fmla="*/ 3694438 h 3694438"/>
              <a:gd name="connsiteX10" fmla="*/ 1013364 w 8721577"/>
              <a:gd name="connsiteY10" fmla="*/ 6418 h 3694438"/>
              <a:gd name="connsiteX0" fmla="*/ 508966 w 8649520"/>
              <a:gd name="connsiteY0" fmla="*/ 188005 h 3707740"/>
              <a:gd name="connsiteX1" fmla="*/ 70265 w 8649520"/>
              <a:gd name="connsiteY1" fmla="*/ 27870 h 3707740"/>
              <a:gd name="connsiteX2" fmla="*/ 87376 w 8649520"/>
              <a:gd name="connsiteY2" fmla="*/ 20783 h 3707740"/>
              <a:gd name="connsiteX3" fmla="*/ 8625322 w 8649520"/>
              <a:gd name="connsiteY3" fmla="*/ 20783 h 3707740"/>
              <a:gd name="connsiteX4" fmla="*/ 8642433 w 8649520"/>
              <a:gd name="connsiteY4" fmla="*/ 27870 h 3707740"/>
              <a:gd name="connsiteX5" fmla="*/ 8649520 w 8649520"/>
              <a:gd name="connsiteY5" fmla="*/ 44981 h 3707740"/>
              <a:gd name="connsiteX6" fmla="*/ 8649520 w 8649520"/>
              <a:gd name="connsiteY6" fmla="*/ 3668585 h 3707740"/>
              <a:gd name="connsiteX7" fmla="*/ 8642433 w 8649520"/>
              <a:gd name="connsiteY7" fmla="*/ 3685696 h 3707740"/>
              <a:gd name="connsiteX8" fmla="*/ 8625322 w 8649520"/>
              <a:gd name="connsiteY8" fmla="*/ 3692783 h 3707740"/>
              <a:gd name="connsiteX9" fmla="*/ 291011 w 8649520"/>
              <a:gd name="connsiteY9" fmla="*/ 3707740 h 3707740"/>
              <a:gd name="connsiteX10" fmla="*/ 508966 w 8649520"/>
              <a:gd name="connsiteY10" fmla="*/ 188005 h 3707740"/>
              <a:gd name="connsiteX0" fmla="*/ 510758 w 8651312"/>
              <a:gd name="connsiteY0" fmla="*/ 188182 h 3707917"/>
              <a:gd name="connsiteX1" fmla="*/ 72057 w 8651312"/>
              <a:gd name="connsiteY1" fmla="*/ 28047 h 3707917"/>
              <a:gd name="connsiteX2" fmla="*/ 943101 w 8651312"/>
              <a:gd name="connsiteY2" fmla="*/ 19897 h 3707917"/>
              <a:gd name="connsiteX3" fmla="*/ 8627114 w 8651312"/>
              <a:gd name="connsiteY3" fmla="*/ 20960 h 3707917"/>
              <a:gd name="connsiteX4" fmla="*/ 8644225 w 8651312"/>
              <a:gd name="connsiteY4" fmla="*/ 28047 h 3707917"/>
              <a:gd name="connsiteX5" fmla="*/ 8651312 w 8651312"/>
              <a:gd name="connsiteY5" fmla="*/ 45158 h 3707917"/>
              <a:gd name="connsiteX6" fmla="*/ 8651312 w 8651312"/>
              <a:gd name="connsiteY6" fmla="*/ 3668762 h 3707917"/>
              <a:gd name="connsiteX7" fmla="*/ 8644225 w 8651312"/>
              <a:gd name="connsiteY7" fmla="*/ 3685873 h 3707917"/>
              <a:gd name="connsiteX8" fmla="*/ 8627114 w 8651312"/>
              <a:gd name="connsiteY8" fmla="*/ 3692960 h 3707917"/>
              <a:gd name="connsiteX9" fmla="*/ 292803 w 8651312"/>
              <a:gd name="connsiteY9" fmla="*/ 3707917 h 3707917"/>
              <a:gd name="connsiteX10" fmla="*/ 510758 w 8651312"/>
              <a:gd name="connsiteY10" fmla="*/ 188182 h 3707917"/>
              <a:gd name="connsiteX0" fmla="*/ 920383 w 9060937"/>
              <a:gd name="connsiteY0" fmla="*/ 614670 h 4134405"/>
              <a:gd name="connsiteX1" fmla="*/ 1352726 w 9060937"/>
              <a:gd name="connsiteY1" fmla="*/ 446385 h 4134405"/>
              <a:gd name="connsiteX2" fmla="*/ 9036739 w 9060937"/>
              <a:gd name="connsiteY2" fmla="*/ 447448 h 4134405"/>
              <a:gd name="connsiteX3" fmla="*/ 9053850 w 9060937"/>
              <a:gd name="connsiteY3" fmla="*/ 454535 h 4134405"/>
              <a:gd name="connsiteX4" fmla="*/ 9060937 w 9060937"/>
              <a:gd name="connsiteY4" fmla="*/ 471646 h 4134405"/>
              <a:gd name="connsiteX5" fmla="*/ 9060937 w 9060937"/>
              <a:gd name="connsiteY5" fmla="*/ 4095250 h 4134405"/>
              <a:gd name="connsiteX6" fmla="*/ 9053850 w 9060937"/>
              <a:gd name="connsiteY6" fmla="*/ 4112361 h 4134405"/>
              <a:gd name="connsiteX7" fmla="*/ 9036739 w 9060937"/>
              <a:gd name="connsiteY7" fmla="*/ 4119448 h 4134405"/>
              <a:gd name="connsiteX8" fmla="*/ 702428 w 9060937"/>
              <a:gd name="connsiteY8" fmla="*/ 4134405 h 4134405"/>
              <a:gd name="connsiteX9" fmla="*/ 920383 w 9060937"/>
              <a:gd name="connsiteY9" fmla="*/ 614670 h 4134405"/>
              <a:gd name="connsiteX0" fmla="*/ 0 w 8358509"/>
              <a:gd name="connsiteY0" fmla="*/ 3688020 h 3688020"/>
              <a:gd name="connsiteX1" fmla="*/ 650298 w 8358509"/>
              <a:gd name="connsiteY1" fmla="*/ 0 h 3688020"/>
              <a:gd name="connsiteX2" fmla="*/ 8334311 w 8358509"/>
              <a:gd name="connsiteY2" fmla="*/ 1063 h 3688020"/>
              <a:gd name="connsiteX3" fmla="*/ 8351422 w 8358509"/>
              <a:gd name="connsiteY3" fmla="*/ 8150 h 3688020"/>
              <a:gd name="connsiteX4" fmla="*/ 8358509 w 8358509"/>
              <a:gd name="connsiteY4" fmla="*/ 25261 h 3688020"/>
              <a:gd name="connsiteX5" fmla="*/ 8358509 w 8358509"/>
              <a:gd name="connsiteY5" fmla="*/ 3648865 h 3688020"/>
              <a:gd name="connsiteX6" fmla="*/ 8351422 w 8358509"/>
              <a:gd name="connsiteY6" fmla="*/ 3665976 h 3688020"/>
              <a:gd name="connsiteX7" fmla="*/ 8334311 w 8358509"/>
              <a:gd name="connsiteY7" fmla="*/ 3673063 h 3688020"/>
              <a:gd name="connsiteX8" fmla="*/ 0 w 8358509"/>
              <a:gd name="connsiteY8" fmla="*/ 3688020 h 3688020"/>
              <a:gd name="connsiteX0" fmla="*/ 0 w 9619013"/>
              <a:gd name="connsiteY0" fmla="*/ 4270726 h 4270726"/>
              <a:gd name="connsiteX1" fmla="*/ 650298 w 9619013"/>
              <a:gd name="connsiteY1" fmla="*/ 582706 h 4270726"/>
              <a:gd name="connsiteX2" fmla="*/ 8334311 w 9619013"/>
              <a:gd name="connsiteY2" fmla="*/ 583769 h 4270726"/>
              <a:gd name="connsiteX3" fmla="*/ 8358509 w 9619013"/>
              <a:gd name="connsiteY3" fmla="*/ 607967 h 4270726"/>
              <a:gd name="connsiteX4" fmla="*/ 8358509 w 9619013"/>
              <a:gd name="connsiteY4" fmla="*/ 4231571 h 4270726"/>
              <a:gd name="connsiteX5" fmla="*/ 8351422 w 9619013"/>
              <a:gd name="connsiteY5" fmla="*/ 4248682 h 4270726"/>
              <a:gd name="connsiteX6" fmla="*/ 8334311 w 9619013"/>
              <a:gd name="connsiteY6" fmla="*/ 4255769 h 4270726"/>
              <a:gd name="connsiteX7" fmla="*/ 0 w 9619013"/>
              <a:gd name="connsiteY7" fmla="*/ 4270726 h 4270726"/>
              <a:gd name="connsiteX0" fmla="*/ 0 w 8358509"/>
              <a:gd name="connsiteY0" fmla="*/ 3688020 h 3688020"/>
              <a:gd name="connsiteX1" fmla="*/ 650298 w 8358509"/>
              <a:gd name="connsiteY1" fmla="*/ 0 h 3688020"/>
              <a:gd name="connsiteX2" fmla="*/ 8358509 w 8358509"/>
              <a:gd name="connsiteY2" fmla="*/ 25261 h 3688020"/>
              <a:gd name="connsiteX3" fmla="*/ 8358509 w 8358509"/>
              <a:gd name="connsiteY3" fmla="*/ 3648865 h 3688020"/>
              <a:gd name="connsiteX4" fmla="*/ 8351422 w 8358509"/>
              <a:gd name="connsiteY4" fmla="*/ 3665976 h 3688020"/>
              <a:gd name="connsiteX5" fmla="*/ 8334311 w 8358509"/>
              <a:gd name="connsiteY5" fmla="*/ 3673063 h 3688020"/>
              <a:gd name="connsiteX6" fmla="*/ 0 w 8358509"/>
              <a:gd name="connsiteY6" fmla="*/ 3688020 h 3688020"/>
              <a:gd name="connsiteX0" fmla="*/ 0 w 8358509"/>
              <a:gd name="connsiteY0" fmla="*/ 3688020 h 3688020"/>
              <a:gd name="connsiteX1" fmla="*/ 650298 w 8358509"/>
              <a:gd name="connsiteY1" fmla="*/ 0 h 3688020"/>
              <a:gd name="connsiteX2" fmla="*/ 8357356 w 8358509"/>
              <a:gd name="connsiteY2" fmla="*/ 2999770 h 3688020"/>
              <a:gd name="connsiteX3" fmla="*/ 8358509 w 8358509"/>
              <a:gd name="connsiteY3" fmla="*/ 3648865 h 3688020"/>
              <a:gd name="connsiteX4" fmla="*/ 8351422 w 8358509"/>
              <a:gd name="connsiteY4" fmla="*/ 3665976 h 3688020"/>
              <a:gd name="connsiteX5" fmla="*/ 8334311 w 8358509"/>
              <a:gd name="connsiteY5" fmla="*/ 3673063 h 3688020"/>
              <a:gd name="connsiteX6" fmla="*/ 0 w 8358509"/>
              <a:gd name="connsiteY6" fmla="*/ 3688020 h 3688020"/>
              <a:gd name="connsiteX0" fmla="*/ 0 w 8358509"/>
              <a:gd name="connsiteY0" fmla="*/ 1700855 h 1700855"/>
              <a:gd name="connsiteX1" fmla="*/ 3394301 w 8358509"/>
              <a:gd name="connsiteY1" fmla="*/ 0 h 1700855"/>
              <a:gd name="connsiteX2" fmla="*/ 8357356 w 8358509"/>
              <a:gd name="connsiteY2" fmla="*/ 1012605 h 1700855"/>
              <a:gd name="connsiteX3" fmla="*/ 8358509 w 8358509"/>
              <a:gd name="connsiteY3" fmla="*/ 1661700 h 1700855"/>
              <a:gd name="connsiteX4" fmla="*/ 8351422 w 8358509"/>
              <a:gd name="connsiteY4" fmla="*/ 1678811 h 1700855"/>
              <a:gd name="connsiteX5" fmla="*/ 8334311 w 8358509"/>
              <a:gd name="connsiteY5" fmla="*/ 1685898 h 1700855"/>
              <a:gd name="connsiteX6" fmla="*/ 0 w 8358509"/>
              <a:gd name="connsiteY6" fmla="*/ 1700855 h 1700855"/>
              <a:gd name="connsiteX0" fmla="*/ 0 w 8358509"/>
              <a:gd name="connsiteY0" fmla="*/ 688250 h 688250"/>
              <a:gd name="connsiteX1" fmla="*/ 4981646 w 8358509"/>
              <a:gd name="connsiteY1" fmla="*/ 144713 h 688250"/>
              <a:gd name="connsiteX2" fmla="*/ 8357356 w 8358509"/>
              <a:gd name="connsiteY2" fmla="*/ 0 h 688250"/>
              <a:gd name="connsiteX3" fmla="*/ 8358509 w 8358509"/>
              <a:gd name="connsiteY3" fmla="*/ 649095 h 688250"/>
              <a:gd name="connsiteX4" fmla="*/ 8351422 w 8358509"/>
              <a:gd name="connsiteY4" fmla="*/ 666206 h 688250"/>
              <a:gd name="connsiteX5" fmla="*/ 8334311 w 8358509"/>
              <a:gd name="connsiteY5" fmla="*/ 673293 h 688250"/>
              <a:gd name="connsiteX6" fmla="*/ 0 w 8358509"/>
              <a:gd name="connsiteY6" fmla="*/ 688250 h 688250"/>
              <a:gd name="connsiteX0" fmla="*/ 0 w 8358509"/>
              <a:gd name="connsiteY0" fmla="*/ 888005 h 888005"/>
              <a:gd name="connsiteX1" fmla="*/ 7382188 w 8358509"/>
              <a:gd name="connsiteY1" fmla="*/ 0 h 888005"/>
              <a:gd name="connsiteX2" fmla="*/ 8357356 w 8358509"/>
              <a:gd name="connsiteY2" fmla="*/ 199755 h 888005"/>
              <a:gd name="connsiteX3" fmla="*/ 8358509 w 8358509"/>
              <a:gd name="connsiteY3" fmla="*/ 848850 h 888005"/>
              <a:gd name="connsiteX4" fmla="*/ 8351422 w 8358509"/>
              <a:gd name="connsiteY4" fmla="*/ 865961 h 888005"/>
              <a:gd name="connsiteX5" fmla="*/ 8334311 w 8358509"/>
              <a:gd name="connsiteY5" fmla="*/ 873048 h 888005"/>
              <a:gd name="connsiteX6" fmla="*/ 0 w 8358509"/>
              <a:gd name="connsiteY6" fmla="*/ 888005 h 888005"/>
              <a:gd name="connsiteX0" fmla="*/ 0 w 8358509"/>
              <a:gd name="connsiteY0" fmla="*/ 792176 h 792176"/>
              <a:gd name="connsiteX1" fmla="*/ 7767960 w 8358509"/>
              <a:gd name="connsiteY1" fmla="*/ 0 h 792176"/>
              <a:gd name="connsiteX2" fmla="*/ 8357356 w 8358509"/>
              <a:gd name="connsiteY2" fmla="*/ 103926 h 792176"/>
              <a:gd name="connsiteX3" fmla="*/ 8358509 w 8358509"/>
              <a:gd name="connsiteY3" fmla="*/ 753021 h 792176"/>
              <a:gd name="connsiteX4" fmla="*/ 8351422 w 8358509"/>
              <a:gd name="connsiteY4" fmla="*/ 770132 h 792176"/>
              <a:gd name="connsiteX5" fmla="*/ 8334311 w 8358509"/>
              <a:gd name="connsiteY5" fmla="*/ 777219 h 792176"/>
              <a:gd name="connsiteX6" fmla="*/ 0 w 8358509"/>
              <a:gd name="connsiteY6" fmla="*/ 792176 h 792176"/>
              <a:gd name="connsiteX0" fmla="*/ 0 w 8358509"/>
              <a:gd name="connsiteY0" fmla="*/ 688250 h 688250"/>
              <a:gd name="connsiteX1" fmla="*/ 7847326 w 8358509"/>
              <a:gd name="connsiteY1" fmla="*/ 65058 h 688250"/>
              <a:gd name="connsiteX2" fmla="*/ 8357356 w 8358509"/>
              <a:gd name="connsiteY2" fmla="*/ 0 h 688250"/>
              <a:gd name="connsiteX3" fmla="*/ 8358509 w 8358509"/>
              <a:gd name="connsiteY3" fmla="*/ 649095 h 688250"/>
              <a:gd name="connsiteX4" fmla="*/ 8351422 w 8358509"/>
              <a:gd name="connsiteY4" fmla="*/ 666206 h 688250"/>
              <a:gd name="connsiteX5" fmla="*/ 8334311 w 8358509"/>
              <a:gd name="connsiteY5" fmla="*/ 673293 h 688250"/>
              <a:gd name="connsiteX6" fmla="*/ 0 w 8358509"/>
              <a:gd name="connsiteY6" fmla="*/ 688250 h 688250"/>
              <a:gd name="connsiteX0" fmla="*/ 0 w 8358509"/>
              <a:gd name="connsiteY0" fmla="*/ 792178 h 792178"/>
              <a:gd name="connsiteX1" fmla="*/ 7767961 w 8358509"/>
              <a:gd name="connsiteY1" fmla="*/ 0 h 792178"/>
              <a:gd name="connsiteX2" fmla="*/ 8357356 w 8358509"/>
              <a:gd name="connsiteY2" fmla="*/ 103928 h 792178"/>
              <a:gd name="connsiteX3" fmla="*/ 8358509 w 8358509"/>
              <a:gd name="connsiteY3" fmla="*/ 753023 h 792178"/>
              <a:gd name="connsiteX4" fmla="*/ 8351422 w 8358509"/>
              <a:gd name="connsiteY4" fmla="*/ 770134 h 792178"/>
              <a:gd name="connsiteX5" fmla="*/ 8334311 w 8358509"/>
              <a:gd name="connsiteY5" fmla="*/ 777221 h 792178"/>
              <a:gd name="connsiteX6" fmla="*/ 0 w 8358509"/>
              <a:gd name="connsiteY6" fmla="*/ 792178 h 792178"/>
              <a:gd name="connsiteX0" fmla="*/ 0 w 3499848"/>
              <a:gd name="connsiteY0" fmla="*/ 738786 h 777221"/>
              <a:gd name="connsiteX1" fmla="*/ 2909300 w 3499848"/>
              <a:gd name="connsiteY1" fmla="*/ 0 h 777221"/>
              <a:gd name="connsiteX2" fmla="*/ 3498695 w 3499848"/>
              <a:gd name="connsiteY2" fmla="*/ 103928 h 777221"/>
              <a:gd name="connsiteX3" fmla="*/ 3499848 w 3499848"/>
              <a:gd name="connsiteY3" fmla="*/ 753023 h 777221"/>
              <a:gd name="connsiteX4" fmla="*/ 3492761 w 3499848"/>
              <a:gd name="connsiteY4" fmla="*/ 770134 h 777221"/>
              <a:gd name="connsiteX5" fmla="*/ 3475650 w 3499848"/>
              <a:gd name="connsiteY5" fmla="*/ 777221 h 777221"/>
              <a:gd name="connsiteX6" fmla="*/ 0 w 3499848"/>
              <a:gd name="connsiteY6" fmla="*/ 738786 h 777221"/>
              <a:gd name="connsiteX0" fmla="*/ 0 w 728381"/>
              <a:gd name="connsiteY0" fmla="*/ 781693 h 781693"/>
              <a:gd name="connsiteX1" fmla="*/ 137833 w 728381"/>
              <a:gd name="connsiteY1" fmla="*/ 0 h 781693"/>
              <a:gd name="connsiteX2" fmla="*/ 727228 w 728381"/>
              <a:gd name="connsiteY2" fmla="*/ 103928 h 781693"/>
              <a:gd name="connsiteX3" fmla="*/ 728381 w 728381"/>
              <a:gd name="connsiteY3" fmla="*/ 753023 h 781693"/>
              <a:gd name="connsiteX4" fmla="*/ 721294 w 728381"/>
              <a:gd name="connsiteY4" fmla="*/ 770134 h 781693"/>
              <a:gd name="connsiteX5" fmla="*/ 704183 w 728381"/>
              <a:gd name="connsiteY5" fmla="*/ 777221 h 781693"/>
              <a:gd name="connsiteX6" fmla="*/ 0 w 728381"/>
              <a:gd name="connsiteY6" fmla="*/ 781693 h 781693"/>
              <a:gd name="connsiteX0" fmla="*/ 0 w 728381"/>
              <a:gd name="connsiteY0" fmla="*/ 781693 h 781693"/>
              <a:gd name="connsiteX1" fmla="*/ 137833 w 728381"/>
              <a:gd name="connsiteY1" fmla="*/ 0 h 781693"/>
              <a:gd name="connsiteX2" fmla="*/ 727228 w 728381"/>
              <a:gd name="connsiteY2" fmla="*/ 103928 h 781693"/>
              <a:gd name="connsiteX3" fmla="*/ 728381 w 728381"/>
              <a:gd name="connsiteY3" fmla="*/ 753023 h 781693"/>
              <a:gd name="connsiteX4" fmla="*/ 721294 w 728381"/>
              <a:gd name="connsiteY4" fmla="*/ 770134 h 781693"/>
              <a:gd name="connsiteX5" fmla="*/ 704183 w 728381"/>
              <a:gd name="connsiteY5" fmla="*/ 777221 h 781693"/>
              <a:gd name="connsiteX6" fmla="*/ 0 w 728381"/>
              <a:gd name="connsiteY6" fmla="*/ 781693 h 78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381" h="781693">
                <a:moveTo>
                  <a:pt x="0" y="781693"/>
                </a:moveTo>
                <a:lnTo>
                  <a:pt x="137833" y="0"/>
                </a:lnTo>
                <a:lnTo>
                  <a:pt x="727228" y="103928"/>
                </a:lnTo>
                <a:cubicBezTo>
                  <a:pt x="727612" y="320293"/>
                  <a:pt x="727997" y="536658"/>
                  <a:pt x="728381" y="753023"/>
                </a:cubicBezTo>
                <a:cubicBezTo>
                  <a:pt x="728381" y="759441"/>
                  <a:pt x="725832" y="765596"/>
                  <a:pt x="721294" y="770134"/>
                </a:cubicBezTo>
                <a:cubicBezTo>
                  <a:pt x="716756" y="774672"/>
                  <a:pt x="710601" y="777221"/>
                  <a:pt x="704183" y="777221"/>
                </a:cubicBezTo>
                <a:lnTo>
                  <a:pt x="0" y="78169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7" name="Triangle rectangle 15"/>
          <p:cNvSpPr/>
          <p:nvPr userDrawn="1"/>
        </p:nvSpPr>
        <p:spPr>
          <a:xfrm flipV="1">
            <a:off x="468313" y="1520825"/>
            <a:ext cx="8064500" cy="10795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 name="Titre 1"/>
          <p:cNvSpPr>
            <a:spLocks noGrp="1"/>
          </p:cNvSpPr>
          <p:nvPr>
            <p:ph type="title"/>
          </p:nvPr>
        </p:nvSpPr>
        <p:spPr bwMode="gray">
          <a:xfrm>
            <a:off x="467544" y="692622"/>
            <a:ext cx="8424936" cy="792162"/>
          </a:xfrm>
        </p:spPr>
        <p:txBody>
          <a:bodyPr anchor="ctr"/>
          <a:lstStyle>
            <a:lvl1pPr>
              <a:defRPr sz="2600">
                <a:solidFill>
                  <a:schemeClr val="tx1"/>
                </a:solidFill>
              </a:defRPr>
            </a:lvl1pPr>
          </a:lstStyle>
          <a:p>
            <a:r>
              <a:rPr lang="fr-FR" noProof="0" dirty="0" smtClean="0"/>
              <a:t>Cliquez pour modifier le style du titre</a:t>
            </a:r>
            <a:endParaRPr lang="fr-FR" noProof="0" dirty="0"/>
          </a:p>
        </p:txBody>
      </p:sp>
      <p:sp>
        <p:nvSpPr>
          <p:cNvPr id="27" name="Espace réservé du contenu 26"/>
          <p:cNvSpPr>
            <a:spLocks noGrp="1"/>
          </p:cNvSpPr>
          <p:nvPr>
            <p:ph sz="quarter" idx="29"/>
          </p:nvPr>
        </p:nvSpPr>
        <p:spPr bwMode="gray">
          <a:xfrm>
            <a:off x="467544" y="1737219"/>
            <a:ext cx="8424936" cy="4428085"/>
          </a:xfrm>
        </p:spPr>
        <p:txBody>
          <a:bodyPr/>
          <a:lstStyle>
            <a:lvl1pPr>
              <a:defRPr>
                <a:solidFill>
                  <a:schemeClr val="tx1">
                    <a:lumMod val="50000"/>
                  </a:schemeClr>
                </a:solidFill>
              </a:defRPr>
            </a:lvl1pPr>
            <a:lvl2pPr>
              <a:buClr>
                <a:schemeClr val="bg2">
                  <a:lumMod val="75000"/>
                </a:schemeClr>
              </a:buClr>
              <a:buSzPct val="150000"/>
              <a:defRPr>
                <a:solidFill>
                  <a:schemeClr val="tx1">
                    <a:lumMod val="50000"/>
                  </a:schemeClr>
                </a:solidFill>
              </a:defRPr>
            </a:lvl2pPr>
            <a:lvl3pPr>
              <a:buClr>
                <a:schemeClr val="bg2">
                  <a:lumMod val="75000"/>
                </a:schemeClr>
              </a:buClr>
              <a:buSzPct val="150000"/>
              <a:defRPr>
                <a:solidFill>
                  <a:schemeClr val="tx1">
                    <a:lumMod val="50000"/>
                  </a:schemeClr>
                </a:solidFill>
              </a:defRPr>
            </a:lvl3pPr>
            <a:lvl4pPr>
              <a:buClr>
                <a:schemeClr val="bg2">
                  <a:lumMod val="75000"/>
                </a:schemeClr>
              </a:buClr>
              <a:buSzPct val="150000"/>
              <a:defRPr>
                <a:solidFill>
                  <a:schemeClr val="tx1">
                    <a:lumMod val="50000"/>
                  </a:schemeClr>
                </a:solidFill>
              </a:defRPr>
            </a:lvl4pPr>
            <a:lvl5pPr>
              <a:buClr>
                <a:schemeClr val="bg2">
                  <a:lumMod val="75000"/>
                </a:schemeClr>
              </a:buClr>
              <a:buSzPct val="150000"/>
              <a:defRPr>
                <a:solidFill>
                  <a:schemeClr val="tx1">
                    <a:lumMod val="50000"/>
                  </a:schemeClr>
                </a:solidFill>
              </a:defRPr>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8" name="Espace réservé du texte 28"/>
          <p:cNvSpPr>
            <a:spLocks noGrp="1"/>
          </p:cNvSpPr>
          <p:nvPr>
            <p:ph type="body" sz="quarter" idx="31"/>
          </p:nvPr>
        </p:nvSpPr>
        <p:spPr bwMode="gray">
          <a:xfrm>
            <a:off x="2267876" y="1"/>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0" name="Espace réservé du texte 28"/>
          <p:cNvSpPr>
            <a:spLocks noGrp="1"/>
          </p:cNvSpPr>
          <p:nvPr>
            <p:ph type="body" sz="quarter" idx="38"/>
          </p:nvPr>
        </p:nvSpPr>
        <p:spPr bwMode="gray">
          <a:xfrm rot="21000000">
            <a:off x="853855" y="-107960"/>
            <a:ext cx="1189319" cy="644790"/>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361979"/>
              <a:gd name="connsiteY0" fmla="*/ 199996 h 1399975"/>
              <a:gd name="connsiteX1" fmla="*/ 1163979 w 1361979"/>
              <a:gd name="connsiteY1" fmla="*/ 175975 h 1399975"/>
              <a:gd name="connsiteX2" fmla="*/ 1188000 w 1361979"/>
              <a:gd name="connsiteY2" fmla="*/ 199996 h 1399975"/>
              <a:gd name="connsiteX3" fmla="*/ 1188000 w 1361979"/>
              <a:gd name="connsiteY3" fmla="*/ 1375954 h 1399975"/>
              <a:gd name="connsiteX4" fmla="*/ 1180964 w 1361979"/>
              <a:gd name="connsiteY4" fmla="*/ 1392939 h 1399975"/>
              <a:gd name="connsiteX5" fmla="*/ 1163979 w 1361979"/>
              <a:gd name="connsiteY5" fmla="*/ 1399975 h 1399975"/>
              <a:gd name="connsiteX6" fmla="*/ 24021 w 1361979"/>
              <a:gd name="connsiteY6" fmla="*/ 1399975 h 1399975"/>
              <a:gd name="connsiteX7" fmla="*/ 7036 w 1361979"/>
              <a:gd name="connsiteY7" fmla="*/ 1392939 h 1399975"/>
              <a:gd name="connsiteX8" fmla="*/ 0 w 1361979"/>
              <a:gd name="connsiteY8" fmla="*/ 1375954 h 1399975"/>
              <a:gd name="connsiteX9" fmla="*/ 0 w 1361979"/>
              <a:gd name="connsiteY9" fmla="*/ 199996 h 1399975"/>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0 w 1189319"/>
              <a:gd name="connsiteY0" fmla="*/ 195993 h 1395972"/>
              <a:gd name="connsiteX1" fmla="*/ 1189319 w 1189319"/>
              <a:gd name="connsiteY1" fmla="*/ 960688 h 1395972"/>
              <a:gd name="connsiteX2" fmla="*/ 1188000 w 1189319"/>
              <a:gd name="connsiteY2" fmla="*/ 1371951 h 1395972"/>
              <a:gd name="connsiteX3" fmla="*/ 1180964 w 1189319"/>
              <a:gd name="connsiteY3" fmla="*/ 1388936 h 1395972"/>
              <a:gd name="connsiteX4" fmla="*/ 1163979 w 1189319"/>
              <a:gd name="connsiteY4" fmla="*/ 1395972 h 1395972"/>
              <a:gd name="connsiteX5" fmla="*/ 24021 w 1189319"/>
              <a:gd name="connsiteY5" fmla="*/ 1395972 h 1395972"/>
              <a:gd name="connsiteX6" fmla="*/ 7036 w 1189319"/>
              <a:gd name="connsiteY6" fmla="*/ 1388936 h 1395972"/>
              <a:gd name="connsiteX7" fmla="*/ 0 w 1189319"/>
              <a:gd name="connsiteY7" fmla="*/ 1371951 h 1395972"/>
              <a:gd name="connsiteX8" fmla="*/ 0 w 1189319"/>
              <a:gd name="connsiteY8" fmla="*/ 195993 h 1395972"/>
              <a:gd name="connsiteX0" fmla="*/ 1150 w 1189319"/>
              <a:gd name="connsiteY0" fmla="*/ 195993 h 840783"/>
              <a:gd name="connsiteX1" fmla="*/ 1189319 w 1189319"/>
              <a:gd name="connsiteY1" fmla="*/ 405499 h 840783"/>
              <a:gd name="connsiteX2" fmla="*/ 1188000 w 1189319"/>
              <a:gd name="connsiteY2" fmla="*/ 816762 h 840783"/>
              <a:gd name="connsiteX3" fmla="*/ 1180964 w 1189319"/>
              <a:gd name="connsiteY3" fmla="*/ 833747 h 840783"/>
              <a:gd name="connsiteX4" fmla="*/ 1163979 w 1189319"/>
              <a:gd name="connsiteY4" fmla="*/ 840783 h 840783"/>
              <a:gd name="connsiteX5" fmla="*/ 24021 w 1189319"/>
              <a:gd name="connsiteY5" fmla="*/ 840783 h 840783"/>
              <a:gd name="connsiteX6" fmla="*/ 7036 w 1189319"/>
              <a:gd name="connsiteY6" fmla="*/ 833747 h 840783"/>
              <a:gd name="connsiteX7" fmla="*/ 0 w 1189319"/>
              <a:gd name="connsiteY7" fmla="*/ 816762 h 840783"/>
              <a:gd name="connsiteX8" fmla="*/ 1150 w 1189319"/>
              <a:gd name="connsiteY8" fmla="*/ 195993 h 840783"/>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319" h="644790">
                <a:moveTo>
                  <a:pt x="1150" y="0"/>
                </a:moveTo>
                <a:lnTo>
                  <a:pt x="1189319" y="209506"/>
                </a:lnTo>
                <a:cubicBezTo>
                  <a:pt x="1188879" y="346594"/>
                  <a:pt x="1188440" y="483681"/>
                  <a:pt x="1188000" y="620769"/>
                </a:cubicBezTo>
                <a:cubicBezTo>
                  <a:pt x="1188000" y="627140"/>
                  <a:pt x="1185469" y="633250"/>
                  <a:pt x="1180964" y="637754"/>
                </a:cubicBezTo>
                <a:cubicBezTo>
                  <a:pt x="1176459" y="642259"/>
                  <a:pt x="1170349" y="644790"/>
                  <a:pt x="1163979" y="644790"/>
                </a:cubicBezTo>
                <a:lnTo>
                  <a:pt x="24021" y="644790"/>
                </a:lnTo>
                <a:cubicBezTo>
                  <a:pt x="17650" y="644790"/>
                  <a:pt x="11540" y="642259"/>
                  <a:pt x="7036" y="637754"/>
                </a:cubicBezTo>
                <a:cubicBezTo>
                  <a:pt x="2531" y="633249"/>
                  <a:pt x="0" y="627139"/>
                  <a:pt x="0" y="620769"/>
                </a:cubicBezTo>
                <a:cubicBezTo>
                  <a:pt x="383" y="413846"/>
                  <a:pt x="767" y="206923"/>
                  <a:pt x="1150" y="0"/>
                </a:cubicBezTo>
                <a:close/>
              </a:path>
            </a:pathLst>
          </a:custGeom>
          <a:solidFill>
            <a:schemeClr val="bg2"/>
          </a:solidFill>
        </p:spPr>
        <p:txBody>
          <a:bodyPr lIns="216000" rIns="36000" bIns="36000" anchor="b">
            <a:normAutofit/>
          </a:bodyPr>
          <a:lstStyle>
            <a:lvl1pPr marL="0" indent="0">
              <a:buFontTx/>
              <a:buNone/>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1" name="Espace réservé du texte 9"/>
          <p:cNvSpPr>
            <a:spLocks noGrp="1"/>
          </p:cNvSpPr>
          <p:nvPr>
            <p:ph type="body" sz="quarter" idx="19"/>
          </p:nvPr>
        </p:nvSpPr>
        <p:spPr bwMode="gray">
          <a:xfrm rot="21000000">
            <a:off x="878052" y="402192"/>
            <a:ext cx="200112" cy="238940"/>
          </a:xfrm>
        </p:spPr>
        <p:txBody>
          <a:bodyPr anchor="ctr">
            <a:normAutofit/>
          </a:bodyPr>
          <a:lstStyle>
            <a:lvl1pPr marL="0" indent="0" algn="r">
              <a:lnSpc>
                <a:spcPct val="100000"/>
              </a:lnSpc>
              <a:buClr>
                <a:schemeClr val="tx1"/>
              </a:buClr>
              <a:buSzPct val="130000"/>
              <a:buFontTx/>
              <a:buNone/>
              <a:defRPr sz="900" b="1">
                <a:solidFill>
                  <a:schemeClr val="bg1"/>
                </a:solidFill>
              </a:defRPr>
            </a:lvl1pPr>
          </a:lstStyle>
          <a:p>
            <a:pPr lvl="0"/>
            <a:r>
              <a:rPr lang="en-US" noProof="0" dirty="0" smtClean="0"/>
              <a:t>Cliquez pour modifier les styles du texte du masque</a:t>
            </a:r>
          </a:p>
        </p:txBody>
      </p:sp>
      <p:sp>
        <p:nvSpPr>
          <p:cNvPr id="12" name="Espace réservé du texte 28"/>
          <p:cNvSpPr>
            <a:spLocks noGrp="1"/>
          </p:cNvSpPr>
          <p:nvPr>
            <p:ph type="body" sz="quarter" idx="45"/>
          </p:nvPr>
        </p:nvSpPr>
        <p:spPr bwMode="gray">
          <a:xfrm>
            <a:off x="3635375"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3" name="Espace réservé du texte 28"/>
          <p:cNvSpPr>
            <a:spLocks noGrp="1"/>
          </p:cNvSpPr>
          <p:nvPr>
            <p:ph type="body" sz="quarter" idx="46"/>
          </p:nvPr>
        </p:nvSpPr>
        <p:spPr bwMode="gray">
          <a:xfrm>
            <a:off x="5003800"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4" name="Espace réservé du texte 28"/>
          <p:cNvSpPr>
            <a:spLocks noGrp="1"/>
          </p:cNvSpPr>
          <p:nvPr>
            <p:ph type="body" sz="quarter" idx="47"/>
          </p:nvPr>
        </p:nvSpPr>
        <p:spPr bwMode="gray">
          <a:xfrm>
            <a:off x="6372225"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5" name="Espace réservé du texte 28"/>
          <p:cNvSpPr>
            <a:spLocks noGrp="1"/>
          </p:cNvSpPr>
          <p:nvPr>
            <p:ph type="body" sz="quarter" idx="48"/>
          </p:nvPr>
        </p:nvSpPr>
        <p:spPr bwMode="gray">
          <a:xfrm>
            <a:off x="7740650"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8" name="Espace réservé du pied de page 3"/>
          <p:cNvSpPr>
            <a:spLocks noGrp="1"/>
          </p:cNvSpPr>
          <p:nvPr>
            <p:ph type="ftr" sz="quarter" idx="49"/>
          </p:nvPr>
        </p:nvSpPr>
        <p:spPr bwMode="gray">
          <a:xfrm>
            <a:off x="1331913" y="6545263"/>
            <a:ext cx="6192837" cy="555625"/>
          </a:xfrm>
          <a:prstGeom prst="rect">
            <a:avLst/>
          </a:prstGeom>
        </p:spPr>
        <p:txBody>
          <a:bodyPr/>
          <a:lstStyle>
            <a:lvl1pPr fontAlgn="auto">
              <a:spcBef>
                <a:spcPts val="0"/>
              </a:spcBef>
              <a:spcAft>
                <a:spcPts val="0"/>
              </a:spcAft>
              <a:defRPr sz="1000" dirty="0" smtClean="0">
                <a:latin typeface="+mn-lt"/>
              </a:defRPr>
            </a:lvl1pPr>
          </a:lstStyle>
          <a:p>
            <a:pPr>
              <a:defRPr/>
            </a:pPr>
            <a:r>
              <a:rPr lang="fr-FR"/>
              <a:t>Titre du projet</a:t>
            </a:r>
          </a:p>
        </p:txBody>
      </p:sp>
      <p:sp>
        <p:nvSpPr>
          <p:cNvPr id="19" name="Espace réservé du numéro de diapositive 4"/>
          <p:cNvSpPr>
            <a:spLocks noGrp="1"/>
          </p:cNvSpPr>
          <p:nvPr>
            <p:ph type="sldNum" sz="quarter" idx="50"/>
          </p:nvPr>
        </p:nvSpPr>
        <p:spPr/>
        <p:txBody>
          <a:bodyPr/>
          <a:lstStyle>
            <a:lvl1pPr>
              <a:defRPr/>
            </a:lvl1pPr>
          </a:lstStyle>
          <a:p>
            <a:pPr>
              <a:defRPr/>
            </a:pPr>
            <a:fld id="{A9D1A51E-937E-470F-B418-BD2B48349A64}" type="slidenum">
              <a:rPr lang="fr-FR"/>
              <a:pPr>
                <a:defRPr/>
              </a:pPr>
              <a:t>‹N°›</a:t>
            </a:fld>
            <a:endParaRPr lang="fr-F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exte_Chapitre_1">
    <p:spTree>
      <p:nvGrpSpPr>
        <p:cNvPr id="1" name=""/>
        <p:cNvGrpSpPr/>
        <p:nvPr/>
      </p:nvGrpSpPr>
      <p:grpSpPr>
        <a:xfrm>
          <a:off x="0" y="0"/>
          <a:ext cx="0" cy="0"/>
          <a:chOff x="0" y="0"/>
          <a:chExt cx="0" cy="0"/>
        </a:xfrm>
      </p:grpSpPr>
      <p:sp>
        <p:nvSpPr>
          <p:cNvPr id="16" name="Forme libre 6"/>
          <p:cNvSpPr/>
          <p:nvPr userDrawn="1"/>
        </p:nvSpPr>
        <p:spPr bwMode="gray">
          <a:xfrm rot="21000000">
            <a:off x="-73025" y="-46038"/>
            <a:ext cx="728663" cy="782638"/>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013364 w 8721577"/>
              <a:gd name="connsiteY0" fmla="*/ 6418 h 3679481"/>
              <a:gd name="connsiteX1" fmla="*/ 142322 w 8721577"/>
              <a:gd name="connsiteY1" fmla="*/ 14568 h 3679481"/>
              <a:gd name="connsiteX2" fmla="*/ 159433 w 8721577"/>
              <a:gd name="connsiteY2" fmla="*/ 7481 h 3679481"/>
              <a:gd name="connsiteX3" fmla="*/ 8697379 w 8721577"/>
              <a:gd name="connsiteY3" fmla="*/ 7481 h 3679481"/>
              <a:gd name="connsiteX4" fmla="*/ 8714490 w 8721577"/>
              <a:gd name="connsiteY4" fmla="*/ 14568 h 3679481"/>
              <a:gd name="connsiteX5" fmla="*/ 8721577 w 8721577"/>
              <a:gd name="connsiteY5" fmla="*/ 31679 h 3679481"/>
              <a:gd name="connsiteX6" fmla="*/ 8721577 w 8721577"/>
              <a:gd name="connsiteY6" fmla="*/ 3655283 h 3679481"/>
              <a:gd name="connsiteX7" fmla="*/ 8714490 w 8721577"/>
              <a:gd name="connsiteY7" fmla="*/ 3672394 h 3679481"/>
              <a:gd name="connsiteX8" fmla="*/ 8697379 w 8721577"/>
              <a:gd name="connsiteY8" fmla="*/ 3679481 h 3679481"/>
              <a:gd name="connsiteX9" fmla="*/ 159433 w 8721577"/>
              <a:gd name="connsiteY9" fmla="*/ 3679481 h 3679481"/>
              <a:gd name="connsiteX10" fmla="*/ 142322 w 8721577"/>
              <a:gd name="connsiteY10" fmla="*/ 3672394 h 3679481"/>
              <a:gd name="connsiteX11" fmla="*/ 135235 w 8721577"/>
              <a:gd name="connsiteY11" fmla="*/ 3655283 h 3679481"/>
              <a:gd name="connsiteX12" fmla="*/ 1013364 w 8721577"/>
              <a:gd name="connsiteY12" fmla="*/ 6418 h 3679481"/>
              <a:gd name="connsiteX0" fmla="*/ 1013364 w 8721577"/>
              <a:gd name="connsiteY0" fmla="*/ 6418 h 3700856"/>
              <a:gd name="connsiteX1" fmla="*/ 142322 w 8721577"/>
              <a:gd name="connsiteY1" fmla="*/ 14568 h 3700856"/>
              <a:gd name="connsiteX2" fmla="*/ 159433 w 8721577"/>
              <a:gd name="connsiteY2" fmla="*/ 7481 h 3700856"/>
              <a:gd name="connsiteX3" fmla="*/ 8697379 w 8721577"/>
              <a:gd name="connsiteY3" fmla="*/ 7481 h 3700856"/>
              <a:gd name="connsiteX4" fmla="*/ 8714490 w 8721577"/>
              <a:gd name="connsiteY4" fmla="*/ 14568 h 3700856"/>
              <a:gd name="connsiteX5" fmla="*/ 8721577 w 8721577"/>
              <a:gd name="connsiteY5" fmla="*/ 31679 h 3700856"/>
              <a:gd name="connsiteX6" fmla="*/ 8721577 w 8721577"/>
              <a:gd name="connsiteY6" fmla="*/ 3655283 h 3700856"/>
              <a:gd name="connsiteX7" fmla="*/ 8714490 w 8721577"/>
              <a:gd name="connsiteY7" fmla="*/ 3672394 h 3700856"/>
              <a:gd name="connsiteX8" fmla="*/ 8697379 w 8721577"/>
              <a:gd name="connsiteY8" fmla="*/ 3679481 h 3700856"/>
              <a:gd name="connsiteX9" fmla="*/ 159433 w 8721577"/>
              <a:gd name="connsiteY9" fmla="*/ 3679481 h 3700856"/>
              <a:gd name="connsiteX10" fmla="*/ 142322 w 8721577"/>
              <a:gd name="connsiteY10" fmla="*/ 3672394 h 3700856"/>
              <a:gd name="connsiteX11" fmla="*/ 363068 w 8721577"/>
              <a:gd name="connsiteY11" fmla="*/ 3694438 h 3700856"/>
              <a:gd name="connsiteX12" fmla="*/ 1013364 w 8721577"/>
              <a:gd name="connsiteY12" fmla="*/ 6418 h 3700856"/>
              <a:gd name="connsiteX0" fmla="*/ 2242983 w 9951196"/>
              <a:gd name="connsiteY0" fmla="*/ 6418 h 4306615"/>
              <a:gd name="connsiteX1" fmla="*/ 1371941 w 9951196"/>
              <a:gd name="connsiteY1" fmla="*/ 14568 h 4306615"/>
              <a:gd name="connsiteX2" fmla="*/ 1389052 w 9951196"/>
              <a:gd name="connsiteY2" fmla="*/ 7481 h 4306615"/>
              <a:gd name="connsiteX3" fmla="*/ 9926998 w 9951196"/>
              <a:gd name="connsiteY3" fmla="*/ 7481 h 4306615"/>
              <a:gd name="connsiteX4" fmla="*/ 9944109 w 9951196"/>
              <a:gd name="connsiteY4" fmla="*/ 14568 h 4306615"/>
              <a:gd name="connsiteX5" fmla="*/ 9951196 w 9951196"/>
              <a:gd name="connsiteY5" fmla="*/ 31679 h 4306615"/>
              <a:gd name="connsiteX6" fmla="*/ 9951196 w 9951196"/>
              <a:gd name="connsiteY6" fmla="*/ 3655283 h 4306615"/>
              <a:gd name="connsiteX7" fmla="*/ 9944109 w 9951196"/>
              <a:gd name="connsiteY7" fmla="*/ 3672394 h 4306615"/>
              <a:gd name="connsiteX8" fmla="*/ 9926998 w 9951196"/>
              <a:gd name="connsiteY8" fmla="*/ 3679481 h 4306615"/>
              <a:gd name="connsiteX9" fmla="*/ 1389052 w 9951196"/>
              <a:gd name="connsiteY9" fmla="*/ 3679481 h 4306615"/>
              <a:gd name="connsiteX10" fmla="*/ 1592687 w 9951196"/>
              <a:gd name="connsiteY10" fmla="*/ 3694438 h 4306615"/>
              <a:gd name="connsiteX11" fmla="*/ 2242983 w 9951196"/>
              <a:gd name="connsiteY11" fmla="*/ 6418 h 4306615"/>
              <a:gd name="connsiteX0" fmla="*/ 1013364 w 8721577"/>
              <a:gd name="connsiteY0" fmla="*/ 6418 h 3694438"/>
              <a:gd name="connsiteX1" fmla="*/ 142322 w 8721577"/>
              <a:gd name="connsiteY1" fmla="*/ 14568 h 3694438"/>
              <a:gd name="connsiteX2" fmla="*/ 159433 w 8721577"/>
              <a:gd name="connsiteY2" fmla="*/ 7481 h 3694438"/>
              <a:gd name="connsiteX3" fmla="*/ 8697379 w 8721577"/>
              <a:gd name="connsiteY3" fmla="*/ 7481 h 3694438"/>
              <a:gd name="connsiteX4" fmla="*/ 8714490 w 8721577"/>
              <a:gd name="connsiteY4" fmla="*/ 14568 h 3694438"/>
              <a:gd name="connsiteX5" fmla="*/ 8721577 w 8721577"/>
              <a:gd name="connsiteY5" fmla="*/ 31679 h 3694438"/>
              <a:gd name="connsiteX6" fmla="*/ 8721577 w 8721577"/>
              <a:gd name="connsiteY6" fmla="*/ 3655283 h 3694438"/>
              <a:gd name="connsiteX7" fmla="*/ 8714490 w 8721577"/>
              <a:gd name="connsiteY7" fmla="*/ 3672394 h 3694438"/>
              <a:gd name="connsiteX8" fmla="*/ 8697379 w 8721577"/>
              <a:gd name="connsiteY8" fmla="*/ 3679481 h 3694438"/>
              <a:gd name="connsiteX9" fmla="*/ 363068 w 8721577"/>
              <a:gd name="connsiteY9" fmla="*/ 3694438 h 3694438"/>
              <a:gd name="connsiteX10" fmla="*/ 1013364 w 8721577"/>
              <a:gd name="connsiteY10" fmla="*/ 6418 h 3694438"/>
              <a:gd name="connsiteX0" fmla="*/ 508966 w 8649520"/>
              <a:gd name="connsiteY0" fmla="*/ 188005 h 3707740"/>
              <a:gd name="connsiteX1" fmla="*/ 70265 w 8649520"/>
              <a:gd name="connsiteY1" fmla="*/ 27870 h 3707740"/>
              <a:gd name="connsiteX2" fmla="*/ 87376 w 8649520"/>
              <a:gd name="connsiteY2" fmla="*/ 20783 h 3707740"/>
              <a:gd name="connsiteX3" fmla="*/ 8625322 w 8649520"/>
              <a:gd name="connsiteY3" fmla="*/ 20783 h 3707740"/>
              <a:gd name="connsiteX4" fmla="*/ 8642433 w 8649520"/>
              <a:gd name="connsiteY4" fmla="*/ 27870 h 3707740"/>
              <a:gd name="connsiteX5" fmla="*/ 8649520 w 8649520"/>
              <a:gd name="connsiteY5" fmla="*/ 44981 h 3707740"/>
              <a:gd name="connsiteX6" fmla="*/ 8649520 w 8649520"/>
              <a:gd name="connsiteY6" fmla="*/ 3668585 h 3707740"/>
              <a:gd name="connsiteX7" fmla="*/ 8642433 w 8649520"/>
              <a:gd name="connsiteY7" fmla="*/ 3685696 h 3707740"/>
              <a:gd name="connsiteX8" fmla="*/ 8625322 w 8649520"/>
              <a:gd name="connsiteY8" fmla="*/ 3692783 h 3707740"/>
              <a:gd name="connsiteX9" fmla="*/ 291011 w 8649520"/>
              <a:gd name="connsiteY9" fmla="*/ 3707740 h 3707740"/>
              <a:gd name="connsiteX10" fmla="*/ 508966 w 8649520"/>
              <a:gd name="connsiteY10" fmla="*/ 188005 h 3707740"/>
              <a:gd name="connsiteX0" fmla="*/ 510758 w 8651312"/>
              <a:gd name="connsiteY0" fmla="*/ 188182 h 3707917"/>
              <a:gd name="connsiteX1" fmla="*/ 72057 w 8651312"/>
              <a:gd name="connsiteY1" fmla="*/ 28047 h 3707917"/>
              <a:gd name="connsiteX2" fmla="*/ 943101 w 8651312"/>
              <a:gd name="connsiteY2" fmla="*/ 19897 h 3707917"/>
              <a:gd name="connsiteX3" fmla="*/ 8627114 w 8651312"/>
              <a:gd name="connsiteY3" fmla="*/ 20960 h 3707917"/>
              <a:gd name="connsiteX4" fmla="*/ 8644225 w 8651312"/>
              <a:gd name="connsiteY4" fmla="*/ 28047 h 3707917"/>
              <a:gd name="connsiteX5" fmla="*/ 8651312 w 8651312"/>
              <a:gd name="connsiteY5" fmla="*/ 45158 h 3707917"/>
              <a:gd name="connsiteX6" fmla="*/ 8651312 w 8651312"/>
              <a:gd name="connsiteY6" fmla="*/ 3668762 h 3707917"/>
              <a:gd name="connsiteX7" fmla="*/ 8644225 w 8651312"/>
              <a:gd name="connsiteY7" fmla="*/ 3685873 h 3707917"/>
              <a:gd name="connsiteX8" fmla="*/ 8627114 w 8651312"/>
              <a:gd name="connsiteY8" fmla="*/ 3692960 h 3707917"/>
              <a:gd name="connsiteX9" fmla="*/ 292803 w 8651312"/>
              <a:gd name="connsiteY9" fmla="*/ 3707917 h 3707917"/>
              <a:gd name="connsiteX10" fmla="*/ 510758 w 8651312"/>
              <a:gd name="connsiteY10" fmla="*/ 188182 h 3707917"/>
              <a:gd name="connsiteX0" fmla="*/ 920383 w 9060937"/>
              <a:gd name="connsiteY0" fmla="*/ 614670 h 4134405"/>
              <a:gd name="connsiteX1" fmla="*/ 1352726 w 9060937"/>
              <a:gd name="connsiteY1" fmla="*/ 446385 h 4134405"/>
              <a:gd name="connsiteX2" fmla="*/ 9036739 w 9060937"/>
              <a:gd name="connsiteY2" fmla="*/ 447448 h 4134405"/>
              <a:gd name="connsiteX3" fmla="*/ 9053850 w 9060937"/>
              <a:gd name="connsiteY3" fmla="*/ 454535 h 4134405"/>
              <a:gd name="connsiteX4" fmla="*/ 9060937 w 9060937"/>
              <a:gd name="connsiteY4" fmla="*/ 471646 h 4134405"/>
              <a:gd name="connsiteX5" fmla="*/ 9060937 w 9060937"/>
              <a:gd name="connsiteY5" fmla="*/ 4095250 h 4134405"/>
              <a:gd name="connsiteX6" fmla="*/ 9053850 w 9060937"/>
              <a:gd name="connsiteY6" fmla="*/ 4112361 h 4134405"/>
              <a:gd name="connsiteX7" fmla="*/ 9036739 w 9060937"/>
              <a:gd name="connsiteY7" fmla="*/ 4119448 h 4134405"/>
              <a:gd name="connsiteX8" fmla="*/ 702428 w 9060937"/>
              <a:gd name="connsiteY8" fmla="*/ 4134405 h 4134405"/>
              <a:gd name="connsiteX9" fmla="*/ 920383 w 9060937"/>
              <a:gd name="connsiteY9" fmla="*/ 614670 h 4134405"/>
              <a:gd name="connsiteX0" fmla="*/ 0 w 8358509"/>
              <a:gd name="connsiteY0" fmla="*/ 3688020 h 3688020"/>
              <a:gd name="connsiteX1" fmla="*/ 650298 w 8358509"/>
              <a:gd name="connsiteY1" fmla="*/ 0 h 3688020"/>
              <a:gd name="connsiteX2" fmla="*/ 8334311 w 8358509"/>
              <a:gd name="connsiteY2" fmla="*/ 1063 h 3688020"/>
              <a:gd name="connsiteX3" fmla="*/ 8351422 w 8358509"/>
              <a:gd name="connsiteY3" fmla="*/ 8150 h 3688020"/>
              <a:gd name="connsiteX4" fmla="*/ 8358509 w 8358509"/>
              <a:gd name="connsiteY4" fmla="*/ 25261 h 3688020"/>
              <a:gd name="connsiteX5" fmla="*/ 8358509 w 8358509"/>
              <a:gd name="connsiteY5" fmla="*/ 3648865 h 3688020"/>
              <a:gd name="connsiteX6" fmla="*/ 8351422 w 8358509"/>
              <a:gd name="connsiteY6" fmla="*/ 3665976 h 3688020"/>
              <a:gd name="connsiteX7" fmla="*/ 8334311 w 8358509"/>
              <a:gd name="connsiteY7" fmla="*/ 3673063 h 3688020"/>
              <a:gd name="connsiteX8" fmla="*/ 0 w 8358509"/>
              <a:gd name="connsiteY8" fmla="*/ 3688020 h 3688020"/>
              <a:gd name="connsiteX0" fmla="*/ 0 w 9619013"/>
              <a:gd name="connsiteY0" fmla="*/ 4270726 h 4270726"/>
              <a:gd name="connsiteX1" fmla="*/ 650298 w 9619013"/>
              <a:gd name="connsiteY1" fmla="*/ 582706 h 4270726"/>
              <a:gd name="connsiteX2" fmla="*/ 8334311 w 9619013"/>
              <a:gd name="connsiteY2" fmla="*/ 583769 h 4270726"/>
              <a:gd name="connsiteX3" fmla="*/ 8358509 w 9619013"/>
              <a:gd name="connsiteY3" fmla="*/ 607967 h 4270726"/>
              <a:gd name="connsiteX4" fmla="*/ 8358509 w 9619013"/>
              <a:gd name="connsiteY4" fmla="*/ 4231571 h 4270726"/>
              <a:gd name="connsiteX5" fmla="*/ 8351422 w 9619013"/>
              <a:gd name="connsiteY5" fmla="*/ 4248682 h 4270726"/>
              <a:gd name="connsiteX6" fmla="*/ 8334311 w 9619013"/>
              <a:gd name="connsiteY6" fmla="*/ 4255769 h 4270726"/>
              <a:gd name="connsiteX7" fmla="*/ 0 w 9619013"/>
              <a:gd name="connsiteY7" fmla="*/ 4270726 h 4270726"/>
              <a:gd name="connsiteX0" fmla="*/ 0 w 8358509"/>
              <a:gd name="connsiteY0" fmla="*/ 3688020 h 3688020"/>
              <a:gd name="connsiteX1" fmla="*/ 650298 w 8358509"/>
              <a:gd name="connsiteY1" fmla="*/ 0 h 3688020"/>
              <a:gd name="connsiteX2" fmla="*/ 8358509 w 8358509"/>
              <a:gd name="connsiteY2" fmla="*/ 25261 h 3688020"/>
              <a:gd name="connsiteX3" fmla="*/ 8358509 w 8358509"/>
              <a:gd name="connsiteY3" fmla="*/ 3648865 h 3688020"/>
              <a:gd name="connsiteX4" fmla="*/ 8351422 w 8358509"/>
              <a:gd name="connsiteY4" fmla="*/ 3665976 h 3688020"/>
              <a:gd name="connsiteX5" fmla="*/ 8334311 w 8358509"/>
              <a:gd name="connsiteY5" fmla="*/ 3673063 h 3688020"/>
              <a:gd name="connsiteX6" fmla="*/ 0 w 8358509"/>
              <a:gd name="connsiteY6" fmla="*/ 3688020 h 3688020"/>
              <a:gd name="connsiteX0" fmla="*/ 0 w 8358509"/>
              <a:gd name="connsiteY0" fmla="*/ 3688020 h 3688020"/>
              <a:gd name="connsiteX1" fmla="*/ 650298 w 8358509"/>
              <a:gd name="connsiteY1" fmla="*/ 0 h 3688020"/>
              <a:gd name="connsiteX2" fmla="*/ 8357356 w 8358509"/>
              <a:gd name="connsiteY2" fmla="*/ 2999770 h 3688020"/>
              <a:gd name="connsiteX3" fmla="*/ 8358509 w 8358509"/>
              <a:gd name="connsiteY3" fmla="*/ 3648865 h 3688020"/>
              <a:gd name="connsiteX4" fmla="*/ 8351422 w 8358509"/>
              <a:gd name="connsiteY4" fmla="*/ 3665976 h 3688020"/>
              <a:gd name="connsiteX5" fmla="*/ 8334311 w 8358509"/>
              <a:gd name="connsiteY5" fmla="*/ 3673063 h 3688020"/>
              <a:gd name="connsiteX6" fmla="*/ 0 w 8358509"/>
              <a:gd name="connsiteY6" fmla="*/ 3688020 h 3688020"/>
              <a:gd name="connsiteX0" fmla="*/ 0 w 8358509"/>
              <a:gd name="connsiteY0" fmla="*/ 1700855 h 1700855"/>
              <a:gd name="connsiteX1" fmla="*/ 3394301 w 8358509"/>
              <a:gd name="connsiteY1" fmla="*/ 0 h 1700855"/>
              <a:gd name="connsiteX2" fmla="*/ 8357356 w 8358509"/>
              <a:gd name="connsiteY2" fmla="*/ 1012605 h 1700855"/>
              <a:gd name="connsiteX3" fmla="*/ 8358509 w 8358509"/>
              <a:gd name="connsiteY3" fmla="*/ 1661700 h 1700855"/>
              <a:gd name="connsiteX4" fmla="*/ 8351422 w 8358509"/>
              <a:gd name="connsiteY4" fmla="*/ 1678811 h 1700855"/>
              <a:gd name="connsiteX5" fmla="*/ 8334311 w 8358509"/>
              <a:gd name="connsiteY5" fmla="*/ 1685898 h 1700855"/>
              <a:gd name="connsiteX6" fmla="*/ 0 w 8358509"/>
              <a:gd name="connsiteY6" fmla="*/ 1700855 h 1700855"/>
              <a:gd name="connsiteX0" fmla="*/ 0 w 8358509"/>
              <a:gd name="connsiteY0" fmla="*/ 688250 h 688250"/>
              <a:gd name="connsiteX1" fmla="*/ 4981646 w 8358509"/>
              <a:gd name="connsiteY1" fmla="*/ 144713 h 688250"/>
              <a:gd name="connsiteX2" fmla="*/ 8357356 w 8358509"/>
              <a:gd name="connsiteY2" fmla="*/ 0 h 688250"/>
              <a:gd name="connsiteX3" fmla="*/ 8358509 w 8358509"/>
              <a:gd name="connsiteY3" fmla="*/ 649095 h 688250"/>
              <a:gd name="connsiteX4" fmla="*/ 8351422 w 8358509"/>
              <a:gd name="connsiteY4" fmla="*/ 666206 h 688250"/>
              <a:gd name="connsiteX5" fmla="*/ 8334311 w 8358509"/>
              <a:gd name="connsiteY5" fmla="*/ 673293 h 688250"/>
              <a:gd name="connsiteX6" fmla="*/ 0 w 8358509"/>
              <a:gd name="connsiteY6" fmla="*/ 688250 h 688250"/>
              <a:gd name="connsiteX0" fmla="*/ 0 w 8358509"/>
              <a:gd name="connsiteY0" fmla="*/ 888005 h 888005"/>
              <a:gd name="connsiteX1" fmla="*/ 7382188 w 8358509"/>
              <a:gd name="connsiteY1" fmla="*/ 0 h 888005"/>
              <a:gd name="connsiteX2" fmla="*/ 8357356 w 8358509"/>
              <a:gd name="connsiteY2" fmla="*/ 199755 h 888005"/>
              <a:gd name="connsiteX3" fmla="*/ 8358509 w 8358509"/>
              <a:gd name="connsiteY3" fmla="*/ 848850 h 888005"/>
              <a:gd name="connsiteX4" fmla="*/ 8351422 w 8358509"/>
              <a:gd name="connsiteY4" fmla="*/ 865961 h 888005"/>
              <a:gd name="connsiteX5" fmla="*/ 8334311 w 8358509"/>
              <a:gd name="connsiteY5" fmla="*/ 873048 h 888005"/>
              <a:gd name="connsiteX6" fmla="*/ 0 w 8358509"/>
              <a:gd name="connsiteY6" fmla="*/ 888005 h 888005"/>
              <a:gd name="connsiteX0" fmla="*/ 0 w 8358509"/>
              <a:gd name="connsiteY0" fmla="*/ 792176 h 792176"/>
              <a:gd name="connsiteX1" fmla="*/ 7767960 w 8358509"/>
              <a:gd name="connsiteY1" fmla="*/ 0 h 792176"/>
              <a:gd name="connsiteX2" fmla="*/ 8357356 w 8358509"/>
              <a:gd name="connsiteY2" fmla="*/ 103926 h 792176"/>
              <a:gd name="connsiteX3" fmla="*/ 8358509 w 8358509"/>
              <a:gd name="connsiteY3" fmla="*/ 753021 h 792176"/>
              <a:gd name="connsiteX4" fmla="*/ 8351422 w 8358509"/>
              <a:gd name="connsiteY4" fmla="*/ 770132 h 792176"/>
              <a:gd name="connsiteX5" fmla="*/ 8334311 w 8358509"/>
              <a:gd name="connsiteY5" fmla="*/ 777219 h 792176"/>
              <a:gd name="connsiteX6" fmla="*/ 0 w 8358509"/>
              <a:gd name="connsiteY6" fmla="*/ 792176 h 792176"/>
              <a:gd name="connsiteX0" fmla="*/ 0 w 8358509"/>
              <a:gd name="connsiteY0" fmla="*/ 688250 h 688250"/>
              <a:gd name="connsiteX1" fmla="*/ 7847326 w 8358509"/>
              <a:gd name="connsiteY1" fmla="*/ 65058 h 688250"/>
              <a:gd name="connsiteX2" fmla="*/ 8357356 w 8358509"/>
              <a:gd name="connsiteY2" fmla="*/ 0 h 688250"/>
              <a:gd name="connsiteX3" fmla="*/ 8358509 w 8358509"/>
              <a:gd name="connsiteY3" fmla="*/ 649095 h 688250"/>
              <a:gd name="connsiteX4" fmla="*/ 8351422 w 8358509"/>
              <a:gd name="connsiteY4" fmla="*/ 666206 h 688250"/>
              <a:gd name="connsiteX5" fmla="*/ 8334311 w 8358509"/>
              <a:gd name="connsiteY5" fmla="*/ 673293 h 688250"/>
              <a:gd name="connsiteX6" fmla="*/ 0 w 8358509"/>
              <a:gd name="connsiteY6" fmla="*/ 688250 h 688250"/>
              <a:gd name="connsiteX0" fmla="*/ 0 w 8358509"/>
              <a:gd name="connsiteY0" fmla="*/ 792178 h 792178"/>
              <a:gd name="connsiteX1" fmla="*/ 7767961 w 8358509"/>
              <a:gd name="connsiteY1" fmla="*/ 0 h 792178"/>
              <a:gd name="connsiteX2" fmla="*/ 8357356 w 8358509"/>
              <a:gd name="connsiteY2" fmla="*/ 103928 h 792178"/>
              <a:gd name="connsiteX3" fmla="*/ 8358509 w 8358509"/>
              <a:gd name="connsiteY3" fmla="*/ 753023 h 792178"/>
              <a:gd name="connsiteX4" fmla="*/ 8351422 w 8358509"/>
              <a:gd name="connsiteY4" fmla="*/ 770134 h 792178"/>
              <a:gd name="connsiteX5" fmla="*/ 8334311 w 8358509"/>
              <a:gd name="connsiteY5" fmla="*/ 777221 h 792178"/>
              <a:gd name="connsiteX6" fmla="*/ 0 w 8358509"/>
              <a:gd name="connsiteY6" fmla="*/ 792178 h 792178"/>
              <a:gd name="connsiteX0" fmla="*/ 0 w 3499848"/>
              <a:gd name="connsiteY0" fmla="*/ 738786 h 777221"/>
              <a:gd name="connsiteX1" fmla="*/ 2909300 w 3499848"/>
              <a:gd name="connsiteY1" fmla="*/ 0 h 777221"/>
              <a:gd name="connsiteX2" fmla="*/ 3498695 w 3499848"/>
              <a:gd name="connsiteY2" fmla="*/ 103928 h 777221"/>
              <a:gd name="connsiteX3" fmla="*/ 3499848 w 3499848"/>
              <a:gd name="connsiteY3" fmla="*/ 753023 h 777221"/>
              <a:gd name="connsiteX4" fmla="*/ 3492761 w 3499848"/>
              <a:gd name="connsiteY4" fmla="*/ 770134 h 777221"/>
              <a:gd name="connsiteX5" fmla="*/ 3475650 w 3499848"/>
              <a:gd name="connsiteY5" fmla="*/ 777221 h 777221"/>
              <a:gd name="connsiteX6" fmla="*/ 0 w 3499848"/>
              <a:gd name="connsiteY6" fmla="*/ 738786 h 777221"/>
              <a:gd name="connsiteX0" fmla="*/ 0 w 728381"/>
              <a:gd name="connsiteY0" fmla="*/ 781693 h 781693"/>
              <a:gd name="connsiteX1" fmla="*/ 137833 w 728381"/>
              <a:gd name="connsiteY1" fmla="*/ 0 h 781693"/>
              <a:gd name="connsiteX2" fmla="*/ 727228 w 728381"/>
              <a:gd name="connsiteY2" fmla="*/ 103928 h 781693"/>
              <a:gd name="connsiteX3" fmla="*/ 728381 w 728381"/>
              <a:gd name="connsiteY3" fmla="*/ 753023 h 781693"/>
              <a:gd name="connsiteX4" fmla="*/ 721294 w 728381"/>
              <a:gd name="connsiteY4" fmla="*/ 770134 h 781693"/>
              <a:gd name="connsiteX5" fmla="*/ 704183 w 728381"/>
              <a:gd name="connsiteY5" fmla="*/ 777221 h 781693"/>
              <a:gd name="connsiteX6" fmla="*/ 0 w 728381"/>
              <a:gd name="connsiteY6" fmla="*/ 781693 h 781693"/>
              <a:gd name="connsiteX0" fmla="*/ 0 w 728381"/>
              <a:gd name="connsiteY0" fmla="*/ 781693 h 781693"/>
              <a:gd name="connsiteX1" fmla="*/ 137833 w 728381"/>
              <a:gd name="connsiteY1" fmla="*/ 0 h 781693"/>
              <a:gd name="connsiteX2" fmla="*/ 727228 w 728381"/>
              <a:gd name="connsiteY2" fmla="*/ 103928 h 781693"/>
              <a:gd name="connsiteX3" fmla="*/ 728381 w 728381"/>
              <a:gd name="connsiteY3" fmla="*/ 753023 h 781693"/>
              <a:gd name="connsiteX4" fmla="*/ 721294 w 728381"/>
              <a:gd name="connsiteY4" fmla="*/ 770134 h 781693"/>
              <a:gd name="connsiteX5" fmla="*/ 704183 w 728381"/>
              <a:gd name="connsiteY5" fmla="*/ 777221 h 781693"/>
              <a:gd name="connsiteX6" fmla="*/ 0 w 728381"/>
              <a:gd name="connsiteY6" fmla="*/ 781693 h 78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381" h="781693">
                <a:moveTo>
                  <a:pt x="0" y="781693"/>
                </a:moveTo>
                <a:lnTo>
                  <a:pt x="137833" y="0"/>
                </a:lnTo>
                <a:lnTo>
                  <a:pt x="727228" y="103928"/>
                </a:lnTo>
                <a:cubicBezTo>
                  <a:pt x="727612" y="320293"/>
                  <a:pt x="727997" y="536658"/>
                  <a:pt x="728381" y="753023"/>
                </a:cubicBezTo>
                <a:cubicBezTo>
                  <a:pt x="728381" y="759441"/>
                  <a:pt x="725832" y="765596"/>
                  <a:pt x="721294" y="770134"/>
                </a:cubicBezTo>
                <a:cubicBezTo>
                  <a:pt x="716756" y="774672"/>
                  <a:pt x="710601" y="777221"/>
                  <a:pt x="704183" y="777221"/>
                </a:cubicBezTo>
                <a:lnTo>
                  <a:pt x="0" y="78169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7" name="Triangle rectangle 15"/>
          <p:cNvSpPr/>
          <p:nvPr userDrawn="1"/>
        </p:nvSpPr>
        <p:spPr>
          <a:xfrm flipV="1">
            <a:off x="468313" y="1520825"/>
            <a:ext cx="8064500" cy="10795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 name="Titre 1"/>
          <p:cNvSpPr>
            <a:spLocks noGrp="1"/>
          </p:cNvSpPr>
          <p:nvPr>
            <p:ph type="title"/>
          </p:nvPr>
        </p:nvSpPr>
        <p:spPr bwMode="gray">
          <a:xfrm>
            <a:off x="467544" y="692622"/>
            <a:ext cx="8424936" cy="792162"/>
          </a:xfrm>
        </p:spPr>
        <p:txBody>
          <a:bodyPr anchor="ctr"/>
          <a:lstStyle>
            <a:lvl1pPr>
              <a:defRPr sz="2600">
                <a:solidFill>
                  <a:schemeClr val="tx1"/>
                </a:solidFill>
              </a:defRPr>
            </a:lvl1pPr>
          </a:lstStyle>
          <a:p>
            <a:r>
              <a:rPr lang="fr-FR" noProof="0" dirty="0" smtClean="0"/>
              <a:t>Cliquez pour modifier le style du titre</a:t>
            </a:r>
            <a:endParaRPr lang="fr-FR" noProof="0" dirty="0"/>
          </a:p>
        </p:txBody>
      </p:sp>
      <p:sp>
        <p:nvSpPr>
          <p:cNvPr id="27" name="Espace réservé du contenu 26"/>
          <p:cNvSpPr>
            <a:spLocks noGrp="1"/>
          </p:cNvSpPr>
          <p:nvPr>
            <p:ph sz="quarter" idx="29"/>
          </p:nvPr>
        </p:nvSpPr>
        <p:spPr bwMode="gray">
          <a:xfrm>
            <a:off x="467544" y="1737219"/>
            <a:ext cx="8424936" cy="4428085"/>
          </a:xfrm>
        </p:spPr>
        <p:txBody>
          <a:bodyPr/>
          <a:lstStyle>
            <a:lvl1pPr>
              <a:defRPr>
                <a:solidFill>
                  <a:schemeClr val="tx1">
                    <a:lumMod val="50000"/>
                  </a:schemeClr>
                </a:solidFill>
              </a:defRPr>
            </a:lvl1pPr>
            <a:lvl2pPr>
              <a:buClr>
                <a:schemeClr val="bg2">
                  <a:lumMod val="75000"/>
                </a:schemeClr>
              </a:buClr>
              <a:buSzPct val="150000"/>
              <a:defRPr>
                <a:solidFill>
                  <a:schemeClr val="tx1">
                    <a:lumMod val="50000"/>
                  </a:schemeClr>
                </a:solidFill>
              </a:defRPr>
            </a:lvl2pPr>
            <a:lvl3pPr>
              <a:buClr>
                <a:schemeClr val="bg2">
                  <a:lumMod val="75000"/>
                </a:schemeClr>
              </a:buClr>
              <a:buSzPct val="150000"/>
              <a:defRPr>
                <a:solidFill>
                  <a:schemeClr val="tx1">
                    <a:lumMod val="50000"/>
                  </a:schemeClr>
                </a:solidFill>
              </a:defRPr>
            </a:lvl3pPr>
            <a:lvl4pPr>
              <a:buClr>
                <a:schemeClr val="bg2">
                  <a:lumMod val="75000"/>
                </a:schemeClr>
              </a:buClr>
              <a:buSzPct val="150000"/>
              <a:defRPr>
                <a:solidFill>
                  <a:schemeClr val="tx1">
                    <a:lumMod val="50000"/>
                  </a:schemeClr>
                </a:solidFill>
              </a:defRPr>
            </a:lvl4pPr>
            <a:lvl5pPr>
              <a:buClr>
                <a:schemeClr val="bg2">
                  <a:lumMod val="75000"/>
                </a:schemeClr>
              </a:buClr>
              <a:buSzPct val="150000"/>
              <a:defRPr>
                <a:solidFill>
                  <a:schemeClr val="tx1">
                    <a:lumMod val="50000"/>
                  </a:schemeClr>
                </a:solidFill>
              </a:defRPr>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8" name="Espace réservé du texte 28"/>
          <p:cNvSpPr>
            <a:spLocks noGrp="1"/>
          </p:cNvSpPr>
          <p:nvPr>
            <p:ph type="body" sz="quarter" idx="31"/>
          </p:nvPr>
        </p:nvSpPr>
        <p:spPr bwMode="gray">
          <a:xfrm>
            <a:off x="3635896"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0" name="Espace réservé du texte 28"/>
          <p:cNvSpPr>
            <a:spLocks noGrp="1"/>
          </p:cNvSpPr>
          <p:nvPr>
            <p:ph type="body" sz="quarter" idx="38"/>
          </p:nvPr>
        </p:nvSpPr>
        <p:spPr bwMode="gray">
          <a:xfrm rot="21000000">
            <a:off x="853855" y="-107960"/>
            <a:ext cx="1189319" cy="644790"/>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361979"/>
              <a:gd name="connsiteY0" fmla="*/ 199996 h 1399975"/>
              <a:gd name="connsiteX1" fmla="*/ 1163979 w 1361979"/>
              <a:gd name="connsiteY1" fmla="*/ 175975 h 1399975"/>
              <a:gd name="connsiteX2" fmla="*/ 1188000 w 1361979"/>
              <a:gd name="connsiteY2" fmla="*/ 199996 h 1399975"/>
              <a:gd name="connsiteX3" fmla="*/ 1188000 w 1361979"/>
              <a:gd name="connsiteY3" fmla="*/ 1375954 h 1399975"/>
              <a:gd name="connsiteX4" fmla="*/ 1180964 w 1361979"/>
              <a:gd name="connsiteY4" fmla="*/ 1392939 h 1399975"/>
              <a:gd name="connsiteX5" fmla="*/ 1163979 w 1361979"/>
              <a:gd name="connsiteY5" fmla="*/ 1399975 h 1399975"/>
              <a:gd name="connsiteX6" fmla="*/ 24021 w 1361979"/>
              <a:gd name="connsiteY6" fmla="*/ 1399975 h 1399975"/>
              <a:gd name="connsiteX7" fmla="*/ 7036 w 1361979"/>
              <a:gd name="connsiteY7" fmla="*/ 1392939 h 1399975"/>
              <a:gd name="connsiteX8" fmla="*/ 0 w 1361979"/>
              <a:gd name="connsiteY8" fmla="*/ 1375954 h 1399975"/>
              <a:gd name="connsiteX9" fmla="*/ 0 w 1361979"/>
              <a:gd name="connsiteY9" fmla="*/ 199996 h 1399975"/>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0 w 1189319"/>
              <a:gd name="connsiteY0" fmla="*/ 195993 h 1395972"/>
              <a:gd name="connsiteX1" fmla="*/ 1189319 w 1189319"/>
              <a:gd name="connsiteY1" fmla="*/ 960688 h 1395972"/>
              <a:gd name="connsiteX2" fmla="*/ 1188000 w 1189319"/>
              <a:gd name="connsiteY2" fmla="*/ 1371951 h 1395972"/>
              <a:gd name="connsiteX3" fmla="*/ 1180964 w 1189319"/>
              <a:gd name="connsiteY3" fmla="*/ 1388936 h 1395972"/>
              <a:gd name="connsiteX4" fmla="*/ 1163979 w 1189319"/>
              <a:gd name="connsiteY4" fmla="*/ 1395972 h 1395972"/>
              <a:gd name="connsiteX5" fmla="*/ 24021 w 1189319"/>
              <a:gd name="connsiteY5" fmla="*/ 1395972 h 1395972"/>
              <a:gd name="connsiteX6" fmla="*/ 7036 w 1189319"/>
              <a:gd name="connsiteY6" fmla="*/ 1388936 h 1395972"/>
              <a:gd name="connsiteX7" fmla="*/ 0 w 1189319"/>
              <a:gd name="connsiteY7" fmla="*/ 1371951 h 1395972"/>
              <a:gd name="connsiteX8" fmla="*/ 0 w 1189319"/>
              <a:gd name="connsiteY8" fmla="*/ 195993 h 1395972"/>
              <a:gd name="connsiteX0" fmla="*/ 1150 w 1189319"/>
              <a:gd name="connsiteY0" fmla="*/ 195993 h 840783"/>
              <a:gd name="connsiteX1" fmla="*/ 1189319 w 1189319"/>
              <a:gd name="connsiteY1" fmla="*/ 405499 h 840783"/>
              <a:gd name="connsiteX2" fmla="*/ 1188000 w 1189319"/>
              <a:gd name="connsiteY2" fmla="*/ 816762 h 840783"/>
              <a:gd name="connsiteX3" fmla="*/ 1180964 w 1189319"/>
              <a:gd name="connsiteY3" fmla="*/ 833747 h 840783"/>
              <a:gd name="connsiteX4" fmla="*/ 1163979 w 1189319"/>
              <a:gd name="connsiteY4" fmla="*/ 840783 h 840783"/>
              <a:gd name="connsiteX5" fmla="*/ 24021 w 1189319"/>
              <a:gd name="connsiteY5" fmla="*/ 840783 h 840783"/>
              <a:gd name="connsiteX6" fmla="*/ 7036 w 1189319"/>
              <a:gd name="connsiteY6" fmla="*/ 833747 h 840783"/>
              <a:gd name="connsiteX7" fmla="*/ 0 w 1189319"/>
              <a:gd name="connsiteY7" fmla="*/ 816762 h 840783"/>
              <a:gd name="connsiteX8" fmla="*/ 1150 w 1189319"/>
              <a:gd name="connsiteY8" fmla="*/ 195993 h 840783"/>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319" h="644790">
                <a:moveTo>
                  <a:pt x="1150" y="0"/>
                </a:moveTo>
                <a:lnTo>
                  <a:pt x="1189319" y="209506"/>
                </a:lnTo>
                <a:cubicBezTo>
                  <a:pt x="1188879" y="346594"/>
                  <a:pt x="1188440" y="483681"/>
                  <a:pt x="1188000" y="620769"/>
                </a:cubicBezTo>
                <a:cubicBezTo>
                  <a:pt x="1188000" y="627140"/>
                  <a:pt x="1185469" y="633250"/>
                  <a:pt x="1180964" y="637754"/>
                </a:cubicBezTo>
                <a:cubicBezTo>
                  <a:pt x="1176459" y="642259"/>
                  <a:pt x="1170349" y="644790"/>
                  <a:pt x="1163979" y="644790"/>
                </a:cubicBezTo>
                <a:lnTo>
                  <a:pt x="24021" y="644790"/>
                </a:lnTo>
                <a:cubicBezTo>
                  <a:pt x="17650" y="644790"/>
                  <a:pt x="11540" y="642259"/>
                  <a:pt x="7036" y="637754"/>
                </a:cubicBezTo>
                <a:cubicBezTo>
                  <a:pt x="2531" y="633249"/>
                  <a:pt x="0" y="627139"/>
                  <a:pt x="0" y="620769"/>
                </a:cubicBezTo>
                <a:cubicBezTo>
                  <a:pt x="383" y="413846"/>
                  <a:pt x="767" y="206923"/>
                  <a:pt x="1150" y="0"/>
                </a:cubicBezTo>
                <a:close/>
              </a:path>
            </a:pathLst>
          </a:custGeom>
          <a:solidFill>
            <a:schemeClr val="bg2"/>
          </a:solidFill>
        </p:spPr>
        <p:txBody>
          <a:bodyPr lIns="216000" rIns="36000" bIns="36000" anchor="b">
            <a:normAutofit/>
          </a:bodyPr>
          <a:lstStyle>
            <a:lvl1pPr marL="0" indent="0">
              <a:buFontTx/>
              <a:buNone/>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1" name="Espace réservé du texte 9"/>
          <p:cNvSpPr>
            <a:spLocks noGrp="1"/>
          </p:cNvSpPr>
          <p:nvPr>
            <p:ph type="body" sz="quarter" idx="19"/>
          </p:nvPr>
        </p:nvSpPr>
        <p:spPr bwMode="gray">
          <a:xfrm rot="21000000">
            <a:off x="878052" y="402192"/>
            <a:ext cx="200112" cy="238940"/>
          </a:xfrm>
        </p:spPr>
        <p:txBody>
          <a:bodyPr anchor="ctr">
            <a:normAutofit/>
          </a:bodyPr>
          <a:lstStyle>
            <a:lvl1pPr marL="0" indent="0" algn="r">
              <a:lnSpc>
                <a:spcPct val="100000"/>
              </a:lnSpc>
              <a:buClr>
                <a:schemeClr val="tx1"/>
              </a:buClr>
              <a:buSzPct val="130000"/>
              <a:buFontTx/>
              <a:buNone/>
              <a:defRPr sz="900" b="1">
                <a:solidFill>
                  <a:schemeClr val="bg1"/>
                </a:solidFill>
              </a:defRPr>
            </a:lvl1pPr>
          </a:lstStyle>
          <a:p>
            <a:pPr lvl="0"/>
            <a:r>
              <a:rPr lang="en-US" noProof="0" dirty="0" smtClean="0"/>
              <a:t>Cliquez pour modifier les styles du texte du masque</a:t>
            </a:r>
          </a:p>
        </p:txBody>
      </p:sp>
      <p:sp>
        <p:nvSpPr>
          <p:cNvPr id="12" name="Espace réservé du texte 28"/>
          <p:cNvSpPr>
            <a:spLocks noGrp="1"/>
          </p:cNvSpPr>
          <p:nvPr>
            <p:ph type="body" sz="quarter" idx="45"/>
          </p:nvPr>
        </p:nvSpPr>
        <p:spPr bwMode="gray">
          <a:xfrm>
            <a:off x="2267744"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3" name="Espace réservé du texte 28"/>
          <p:cNvSpPr>
            <a:spLocks noGrp="1"/>
          </p:cNvSpPr>
          <p:nvPr>
            <p:ph type="body" sz="quarter" idx="46"/>
          </p:nvPr>
        </p:nvSpPr>
        <p:spPr bwMode="gray">
          <a:xfrm>
            <a:off x="5003800"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4" name="Espace réservé du texte 28"/>
          <p:cNvSpPr>
            <a:spLocks noGrp="1"/>
          </p:cNvSpPr>
          <p:nvPr>
            <p:ph type="body" sz="quarter" idx="47"/>
          </p:nvPr>
        </p:nvSpPr>
        <p:spPr bwMode="gray">
          <a:xfrm>
            <a:off x="6372225"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5" name="Espace réservé du texte 28"/>
          <p:cNvSpPr>
            <a:spLocks noGrp="1"/>
          </p:cNvSpPr>
          <p:nvPr>
            <p:ph type="body" sz="quarter" idx="48"/>
          </p:nvPr>
        </p:nvSpPr>
        <p:spPr bwMode="gray">
          <a:xfrm>
            <a:off x="7740650"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8" name="Espace réservé du pied de page 3"/>
          <p:cNvSpPr>
            <a:spLocks noGrp="1"/>
          </p:cNvSpPr>
          <p:nvPr>
            <p:ph type="ftr" sz="quarter" idx="49"/>
          </p:nvPr>
        </p:nvSpPr>
        <p:spPr bwMode="gray">
          <a:xfrm>
            <a:off x="1331913" y="6545263"/>
            <a:ext cx="6192837" cy="555625"/>
          </a:xfrm>
          <a:prstGeom prst="rect">
            <a:avLst/>
          </a:prstGeom>
        </p:spPr>
        <p:txBody>
          <a:bodyPr/>
          <a:lstStyle>
            <a:lvl1pPr fontAlgn="auto">
              <a:spcBef>
                <a:spcPts val="0"/>
              </a:spcBef>
              <a:spcAft>
                <a:spcPts val="0"/>
              </a:spcAft>
              <a:defRPr sz="1000" dirty="0" smtClean="0">
                <a:latin typeface="+mn-lt"/>
              </a:defRPr>
            </a:lvl1pPr>
          </a:lstStyle>
          <a:p>
            <a:pPr>
              <a:defRPr/>
            </a:pPr>
            <a:r>
              <a:rPr lang="fr-FR"/>
              <a:t>Titre du projet</a:t>
            </a:r>
          </a:p>
        </p:txBody>
      </p:sp>
      <p:sp>
        <p:nvSpPr>
          <p:cNvPr id="19" name="Espace réservé du numéro de diapositive 4"/>
          <p:cNvSpPr>
            <a:spLocks noGrp="1"/>
          </p:cNvSpPr>
          <p:nvPr>
            <p:ph type="sldNum" sz="quarter" idx="50"/>
          </p:nvPr>
        </p:nvSpPr>
        <p:spPr/>
        <p:txBody>
          <a:bodyPr/>
          <a:lstStyle>
            <a:lvl1pPr>
              <a:defRPr/>
            </a:lvl1pPr>
          </a:lstStyle>
          <a:p>
            <a:pPr>
              <a:defRPr/>
            </a:pPr>
            <a:fld id="{387D72E8-0306-4044-AFD9-D23B798BA63A}" type="slidenum">
              <a:rPr lang="fr-FR"/>
              <a:pPr>
                <a:defRPr/>
              </a:pPr>
              <a:t>‹N°›</a:t>
            </a:fld>
            <a:endParaRPr lang="fr-F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e_Chapitre_1">
    <p:spTree>
      <p:nvGrpSpPr>
        <p:cNvPr id="1" name=""/>
        <p:cNvGrpSpPr/>
        <p:nvPr/>
      </p:nvGrpSpPr>
      <p:grpSpPr>
        <a:xfrm>
          <a:off x="0" y="0"/>
          <a:ext cx="0" cy="0"/>
          <a:chOff x="0" y="0"/>
          <a:chExt cx="0" cy="0"/>
        </a:xfrm>
      </p:grpSpPr>
      <p:sp>
        <p:nvSpPr>
          <p:cNvPr id="16" name="Forme libre 6"/>
          <p:cNvSpPr/>
          <p:nvPr userDrawn="1"/>
        </p:nvSpPr>
        <p:spPr bwMode="gray">
          <a:xfrm rot="21000000">
            <a:off x="-73025" y="-46038"/>
            <a:ext cx="728663" cy="782638"/>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013364 w 8721577"/>
              <a:gd name="connsiteY0" fmla="*/ 6418 h 3679481"/>
              <a:gd name="connsiteX1" fmla="*/ 142322 w 8721577"/>
              <a:gd name="connsiteY1" fmla="*/ 14568 h 3679481"/>
              <a:gd name="connsiteX2" fmla="*/ 159433 w 8721577"/>
              <a:gd name="connsiteY2" fmla="*/ 7481 h 3679481"/>
              <a:gd name="connsiteX3" fmla="*/ 8697379 w 8721577"/>
              <a:gd name="connsiteY3" fmla="*/ 7481 h 3679481"/>
              <a:gd name="connsiteX4" fmla="*/ 8714490 w 8721577"/>
              <a:gd name="connsiteY4" fmla="*/ 14568 h 3679481"/>
              <a:gd name="connsiteX5" fmla="*/ 8721577 w 8721577"/>
              <a:gd name="connsiteY5" fmla="*/ 31679 h 3679481"/>
              <a:gd name="connsiteX6" fmla="*/ 8721577 w 8721577"/>
              <a:gd name="connsiteY6" fmla="*/ 3655283 h 3679481"/>
              <a:gd name="connsiteX7" fmla="*/ 8714490 w 8721577"/>
              <a:gd name="connsiteY7" fmla="*/ 3672394 h 3679481"/>
              <a:gd name="connsiteX8" fmla="*/ 8697379 w 8721577"/>
              <a:gd name="connsiteY8" fmla="*/ 3679481 h 3679481"/>
              <a:gd name="connsiteX9" fmla="*/ 159433 w 8721577"/>
              <a:gd name="connsiteY9" fmla="*/ 3679481 h 3679481"/>
              <a:gd name="connsiteX10" fmla="*/ 142322 w 8721577"/>
              <a:gd name="connsiteY10" fmla="*/ 3672394 h 3679481"/>
              <a:gd name="connsiteX11" fmla="*/ 135235 w 8721577"/>
              <a:gd name="connsiteY11" fmla="*/ 3655283 h 3679481"/>
              <a:gd name="connsiteX12" fmla="*/ 1013364 w 8721577"/>
              <a:gd name="connsiteY12" fmla="*/ 6418 h 3679481"/>
              <a:gd name="connsiteX0" fmla="*/ 1013364 w 8721577"/>
              <a:gd name="connsiteY0" fmla="*/ 6418 h 3700856"/>
              <a:gd name="connsiteX1" fmla="*/ 142322 w 8721577"/>
              <a:gd name="connsiteY1" fmla="*/ 14568 h 3700856"/>
              <a:gd name="connsiteX2" fmla="*/ 159433 w 8721577"/>
              <a:gd name="connsiteY2" fmla="*/ 7481 h 3700856"/>
              <a:gd name="connsiteX3" fmla="*/ 8697379 w 8721577"/>
              <a:gd name="connsiteY3" fmla="*/ 7481 h 3700856"/>
              <a:gd name="connsiteX4" fmla="*/ 8714490 w 8721577"/>
              <a:gd name="connsiteY4" fmla="*/ 14568 h 3700856"/>
              <a:gd name="connsiteX5" fmla="*/ 8721577 w 8721577"/>
              <a:gd name="connsiteY5" fmla="*/ 31679 h 3700856"/>
              <a:gd name="connsiteX6" fmla="*/ 8721577 w 8721577"/>
              <a:gd name="connsiteY6" fmla="*/ 3655283 h 3700856"/>
              <a:gd name="connsiteX7" fmla="*/ 8714490 w 8721577"/>
              <a:gd name="connsiteY7" fmla="*/ 3672394 h 3700856"/>
              <a:gd name="connsiteX8" fmla="*/ 8697379 w 8721577"/>
              <a:gd name="connsiteY8" fmla="*/ 3679481 h 3700856"/>
              <a:gd name="connsiteX9" fmla="*/ 159433 w 8721577"/>
              <a:gd name="connsiteY9" fmla="*/ 3679481 h 3700856"/>
              <a:gd name="connsiteX10" fmla="*/ 142322 w 8721577"/>
              <a:gd name="connsiteY10" fmla="*/ 3672394 h 3700856"/>
              <a:gd name="connsiteX11" fmla="*/ 363068 w 8721577"/>
              <a:gd name="connsiteY11" fmla="*/ 3694438 h 3700856"/>
              <a:gd name="connsiteX12" fmla="*/ 1013364 w 8721577"/>
              <a:gd name="connsiteY12" fmla="*/ 6418 h 3700856"/>
              <a:gd name="connsiteX0" fmla="*/ 2242983 w 9951196"/>
              <a:gd name="connsiteY0" fmla="*/ 6418 h 4306615"/>
              <a:gd name="connsiteX1" fmla="*/ 1371941 w 9951196"/>
              <a:gd name="connsiteY1" fmla="*/ 14568 h 4306615"/>
              <a:gd name="connsiteX2" fmla="*/ 1389052 w 9951196"/>
              <a:gd name="connsiteY2" fmla="*/ 7481 h 4306615"/>
              <a:gd name="connsiteX3" fmla="*/ 9926998 w 9951196"/>
              <a:gd name="connsiteY3" fmla="*/ 7481 h 4306615"/>
              <a:gd name="connsiteX4" fmla="*/ 9944109 w 9951196"/>
              <a:gd name="connsiteY4" fmla="*/ 14568 h 4306615"/>
              <a:gd name="connsiteX5" fmla="*/ 9951196 w 9951196"/>
              <a:gd name="connsiteY5" fmla="*/ 31679 h 4306615"/>
              <a:gd name="connsiteX6" fmla="*/ 9951196 w 9951196"/>
              <a:gd name="connsiteY6" fmla="*/ 3655283 h 4306615"/>
              <a:gd name="connsiteX7" fmla="*/ 9944109 w 9951196"/>
              <a:gd name="connsiteY7" fmla="*/ 3672394 h 4306615"/>
              <a:gd name="connsiteX8" fmla="*/ 9926998 w 9951196"/>
              <a:gd name="connsiteY8" fmla="*/ 3679481 h 4306615"/>
              <a:gd name="connsiteX9" fmla="*/ 1389052 w 9951196"/>
              <a:gd name="connsiteY9" fmla="*/ 3679481 h 4306615"/>
              <a:gd name="connsiteX10" fmla="*/ 1592687 w 9951196"/>
              <a:gd name="connsiteY10" fmla="*/ 3694438 h 4306615"/>
              <a:gd name="connsiteX11" fmla="*/ 2242983 w 9951196"/>
              <a:gd name="connsiteY11" fmla="*/ 6418 h 4306615"/>
              <a:gd name="connsiteX0" fmla="*/ 1013364 w 8721577"/>
              <a:gd name="connsiteY0" fmla="*/ 6418 h 3694438"/>
              <a:gd name="connsiteX1" fmla="*/ 142322 w 8721577"/>
              <a:gd name="connsiteY1" fmla="*/ 14568 h 3694438"/>
              <a:gd name="connsiteX2" fmla="*/ 159433 w 8721577"/>
              <a:gd name="connsiteY2" fmla="*/ 7481 h 3694438"/>
              <a:gd name="connsiteX3" fmla="*/ 8697379 w 8721577"/>
              <a:gd name="connsiteY3" fmla="*/ 7481 h 3694438"/>
              <a:gd name="connsiteX4" fmla="*/ 8714490 w 8721577"/>
              <a:gd name="connsiteY4" fmla="*/ 14568 h 3694438"/>
              <a:gd name="connsiteX5" fmla="*/ 8721577 w 8721577"/>
              <a:gd name="connsiteY5" fmla="*/ 31679 h 3694438"/>
              <a:gd name="connsiteX6" fmla="*/ 8721577 w 8721577"/>
              <a:gd name="connsiteY6" fmla="*/ 3655283 h 3694438"/>
              <a:gd name="connsiteX7" fmla="*/ 8714490 w 8721577"/>
              <a:gd name="connsiteY7" fmla="*/ 3672394 h 3694438"/>
              <a:gd name="connsiteX8" fmla="*/ 8697379 w 8721577"/>
              <a:gd name="connsiteY8" fmla="*/ 3679481 h 3694438"/>
              <a:gd name="connsiteX9" fmla="*/ 363068 w 8721577"/>
              <a:gd name="connsiteY9" fmla="*/ 3694438 h 3694438"/>
              <a:gd name="connsiteX10" fmla="*/ 1013364 w 8721577"/>
              <a:gd name="connsiteY10" fmla="*/ 6418 h 3694438"/>
              <a:gd name="connsiteX0" fmla="*/ 508966 w 8649520"/>
              <a:gd name="connsiteY0" fmla="*/ 188005 h 3707740"/>
              <a:gd name="connsiteX1" fmla="*/ 70265 w 8649520"/>
              <a:gd name="connsiteY1" fmla="*/ 27870 h 3707740"/>
              <a:gd name="connsiteX2" fmla="*/ 87376 w 8649520"/>
              <a:gd name="connsiteY2" fmla="*/ 20783 h 3707740"/>
              <a:gd name="connsiteX3" fmla="*/ 8625322 w 8649520"/>
              <a:gd name="connsiteY3" fmla="*/ 20783 h 3707740"/>
              <a:gd name="connsiteX4" fmla="*/ 8642433 w 8649520"/>
              <a:gd name="connsiteY4" fmla="*/ 27870 h 3707740"/>
              <a:gd name="connsiteX5" fmla="*/ 8649520 w 8649520"/>
              <a:gd name="connsiteY5" fmla="*/ 44981 h 3707740"/>
              <a:gd name="connsiteX6" fmla="*/ 8649520 w 8649520"/>
              <a:gd name="connsiteY6" fmla="*/ 3668585 h 3707740"/>
              <a:gd name="connsiteX7" fmla="*/ 8642433 w 8649520"/>
              <a:gd name="connsiteY7" fmla="*/ 3685696 h 3707740"/>
              <a:gd name="connsiteX8" fmla="*/ 8625322 w 8649520"/>
              <a:gd name="connsiteY8" fmla="*/ 3692783 h 3707740"/>
              <a:gd name="connsiteX9" fmla="*/ 291011 w 8649520"/>
              <a:gd name="connsiteY9" fmla="*/ 3707740 h 3707740"/>
              <a:gd name="connsiteX10" fmla="*/ 508966 w 8649520"/>
              <a:gd name="connsiteY10" fmla="*/ 188005 h 3707740"/>
              <a:gd name="connsiteX0" fmla="*/ 510758 w 8651312"/>
              <a:gd name="connsiteY0" fmla="*/ 188182 h 3707917"/>
              <a:gd name="connsiteX1" fmla="*/ 72057 w 8651312"/>
              <a:gd name="connsiteY1" fmla="*/ 28047 h 3707917"/>
              <a:gd name="connsiteX2" fmla="*/ 943101 w 8651312"/>
              <a:gd name="connsiteY2" fmla="*/ 19897 h 3707917"/>
              <a:gd name="connsiteX3" fmla="*/ 8627114 w 8651312"/>
              <a:gd name="connsiteY3" fmla="*/ 20960 h 3707917"/>
              <a:gd name="connsiteX4" fmla="*/ 8644225 w 8651312"/>
              <a:gd name="connsiteY4" fmla="*/ 28047 h 3707917"/>
              <a:gd name="connsiteX5" fmla="*/ 8651312 w 8651312"/>
              <a:gd name="connsiteY5" fmla="*/ 45158 h 3707917"/>
              <a:gd name="connsiteX6" fmla="*/ 8651312 w 8651312"/>
              <a:gd name="connsiteY6" fmla="*/ 3668762 h 3707917"/>
              <a:gd name="connsiteX7" fmla="*/ 8644225 w 8651312"/>
              <a:gd name="connsiteY7" fmla="*/ 3685873 h 3707917"/>
              <a:gd name="connsiteX8" fmla="*/ 8627114 w 8651312"/>
              <a:gd name="connsiteY8" fmla="*/ 3692960 h 3707917"/>
              <a:gd name="connsiteX9" fmla="*/ 292803 w 8651312"/>
              <a:gd name="connsiteY9" fmla="*/ 3707917 h 3707917"/>
              <a:gd name="connsiteX10" fmla="*/ 510758 w 8651312"/>
              <a:gd name="connsiteY10" fmla="*/ 188182 h 3707917"/>
              <a:gd name="connsiteX0" fmla="*/ 920383 w 9060937"/>
              <a:gd name="connsiteY0" fmla="*/ 614670 h 4134405"/>
              <a:gd name="connsiteX1" fmla="*/ 1352726 w 9060937"/>
              <a:gd name="connsiteY1" fmla="*/ 446385 h 4134405"/>
              <a:gd name="connsiteX2" fmla="*/ 9036739 w 9060937"/>
              <a:gd name="connsiteY2" fmla="*/ 447448 h 4134405"/>
              <a:gd name="connsiteX3" fmla="*/ 9053850 w 9060937"/>
              <a:gd name="connsiteY3" fmla="*/ 454535 h 4134405"/>
              <a:gd name="connsiteX4" fmla="*/ 9060937 w 9060937"/>
              <a:gd name="connsiteY4" fmla="*/ 471646 h 4134405"/>
              <a:gd name="connsiteX5" fmla="*/ 9060937 w 9060937"/>
              <a:gd name="connsiteY5" fmla="*/ 4095250 h 4134405"/>
              <a:gd name="connsiteX6" fmla="*/ 9053850 w 9060937"/>
              <a:gd name="connsiteY6" fmla="*/ 4112361 h 4134405"/>
              <a:gd name="connsiteX7" fmla="*/ 9036739 w 9060937"/>
              <a:gd name="connsiteY7" fmla="*/ 4119448 h 4134405"/>
              <a:gd name="connsiteX8" fmla="*/ 702428 w 9060937"/>
              <a:gd name="connsiteY8" fmla="*/ 4134405 h 4134405"/>
              <a:gd name="connsiteX9" fmla="*/ 920383 w 9060937"/>
              <a:gd name="connsiteY9" fmla="*/ 614670 h 4134405"/>
              <a:gd name="connsiteX0" fmla="*/ 0 w 8358509"/>
              <a:gd name="connsiteY0" fmla="*/ 3688020 h 3688020"/>
              <a:gd name="connsiteX1" fmla="*/ 650298 w 8358509"/>
              <a:gd name="connsiteY1" fmla="*/ 0 h 3688020"/>
              <a:gd name="connsiteX2" fmla="*/ 8334311 w 8358509"/>
              <a:gd name="connsiteY2" fmla="*/ 1063 h 3688020"/>
              <a:gd name="connsiteX3" fmla="*/ 8351422 w 8358509"/>
              <a:gd name="connsiteY3" fmla="*/ 8150 h 3688020"/>
              <a:gd name="connsiteX4" fmla="*/ 8358509 w 8358509"/>
              <a:gd name="connsiteY4" fmla="*/ 25261 h 3688020"/>
              <a:gd name="connsiteX5" fmla="*/ 8358509 w 8358509"/>
              <a:gd name="connsiteY5" fmla="*/ 3648865 h 3688020"/>
              <a:gd name="connsiteX6" fmla="*/ 8351422 w 8358509"/>
              <a:gd name="connsiteY6" fmla="*/ 3665976 h 3688020"/>
              <a:gd name="connsiteX7" fmla="*/ 8334311 w 8358509"/>
              <a:gd name="connsiteY7" fmla="*/ 3673063 h 3688020"/>
              <a:gd name="connsiteX8" fmla="*/ 0 w 8358509"/>
              <a:gd name="connsiteY8" fmla="*/ 3688020 h 3688020"/>
              <a:gd name="connsiteX0" fmla="*/ 0 w 9619013"/>
              <a:gd name="connsiteY0" fmla="*/ 4270726 h 4270726"/>
              <a:gd name="connsiteX1" fmla="*/ 650298 w 9619013"/>
              <a:gd name="connsiteY1" fmla="*/ 582706 h 4270726"/>
              <a:gd name="connsiteX2" fmla="*/ 8334311 w 9619013"/>
              <a:gd name="connsiteY2" fmla="*/ 583769 h 4270726"/>
              <a:gd name="connsiteX3" fmla="*/ 8358509 w 9619013"/>
              <a:gd name="connsiteY3" fmla="*/ 607967 h 4270726"/>
              <a:gd name="connsiteX4" fmla="*/ 8358509 w 9619013"/>
              <a:gd name="connsiteY4" fmla="*/ 4231571 h 4270726"/>
              <a:gd name="connsiteX5" fmla="*/ 8351422 w 9619013"/>
              <a:gd name="connsiteY5" fmla="*/ 4248682 h 4270726"/>
              <a:gd name="connsiteX6" fmla="*/ 8334311 w 9619013"/>
              <a:gd name="connsiteY6" fmla="*/ 4255769 h 4270726"/>
              <a:gd name="connsiteX7" fmla="*/ 0 w 9619013"/>
              <a:gd name="connsiteY7" fmla="*/ 4270726 h 4270726"/>
              <a:gd name="connsiteX0" fmla="*/ 0 w 8358509"/>
              <a:gd name="connsiteY0" fmla="*/ 3688020 h 3688020"/>
              <a:gd name="connsiteX1" fmla="*/ 650298 w 8358509"/>
              <a:gd name="connsiteY1" fmla="*/ 0 h 3688020"/>
              <a:gd name="connsiteX2" fmla="*/ 8358509 w 8358509"/>
              <a:gd name="connsiteY2" fmla="*/ 25261 h 3688020"/>
              <a:gd name="connsiteX3" fmla="*/ 8358509 w 8358509"/>
              <a:gd name="connsiteY3" fmla="*/ 3648865 h 3688020"/>
              <a:gd name="connsiteX4" fmla="*/ 8351422 w 8358509"/>
              <a:gd name="connsiteY4" fmla="*/ 3665976 h 3688020"/>
              <a:gd name="connsiteX5" fmla="*/ 8334311 w 8358509"/>
              <a:gd name="connsiteY5" fmla="*/ 3673063 h 3688020"/>
              <a:gd name="connsiteX6" fmla="*/ 0 w 8358509"/>
              <a:gd name="connsiteY6" fmla="*/ 3688020 h 3688020"/>
              <a:gd name="connsiteX0" fmla="*/ 0 w 8358509"/>
              <a:gd name="connsiteY0" fmla="*/ 3688020 h 3688020"/>
              <a:gd name="connsiteX1" fmla="*/ 650298 w 8358509"/>
              <a:gd name="connsiteY1" fmla="*/ 0 h 3688020"/>
              <a:gd name="connsiteX2" fmla="*/ 8357356 w 8358509"/>
              <a:gd name="connsiteY2" fmla="*/ 2999770 h 3688020"/>
              <a:gd name="connsiteX3" fmla="*/ 8358509 w 8358509"/>
              <a:gd name="connsiteY3" fmla="*/ 3648865 h 3688020"/>
              <a:gd name="connsiteX4" fmla="*/ 8351422 w 8358509"/>
              <a:gd name="connsiteY4" fmla="*/ 3665976 h 3688020"/>
              <a:gd name="connsiteX5" fmla="*/ 8334311 w 8358509"/>
              <a:gd name="connsiteY5" fmla="*/ 3673063 h 3688020"/>
              <a:gd name="connsiteX6" fmla="*/ 0 w 8358509"/>
              <a:gd name="connsiteY6" fmla="*/ 3688020 h 3688020"/>
              <a:gd name="connsiteX0" fmla="*/ 0 w 8358509"/>
              <a:gd name="connsiteY0" fmla="*/ 1700855 h 1700855"/>
              <a:gd name="connsiteX1" fmla="*/ 3394301 w 8358509"/>
              <a:gd name="connsiteY1" fmla="*/ 0 h 1700855"/>
              <a:gd name="connsiteX2" fmla="*/ 8357356 w 8358509"/>
              <a:gd name="connsiteY2" fmla="*/ 1012605 h 1700855"/>
              <a:gd name="connsiteX3" fmla="*/ 8358509 w 8358509"/>
              <a:gd name="connsiteY3" fmla="*/ 1661700 h 1700855"/>
              <a:gd name="connsiteX4" fmla="*/ 8351422 w 8358509"/>
              <a:gd name="connsiteY4" fmla="*/ 1678811 h 1700855"/>
              <a:gd name="connsiteX5" fmla="*/ 8334311 w 8358509"/>
              <a:gd name="connsiteY5" fmla="*/ 1685898 h 1700855"/>
              <a:gd name="connsiteX6" fmla="*/ 0 w 8358509"/>
              <a:gd name="connsiteY6" fmla="*/ 1700855 h 1700855"/>
              <a:gd name="connsiteX0" fmla="*/ 0 w 8358509"/>
              <a:gd name="connsiteY0" fmla="*/ 688250 h 688250"/>
              <a:gd name="connsiteX1" fmla="*/ 4981646 w 8358509"/>
              <a:gd name="connsiteY1" fmla="*/ 144713 h 688250"/>
              <a:gd name="connsiteX2" fmla="*/ 8357356 w 8358509"/>
              <a:gd name="connsiteY2" fmla="*/ 0 h 688250"/>
              <a:gd name="connsiteX3" fmla="*/ 8358509 w 8358509"/>
              <a:gd name="connsiteY3" fmla="*/ 649095 h 688250"/>
              <a:gd name="connsiteX4" fmla="*/ 8351422 w 8358509"/>
              <a:gd name="connsiteY4" fmla="*/ 666206 h 688250"/>
              <a:gd name="connsiteX5" fmla="*/ 8334311 w 8358509"/>
              <a:gd name="connsiteY5" fmla="*/ 673293 h 688250"/>
              <a:gd name="connsiteX6" fmla="*/ 0 w 8358509"/>
              <a:gd name="connsiteY6" fmla="*/ 688250 h 688250"/>
              <a:gd name="connsiteX0" fmla="*/ 0 w 8358509"/>
              <a:gd name="connsiteY0" fmla="*/ 888005 h 888005"/>
              <a:gd name="connsiteX1" fmla="*/ 7382188 w 8358509"/>
              <a:gd name="connsiteY1" fmla="*/ 0 h 888005"/>
              <a:gd name="connsiteX2" fmla="*/ 8357356 w 8358509"/>
              <a:gd name="connsiteY2" fmla="*/ 199755 h 888005"/>
              <a:gd name="connsiteX3" fmla="*/ 8358509 w 8358509"/>
              <a:gd name="connsiteY3" fmla="*/ 848850 h 888005"/>
              <a:gd name="connsiteX4" fmla="*/ 8351422 w 8358509"/>
              <a:gd name="connsiteY4" fmla="*/ 865961 h 888005"/>
              <a:gd name="connsiteX5" fmla="*/ 8334311 w 8358509"/>
              <a:gd name="connsiteY5" fmla="*/ 873048 h 888005"/>
              <a:gd name="connsiteX6" fmla="*/ 0 w 8358509"/>
              <a:gd name="connsiteY6" fmla="*/ 888005 h 888005"/>
              <a:gd name="connsiteX0" fmla="*/ 0 w 8358509"/>
              <a:gd name="connsiteY0" fmla="*/ 792176 h 792176"/>
              <a:gd name="connsiteX1" fmla="*/ 7767960 w 8358509"/>
              <a:gd name="connsiteY1" fmla="*/ 0 h 792176"/>
              <a:gd name="connsiteX2" fmla="*/ 8357356 w 8358509"/>
              <a:gd name="connsiteY2" fmla="*/ 103926 h 792176"/>
              <a:gd name="connsiteX3" fmla="*/ 8358509 w 8358509"/>
              <a:gd name="connsiteY3" fmla="*/ 753021 h 792176"/>
              <a:gd name="connsiteX4" fmla="*/ 8351422 w 8358509"/>
              <a:gd name="connsiteY4" fmla="*/ 770132 h 792176"/>
              <a:gd name="connsiteX5" fmla="*/ 8334311 w 8358509"/>
              <a:gd name="connsiteY5" fmla="*/ 777219 h 792176"/>
              <a:gd name="connsiteX6" fmla="*/ 0 w 8358509"/>
              <a:gd name="connsiteY6" fmla="*/ 792176 h 792176"/>
              <a:gd name="connsiteX0" fmla="*/ 0 w 8358509"/>
              <a:gd name="connsiteY0" fmla="*/ 688250 h 688250"/>
              <a:gd name="connsiteX1" fmla="*/ 7847326 w 8358509"/>
              <a:gd name="connsiteY1" fmla="*/ 65058 h 688250"/>
              <a:gd name="connsiteX2" fmla="*/ 8357356 w 8358509"/>
              <a:gd name="connsiteY2" fmla="*/ 0 h 688250"/>
              <a:gd name="connsiteX3" fmla="*/ 8358509 w 8358509"/>
              <a:gd name="connsiteY3" fmla="*/ 649095 h 688250"/>
              <a:gd name="connsiteX4" fmla="*/ 8351422 w 8358509"/>
              <a:gd name="connsiteY4" fmla="*/ 666206 h 688250"/>
              <a:gd name="connsiteX5" fmla="*/ 8334311 w 8358509"/>
              <a:gd name="connsiteY5" fmla="*/ 673293 h 688250"/>
              <a:gd name="connsiteX6" fmla="*/ 0 w 8358509"/>
              <a:gd name="connsiteY6" fmla="*/ 688250 h 688250"/>
              <a:gd name="connsiteX0" fmla="*/ 0 w 8358509"/>
              <a:gd name="connsiteY0" fmla="*/ 792178 h 792178"/>
              <a:gd name="connsiteX1" fmla="*/ 7767961 w 8358509"/>
              <a:gd name="connsiteY1" fmla="*/ 0 h 792178"/>
              <a:gd name="connsiteX2" fmla="*/ 8357356 w 8358509"/>
              <a:gd name="connsiteY2" fmla="*/ 103928 h 792178"/>
              <a:gd name="connsiteX3" fmla="*/ 8358509 w 8358509"/>
              <a:gd name="connsiteY3" fmla="*/ 753023 h 792178"/>
              <a:gd name="connsiteX4" fmla="*/ 8351422 w 8358509"/>
              <a:gd name="connsiteY4" fmla="*/ 770134 h 792178"/>
              <a:gd name="connsiteX5" fmla="*/ 8334311 w 8358509"/>
              <a:gd name="connsiteY5" fmla="*/ 777221 h 792178"/>
              <a:gd name="connsiteX6" fmla="*/ 0 w 8358509"/>
              <a:gd name="connsiteY6" fmla="*/ 792178 h 792178"/>
              <a:gd name="connsiteX0" fmla="*/ 0 w 3499848"/>
              <a:gd name="connsiteY0" fmla="*/ 738786 h 777221"/>
              <a:gd name="connsiteX1" fmla="*/ 2909300 w 3499848"/>
              <a:gd name="connsiteY1" fmla="*/ 0 h 777221"/>
              <a:gd name="connsiteX2" fmla="*/ 3498695 w 3499848"/>
              <a:gd name="connsiteY2" fmla="*/ 103928 h 777221"/>
              <a:gd name="connsiteX3" fmla="*/ 3499848 w 3499848"/>
              <a:gd name="connsiteY3" fmla="*/ 753023 h 777221"/>
              <a:gd name="connsiteX4" fmla="*/ 3492761 w 3499848"/>
              <a:gd name="connsiteY4" fmla="*/ 770134 h 777221"/>
              <a:gd name="connsiteX5" fmla="*/ 3475650 w 3499848"/>
              <a:gd name="connsiteY5" fmla="*/ 777221 h 777221"/>
              <a:gd name="connsiteX6" fmla="*/ 0 w 3499848"/>
              <a:gd name="connsiteY6" fmla="*/ 738786 h 777221"/>
              <a:gd name="connsiteX0" fmla="*/ 0 w 728381"/>
              <a:gd name="connsiteY0" fmla="*/ 781693 h 781693"/>
              <a:gd name="connsiteX1" fmla="*/ 137833 w 728381"/>
              <a:gd name="connsiteY1" fmla="*/ 0 h 781693"/>
              <a:gd name="connsiteX2" fmla="*/ 727228 w 728381"/>
              <a:gd name="connsiteY2" fmla="*/ 103928 h 781693"/>
              <a:gd name="connsiteX3" fmla="*/ 728381 w 728381"/>
              <a:gd name="connsiteY3" fmla="*/ 753023 h 781693"/>
              <a:gd name="connsiteX4" fmla="*/ 721294 w 728381"/>
              <a:gd name="connsiteY4" fmla="*/ 770134 h 781693"/>
              <a:gd name="connsiteX5" fmla="*/ 704183 w 728381"/>
              <a:gd name="connsiteY5" fmla="*/ 777221 h 781693"/>
              <a:gd name="connsiteX6" fmla="*/ 0 w 728381"/>
              <a:gd name="connsiteY6" fmla="*/ 781693 h 781693"/>
              <a:gd name="connsiteX0" fmla="*/ 0 w 728381"/>
              <a:gd name="connsiteY0" fmla="*/ 781693 h 781693"/>
              <a:gd name="connsiteX1" fmla="*/ 137833 w 728381"/>
              <a:gd name="connsiteY1" fmla="*/ 0 h 781693"/>
              <a:gd name="connsiteX2" fmla="*/ 727228 w 728381"/>
              <a:gd name="connsiteY2" fmla="*/ 103928 h 781693"/>
              <a:gd name="connsiteX3" fmla="*/ 728381 w 728381"/>
              <a:gd name="connsiteY3" fmla="*/ 753023 h 781693"/>
              <a:gd name="connsiteX4" fmla="*/ 721294 w 728381"/>
              <a:gd name="connsiteY4" fmla="*/ 770134 h 781693"/>
              <a:gd name="connsiteX5" fmla="*/ 704183 w 728381"/>
              <a:gd name="connsiteY5" fmla="*/ 777221 h 781693"/>
              <a:gd name="connsiteX6" fmla="*/ 0 w 728381"/>
              <a:gd name="connsiteY6" fmla="*/ 781693 h 78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381" h="781693">
                <a:moveTo>
                  <a:pt x="0" y="781693"/>
                </a:moveTo>
                <a:lnTo>
                  <a:pt x="137833" y="0"/>
                </a:lnTo>
                <a:lnTo>
                  <a:pt x="727228" y="103928"/>
                </a:lnTo>
                <a:cubicBezTo>
                  <a:pt x="727612" y="320293"/>
                  <a:pt x="727997" y="536658"/>
                  <a:pt x="728381" y="753023"/>
                </a:cubicBezTo>
                <a:cubicBezTo>
                  <a:pt x="728381" y="759441"/>
                  <a:pt x="725832" y="765596"/>
                  <a:pt x="721294" y="770134"/>
                </a:cubicBezTo>
                <a:cubicBezTo>
                  <a:pt x="716756" y="774672"/>
                  <a:pt x="710601" y="777221"/>
                  <a:pt x="704183" y="777221"/>
                </a:cubicBezTo>
                <a:lnTo>
                  <a:pt x="0" y="78169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7" name="Triangle rectangle 15"/>
          <p:cNvSpPr/>
          <p:nvPr userDrawn="1"/>
        </p:nvSpPr>
        <p:spPr>
          <a:xfrm flipV="1">
            <a:off x="468313" y="1520825"/>
            <a:ext cx="8064500" cy="10795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 name="Titre 1"/>
          <p:cNvSpPr>
            <a:spLocks noGrp="1"/>
          </p:cNvSpPr>
          <p:nvPr>
            <p:ph type="title"/>
          </p:nvPr>
        </p:nvSpPr>
        <p:spPr bwMode="gray">
          <a:xfrm>
            <a:off x="467544" y="692622"/>
            <a:ext cx="8424936" cy="792162"/>
          </a:xfrm>
        </p:spPr>
        <p:txBody>
          <a:bodyPr anchor="ctr"/>
          <a:lstStyle>
            <a:lvl1pPr>
              <a:defRPr sz="2600">
                <a:solidFill>
                  <a:schemeClr val="tx1"/>
                </a:solidFill>
              </a:defRPr>
            </a:lvl1pPr>
          </a:lstStyle>
          <a:p>
            <a:r>
              <a:rPr lang="fr-FR" noProof="0" dirty="0" smtClean="0"/>
              <a:t>Cliquez pour modifier le style du titre</a:t>
            </a:r>
            <a:endParaRPr lang="fr-FR" noProof="0" dirty="0"/>
          </a:p>
        </p:txBody>
      </p:sp>
      <p:sp>
        <p:nvSpPr>
          <p:cNvPr id="27" name="Espace réservé du contenu 26"/>
          <p:cNvSpPr>
            <a:spLocks noGrp="1"/>
          </p:cNvSpPr>
          <p:nvPr>
            <p:ph sz="quarter" idx="29"/>
          </p:nvPr>
        </p:nvSpPr>
        <p:spPr bwMode="gray">
          <a:xfrm>
            <a:off x="467544" y="1737219"/>
            <a:ext cx="8424936" cy="4428085"/>
          </a:xfrm>
        </p:spPr>
        <p:txBody>
          <a:bodyPr/>
          <a:lstStyle>
            <a:lvl1pPr>
              <a:defRPr>
                <a:solidFill>
                  <a:schemeClr val="tx1">
                    <a:lumMod val="50000"/>
                  </a:schemeClr>
                </a:solidFill>
              </a:defRPr>
            </a:lvl1pPr>
            <a:lvl2pPr>
              <a:buClr>
                <a:schemeClr val="bg2">
                  <a:lumMod val="75000"/>
                </a:schemeClr>
              </a:buClr>
              <a:buSzPct val="150000"/>
              <a:defRPr>
                <a:solidFill>
                  <a:schemeClr val="tx1">
                    <a:lumMod val="50000"/>
                  </a:schemeClr>
                </a:solidFill>
              </a:defRPr>
            </a:lvl2pPr>
            <a:lvl3pPr>
              <a:buClr>
                <a:schemeClr val="bg2">
                  <a:lumMod val="75000"/>
                </a:schemeClr>
              </a:buClr>
              <a:buSzPct val="150000"/>
              <a:defRPr>
                <a:solidFill>
                  <a:schemeClr val="tx1">
                    <a:lumMod val="50000"/>
                  </a:schemeClr>
                </a:solidFill>
              </a:defRPr>
            </a:lvl3pPr>
            <a:lvl4pPr>
              <a:buClr>
                <a:schemeClr val="bg2">
                  <a:lumMod val="75000"/>
                </a:schemeClr>
              </a:buClr>
              <a:buSzPct val="150000"/>
              <a:defRPr>
                <a:solidFill>
                  <a:schemeClr val="tx1">
                    <a:lumMod val="50000"/>
                  </a:schemeClr>
                </a:solidFill>
              </a:defRPr>
            </a:lvl4pPr>
            <a:lvl5pPr>
              <a:buClr>
                <a:schemeClr val="bg2">
                  <a:lumMod val="75000"/>
                </a:schemeClr>
              </a:buClr>
              <a:buSzPct val="150000"/>
              <a:defRPr>
                <a:solidFill>
                  <a:schemeClr val="tx1">
                    <a:lumMod val="50000"/>
                  </a:schemeClr>
                </a:solidFill>
              </a:defRPr>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8" name="Espace réservé du texte 28"/>
          <p:cNvSpPr>
            <a:spLocks noGrp="1"/>
          </p:cNvSpPr>
          <p:nvPr>
            <p:ph type="body" sz="quarter" idx="31"/>
          </p:nvPr>
        </p:nvSpPr>
        <p:spPr bwMode="gray">
          <a:xfrm>
            <a:off x="5004048"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0" name="Espace réservé du texte 28"/>
          <p:cNvSpPr>
            <a:spLocks noGrp="1"/>
          </p:cNvSpPr>
          <p:nvPr>
            <p:ph type="body" sz="quarter" idx="38"/>
          </p:nvPr>
        </p:nvSpPr>
        <p:spPr bwMode="gray">
          <a:xfrm rot="21000000">
            <a:off x="853855" y="-107960"/>
            <a:ext cx="1189319" cy="644790"/>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361979"/>
              <a:gd name="connsiteY0" fmla="*/ 199996 h 1399975"/>
              <a:gd name="connsiteX1" fmla="*/ 1163979 w 1361979"/>
              <a:gd name="connsiteY1" fmla="*/ 175975 h 1399975"/>
              <a:gd name="connsiteX2" fmla="*/ 1188000 w 1361979"/>
              <a:gd name="connsiteY2" fmla="*/ 199996 h 1399975"/>
              <a:gd name="connsiteX3" fmla="*/ 1188000 w 1361979"/>
              <a:gd name="connsiteY3" fmla="*/ 1375954 h 1399975"/>
              <a:gd name="connsiteX4" fmla="*/ 1180964 w 1361979"/>
              <a:gd name="connsiteY4" fmla="*/ 1392939 h 1399975"/>
              <a:gd name="connsiteX5" fmla="*/ 1163979 w 1361979"/>
              <a:gd name="connsiteY5" fmla="*/ 1399975 h 1399975"/>
              <a:gd name="connsiteX6" fmla="*/ 24021 w 1361979"/>
              <a:gd name="connsiteY6" fmla="*/ 1399975 h 1399975"/>
              <a:gd name="connsiteX7" fmla="*/ 7036 w 1361979"/>
              <a:gd name="connsiteY7" fmla="*/ 1392939 h 1399975"/>
              <a:gd name="connsiteX8" fmla="*/ 0 w 1361979"/>
              <a:gd name="connsiteY8" fmla="*/ 1375954 h 1399975"/>
              <a:gd name="connsiteX9" fmla="*/ 0 w 1361979"/>
              <a:gd name="connsiteY9" fmla="*/ 199996 h 1399975"/>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0 w 1189319"/>
              <a:gd name="connsiteY0" fmla="*/ 195993 h 1395972"/>
              <a:gd name="connsiteX1" fmla="*/ 1189319 w 1189319"/>
              <a:gd name="connsiteY1" fmla="*/ 960688 h 1395972"/>
              <a:gd name="connsiteX2" fmla="*/ 1188000 w 1189319"/>
              <a:gd name="connsiteY2" fmla="*/ 1371951 h 1395972"/>
              <a:gd name="connsiteX3" fmla="*/ 1180964 w 1189319"/>
              <a:gd name="connsiteY3" fmla="*/ 1388936 h 1395972"/>
              <a:gd name="connsiteX4" fmla="*/ 1163979 w 1189319"/>
              <a:gd name="connsiteY4" fmla="*/ 1395972 h 1395972"/>
              <a:gd name="connsiteX5" fmla="*/ 24021 w 1189319"/>
              <a:gd name="connsiteY5" fmla="*/ 1395972 h 1395972"/>
              <a:gd name="connsiteX6" fmla="*/ 7036 w 1189319"/>
              <a:gd name="connsiteY6" fmla="*/ 1388936 h 1395972"/>
              <a:gd name="connsiteX7" fmla="*/ 0 w 1189319"/>
              <a:gd name="connsiteY7" fmla="*/ 1371951 h 1395972"/>
              <a:gd name="connsiteX8" fmla="*/ 0 w 1189319"/>
              <a:gd name="connsiteY8" fmla="*/ 195993 h 1395972"/>
              <a:gd name="connsiteX0" fmla="*/ 1150 w 1189319"/>
              <a:gd name="connsiteY0" fmla="*/ 195993 h 840783"/>
              <a:gd name="connsiteX1" fmla="*/ 1189319 w 1189319"/>
              <a:gd name="connsiteY1" fmla="*/ 405499 h 840783"/>
              <a:gd name="connsiteX2" fmla="*/ 1188000 w 1189319"/>
              <a:gd name="connsiteY2" fmla="*/ 816762 h 840783"/>
              <a:gd name="connsiteX3" fmla="*/ 1180964 w 1189319"/>
              <a:gd name="connsiteY3" fmla="*/ 833747 h 840783"/>
              <a:gd name="connsiteX4" fmla="*/ 1163979 w 1189319"/>
              <a:gd name="connsiteY4" fmla="*/ 840783 h 840783"/>
              <a:gd name="connsiteX5" fmla="*/ 24021 w 1189319"/>
              <a:gd name="connsiteY5" fmla="*/ 840783 h 840783"/>
              <a:gd name="connsiteX6" fmla="*/ 7036 w 1189319"/>
              <a:gd name="connsiteY6" fmla="*/ 833747 h 840783"/>
              <a:gd name="connsiteX7" fmla="*/ 0 w 1189319"/>
              <a:gd name="connsiteY7" fmla="*/ 816762 h 840783"/>
              <a:gd name="connsiteX8" fmla="*/ 1150 w 1189319"/>
              <a:gd name="connsiteY8" fmla="*/ 195993 h 840783"/>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319" h="644790">
                <a:moveTo>
                  <a:pt x="1150" y="0"/>
                </a:moveTo>
                <a:lnTo>
                  <a:pt x="1189319" y="209506"/>
                </a:lnTo>
                <a:cubicBezTo>
                  <a:pt x="1188879" y="346594"/>
                  <a:pt x="1188440" y="483681"/>
                  <a:pt x="1188000" y="620769"/>
                </a:cubicBezTo>
                <a:cubicBezTo>
                  <a:pt x="1188000" y="627140"/>
                  <a:pt x="1185469" y="633250"/>
                  <a:pt x="1180964" y="637754"/>
                </a:cubicBezTo>
                <a:cubicBezTo>
                  <a:pt x="1176459" y="642259"/>
                  <a:pt x="1170349" y="644790"/>
                  <a:pt x="1163979" y="644790"/>
                </a:cubicBezTo>
                <a:lnTo>
                  <a:pt x="24021" y="644790"/>
                </a:lnTo>
                <a:cubicBezTo>
                  <a:pt x="17650" y="644790"/>
                  <a:pt x="11540" y="642259"/>
                  <a:pt x="7036" y="637754"/>
                </a:cubicBezTo>
                <a:cubicBezTo>
                  <a:pt x="2531" y="633249"/>
                  <a:pt x="0" y="627139"/>
                  <a:pt x="0" y="620769"/>
                </a:cubicBezTo>
                <a:cubicBezTo>
                  <a:pt x="383" y="413846"/>
                  <a:pt x="767" y="206923"/>
                  <a:pt x="1150" y="0"/>
                </a:cubicBezTo>
                <a:close/>
              </a:path>
            </a:pathLst>
          </a:custGeom>
          <a:solidFill>
            <a:schemeClr val="bg2"/>
          </a:solidFill>
        </p:spPr>
        <p:txBody>
          <a:bodyPr lIns="216000" rIns="36000" bIns="36000" anchor="b">
            <a:normAutofit/>
          </a:bodyPr>
          <a:lstStyle>
            <a:lvl1pPr marL="0" indent="0">
              <a:buFontTx/>
              <a:buNone/>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1" name="Espace réservé du texte 9"/>
          <p:cNvSpPr>
            <a:spLocks noGrp="1"/>
          </p:cNvSpPr>
          <p:nvPr>
            <p:ph type="body" sz="quarter" idx="19"/>
          </p:nvPr>
        </p:nvSpPr>
        <p:spPr bwMode="gray">
          <a:xfrm rot="21000000">
            <a:off x="878052" y="402192"/>
            <a:ext cx="200112" cy="238940"/>
          </a:xfrm>
        </p:spPr>
        <p:txBody>
          <a:bodyPr anchor="ctr">
            <a:normAutofit/>
          </a:bodyPr>
          <a:lstStyle>
            <a:lvl1pPr marL="0" indent="0" algn="r">
              <a:lnSpc>
                <a:spcPct val="100000"/>
              </a:lnSpc>
              <a:buClr>
                <a:schemeClr val="tx1"/>
              </a:buClr>
              <a:buSzPct val="130000"/>
              <a:buFontTx/>
              <a:buNone/>
              <a:defRPr sz="900" b="1">
                <a:solidFill>
                  <a:schemeClr val="bg1"/>
                </a:solidFill>
              </a:defRPr>
            </a:lvl1pPr>
          </a:lstStyle>
          <a:p>
            <a:pPr lvl="0"/>
            <a:r>
              <a:rPr lang="en-US" noProof="0" dirty="0" smtClean="0"/>
              <a:t>Cliquez pour modifier les styles du texte du masque</a:t>
            </a:r>
          </a:p>
        </p:txBody>
      </p:sp>
      <p:sp>
        <p:nvSpPr>
          <p:cNvPr id="12" name="Espace réservé du texte 28"/>
          <p:cNvSpPr>
            <a:spLocks noGrp="1"/>
          </p:cNvSpPr>
          <p:nvPr>
            <p:ph type="body" sz="quarter" idx="45"/>
          </p:nvPr>
        </p:nvSpPr>
        <p:spPr bwMode="gray">
          <a:xfrm>
            <a:off x="3635375"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3" name="Espace réservé du texte 28"/>
          <p:cNvSpPr>
            <a:spLocks noGrp="1"/>
          </p:cNvSpPr>
          <p:nvPr>
            <p:ph type="body" sz="quarter" idx="46"/>
          </p:nvPr>
        </p:nvSpPr>
        <p:spPr bwMode="gray">
          <a:xfrm>
            <a:off x="2267744"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4" name="Espace réservé du texte 28"/>
          <p:cNvSpPr>
            <a:spLocks noGrp="1"/>
          </p:cNvSpPr>
          <p:nvPr>
            <p:ph type="body" sz="quarter" idx="47"/>
          </p:nvPr>
        </p:nvSpPr>
        <p:spPr bwMode="gray">
          <a:xfrm>
            <a:off x="6372225"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5" name="Espace réservé du texte 28"/>
          <p:cNvSpPr>
            <a:spLocks noGrp="1"/>
          </p:cNvSpPr>
          <p:nvPr>
            <p:ph type="body" sz="quarter" idx="48"/>
          </p:nvPr>
        </p:nvSpPr>
        <p:spPr bwMode="gray">
          <a:xfrm>
            <a:off x="7740650"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8" name="Espace réservé du pied de page 3"/>
          <p:cNvSpPr>
            <a:spLocks noGrp="1"/>
          </p:cNvSpPr>
          <p:nvPr>
            <p:ph type="ftr" sz="quarter" idx="49"/>
          </p:nvPr>
        </p:nvSpPr>
        <p:spPr bwMode="gray">
          <a:xfrm>
            <a:off x="1331913" y="6545263"/>
            <a:ext cx="6192837" cy="555625"/>
          </a:xfrm>
          <a:prstGeom prst="rect">
            <a:avLst/>
          </a:prstGeom>
        </p:spPr>
        <p:txBody>
          <a:bodyPr/>
          <a:lstStyle>
            <a:lvl1pPr fontAlgn="auto">
              <a:spcBef>
                <a:spcPts val="0"/>
              </a:spcBef>
              <a:spcAft>
                <a:spcPts val="0"/>
              </a:spcAft>
              <a:defRPr sz="1000" dirty="0" smtClean="0">
                <a:latin typeface="+mn-lt"/>
              </a:defRPr>
            </a:lvl1pPr>
          </a:lstStyle>
          <a:p>
            <a:pPr>
              <a:defRPr/>
            </a:pPr>
            <a:r>
              <a:rPr lang="fr-FR"/>
              <a:t>Titre du projet</a:t>
            </a:r>
          </a:p>
        </p:txBody>
      </p:sp>
      <p:sp>
        <p:nvSpPr>
          <p:cNvPr id="19" name="Espace réservé du numéro de diapositive 4"/>
          <p:cNvSpPr>
            <a:spLocks noGrp="1"/>
          </p:cNvSpPr>
          <p:nvPr>
            <p:ph type="sldNum" sz="quarter" idx="50"/>
          </p:nvPr>
        </p:nvSpPr>
        <p:spPr/>
        <p:txBody>
          <a:bodyPr/>
          <a:lstStyle>
            <a:lvl1pPr>
              <a:defRPr/>
            </a:lvl1pPr>
          </a:lstStyle>
          <a:p>
            <a:pPr>
              <a:defRPr/>
            </a:pPr>
            <a:fld id="{9B4984A1-799E-4EAE-A64F-FE92E7E3E874}" type="slidenum">
              <a:rPr lang="fr-FR"/>
              <a:pPr>
                <a:defRPr/>
              </a:pPr>
              <a:t>‹N°›</a:t>
            </a:fld>
            <a:endParaRPr lang="fr-F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exte_Chapitre_1">
    <p:spTree>
      <p:nvGrpSpPr>
        <p:cNvPr id="1" name=""/>
        <p:cNvGrpSpPr/>
        <p:nvPr/>
      </p:nvGrpSpPr>
      <p:grpSpPr>
        <a:xfrm>
          <a:off x="0" y="0"/>
          <a:ext cx="0" cy="0"/>
          <a:chOff x="0" y="0"/>
          <a:chExt cx="0" cy="0"/>
        </a:xfrm>
      </p:grpSpPr>
      <p:sp>
        <p:nvSpPr>
          <p:cNvPr id="16" name="Forme libre 6"/>
          <p:cNvSpPr/>
          <p:nvPr userDrawn="1"/>
        </p:nvSpPr>
        <p:spPr bwMode="gray">
          <a:xfrm rot="21000000">
            <a:off x="-73025" y="-46038"/>
            <a:ext cx="728663" cy="782638"/>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013364 w 8721577"/>
              <a:gd name="connsiteY0" fmla="*/ 6418 h 3679481"/>
              <a:gd name="connsiteX1" fmla="*/ 142322 w 8721577"/>
              <a:gd name="connsiteY1" fmla="*/ 14568 h 3679481"/>
              <a:gd name="connsiteX2" fmla="*/ 159433 w 8721577"/>
              <a:gd name="connsiteY2" fmla="*/ 7481 h 3679481"/>
              <a:gd name="connsiteX3" fmla="*/ 8697379 w 8721577"/>
              <a:gd name="connsiteY3" fmla="*/ 7481 h 3679481"/>
              <a:gd name="connsiteX4" fmla="*/ 8714490 w 8721577"/>
              <a:gd name="connsiteY4" fmla="*/ 14568 h 3679481"/>
              <a:gd name="connsiteX5" fmla="*/ 8721577 w 8721577"/>
              <a:gd name="connsiteY5" fmla="*/ 31679 h 3679481"/>
              <a:gd name="connsiteX6" fmla="*/ 8721577 w 8721577"/>
              <a:gd name="connsiteY6" fmla="*/ 3655283 h 3679481"/>
              <a:gd name="connsiteX7" fmla="*/ 8714490 w 8721577"/>
              <a:gd name="connsiteY7" fmla="*/ 3672394 h 3679481"/>
              <a:gd name="connsiteX8" fmla="*/ 8697379 w 8721577"/>
              <a:gd name="connsiteY8" fmla="*/ 3679481 h 3679481"/>
              <a:gd name="connsiteX9" fmla="*/ 159433 w 8721577"/>
              <a:gd name="connsiteY9" fmla="*/ 3679481 h 3679481"/>
              <a:gd name="connsiteX10" fmla="*/ 142322 w 8721577"/>
              <a:gd name="connsiteY10" fmla="*/ 3672394 h 3679481"/>
              <a:gd name="connsiteX11" fmla="*/ 135235 w 8721577"/>
              <a:gd name="connsiteY11" fmla="*/ 3655283 h 3679481"/>
              <a:gd name="connsiteX12" fmla="*/ 1013364 w 8721577"/>
              <a:gd name="connsiteY12" fmla="*/ 6418 h 3679481"/>
              <a:gd name="connsiteX0" fmla="*/ 1013364 w 8721577"/>
              <a:gd name="connsiteY0" fmla="*/ 6418 h 3700856"/>
              <a:gd name="connsiteX1" fmla="*/ 142322 w 8721577"/>
              <a:gd name="connsiteY1" fmla="*/ 14568 h 3700856"/>
              <a:gd name="connsiteX2" fmla="*/ 159433 w 8721577"/>
              <a:gd name="connsiteY2" fmla="*/ 7481 h 3700856"/>
              <a:gd name="connsiteX3" fmla="*/ 8697379 w 8721577"/>
              <a:gd name="connsiteY3" fmla="*/ 7481 h 3700856"/>
              <a:gd name="connsiteX4" fmla="*/ 8714490 w 8721577"/>
              <a:gd name="connsiteY4" fmla="*/ 14568 h 3700856"/>
              <a:gd name="connsiteX5" fmla="*/ 8721577 w 8721577"/>
              <a:gd name="connsiteY5" fmla="*/ 31679 h 3700856"/>
              <a:gd name="connsiteX6" fmla="*/ 8721577 w 8721577"/>
              <a:gd name="connsiteY6" fmla="*/ 3655283 h 3700856"/>
              <a:gd name="connsiteX7" fmla="*/ 8714490 w 8721577"/>
              <a:gd name="connsiteY7" fmla="*/ 3672394 h 3700856"/>
              <a:gd name="connsiteX8" fmla="*/ 8697379 w 8721577"/>
              <a:gd name="connsiteY8" fmla="*/ 3679481 h 3700856"/>
              <a:gd name="connsiteX9" fmla="*/ 159433 w 8721577"/>
              <a:gd name="connsiteY9" fmla="*/ 3679481 h 3700856"/>
              <a:gd name="connsiteX10" fmla="*/ 142322 w 8721577"/>
              <a:gd name="connsiteY10" fmla="*/ 3672394 h 3700856"/>
              <a:gd name="connsiteX11" fmla="*/ 363068 w 8721577"/>
              <a:gd name="connsiteY11" fmla="*/ 3694438 h 3700856"/>
              <a:gd name="connsiteX12" fmla="*/ 1013364 w 8721577"/>
              <a:gd name="connsiteY12" fmla="*/ 6418 h 3700856"/>
              <a:gd name="connsiteX0" fmla="*/ 2242983 w 9951196"/>
              <a:gd name="connsiteY0" fmla="*/ 6418 h 4306615"/>
              <a:gd name="connsiteX1" fmla="*/ 1371941 w 9951196"/>
              <a:gd name="connsiteY1" fmla="*/ 14568 h 4306615"/>
              <a:gd name="connsiteX2" fmla="*/ 1389052 w 9951196"/>
              <a:gd name="connsiteY2" fmla="*/ 7481 h 4306615"/>
              <a:gd name="connsiteX3" fmla="*/ 9926998 w 9951196"/>
              <a:gd name="connsiteY3" fmla="*/ 7481 h 4306615"/>
              <a:gd name="connsiteX4" fmla="*/ 9944109 w 9951196"/>
              <a:gd name="connsiteY4" fmla="*/ 14568 h 4306615"/>
              <a:gd name="connsiteX5" fmla="*/ 9951196 w 9951196"/>
              <a:gd name="connsiteY5" fmla="*/ 31679 h 4306615"/>
              <a:gd name="connsiteX6" fmla="*/ 9951196 w 9951196"/>
              <a:gd name="connsiteY6" fmla="*/ 3655283 h 4306615"/>
              <a:gd name="connsiteX7" fmla="*/ 9944109 w 9951196"/>
              <a:gd name="connsiteY7" fmla="*/ 3672394 h 4306615"/>
              <a:gd name="connsiteX8" fmla="*/ 9926998 w 9951196"/>
              <a:gd name="connsiteY8" fmla="*/ 3679481 h 4306615"/>
              <a:gd name="connsiteX9" fmla="*/ 1389052 w 9951196"/>
              <a:gd name="connsiteY9" fmla="*/ 3679481 h 4306615"/>
              <a:gd name="connsiteX10" fmla="*/ 1592687 w 9951196"/>
              <a:gd name="connsiteY10" fmla="*/ 3694438 h 4306615"/>
              <a:gd name="connsiteX11" fmla="*/ 2242983 w 9951196"/>
              <a:gd name="connsiteY11" fmla="*/ 6418 h 4306615"/>
              <a:gd name="connsiteX0" fmla="*/ 1013364 w 8721577"/>
              <a:gd name="connsiteY0" fmla="*/ 6418 h 3694438"/>
              <a:gd name="connsiteX1" fmla="*/ 142322 w 8721577"/>
              <a:gd name="connsiteY1" fmla="*/ 14568 h 3694438"/>
              <a:gd name="connsiteX2" fmla="*/ 159433 w 8721577"/>
              <a:gd name="connsiteY2" fmla="*/ 7481 h 3694438"/>
              <a:gd name="connsiteX3" fmla="*/ 8697379 w 8721577"/>
              <a:gd name="connsiteY3" fmla="*/ 7481 h 3694438"/>
              <a:gd name="connsiteX4" fmla="*/ 8714490 w 8721577"/>
              <a:gd name="connsiteY4" fmla="*/ 14568 h 3694438"/>
              <a:gd name="connsiteX5" fmla="*/ 8721577 w 8721577"/>
              <a:gd name="connsiteY5" fmla="*/ 31679 h 3694438"/>
              <a:gd name="connsiteX6" fmla="*/ 8721577 w 8721577"/>
              <a:gd name="connsiteY6" fmla="*/ 3655283 h 3694438"/>
              <a:gd name="connsiteX7" fmla="*/ 8714490 w 8721577"/>
              <a:gd name="connsiteY7" fmla="*/ 3672394 h 3694438"/>
              <a:gd name="connsiteX8" fmla="*/ 8697379 w 8721577"/>
              <a:gd name="connsiteY8" fmla="*/ 3679481 h 3694438"/>
              <a:gd name="connsiteX9" fmla="*/ 363068 w 8721577"/>
              <a:gd name="connsiteY9" fmla="*/ 3694438 h 3694438"/>
              <a:gd name="connsiteX10" fmla="*/ 1013364 w 8721577"/>
              <a:gd name="connsiteY10" fmla="*/ 6418 h 3694438"/>
              <a:gd name="connsiteX0" fmla="*/ 508966 w 8649520"/>
              <a:gd name="connsiteY0" fmla="*/ 188005 h 3707740"/>
              <a:gd name="connsiteX1" fmla="*/ 70265 w 8649520"/>
              <a:gd name="connsiteY1" fmla="*/ 27870 h 3707740"/>
              <a:gd name="connsiteX2" fmla="*/ 87376 w 8649520"/>
              <a:gd name="connsiteY2" fmla="*/ 20783 h 3707740"/>
              <a:gd name="connsiteX3" fmla="*/ 8625322 w 8649520"/>
              <a:gd name="connsiteY3" fmla="*/ 20783 h 3707740"/>
              <a:gd name="connsiteX4" fmla="*/ 8642433 w 8649520"/>
              <a:gd name="connsiteY4" fmla="*/ 27870 h 3707740"/>
              <a:gd name="connsiteX5" fmla="*/ 8649520 w 8649520"/>
              <a:gd name="connsiteY5" fmla="*/ 44981 h 3707740"/>
              <a:gd name="connsiteX6" fmla="*/ 8649520 w 8649520"/>
              <a:gd name="connsiteY6" fmla="*/ 3668585 h 3707740"/>
              <a:gd name="connsiteX7" fmla="*/ 8642433 w 8649520"/>
              <a:gd name="connsiteY7" fmla="*/ 3685696 h 3707740"/>
              <a:gd name="connsiteX8" fmla="*/ 8625322 w 8649520"/>
              <a:gd name="connsiteY8" fmla="*/ 3692783 h 3707740"/>
              <a:gd name="connsiteX9" fmla="*/ 291011 w 8649520"/>
              <a:gd name="connsiteY9" fmla="*/ 3707740 h 3707740"/>
              <a:gd name="connsiteX10" fmla="*/ 508966 w 8649520"/>
              <a:gd name="connsiteY10" fmla="*/ 188005 h 3707740"/>
              <a:gd name="connsiteX0" fmla="*/ 510758 w 8651312"/>
              <a:gd name="connsiteY0" fmla="*/ 188182 h 3707917"/>
              <a:gd name="connsiteX1" fmla="*/ 72057 w 8651312"/>
              <a:gd name="connsiteY1" fmla="*/ 28047 h 3707917"/>
              <a:gd name="connsiteX2" fmla="*/ 943101 w 8651312"/>
              <a:gd name="connsiteY2" fmla="*/ 19897 h 3707917"/>
              <a:gd name="connsiteX3" fmla="*/ 8627114 w 8651312"/>
              <a:gd name="connsiteY3" fmla="*/ 20960 h 3707917"/>
              <a:gd name="connsiteX4" fmla="*/ 8644225 w 8651312"/>
              <a:gd name="connsiteY4" fmla="*/ 28047 h 3707917"/>
              <a:gd name="connsiteX5" fmla="*/ 8651312 w 8651312"/>
              <a:gd name="connsiteY5" fmla="*/ 45158 h 3707917"/>
              <a:gd name="connsiteX6" fmla="*/ 8651312 w 8651312"/>
              <a:gd name="connsiteY6" fmla="*/ 3668762 h 3707917"/>
              <a:gd name="connsiteX7" fmla="*/ 8644225 w 8651312"/>
              <a:gd name="connsiteY7" fmla="*/ 3685873 h 3707917"/>
              <a:gd name="connsiteX8" fmla="*/ 8627114 w 8651312"/>
              <a:gd name="connsiteY8" fmla="*/ 3692960 h 3707917"/>
              <a:gd name="connsiteX9" fmla="*/ 292803 w 8651312"/>
              <a:gd name="connsiteY9" fmla="*/ 3707917 h 3707917"/>
              <a:gd name="connsiteX10" fmla="*/ 510758 w 8651312"/>
              <a:gd name="connsiteY10" fmla="*/ 188182 h 3707917"/>
              <a:gd name="connsiteX0" fmla="*/ 920383 w 9060937"/>
              <a:gd name="connsiteY0" fmla="*/ 614670 h 4134405"/>
              <a:gd name="connsiteX1" fmla="*/ 1352726 w 9060937"/>
              <a:gd name="connsiteY1" fmla="*/ 446385 h 4134405"/>
              <a:gd name="connsiteX2" fmla="*/ 9036739 w 9060937"/>
              <a:gd name="connsiteY2" fmla="*/ 447448 h 4134405"/>
              <a:gd name="connsiteX3" fmla="*/ 9053850 w 9060937"/>
              <a:gd name="connsiteY3" fmla="*/ 454535 h 4134405"/>
              <a:gd name="connsiteX4" fmla="*/ 9060937 w 9060937"/>
              <a:gd name="connsiteY4" fmla="*/ 471646 h 4134405"/>
              <a:gd name="connsiteX5" fmla="*/ 9060937 w 9060937"/>
              <a:gd name="connsiteY5" fmla="*/ 4095250 h 4134405"/>
              <a:gd name="connsiteX6" fmla="*/ 9053850 w 9060937"/>
              <a:gd name="connsiteY6" fmla="*/ 4112361 h 4134405"/>
              <a:gd name="connsiteX7" fmla="*/ 9036739 w 9060937"/>
              <a:gd name="connsiteY7" fmla="*/ 4119448 h 4134405"/>
              <a:gd name="connsiteX8" fmla="*/ 702428 w 9060937"/>
              <a:gd name="connsiteY8" fmla="*/ 4134405 h 4134405"/>
              <a:gd name="connsiteX9" fmla="*/ 920383 w 9060937"/>
              <a:gd name="connsiteY9" fmla="*/ 614670 h 4134405"/>
              <a:gd name="connsiteX0" fmla="*/ 0 w 8358509"/>
              <a:gd name="connsiteY0" fmla="*/ 3688020 h 3688020"/>
              <a:gd name="connsiteX1" fmla="*/ 650298 w 8358509"/>
              <a:gd name="connsiteY1" fmla="*/ 0 h 3688020"/>
              <a:gd name="connsiteX2" fmla="*/ 8334311 w 8358509"/>
              <a:gd name="connsiteY2" fmla="*/ 1063 h 3688020"/>
              <a:gd name="connsiteX3" fmla="*/ 8351422 w 8358509"/>
              <a:gd name="connsiteY3" fmla="*/ 8150 h 3688020"/>
              <a:gd name="connsiteX4" fmla="*/ 8358509 w 8358509"/>
              <a:gd name="connsiteY4" fmla="*/ 25261 h 3688020"/>
              <a:gd name="connsiteX5" fmla="*/ 8358509 w 8358509"/>
              <a:gd name="connsiteY5" fmla="*/ 3648865 h 3688020"/>
              <a:gd name="connsiteX6" fmla="*/ 8351422 w 8358509"/>
              <a:gd name="connsiteY6" fmla="*/ 3665976 h 3688020"/>
              <a:gd name="connsiteX7" fmla="*/ 8334311 w 8358509"/>
              <a:gd name="connsiteY7" fmla="*/ 3673063 h 3688020"/>
              <a:gd name="connsiteX8" fmla="*/ 0 w 8358509"/>
              <a:gd name="connsiteY8" fmla="*/ 3688020 h 3688020"/>
              <a:gd name="connsiteX0" fmla="*/ 0 w 9619013"/>
              <a:gd name="connsiteY0" fmla="*/ 4270726 h 4270726"/>
              <a:gd name="connsiteX1" fmla="*/ 650298 w 9619013"/>
              <a:gd name="connsiteY1" fmla="*/ 582706 h 4270726"/>
              <a:gd name="connsiteX2" fmla="*/ 8334311 w 9619013"/>
              <a:gd name="connsiteY2" fmla="*/ 583769 h 4270726"/>
              <a:gd name="connsiteX3" fmla="*/ 8358509 w 9619013"/>
              <a:gd name="connsiteY3" fmla="*/ 607967 h 4270726"/>
              <a:gd name="connsiteX4" fmla="*/ 8358509 w 9619013"/>
              <a:gd name="connsiteY4" fmla="*/ 4231571 h 4270726"/>
              <a:gd name="connsiteX5" fmla="*/ 8351422 w 9619013"/>
              <a:gd name="connsiteY5" fmla="*/ 4248682 h 4270726"/>
              <a:gd name="connsiteX6" fmla="*/ 8334311 w 9619013"/>
              <a:gd name="connsiteY6" fmla="*/ 4255769 h 4270726"/>
              <a:gd name="connsiteX7" fmla="*/ 0 w 9619013"/>
              <a:gd name="connsiteY7" fmla="*/ 4270726 h 4270726"/>
              <a:gd name="connsiteX0" fmla="*/ 0 w 8358509"/>
              <a:gd name="connsiteY0" fmla="*/ 3688020 h 3688020"/>
              <a:gd name="connsiteX1" fmla="*/ 650298 w 8358509"/>
              <a:gd name="connsiteY1" fmla="*/ 0 h 3688020"/>
              <a:gd name="connsiteX2" fmla="*/ 8358509 w 8358509"/>
              <a:gd name="connsiteY2" fmla="*/ 25261 h 3688020"/>
              <a:gd name="connsiteX3" fmla="*/ 8358509 w 8358509"/>
              <a:gd name="connsiteY3" fmla="*/ 3648865 h 3688020"/>
              <a:gd name="connsiteX4" fmla="*/ 8351422 w 8358509"/>
              <a:gd name="connsiteY4" fmla="*/ 3665976 h 3688020"/>
              <a:gd name="connsiteX5" fmla="*/ 8334311 w 8358509"/>
              <a:gd name="connsiteY5" fmla="*/ 3673063 h 3688020"/>
              <a:gd name="connsiteX6" fmla="*/ 0 w 8358509"/>
              <a:gd name="connsiteY6" fmla="*/ 3688020 h 3688020"/>
              <a:gd name="connsiteX0" fmla="*/ 0 w 8358509"/>
              <a:gd name="connsiteY0" fmla="*/ 3688020 h 3688020"/>
              <a:gd name="connsiteX1" fmla="*/ 650298 w 8358509"/>
              <a:gd name="connsiteY1" fmla="*/ 0 h 3688020"/>
              <a:gd name="connsiteX2" fmla="*/ 8357356 w 8358509"/>
              <a:gd name="connsiteY2" fmla="*/ 2999770 h 3688020"/>
              <a:gd name="connsiteX3" fmla="*/ 8358509 w 8358509"/>
              <a:gd name="connsiteY3" fmla="*/ 3648865 h 3688020"/>
              <a:gd name="connsiteX4" fmla="*/ 8351422 w 8358509"/>
              <a:gd name="connsiteY4" fmla="*/ 3665976 h 3688020"/>
              <a:gd name="connsiteX5" fmla="*/ 8334311 w 8358509"/>
              <a:gd name="connsiteY5" fmla="*/ 3673063 h 3688020"/>
              <a:gd name="connsiteX6" fmla="*/ 0 w 8358509"/>
              <a:gd name="connsiteY6" fmla="*/ 3688020 h 3688020"/>
              <a:gd name="connsiteX0" fmla="*/ 0 w 8358509"/>
              <a:gd name="connsiteY0" fmla="*/ 1700855 h 1700855"/>
              <a:gd name="connsiteX1" fmla="*/ 3394301 w 8358509"/>
              <a:gd name="connsiteY1" fmla="*/ 0 h 1700855"/>
              <a:gd name="connsiteX2" fmla="*/ 8357356 w 8358509"/>
              <a:gd name="connsiteY2" fmla="*/ 1012605 h 1700855"/>
              <a:gd name="connsiteX3" fmla="*/ 8358509 w 8358509"/>
              <a:gd name="connsiteY3" fmla="*/ 1661700 h 1700855"/>
              <a:gd name="connsiteX4" fmla="*/ 8351422 w 8358509"/>
              <a:gd name="connsiteY4" fmla="*/ 1678811 h 1700855"/>
              <a:gd name="connsiteX5" fmla="*/ 8334311 w 8358509"/>
              <a:gd name="connsiteY5" fmla="*/ 1685898 h 1700855"/>
              <a:gd name="connsiteX6" fmla="*/ 0 w 8358509"/>
              <a:gd name="connsiteY6" fmla="*/ 1700855 h 1700855"/>
              <a:gd name="connsiteX0" fmla="*/ 0 w 8358509"/>
              <a:gd name="connsiteY0" fmla="*/ 688250 h 688250"/>
              <a:gd name="connsiteX1" fmla="*/ 4981646 w 8358509"/>
              <a:gd name="connsiteY1" fmla="*/ 144713 h 688250"/>
              <a:gd name="connsiteX2" fmla="*/ 8357356 w 8358509"/>
              <a:gd name="connsiteY2" fmla="*/ 0 h 688250"/>
              <a:gd name="connsiteX3" fmla="*/ 8358509 w 8358509"/>
              <a:gd name="connsiteY3" fmla="*/ 649095 h 688250"/>
              <a:gd name="connsiteX4" fmla="*/ 8351422 w 8358509"/>
              <a:gd name="connsiteY4" fmla="*/ 666206 h 688250"/>
              <a:gd name="connsiteX5" fmla="*/ 8334311 w 8358509"/>
              <a:gd name="connsiteY5" fmla="*/ 673293 h 688250"/>
              <a:gd name="connsiteX6" fmla="*/ 0 w 8358509"/>
              <a:gd name="connsiteY6" fmla="*/ 688250 h 688250"/>
              <a:gd name="connsiteX0" fmla="*/ 0 w 8358509"/>
              <a:gd name="connsiteY0" fmla="*/ 888005 h 888005"/>
              <a:gd name="connsiteX1" fmla="*/ 7382188 w 8358509"/>
              <a:gd name="connsiteY1" fmla="*/ 0 h 888005"/>
              <a:gd name="connsiteX2" fmla="*/ 8357356 w 8358509"/>
              <a:gd name="connsiteY2" fmla="*/ 199755 h 888005"/>
              <a:gd name="connsiteX3" fmla="*/ 8358509 w 8358509"/>
              <a:gd name="connsiteY3" fmla="*/ 848850 h 888005"/>
              <a:gd name="connsiteX4" fmla="*/ 8351422 w 8358509"/>
              <a:gd name="connsiteY4" fmla="*/ 865961 h 888005"/>
              <a:gd name="connsiteX5" fmla="*/ 8334311 w 8358509"/>
              <a:gd name="connsiteY5" fmla="*/ 873048 h 888005"/>
              <a:gd name="connsiteX6" fmla="*/ 0 w 8358509"/>
              <a:gd name="connsiteY6" fmla="*/ 888005 h 888005"/>
              <a:gd name="connsiteX0" fmla="*/ 0 w 8358509"/>
              <a:gd name="connsiteY0" fmla="*/ 792176 h 792176"/>
              <a:gd name="connsiteX1" fmla="*/ 7767960 w 8358509"/>
              <a:gd name="connsiteY1" fmla="*/ 0 h 792176"/>
              <a:gd name="connsiteX2" fmla="*/ 8357356 w 8358509"/>
              <a:gd name="connsiteY2" fmla="*/ 103926 h 792176"/>
              <a:gd name="connsiteX3" fmla="*/ 8358509 w 8358509"/>
              <a:gd name="connsiteY3" fmla="*/ 753021 h 792176"/>
              <a:gd name="connsiteX4" fmla="*/ 8351422 w 8358509"/>
              <a:gd name="connsiteY4" fmla="*/ 770132 h 792176"/>
              <a:gd name="connsiteX5" fmla="*/ 8334311 w 8358509"/>
              <a:gd name="connsiteY5" fmla="*/ 777219 h 792176"/>
              <a:gd name="connsiteX6" fmla="*/ 0 w 8358509"/>
              <a:gd name="connsiteY6" fmla="*/ 792176 h 792176"/>
              <a:gd name="connsiteX0" fmla="*/ 0 w 8358509"/>
              <a:gd name="connsiteY0" fmla="*/ 688250 h 688250"/>
              <a:gd name="connsiteX1" fmla="*/ 7847326 w 8358509"/>
              <a:gd name="connsiteY1" fmla="*/ 65058 h 688250"/>
              <a:gd name="connsiteX2" fmla="*/ 8357356 w 8358509"/>
              <a:gd name="connsiteY2" fmla="*/ 0 h 688250"/>
              <a:gd name="connsiteX3" fmla="*/ 8358509 w 8358509"/>
              <a:gd name="connsiteY3" fmla="*/ 649095 h 688250"/>
              <a:gd name="connsiteX4" fmla="*/ 8351422 w 8358509"/>
              <a:gd name="connsiteY4" fmla="*/ 666206 h 688250"/>
              <a:gd name="connsiteX5" fmla="*/ 8334311 w 8358509"/>
              <a:gd name="connsiteY5" fmla="*/ 673293 h 688250"/>
              <a:gd name="connsiteX6" fmla="*/ 0 w 8358509"/>
              <a:gd name="connsiteY6" fmla="*/ 688250 h 688250"/>
              <a:gd name="connsiteX0" fmla="*/ 0 w 8358509"/>
              <a:gd name="connsiteY0" fmla="*/ 792178 h 792178"/>
              <a:gd name="connsiteX1" fmla="*/ 7767961 w 8358509"/>
              <a:gd name="connsiteY1" fmla="*/ 0 h 792178"/>
              <a:gd name="connsiteX2" fmla="*/ 8357356 w 8358509"/>
              <a:gd name="connsiteY2" fmla="*/ 103928 h 792178"/>
              <a:gd name="connsiteX3" fmla="*/ 8358509 w 8358509"/>
              <a:gd name="connsiteY3" fmla="*/ 753023 h 792178"/>
              <a:gd name="connsiteX4" fmla="*/ 8351422 w 8358509"/>
              <a:gd name="connsiteY4" fmla="*/ 770134 h 792178"/>
              <a:gd name="connsiteX5" fmla="*/ 8334311 w 8358509"/>
              <a:gd name="connsiteY5" fmla="*/ 777221 h 792178"/>
              <a:gd name="connsiteX6" fmla="*/ 0 w 8358509"/>
              <a:gd name="connsiteY6" fmla="*/ 792178 h 792178"/>
              <a:gd name="connsiteX0" fmla="*/ 0 w 3499848"/>
              <a:gd name="connsiteY0" fmla="*/ 738786 h 777221"/>
              <a:gd name="connsiteX1" fmla="*/ 2909300 w 3499848"/>
              <a:gd name="connsiteY1" fmla="*/ 0 h 777221"/>
              <a:gd name="connsiteX2" fmla="*/ 3498695 w 3499848"/>
              <a:gd name="connsiteY2" fmla="*/ 103928 h 777221"/>
              <a:gd name="connsiteX3" fmla="*/ 3499848 w 3499848"/>
              <a:gd name="connsiteY3" fmla="*/ 753023 h 777221"/>
              <a:gd name="connsiteX4" fmla="*/ 3492761 w 3499848"/>
              <a:gd name="connsiteY4" fmla="*/ 770134 h 777221"/>
              <a:gd name="connsiteX5" fmla="*/ 3475650 w 3499848"/>
              <a:gd name="connsiteY5" fmla="*/ 777221 h 777221"/>
              <a:gd name="connsiteX6" fmla="*/ 0 w 3499848"/>
              <a:gd name="connsiteY6" fmla="*/ 738786 h 777221"/>
              <a:gd name="connsiteX0" fmla="*/ 0 w 728381"/>
              <a:gd name="connsiteY0" fmla="*/ 781693 h 781693"/>
              <a:gd name="connsiteX1" fmla="*/ 137833 w 728381"/>
              <a:gd name="connsiteY1" fmla="*/ 0 h 781693"/>
              <a:gd name="connsiteX2" fmla="*/ 727228 w 728381"/>
              <a:gd name="connsiteY2" fmla="*/ 103928 h 781693"/>
              <a:gd name="connsiteX3" fmla="*/ 728381 w 728381"/>
              <a:gd name="connsiteY3" fmla="*/ 753023 h 781693"/>
              <a:gd name="connsiteX4" fmla="*/ 721294 w 728381"/>
              <a:gd name="connsiteY4" fmla="*/ 770134 h 781693"/>
              <a:gd name="connsiteX5" fmla="*/ 704183 w 728381"/>
              <a:gd name="connsiteY5" fmla="*/ 777221 h 781693"/>
              <a:gd name="connsiteX6" fmla="*/ 0 w 728381"/>
              <a:gd name="connsiteY6" fmla="*/ 781693 h 781693"/>
              <a:gd name="connsiteX0" fmla="*/ 0 w 728381"/>
              <a:gd name="connsiteY0" fmla="*/ 781693 h 781693"/>
              <a:gd name="connsiteX1" fmla="*/ 137833 w 728381"/>
              <a:gd name="connsiteY1" fmla="*/ 0 h 781693"/>
              <a:gd name="connsiteX2" fmla="*/ 727228 w 728381"/>
              <a:gd name="connsiteY2" fmla="*/ 103928 h 781693"/>
              <a:gd name="connsiteX3" fmla="*/ 728381 w 728381"/>
              <a:gd name="connsiteY3" fmla="*/ 753023 h 781693"/>
              <a:gd name="connsiteX4" fmla="*/ 721294 w 728381"/>
              <a:gd name="connsiteY4" fmla="*/ 770134 h 781693"/>
              <a:gd name="connsiteX5" fmla="*/ 704183 w 728381"/>
              <a:gd name="connsiteY5" fmla="*/ 777221 h 781693"/>
              <a:gd name="connsiteX6" fmla="*/ 0 w 728381"/>
              <a:gd name="connsiteY6" fmla="*/ 781693 h 78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381" h="781693">
                <a:moveTo>
                  <a:pt x="0" y="781693"/>
                </a:moveTo>
                <a:lnTo>
                  <a:pt x="137833" y="0"/>
                </a:lnTo>
                <a:lnTo>
                  <a:pt x="727228" y="103928"/>
                </a:lnTo>
                <a:cubicBezTo>
                  <a:pt x="727612" y="320293"/>
                  <a:pt x="727997" y="536658"/>
                  <a:pt x="728381" y="753023"/>
                </a:cubicBezTo>
                <a:cubicBezTo>
                  <a:pt x="728381" y="759441"/>
                  <a:pt x="725832" y="765596"/>
                  <a:pt x="721294" y="770134"/>
                </a:cubicBezTo>
                <a:cubicBezTo>
                  <a:pt x="716756" y="774672"/>
                  <a:pt x="710601" y="777221"/>
                  <a:pt x="704183" y="777221"/>
                </a:cubicBezTo>
                <a:lnTo>
                  <a:pt x="0" y="78169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7" name="Triangle rectangle 15"/>
          <p:cNvSpPr/>
          <p:nvPr userDrawn="1"/>
        </p:nvSpPr>
        <p:spPr>
          <a:xfrm flipV="1">
            <a:off x="468313" y="1520825"/>
            <a:ext cx="8064500" cy="10795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 name="Titre 1"/>
          <p:cNvSpPr>
            <a:spLocks noGrp="1"/>
          </p:cNvSpPr>
          <p:nvPr>
            <p:ph type="title"/>
          </p:nvPr>
        </p:nvSpPr>
        <p:spPr bwMode="gray">
          <a:xfrm>
            <a:off x="467544" y="692622"/>
            <a:ext cx="8424936" cy="792162"/>
          </a:xfrm>
        </p:spPr>
        <p:txBody>
          <a:bodyPr anchor="ctr"/>
          <a:lstStyle>
            <a:lvl1pPr>
              <a:defRPr sz="2600">
                <a:solidFill>
                  <a:schemeClr val="tx1"/>
                </a:solidFill>
              </a:defRPr>
            </a:lvl1pPr>
          </a:lstStyle>
          <a:p>
            <a:r>
              <a:rPr lang="fr-FR" noProof="0" dirty="0" smtClean="0"/>
              <a:t>Cliquez pour modifier le style du titre</a:t>
            </a:r>
            <a:endParaRPr lang="fr-FR" noProof="0" dirty="0"/>
          </a:p>
        </p:txBody>
      </p:sp>
      <p:sp>
        <p:nvSpPr>
          <p:cNvPr id="27" name="Espace réservé du contenu 26"/>
          <p:cNvSpPr>
            <a:spLocks noGrp="1"/>
          </p:cNvSpPr>
          <p:nvPr>
            <p:ph sz="quarter" idx="29"/>
          </p:nvPr>
        </p:nvSpPr>
        <p:spPr bwMode="gray">
          <a:xfrm>
            <a:off x="467544" y="1737219"/>
            <a:ext cx="8424936" cy="4428085"/>
          </a:xfrm>
        </p:spPr>
        <p:txBody>
          <a:bodyPr/>
          <a:lstStyle>
            <a:lvl1pPr>
              <a:defRPr>
                <a:solidFill>
                  <a:schemeClr val="tx1">
                    <a:lumMod val="50000"/>
                  </a:schemeClr>
                </a:solidFill>
              </a:defRPr>
            </a:lvl1pPr>
            <a:lvl2pPr>
              <a:buClr>
                <a:schemeClr val="bg2">
                  <a:lumMod val="75000"/>
                </a:schemeClr>
              </a:buClr>
              <a:buSzPct val="150000"/>
              <a:defRPr>
                <a:solidFill>
                  <a:schemeClr val="tx1">
                    <a:lumMod val="50000"/>
                  </a:schemeClr>
                </a:solidFill>
              </a:defRPr>
            </a:lvl2pPr>
            <a:lvl3pPr>
              <a:buClr>
                <a:schemeClr val="bg2">
                  <a:lumMod val="75000"/>
                </a:schemeClr>
              </a:buClr>
              <a:buSzPct val="150000"/>
              <a:defRPr>
                <a:solidFill>
                  <a:schemeClr val="tx1">
                    <a:lumMod val="50000"/>
                  </a:schemeClr>
                </a:solidFill>
              </a:defRPr>
            </a:lvl3pPr>
            <a:lvl4pPr>
              <a:buClr>
                <a:schemeClr val="bg2">
                  <a:lumMod val="75000"/>
                </a:schemeClr>
              </a:buClr>
              <a:buSzPct val="150000"/>
              <a:defRPr>
                <a:solidFill>
                  <a:schemeClr val="tx1">
                    <a:lumMod val="50000"/>
                  </a:schemeClr>
                </a:solidFill>
              </a:defRPr>
            </a:lvl4pPr>
            <a:lvl5pPr>
              <a:buClr>
                <a:schemeClr val="bg2">
                  <a:lumMod val="75000"/>
                </a:schemeClr>
              </a:buClr>
              <a:buSzPct val="150000"/>
              <a:defRPr>
                <a:solidFill>
                  <a:schemeClr val="tx1">
                    <a:lumMod val="50000"/>
                  </a:schemeClr>
                </a:solidFill>
              </a:defRPr>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8" name="Espace réservé du texte 28"/>
          <p:cNvSpPr>
            <a:spLocks noGrp="1"/>
          </p:cNvSpPr>
          <p:nvPr>
            <p:ph type="body" sz="quarter" idx="31"/>
          </p:nvPr>
        </p:nvSpPr>
        <p:spPr bwMode="gray">
          <a:xfrm>
            <a:off x="6372200"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0" name="Espace réservé du texte 28"/>
          <p:cNvSpPr>
            <a:spLocks noGrp="1"/>
          </p:cNvSpPr>
          <p:nvPr>
            <p:ph type="body" sz="quarter" idx="38"/>
          </p:nvPr>
        </p:nvSpPr>
        <p:spPr bwMode="gray">
          <a:xfrm rot="21000000">
            <a:off x="853855" y="-107960"/>
            <a:ext cx="1189319" cy="644790"/>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361979"/>
              <a:gd name="connsiteY0" fmla="*/ 199996 h 1399975"/>
              <a:gd name="connsiteX1" fmla="*/ 1163979 w 1361979"/>
              <a:gd name="connsiteY1" fmla="*/ 175975 h 1399975"/>
              <a:gd name="connsiteX2" fmla="*/ 1188000 w 1361979"/>
              <a:gd name="connsiteY2" fmla="*/ 199996 h 1399975"/>
              <a:gd name="connsiteX3" fmla="*/ 1188000 w 1361979"/>
              <a:gd name="connsiteY3" fmla="*/ 1375954 h 1399975"/>
              <a:gd name="connsiteX4" fmla="*/ 1180964 w 1361979"/>
              <a:gd name="connsiteY4" fmla="*/ 1392939 h 1399975"/>
              <a:gd name="connsiteX5" fmla="*/ 1163979 w 1361979"/>
              <a:gd name="connsiteY5" fmla="*/ 1399975 h 1399975"/>
              <a:gd name="connsiteX6" fmla="*/ 24021 w 1361979"/>
              <a:gd name="connsiteY6" fmla="*/ 1399975 h 1399975"/>
              <a:gd name="connsiteX7" fmla="*/ 7036 w 1361979"/>
              <a:gd name="connsiteY7" fmla="*/ 1392939 h 1399975"/>
              <a:gd name="connsiteX8" fmla="*/ 0 w 1361979"/>
              <a:gd name="connsiteY8" fmla="*/ 1375954 h 1399975"/>
              <a:gd name="connsiteX9" fmla="*/ 0 w 1361979"/>
              <a:gd name="connsiteY9" fmla="*/ 199996 h 1399975"/>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0 w 1189319"/>
              <a:gd name="connsiteY0" fmla="*/ 195993 h 1395972"/>
              <a:gd name="connsiteX1" fmla="*/ 1189319 w 1189319"/>
              <a:gd name="connsiteY1" fmla="*/ 960688 h 1395972"/>
              <a:gd name="connsiteX2" fmla="*/ 1188000 w 1189319"/>
              <a:gd name="connsiteY2" fmla="*/ 1371951 h 1395972"/>
              <a:gd name="connsiteX3" fmla="*/ 1180964 w 1189319"/>
              <a:gd name="connsiteY3" fmla="*/ 1388936 h 1395972"/>
              <a:gd name="connsiteX4" fmla="*/ 1163979 w 1189319"/>
              <a:gd name="connsiteY4" fmla="*/ 1395972 h 1395972"/>
              <a:gd name="connsiteX5" fmla="*/ 24021 w 1189319"/>
              <a:gd name="connsiteY5" fmla="*/ 1395972 h 1395972"/>
              <a:gd name="connsiteX6" fmla="*/ 7036 w 1189319"/>
              <a:gd name="connsiteY6" fmla="*/ 1388936 h 1395972"/>
              <a:gd name="connsiteX7" fmla="*/ 0 w 1189319"/>
              <a:gd name="connsiteY7" fmla="*/ 1371951 h 1395972"/>
              <a:gd name="connsiteX8" fmla="*/ 0 w 1189319"/>
              <a:gd name="connsiteY8" fmla="*/ 195993 h 1395972"/>
              <a:gd name="connsiteX0" fmla="*/ 1150 w 1189319"/>
              <a:gd name="connsiteY0" fmla="*/ 195993 h 840783"/>
              <a:gd name="connsiteX1" fmla="*/ 1189319 w 1189319"/>
              <a:gd name="connsiteY1" fmla="*/ 405499 h 840783"/>
              <a:gd name="connsiteX2" fmla="*/ 1188000 w 1189319"/>
              <a:gd name="connsiteY2" fmla="*/ 816762 h 840783"/>
              <a:gd name="connsiteX3" fmla="*/ 1180964 w 1189319"/>
              <a:gd name="connsiteY3" fmla="*/ 833747 h 840783"/>
              <a:gd name="connsiteX4" fmla="*/ 1163979 w 1189319"/>
              <a:gd name="connsiteY4" fmla="*/ 840783 h 840783"/>
              <a:gd name="connsiteX5" fmla="*/ 24021 w 1189319"/>
              <a:gd name="connsiteY5" fmla="*/ 840783 h 840783"/>
              <a:gd name="connsiteX6" fmla="*/ 7036 w 1189319"/>
              <a:gd name="connsiteY6" fmla="*/ 833747 h 840783"/>
              <a:gd name="connsiteX7" fmla="*/ 0 w 1189319"/>
              <a:gd name="connsiteY7" fmla="*/ 816762 h 840783"/>
              <a:gd name="connsiteX8" fmla="*/ 1150 w 1189319"/>
              <a:gd name="connsiteY8" fmla="*/ 195993 h 840783"/>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319" h="644790">
                <a:moveTo>
                  <a:pt x="1150" y="0"/>
                </a:moveTo>
                <a:lnTo>
                  <a:pt x="1189319" y="209506"/>
                </a:lnTo>
                <a:cubicBezTo>
                  <a:pt x="1188879" y="346594"/>
                  <a:pt x="1188440" y="483681"/>
                  <a:pt x="1188000" y="620769"/>
                </a:cubicBezTo>
                <a:cubicBezTo>
                  <a:pt x="1188000" y="627140"/>
                  <a:pt x="1185469" y="633250"/>
                  <a:pt x="1180964" y="637754"/>
                </a:cubicBezTo>
                <a:cubicBezTo>
                  <a:pt x="1176459" y="642259"/>
                  <a:pt x="1170349" y="644790"/>
                  <a:pt x="1163979" y="644790"/>
                </a:cubicBezTo>
                <a:lnTo>
                  <a:pt x="24021" y="644790"/>
                </a:lnTo>
                <a:cubicBezTo>
                  <a:pt x="17650" y="644790"/>
                  <a:pt x="11540" y="642259"/>
                  <a:pt x="7036" y="637754"/>
                </a:cubicBezTo>
                <a:cubicBezTo>
                  <a:pt x="2531" y="633249"/>
                  <a:pt x="0" y="627139"/>
                  <a:pt x="0" y="620769"/>
                </a:cubicBezTo>
                <a:cubicBezTo>
                  <a:pt x="383" y="413846"/>
                  <a:pt x="767" y="206923"/>
                  <a:pt x="1150" y="0"/>
                </a:cubicBezTo>
                <a:close/>
              </a:path>
            </a:pathLst>
          </a:custGeom>
          <a:solidFill>
            <a:schemeClr val="bg2"/>
          </a:solidFill>
        </p:spPr>
        <p:txBody>
          <a:bodyPr lIns="216000" rIns="36000" bIns="36000" anchor="b">
            <a:normAutofit/>
          </a:bodyPr>
          <a:lstStyle>
            <a:lvl1pPr marL="0" indent="0">
              <a:buFontTx/>
              <a:buNone/>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1" name="Espace réservé du texte 9"/>
          <p:cNvSpPr>
            <a:spLocks noGrp="1"/>
          </p:cNvSpPr>
          <p:nvPr>
            <p:ph type="body" sz="quarter" idx="19"/>
          </p:nvPr>
        </p:nvSpPr>
        <p:spPr bwMode="gray">
          <a:xfrm rot="21000000">
            <a:off x="878052" y="402192"/>
            <a:ext cx="200112" cy="238940"/>
          </a:xfrm>
        </p:spPr>
        <p:txBody>
          <a:bodyPr anchor="ctr">
            <a:normAutofit/>
          </a:bodyPr>
          <a:lstStyle>
            <a:lvl1pPr marL="0" indent="0" algn="r">
              <a:lnSpc>
                <a:spcPct val="100000"/>
              </a:lnSpc>
              <a:buClr>
                <a:schemeClr val="tx1"/>
              </a:buClr>
              <a:buSzPct val="130000"/>
              <a:buFontTx/>
              <a:buNone/>
              <a:defRPr sz="900" b="1">
                <a:solidFill>
                  <a:schemeClr val="bg1"/>
                </a:solidFill>
              </a:defRPr>
            </a:lvl1pPr>
          </a:lstStyle>
          <a:p>
            <a:pPr lvl="0"/>
            <a:r>
              <a:rPr lang="en-US" noProof="0" dirty="0" smtClean="0"/>
              <a:t>Cliquez pour modifier les styles du texte du masque</a:t>
            </a:r>
          </a:p>
        </p:txBody>
      </p:sp>
      <p:sp>
        <p:nvSpPr>
          <p:cNvPr id="12" name="Espace réservé du texte 28"/>
          <p:cNvSpPr>
            <a:spLocks noGrp="1"/>
          </p:cNvSpPr>
          <p:nvPr>
            <p:ph type="body" sz="quarter" idx="45"/>
          </p:nvPr>
        </p:nvSpPr>
        <p:spPr bwMode="gray">
          <a:xfrm>
            <a:off x="3635375"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3" name="Espace réservé du texte 28"/>
          <p:cNvSpPr>
            <a:spLocks noGrp="1"/>
          </p:cNvSpPr>
          <p:nvPr>
            <p:ph type="body" sz="quarter" idx="46"/>
          </p:nvPr>
        </p:nvSpPr>
        <p:spPr bwMode="gray">
          <a:xfrm>
            <a:off x="5003800"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4" name="Espace réservé du texte 28"/>
          <p:cNvSpPr>
            <a:spLocks noGrp="1"/>
          </p:cNvSpPr>
          <p:nvPr>
            <p:ph type="body" sz="quarter" idx="47"/>
          </p:nvPr>
        </p:nvSpPr>
        <p:spPr bwMode="gray">
          <a:xfrm>
            <a:off x="2195736"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5" name="Espace réservé du texte 28"/>
          <p:cNvSpPr>
            <a:spLocks noGrp="1"/>
          </p:cNvSpPr>
          <p:nvPr>
            <p:ph type="body" sz="quarter" idx="48"/>
          </p:nvPr>
        </p:nvSpPr>
        <p:spPr bwMode="gray">
          <a:xfrm>
            <a:off x="7740650"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8" name="Espace réservé du pied de page 3"/>
          <p:cNvSpPr>
            <a:spLocks noGrp="1"/>
          </p:cNvSpPr>
          <p:nvPr>
            <p:ph type="ftr" sz="quarter" idx="49"/>
          </p:nvPr>
        </p:nvSpPr>
        <p:spPr bwMode="gray">
          <a:xfrm>
            <a:off x="1331913" y="6545263"/>
            <a:ext cx="6192837" cy="555625"/>
          </a:xfrm>
          <a:prstGeom prst="rect">
            <a:avLst/>
          </a:prstGeom>
        </p:spPr>
        <p:txBody>
          <a:bodyPr/>
          <a:lstStyle>
            <a:lvl1pPr fontAlgn="auto">
              <a:spcBef>
                <a:spcPts val="0"/>
              </a:spcBef>
              <a:spcAft>
                <a:spcPts val="0"/>
              </a:spcAft>
              <a:defRPr sz="1000" dirty="0" smtClean="0">
                <a:latin typeface="+mn-lt"/>
              </a:defRPr>
            </a:lvl1pPr>
          </a:lstStyle>
          <a:p>
            <a:pPr>
              <a:defRPr/>
            </a:pPr>
            <a:r>
              <a:rPr lang="fr-FR"/>
              <a:t>Titre du projet</a:t>
            </a:r>
          </a:p>
        </p:txBody>
      </p:sp>
      <p:sp>
        <p:nvSpPr>
          <p:cNvPr id="19" name="Espace réservé du numéro de diapositive 4"/>
          <p:cNvSpPr>
            <a:spLocks noGrp="1"/>
          </p:cNvSpPr>
          <p:nvPr>
            <p:ph type="sldNum" sz="quarter" idx="50"/>
          </p:nvPr>
        </p:nvSpPr>
        <p:spPr/>
        <p:txBody>
          <a:bodyPr/>
          <a:lstStyle>
            <a:lvl1pPr>
              <a:defRPr/>
            </a:lvl1pPr>
          </a:lstStyle>
          <a:p>
            <a:pPr>
              <a:defRPr/>
            </a:pPr>
            <a:fld id="{222ACB05-3BD6-4D4B-A92C-9A61A005EE8C}" type="slidenum">
              <a:rPr lang="fr-FR"/>
              <a:pPr>
                <a:defRPr/>
              </a:pPr>
              <a:t>‹N°›</a:t>
            </a:fld>
            <a:endParaRPr lang="fr-F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exte_Chapitre_1">
    <p:spTree>
      <p:nvGrpSpPr>
        <p:cNvPr id="1" name=""/>
        <p:cNvGrpSpPr/>
        <p:nvPr/>
      </p:nvGrpSpPr>
      <p:grpSpPr>
        <a:xfrm>
          <a:off x="0" y="0"/>
          <a:ext cx="0" cy="0"/>
          <a:chOff x="0" y="0"/>
          <a:chExt cx="0" cy="0"/>
        </a:xfrm>
      </p:grpSpPr>
      <p:sp>
        <p:nvSpPr>
          <p:cNvPr id="16" name="Forme libre 6"/>
          <p:cNvSpPr/>
          <p:nvPr userDrawn="1"/>
        </p:nvSpPr>
        <p:spPr bwMode="gray">
          <a:xfrm rot="21000000">
            <a:off x="-73025" y="-46038"/>
            <a:ext cx="728663" cy="782638"/>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013364 w 8721577"/>
              <a:gd name="connsiteY0" fmla="*/ 6418 h 3679481"/>
              <a:gd name="connsiteX1" fmla="*/ 142322 w 8721577"/>
              <a:gd name="connsiteY1" fmla="*/ 14568 h 3679481"/>
              <a:gd name="connsiteX2" fmla="*/ 159433 w 8721577"/>
              <a:gd name="connsiteY2" fmla="*/ 7481 h 3679481"/>
              <a:gd name="connsiteX3" fmla="*/ 8697379 w 8721577"/>
              <a:gd name="connsiteY3" fmla="*/ 7481 h 3679481"/>
              <a:gd name="connsiteX4" fmla="*/ 8714490 w 8721577"/>
              <a:gd name="connsiteY4" fmla="*/ 14568 h 3679481"/>
              <a:gd name="connsiteX5" fmla="*/ 8721577 w 8721577"/>
              <a:gd name="connsiteY5" fmla="*/ 31679 h 3679481"/>
              <a:gd name="connsiteX6" fmla="*/ 8721577 w 8721577"/>
              <a:gd name="connsiteY6" fmla="*/ 3655283 h 3679481"/>
              <a:gd name="connsiteX7" fmla="*/ 8714490 w 8721577"/>
              <a:gd name="connsiteY7" fmla="*/ 3672394 h 3679481"/>
              <a:gd name="connsiteX8" fmla="*/ 8697379 w 8721577"/>
              <a:gd name="connsiteY8" fmla="*/ 3679481 h 3679481"/>
              <a:gd name="connsiteX9" fmla="*/ 159433 w 8721577"/>
              <a:gd name="connsiteY9" fmla="*/ 3679481 h 3679481"/>
              <a:gd name="connsiteX10" fmla="*/ 142322 w 8721577"/>
              <a:gd name="connsiteY10" fmla="*/ 3672394 h 3679481"/>
              <a:gd name="connsiteX11" fmla="*/ 135235 w 8721577"/>
              <a:gd name="connsiteY11" fmla="*/ 3655283 h 3679481"/>
              <a:gd name="connsiteX12" fmla="*/ 1013364 w 8721577"/>
              <a:gd name="connsiteY12" fmla="*/ 6418 h 3679481"/>
              <a:gd name="connsiteX0" fmla="*/ 1013364 w 8721577"/>
              <a:gd name="connsiteY0" fmla="*/ 6418 h 3700856"/>
              <a:gd name="connsiteX1" fmla="*/ 142322 w 8721577"/>
              <a:gd name="connsiteY1" fmla="*/ 14568 h 3700856"/>
              <a:gd name="connsiteX2" fmla="*/ 159433 w 8721577"/>
              <a:gd name="connsiteY2" fmla="*/ 7481 h 3700856"/>
              <a:gd name="connsiteX3" fmla="*/ 8697379 w 8721577"/>
              <a:gd name="connsiteY3" fmla="*/ 7481 h 3700856"/>
              <a:gd name="connsiteX4" fmla="*/ 8714490 w 8721577"/>
              <a:gd name="connsiteY4" fmla="*/ 14568 h 3700856"/>
              <a:gd name="connsiteX5" fmla="*/ 8721577 w 8721577"/>
              <a:gd name="connsiteY5" fmla="*/ 31679 h 3700856"/>
              <a:gd name="connsiteX6" fmla="*/ 8721577 w 8721577"/>
              <a:gd name="connsiteY6" fmla="*/ 3655283 h 3700856"/>
              <a:gd name="connsiteX7" fmla="*/ 8714490 w 8721577"/>
              <a:gd name="connsiteY7" fmla="*/ 3672394 h 3700856"/>
              <a:gd name="connsiteX8" fmla="*/ 8697379 w 8721577"/>
              <a:gd name="connsiteY8" fmla="*/ 3679481 h 3700856"/>
              <a:gd name="connsiteX9" fmla="*/ 159433 w 8721577"/>
              <a:gd name="connsiteY9" fmla="*/ 3679481 h 3700856"/>
              <a:gd name="connsiteX10" fmla="*/ 142322 w 8721577"/>
              <a:gd name="connsiteY10" fmla="*/ 3672394 h 3700856"/>
              <a:gd name="connsiteX11" fmla="*/ 363068 w 8721577"/>
              <a:gd name="connsiteY11" fmla="*/ 3694438 h 3700856"/>
              <a:gd name="connsiteX12" fmla="*/ 1013364 w 8721577"/>
              <a:gd name="connsiteY12" fmla="*/ 6418 h 3700856"/>
              <a:gd name="connsiteX0" fmla="*/ 2242983 w 9951196"/>
              <a:gd name="connsiteY0" fmla="*/ 6418 h 4306615"/>
              <a:gd name="connsiteX1" fmla="*/ 1371941 w 9951196"/>
              <a:gd name="connsiteY1" fmla="*/ 14568 h 4306615"/>
              <a:gd name="connsiteX2" fmla="*/ 1389052 w 9951196"/>
              <a:gd name="connsiteY2" fmla="*/ 7481 h 4306615"/>
              <a:gd name="connsiteX3" fmla="*/ 9926998 w 9951196"/>
              <a:gd name="connsiteY3" fmla="*/ 7481 h 4306615"/>
              <a:gd name="connsiteX4" fmla="*/ 9944109 w 9951196"/>
              <a:gd name="connsiteY4" fmla="*/ 14568 h 4306615"/>
              <a:gd name="connsiteX5" fmla="*/ 9951196 w 9951196"/>
              <a:gd name="connsiteY5" fmla="*/ 31679 h 4306615"/>
              <a:gd name="connsiteX6" fmla="*/ 9951196 w 9951196"/>
              <a:gd name="connsiteY6" fmla="*/ 3655283 h 4306615"/>
              <a:gd name="connsiteX7" fmla="*/ 9944109 w 9951196"/>
              <a:gd name="connsiteY7" fmla="*/ 3672394 h 4306615"/>
              <a:gd name="connsiteX8" fmla="*/ 9926998 w 9951196"/>
              <a:gd name="connsiteY8" fmla="*/ 3679481 h 4306615"/>
              <a:gd name="connsiteX9" fmla="*/ 1389052 w 9951196"/>
              <a:gd name="connsiteY9" fmla="*/ 3679481 h 4306615"/>
              <a:gd name="connsiteX10" fmla="*/ 1592687 w 9951196"/>
              <a:gd name="connsiteY10" fmla="*/ 3694438 h 4306615"/>
              <a:gd name="connsiteX11" fmla="*/ 2242983 w 9951196"/>
              <a:gd name="connsiteY11" fmla="*/ 6418 h 4306615"/>
              <a:gd name="connsiteX0" fmla="*/ 1013364 w 8721577"/>
              <a:gd name="connsiteY0" fmla="*/ 6418 h 3694438"/>
              <a:gd name="connsiteX1" fmla="*/ 142322 w 8721577"/>
              <a:gd name="connsiteY1" fmla="*/ 14568 h 3694438"/>
              <a:gd name="connsiteX2" fmla="*/ 159433 w 8721577"/>
              <a:gd name="connsiteY2" fmla="*/ 7481 h 3694438"/>
              <a:gd name="connsiteX3" fmla="*/ 8697379 w 8721577"/>
              <a:gd name="connsiteY3" fmla="*/ 7481 h 3694438"/>
              <a:gd name="connsiteX4" fmla="*/ 8714490 w 8721577"/>
              <a:gd name="connsiteY4" fmla="*/ 14568 h 3694438"/>
              <a:gd name="connsiteX5" fmla="*/ 8721577 w 8721577"/>
              <a:gd name="connsiteY5" fmla="*/ 31679 h 3694438"/>
              <a:gd name="connsiteX6" fmla="*/ 8721577 w 8721577"/>
              <a:gd name="connsiteY6" fmla="*/ 3655283 h 3694438"/>
              <a:gd name="connsiteX7" fmla="*/ 8714490 w 8721577"/>
              <a:gd name="connsiteY7" fmla="*/ 3672394 h 3694438"/>
              <a:gd name="connsiteX8" fmla="*/ 8697379 w 8721577"/>
              <a:gd name="connsiteY8" fmla="*/ 3679481 h 3694438"/>
              <a:gd name="connsiteX9" fmla="*/ 363068 w 8721577"/>
              <a:gd name="connsiteY9" fmla="*/ 3694438 h 3694438"/>
              <a:gd name="connsiteX10" fmla="*/ 1013364 w 8721577"/>
              <a:gd name="connsiteY10" fmla="*/ 6418 h 3694438"/>
              <a:gd name="connsiteX0" fmla="*/ 508966 w 8649520"/>
              <a:gd name="connsiteY0" fmla="*/ 188005 h 3707740"/>
              <a:gd name="connsiteX1" fmla="*/ 70265 w 8649520"/>
              <a:gd name="connsiteY1" fmla="*/ 27870 h 3707740"/>
              <a:gd name="connsiteX2" fmla="*/ 87376 w 8649520"/>
              <a:gd name="connsiteY2" fmla="*/ 20783 h 3707740"/>
              <a:gd name="connsiteX3" fmla="*/ 8625322 w 8649520"/>
              <a:gd name="connsiteY3" fmla="*/ 20783 h 3707740"/>
              <a:gd name="connsiteX4" fmla="*/ 8642433 w 8649520"/>
              <a:gd name="connsiteY4" fmla="*/ 27870 h 3707740"/>
              <a:gd name="connsiteX5" fmla="*/ 8649520 w 8649520"/>
              <a:gd name="connsiteY5" fmla="*/ 44981 h 3707740"/>
              <a:gd name="connsiteX6" fmla="*/ 8649520 w 8649520"/>
              <a:gd name="connsiteY6" fmla="*/ 3668585 h 3707740"/>
              <a:gd name="connsiteX7" fmla="*/ 8642433 w 8649520"/>
              <a:gd name="connsiteY7" fmla="*/ 3685696 h 3707740"/>
              <a:gd name="connsiteX8" fmla="*/ 8625322 w 8649520"/>
              <a:gd name="connsiteY8" fmla="*/ 3692783 h 3707740"/>
              <a:gd name="connsiteX9" fmla="*/ 291011 w 8649520"/>
              <a:gd name="connsiteY9" fmla="*/ 3707740 h 3707740"/>
              <a:gd name="connsiteX10" fmla="*/ 508966 w 8649520"/>
              <a:gd name="connsiteY10" fmla="*/ 188005 h 3707740"/>
              <a:gd name="connsiteX0" fmla="*/ 510758 w 8651312"/>
              <a:gd name="connsiteY0" fmla="*/ 188182 h 3707917"/>
              <a:gd name="connsiteX1" fmla="*/ 72057 w 8651312"/>
              <a:gd name="connsiteY1" fmla="*/ 28047 h 3707917"/>
              <a:gd name="connsiteX2" fmla="*/ 943101 w 8651312"/>
              <a:gd name="connsiteY2" fmla="*/ 19897 h 3707917"/>
              <a:gd name="connsiteX3" fmla="*/ 8627114 w 8651312"/>
              <a:gd name="connsiteY3" fmla="*/ 20960 h 3707917"/>
              <a:gd name="connsiteX4" fmla="*/ 8644225 w 8651312"/>
              <a:gd name="connsiteY4" fmla="*/ 28047 h 3707917"/>
              <a:gd name="connsiteX5" fmla="*/ 8651312 w 8651312"/>
              <a:gd name="connsiteY5" fmla="*/ 45158 h 3707917"/>
              <a:gd name="connsiteX6" fmla="*/ 8651312 w 8651312"/>
              <a:gd name="connsiteY6" fmla="*/ 3668762 h 3707917"/>
              <a:gd name="connsiteX7" fmla="*/ 8644225 w 8651312"/>
              <a:gd name="connsiteY7" fmla="*/ 3685873 h 3707917"/>
              <a:gd name="connsiteX8" fmla="*/ 8627114 w 8651312"/>
              <a:gd name="connsiteY8" fmla="*/ 3692960 h 3707917"/>
              <a:gd name="connsiteX9" fmla="*/ 292803 w 8651312"/>
              <a:gd name="connsiteY9" fmla="*/ 3707917 h 3707917"/>
              <a:gd name="connsiteX10" fmla="*/ 510758 w 8651312"/>
              <a:gd name="connsiteY10" fmla="*/ 188182 h 3707917"/>
              <a:gd name="connsiteX0" fmla="*/ 920383 w 9060937"/>
              <a:gd name="connsiteY0" fmla="*/ 614670 h 4134405"/>
              <a:gd name="connsiteX1" fmla="*/ 1352726 w 9060937"/>
              <a:gd name="connsiteY1" fmla="*/ 446385 h 4134405"/>
              <a:gd name="connsiteX2" fmla="*/ 9036739 w 9060937"/>
              <a:gd name="connsiteY2" fmla="*/ 447448 h 4134405"/>
              <a:gd name="connsiteX3" fmla="*/ 9053850 w 9060937"/>
              <a:gd name="connsiteY3" fmla="*/ 454535 h 4134405"/>
              <a:gd name="connsiteX4" fmla="*/ 9060937 w 9060937"/>
              <a:gd name="connsiteY4" fmla="*/ 471646 h 4134405"/>
              <a:gd name="connsiteX5" fmla="*/ 9060937 w 9060937"/>
              <a:gd name="connsiteY5" fmla="*/ 4095250 h 4134405"/>
              <a:gd name="connsiteX6" fmla="*/ 9053850 w 9060937"/>
              <a:gd name="connsiteY6" fmla="*/ 4112361 h 4134405"/>
              <a:gd name="connsiteX7" fmla="*/ 9036739 w 9060937"/>
              <a:gd name="connsiteY7" fmla="*/ 4119448 h 4134405"/>
              <a:gd name="connsiteX8" fmla="*/ 702428 w 9060937"/>
              <a:gd name="connsiteY8" fmla="*/ 4134405 h 4134405"/>
              <a:gd name="connsiteX9" fmla="*/ 920383 w 9060937"/>
              <a:gd name="connsiteY9" fmla="*/ 614670 h 4134405"/>
              <a:gd name="connsiteX0" fmla="*/ 0 w 8358509"/>
              <a:gd name="connsiteY0" fmla="*/ 3688020 h 3688020"/>
              <a:gd name="connsiteX1" fmla="*/ 650298 w 8358509"/>
              <a:gd name="connsiteY1" fmla="*/ 0 h 3688020"/>
              <a:gd name="connsiteX2" fmla="*/ 8334311 w 8358509"/>
              <a:gd name="connsiteY2" fmla="*/ 1063 h 3688020"/>
              <a:gd name="connsiteX3" fmla="*/ 8351422 w 8358509"/>
              <a:gd name="connsiteY3" fmla="*/ 8150 h 3688020"/>
              <a:gd name="connsiteX4" fmla="*/ 8358509 w 8358509"/>
              <a:gd name="connsiteY4" fmla="*/ 25261 h 3688020"/>
              <a:gd name="connsiteX5" fmla="*/ 8358509 w 8358509"/>
              <a:gd name="connsiteY5" fmla="*/ 3648865 h 3688020"/>
              <a:gd name="connsiteX6" fmla="*/ 8351422 w 8358509"/>
              <a:gd name="connsiteY6" fmla="*/ 3665976 h 3688020"/>
              <a:gd name="connsiteX7" fmla="*/ 8334311 w 8358509"/>
              <a:gd name="connsiteY7" fmla="*/ 3673063 h 3688020"/>
              <a:gd name="connsiteX8" fmla="*/ 0 w 8358509"/>
              <a:gd name="connsiteY8" fmla="*/ 3688020 h 3688020"/>
              <a:gd name="connsiteX0" fmla="*/ 0 w 9619013"/>
              <a:gd name="connsiteY0" fmla="*/ 4270726 h 4270726"/>
              <a:gd name="connsiteX1" fmla="*/ 650298 w 9619013"/>
              <a:gd name="connsiteY1" fmla="*/ 582706 h 4270726"/>
              <a:gd name="connsiteX2" fmla="*/ 8334311 w 9619013"/>
              <a:gd name="connsiteY2" fmla="*/ 583769 h 4270726"/>
              <a:gd name="connsiteX3" fmla="*/ 8358509 w 9619013"/>
              <a:gd name="connsiteY3" fmla="*/ 607967 h 4270726"/>
              <a:gd name="connsiteX4" fmla="*/ 8358509 w 9619013"/>
              <a:gd name="connsiteY4" fmla="*/ 4231571 h 4270726"/>
              <a:gd name="connsiteX5" fmla="*/ 8351422 w 9619013"/>
              <a:gd name="connsiteY5" fmla="*/ 4248682 h 4270726"/>
              <a:gd name="connsiteX6" fmla="*/ 8334311 w 9619013"/>
              <a:gd name="connsiteY6" fmla="*/ 4255769 h 4270726"/>
              <a:gd name="connsiteX7" fmla="*/ 0 w 9619013"/>
              <a:gd name="connsiteY7" fmla="*/ 4270726 h 4270726"/>
              <a:gd name="connsiteX0" fmla="*/ 0 w 8358509"/>
              <a:gd name="connsiteY0" fmla="*/ 3688020 h 3688020"/>
              <a:gd name="connsiteX1" fmla="*/ 650298 w 8358509"/>
              <a:gd name="connsiteY1" fmla="*/ 0 h 3688020"/>
              <a:gd name="connsiteX2" fmla="*/ 8358509 w 8358509"/>
              <a:gd name="connsiteY2" fmla="*/ 25261 h 3688020"/>
              <a:gd name="connsiteX3" fmla="*/ 8358509 w 8358509"/>
              <a:gd name="connsiteY3" fmla="*/ 3648865 h 3688020"/>
              <a:gd name="connsiteX4" fmla="*/ 8351422 w 8358509"/>
              <a:gd name="connsiteY4" fmla="*/ 3665976 h 3688020"/>
              <a:gd name="connsiteX5" fmla="*/ 8334311 w 8358509"/>
              <a:gd name="connsiteY5" fmla="*/ 3673063 h 3688020"/>
              <a:gd name="connsiteX6" fmla="*/ 0 w 8358509"/>
              <a:gd name="connsiteY6" fmla="*/ 3688020 h 3688020"/>
              <a:gd name="connsiteX0" fmla="*/ 0 w 8358509"/>
              <a:gd name="connsiteY0" fmla="*/ 3688020 h 3688020"/>
              <a:gd name="connsiteX1" fmla="*/ 650298 w 8358509"/>
              <a:gd name="connsiteY1" fmla="*/ 0 h 3688020"/>
              <a:gd name="connsiteX2" fmla="*/ 8357356 w 8358509"/>
              <a:gd name="connsiteY2" fmla="*/ 2999770 h 3688020"/>
              <a:gd name="connsiteX3" fmla="*/ 8358509 w 8358509"/>
              <a:gd name="connsiteY3" fmla="*/ 3648865 h 3688020"/>
              <a:gd name="connsiteX4" fmla="*/ 8351422 w 8358509"/>
              <a:gd name="connsiteY4" fmla="*/ 3665976 h 3688020"/>
              <a:gd name="connsiteX5" fmla="*/ 8334311 w 8358509"/>
              <a:gd name="connsiteY5" fmla="*/ 3673063 h 3688020"/>
              <a:gd name="connsiteX6" fmla="*/ 0 w 8358509"/>
              <a:gd name="connsiteY6" fmla="*/ 3688020 h 3688020"/>
              <a:gd name="connsiteX0" fmla="*/ 0 w 8358509"/>
              <a:gd name="connsiteY0" fmla="*/ 1700855 h 1700855"/>
              <a:gd name="connsiteX1" fmla="*/ 3394301 w 8358509"/>
              <a:gd name="connsiteY1" fmla="*/ 0 h 1700855"/>
              <a:gd name="connsiteX2" fmla="*/ 8357356 w 8358509"/>
              <a:gd name="connsiteY2" fmla="*/ 1012605 h 1700855"/>
              <a:gd name="connsiteX3" fmla="*/ 8358509 w 8358509"/>
              <a:gd name="connsiteY3" fmla="*/ 1661700 h 1700855"/>
              <a:gd name="connsiteX4" fmla="*/ 8351422 w 8358509"/>
              <a:gd name="connsiteY4" fmla="*/ 1678811 h 1700855"/>
              <a:gd name="connsiteX5" fmla="*/ 8334311 w 8358509"/>
              <a:gd name="connsiteY5" fmla="*/ 1685898 h 1700855"/>
              <a:gd name="connsiteX6" fmla="*/ 0 w 8358509"/>
              <a:gd name="connsiteY6" fmla="*/ 1700855 h 1700855"/>
              <a:gd name="connsiteX0" fmla="*/ 0 w 8358509"/>
              <a:gd name="connsiteY0" fmla="*/ 688250 h 688250"/>
              <a:gd name="connsiteX1" fmla="*/ 4981646 w 8358509"/>
              <a:gd name="connsiteY1" fmla="*/ 144713 h 688250"/>
              <a:gd name="connsiteX2" fmla="*/ 8357356 w 8358509"/>
              <a:gd name="connsiteY2" fmla="*/ 0 h 688250"/>
              <a:gd name="connsiteX3" fmla="*/ 8358509 w 8358509"/>
              <a:gd name="connsiteY3" fmla="*/ 649095 h 688250"/>
              <a:gd name="connsiteX4" fmla="*/ 8351422 w 8358509"/>
              <a:gd name="connsiteY4" fmla="*/ 666206 h 688250"/>
              <a:gd name="connsiteX5" fmla="*/ 8334311 w 8358509"/>
              <a:gd name="connsiteY5" fmla="*/ 673293 h 688250"/>
              <a:gd name="connsiteX6" fmla="*/ 0 w 8358509"/>
              <a:gd name="connsiteY6" fmla="*/ 688250 h 688250"/>
              <a:gd name="connsiteX0" fmla="*/ 0 w 8358509"/>
              <a:gd name="connsiteY0" fmla="*/ 888005 h 888005"/>
              <a:gd name="connsiteX1" fmla="*/ 7382188 w 8358509"/>
              <a:gd name="connsiteY1" fmla="*/ 0 h 888005"/>
              <a:gd name="connsiteX2" fmla="*/ 8357356 w 8358509"/>
              <a:gd name="connsiteY2" fmla="*/ 199755 h 888005"/>
              <a:gd name="connsiteX3" fmla="*/ 8358509 w 8358509"/>
              <a:gd name="connsiteY3" fmla="*/ 848850 h 888005"/>
              <a:gd name="connsiteX4" fmla="*/ 8351422 w 8358509"/>
              <a:gd name="connsiteY4" fmla="*/ 865961 h 888005"/>
              <a:gd name="connsiteX5" fmla="*/ 8334311 w 8358509"/>
              <a:gd name="connsiteY5" fmla="*/ 873048 h 888005"/>
              <a:gd name="connsiteX6" fmla="*/ 0 w 8358509"/>
              <a:gd name="connsiteY6" fmla="*/ 888005 h 888005"/>
              <a:gd name="connsiteX0" fmla="*/ 0 w 8358509"/>
              <a:gd name="connsiteY0" fmla="*/ 792176 h 792176"/>
              <a:gd name="connsiteX1" fmla="*/ 7767960 w 8358509"/>
              <a:gd name="connsiteY1" fmla="*/ 0 h 792176"/>
              <a:gd name="connsiteX2" fmla="*/ 8357356 w 8358509"/>
              <a:gd name="connsiteY2" fmla="*/ 103926 h 792176"/>
              <a:gd name="connsiteX3" fmla="*/ 8358509 w 8358509"/>
              <a:gd name="connsiteY3" fmla="*/ 753021 h 792176"/>
              <a:gd name="connsiteX4" fmla="*/ 8351422 w 8358509"/>
              <a:gd name="connsiteY4" fmla="*/ 770132 h 792176"/>
              <a:gd name="connsiteX5" fmla="*/ 8334311 w 8358509"/>
              <a:gd name="connsiteY5" fmla="*/ 777219 h 792176"/>
              <a:gd name="connsiteX6" fmla="*/ 0 w 8358509"/>
              <a:gd name="connsiteY6" fmla="*/ 792176 h 792176"/>
              <a:gd name="connsiteX0" fmla="*/ 0 w 8358509"/>
              <a:gd name="connsiteY0" fmla="*/ 688250 h 688250"/>
              <a:gd name="connsiteX1" fmla="*/ 7847326 w 8358509"/>
              <a:gd name="connsiteY1" fmla="*/ 65058 h 688250"/>
              <a:gd name="connsiteX2" fmla="*/ 8357356 w 8358509"/>
              <a:gd name="connsiteY2" fmla="*/ 0 h 688250"/>
              <a:gd name="connsiteX3" fmla="*/ 8358509 w 8358509"/>
              <a:gd name="connsiteY3" fmla="*/ 649095 h 688250"/>
              <a:gd name="connsiteX4" fmla="*/ 8351422 w 8358509"/>
              <a:gd name="connsiteY4" fmla="*/ 666206 h 688250"/>
              <a:gd name="connsiteX5" fmla="*/ 8334311 w 8358509"/>
              <a:gd name="connsiteY5" fmla="*/ 673293 h 688250"/>
              <a:gd name="connsiteX6" fmla="*/ 0 w 8358509"/>
              <a:gd name="connsiteY6" fmla="*/ 688250 h 688250"/>
              <a:gd name="connsiteX0" fmla="*/ 0 w 8358509"/>
              <a:gd name="connsiteY0" fmla="*/ 792178 h 792178"/>
              <a:gd name="connsiteX1" fmla="*/ 7767961 w 8358509"/>
              <a:gd name="connsiteY1" fmla="*/ 0 h 792178"/>
              <a:gd name="connsiteX2" fmla="*/ 8357356 w 8358509"/>
              <a:gd name="connsiteY2" fmla="*/ 103928 h 792178"/>
              <a:gd name="connsiteX3" fmla="*/ 8358509 w 8358509"/>
              <a:gd name="connsiteY3" fmla="*/ 753023 h 792178"/>
              <a:gd name="connsiteX4" fmla="*/ 8351422 w 8358509"/>
              <a:gd name="connsiteY4" fmla="*/ 770134 h 792178"/>
              <a:gd name="connsiteX5" fmla="*/ 8334311 w 8358509"/>
              <a:gd name="connsiteY5" fmla="*/ 777221 h 792178"/>
              <a:gd name="connsiteX6" fmla="*/ 0 w 8358509"/>
              <a:gd name="connsiteY6" fmla="*/ 792178 h 792178"/>
              <a:gd name="connsiteX0" fmla="*/ 0 w 3499848"/>
              <a:gd name="connsiteY0" fmla="*/ 738786 h 777221"/>
              <a:gd name="connsiteX1" fmla="*/ 2909300 w 3499848"/>
              <a:gd name="connsiteY1" fmla="*/ 0 h 777221"/>
              <a:gd name="connsiteX2" fmla="*/ 3498695 w 3499848"/>
              <a:gd name="connsiteY2" fmla="*/ 103928 h 777221"/>
              <a:gd name="connsiteX3" fmla="*/ 3499848 w 3499848"/>
              <a:gd name="connsiteY3" fmla="*/ 753023 h 777221"/>
              <a:gd name="connsiteX4" fmla="*/ 3492761 w 3499848"/>
              <a:gd name="connsiteY4" fmla="*/ 770134 h 777221"/>
              <a:gd name="connsiteX5" fmla="*/ 3475650 w 3499848"/>
              <a:gd name="connsiteY5" fmla="*/ 777221 h 777221"/>
              <a:gd name="connsiteX6" fmla="*/ 0 w 3499848"/>
              <a:gd name="connsiteY6" fmla="*/ 738786 h 777221"/>
              <a:gd name="connsiteX0" fmla="*/ 0 w 728381"/>
              <a:gd name="connsiteY0" fmla="*/ 781693 h 781693"/>
              <a:gd name="connsiteX1" fmla="*/ 137833 w 728381"/>
              <a:gd name="connsiteY1" fmla="*/ 0 h 781693"/>
              <a:gd name="connsiteX2" fmla="*/ 727228 w 728381"/>
              <a:gd name="connsiteY2" fmla="*/ 103928 h 781693"/>
              <a:gd name="connsiteX3" fmla="*/ 728381 w 728381"/>
              <a:gd name="connsiteY3" fmla="*/ 753023 h 781693"/>
              <a:gd name="connsiteX4" fmla="*/ 721294 w 728381"/>
              <a:gd name="connsiteY4" fmla="*/ 770134 h 781693"/>
              <a:gd name="connsiteX5" fmla="*/ 704183 w 728381"/>
              <a:gd name="connsiteY5" fmla="*/ 777221 h 781693"/>
              <a:gd name="connsiteX6" fmla="*/ 0 w 728381"/>
              <a:gd name="connsiteY6" fmla="*/ 781693 h 781693"/>
              <a:gd name="connsiteX0" fmla="*/ 0 w 728381"/>
              <a:gd name="connsiteY0" fmla="*/ 781693 h 781693"/>
              <a:gd name="connsiteX1" fmla="*/ 137833 w 728381"/>
              <a:gd name="connsiteY1" fmla="*/ 0 h 781693"/>
              <a:gd name="connsiteX2" fmla="*/ 727228 w 728381"/>
              <a:gd name="connsiteY2" fmla="*/ 103928 h 781693"/>
              <a:gd name="connsiteX3" fmla="*/ 728381 w 728381"/>
              <a:gd name="connsiteY3" fmla="*/ 753023 h 781693"/>
              <a:gd name="connsiteX4" fmla="*/ 721294 w 728381"/>
              <a:gd name="connsiteY4" fmla="*/ 770134 h 781693"/>
              <a:gd name="connsiteX5" fmla="*/ 704183 w 728381"/>
              <a:gd name="connsiteY5" fmla="*/ 777221 h 781693"/>
              <a:gd name="connsiteX6" fmla="*/ 0 w 728381"/>
              <a:gd name="connsiteY6" fmla="*/ 781693 h 78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381" h="781693">
                <a:moveTo>
                  <a:pt x="0" y="781693"/>
                </a:moveTo>
                <a:lnTo>
                  <a:pt x="137833" y="0"/>
                </a:lnTo>
                <a:lnTo>
                  <a:pt x="727228" y="103928"/>
                </a:lnTo>
                <a:cubicBezTo>
                  <a:pt x="727612" y="320293"/>
                  <a:pt x="727997" y="536658"/>
                  <a:pt x="728381" y="753023"/>
                </a:cubicBezTo>
                <a:cubicBezTo>
                  <a:pt x="728381" y="759441"/>
                  <a:pt x="725832" y="765596"/>
                  <a:pt x="721294" y="770134"/>
                </a:cubicBezTo>
                <a:cubicBezTo>
                  <a:pt x="716756" y="774672"/>
                  <a:pt x="710601" y="777221"/>
                  <a:pt x="704183" y="777221"/>
                </a:cubicBezTo>
                <a:lnTo>
                  <a:pt x="0" y="78169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7" name="Triangle rectangle 15"/>
          <p:cNvSpPr/>
          <p:nvPr userDrawn="1"/>
        </p:nvSpPr>
        <p:spPr>
          <a:xfrm flipV="1">
            <a:off x="468313" y="1520825"/>
            <a:ext cx="8064500" cy="10795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 name="Titre 1"/>
          <p:cNvSpPr>
            <a:spLocks noGrp="1"/>
          </p:cNvSpPr>
          <p:nvPr>
            <p:ph type="title"/>
          </p:nvPr>
        </p:nvSpPr>
        <p:spPr bwMode="gray">
          <a:xfrm>
            <a:off x="467544" y="692622"/>
            <a:ext cx="8424936" cy="792162"/>
          </a:xfrm>
        </p:spPr>
        <p:txBody>
          <a:bodyPr anchor="ctr"/>
          <a:lstStyle>
            <a:lvl1pPr>
              <a:defRPr sz="2600">
                <a:solidFill>
                  <a:schemeClr val="tx1"/>
                </a:solidFill>
              </a:defRPr>
            </a:lvl1pPr>
          </a:lstStyle>
          <a:p>
            <a:r>
              <a:rPr lang="fr-FR" noProof="0" dirty="0" smtClean="0"/>
              <a:t>Cliquez pour modifier le style du titre</a:t>
            </a:r>
            <a:endParaRPr lang="fr-FR" noProof="0" dirty="0"/>
          </a:p>
        </p:txBody>
      </p:sp>
      <p:sp>
        <p:nvSpPr>
          <p:cNvPr id="27" name="Espace réservé du contenu 26"/>
          <p:cNvSpPr>
            <a:spLocks noGrp="1"/>
          </p:cNvSpPr>
          <p:nvPr>
            <p:ph sz="quarter" idx="29"/>
          </p:nvPr>
        </p:nvSpPr>
        <p:spPr bwMode="gray">
          <a:xfrm>
            <a:off x="467544" y="1737219"/>
            <a:ext cx="8424936" cy="4428085"/>
          </a:xfrm>
        </p:spPr>
        <p:txBody>
          <a:bodyPr/>
          <a:lstStyle>
            <a:lvl1pPr>
              <a:defRPr>
                <a:solidFill>
                  <a:schemeClr val="tx1">
                    <a:lumMod val="50000"/>
                  </a:schemeClr>
                </a:solidFill>
              </a:defRPr>
            </a:lvl1pPr>
            <a:lvl2pPr>
              <a:buClr>
                <a:schemeClr val="bg2">
                  <a:lumMod val="75000"/>
                </a:schemeClr>
              </a:buClr>
              <a:buSzPct val="150000"/>
              <a:defRPr>
                <a:solidFill>
                  <a:schemeClr val="tx1">
                    <a:lumMod val="50000"/>
                  </a:schemeClr>
                </a:solidFill>
              </a:defRPr>
            </a:lvl2pPr>
            <a:lvl3pPr>
              <a:buClr>
                <a:schemeClr val="bg2">
                  <a:lumMod val="75000"/>
                </a:schemeClr>
              </a:buClr>
              <a:buSzPct val="150000"/>
              <a:defRPr>
                <a:solidFill>
                  <a:schemeClr val="tx1">
                    <a:lumMod val="50000"/>
                  </a:schemeClr>
                </a:solidFill>
              </a:defRPr>
            </a:lvl3pPr>
            <a:lvl4pPr>
              <a:buClr>
                <a:schemeClr val="bg2">
                  <a:lumMod val="75000"/>
                </a:schemeClr>
              </a:buClr>
              <a:buSzPct val="150000"/>
              <a:defRPr>
                <a:solidFill>
                  <a:schemeClr val="tx1">
                    <a:lumMod val="50000"/>
                  </a:schemeClr>
                </a:solidFill>
              </a:defRPr>
            </a:lvl4pPr>
            <a:lvl5pPr>
              <a:buClr>
                <a:schemeClr val="bg2">
                  <a:lumMod val="75000"/>
                </a:schemeClr>
              </a:buClr>
              <a:buSzPct val="150000"/>
              <a:defRPr>
                <a:solidFill>
                  <a:schemeClr val="tx1">
                    <a:lumMod val="50000"/>
                  </a:schemeClr>
                </a:solidFill>
              </a:defRPr>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8" name="Espace réservé du texte 28"/>
          <p:cNvSpPr>
            <a:spLocks noGrp="1"/>
          </p:cNvSpPr>
          <p:nvPr>
            <p:ph type="body" sz="quarter" idx="31"/>
          </p:nvPr>
        </p:nvSpPr>
        <p:spPr bwMode="gray">
          <a:xfrm>
            <a:off x="7740352"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0" name="Espace réservé du texte 28"/>
          <p:cNvSpPr>
            <a:spLocks noGrp="1"/>
          </p:cNvSpPr>
          <p:nvPr>
            <p:ph type="body" sz="quarter" idx="38"/>
          </p:nvPr>
        </p:nvSpPr>
        <p:spPr bwMode="gray">
          <a:xfrm rot="21000000">
            <a:off x="853855" y="-107960"/>
            <a:ext cx="1189319" cy="644790"/>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361979"/>
              <a:gd name="connsiteY0" fmla="*/ 199996 h 1399975"/>
              <a:gd name="connsiteX1" fmla="*/ 1163979 w 1361979"/>
              <a:gd name="connsiteY1" fmla="*/ 175975 h 1399975"/>
              <a:gd name="connsiteX2" fmla="*/ 1188000 w 1361979"/>
              <a:gd name="connsiteY2" fmla="*/ 199996 h 1399975"/>
              <a:gd name="connsiteX3" fmla="*/ 1188000 w 1361979"/>
              <a:gd name="connsiteY3" fmla="*/ 1375954 h 1399975"/>
              <a:gd name="connsiteX4" fmla="*/ 1180964 w 1361979"/>
              <a:gd name="connsiteY4" fmla="*/ 1392939 h 1399975"/>
              <a:gd name="connsiteX5" fmla="*/ 1163979 w 1361979"/>
              <a:gd name="connsiteY5" fmla="*/ 1399975 h 1399975"/>
              <a:gd name="connsiteX6" fmla="*/ 24021 w 1361979"/>
              <a:gd name="connsiteY6" fmla="*/ 1399975 h 1399975"/>
              <a:gd name="connsiteX7" fmla="*/ 7036 w 1361979"/>
              <a:gd name="connsiteY7" fmla="*/ 1392939 h 1399975"/>
              <a:gd name="connsiteX8" fmla="*/ 0 w 1361979"/>
              <a:gd name="connsiteY8" fmla="*/ 1375954 h 1399975"/>
              <a:gd name="connsiteX9" fmla="*/ 0 w 1361979"/>
              <a:gd name="connsiteY9" fmla="*/ 199996 h 1399975"/>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0 w 1189319"/>
              <a:gd name="connsiteY0" fmla="*/ 195993 h 1395972"/>
              <a:gd name="connsiteX1" fmla="*/ 1189319 w 1189319"/>
              <a:gd name="connsiteY1" fmla="*/ 960688 h 1395972"/>
              <a:gd name="connsiteX2" fmla="*/ 1188000 w 1189319"/>
              <a:gd name="connsiteY2" fmla="*/ 1371951 h 1395972"/>
              <a:gd name="connsiteX3" fmla="*/ 1180964 w 1189319"/>
              <a:gd name="connsiteY3" fmla="*/ 1388936 h 1395972"/>
              <a:gd name="connsiteX4" fmla="*/ 1163979 w 1189319"/>
              <a:gd name="connsiteY4" fmla="*/ 1395972 h 1395972"/>
              <a:gd name="connsiteX5" fmla="*/ 24021 w 1189319"/>
              <a:gd name="connsiteY5" fmla="*/ 1395972 h 1395972"/>
              <a:gd name="connsiteX6" fmla="*/ 7036 w 1189319"/>
              <a:gd name="connsiteY6" fmla="*/ 1388936 h 1395972"/>
              <a:gd name="connsiteX7" fmla="*/ 0 w 1189319"/>
              <a:gd name="connsiteY7" fmla="*/ 1371951 h 1395972"/>
              <a:gd name="connsiteX8" fmla="*/ 0 w 1189319"/>
              <a:gd name="connsiteY8" fmla="*/ 195993 h 1395972"/>
              <a:gd name="connsiteX0" fmla="*/ 1150 w 1189319"/>
              <a:gd name="connsiteY0" fmla="*/ 195993 h 840783"/>
              <a:gd name="connsiteX1" fmla="*/ 1189319 w 1189319"/>
              <a:gd name="connsiteY1" fmla="*/ 405499 h 840783"/>
              <a:gd name="connsiteX2" fmla="*/ 1188000 w 1189319"/>
              <a:gd name="connsiteY2" fmla="*/ 816762 h 840783"/>
              <a:gd name="connsiteX3" fmla="*/ 1180964 w 1189319"/>
              <a:gd name="connsiteY3" fmla="*/ 833747 h 840783"/>
              <a:gd name="connsiteX4" fmla="*/ 1163979 w 1189319"/>
              <a:gd name="connsiteY4" fmla="*/ 840783 h 840783"/>
              <a:gd name="connsiteX5" fmla="*/ 24021 w 1189319"/>
              <a:gd name="connsiteY5" fmla="*/ 840783 h 840783"/>
              <a:gd name="connsiteX6" fmla="*/ 7036 w 1189319"/>
              <a:gd name="connsiteY6" fmla="*/ 833747 h 840783"/>
              <a:gd name="connsiteX7" fmla="*/ 0 w 1189319"/>
              <a:gd name="connsiteY7" fmla="*/ 816762 h 840783"/>
              <a:gd name="connsiteX8" fmla="*/ 1150 w 1189319"/>
              <a:gd name="connsiteY8" fmla="*/ 195993 h 840783"/>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319" h="644790">
                <a:moveTo>
                  <a:pt x="1150" y="0"/>
                </a:moveTo>
                <a:lnTo>
                  <a:pt x="1189319" y="209506"/>
                </a:lnTo>
                <a:cubicBezTo>
                  <a:pt x="1188879" y="346594"/>
                  <a:pt x="1188440" y="483681"/>
                  <a:pt x="1188000" y="620769"/>
                </a:cubicBezTo>
                <a:cubicBezTo>
                  <a:pt x="1188000" y="627140"/>
                  <a:pt x="1185469" y="633250"/>
                  <a:pt x="1180964" y="637754"/>
                </a:cubicBezTo>
                <a:cubicBezTo>
                  <a:pt x="1176459" y="642259"/>
                  <a:pt x="1170349" y="644790"/>
                  <a:pt x="1163979" y="644790"/>
                </a:cubicBezTo>
                <a:lnTo>
                  <a:pt x="24021" y="644790"/>
                </a:lnTo>
                <a:cubicBezTo>
                  <a:pt x="17650" y="644790"/>
                  <a:pt x="11540" y="642259"/>
                  <a:pt x="7036" y="637754"/>
                </a:cubicBezTo>
                <a:cubicBezTo>
                  <a:pt x="2531" y="633249"/>
                  <a:pt x="0" y="627139"/>
                  <a:pt x="0" y="620769"/>
                </a:cubicBezTo>
                <a:cubicBezTo>
                  <a:pt x="383" y="413846"/>
                  <a:pt x="767" y="206923"/>
                  <a:pt x="1150" y="0"/>
                </a:cubicBezTo>
                <a:close/>
              </a:path>
            </a:pathLst>
          </a:custGeom>
          <a:solidFill>
            <a:schemeClr val="bg2"/>
          </a:solidFill>
        </p:spPr>
        <p:txBody>
          <a:bodyPr lIns="216000" rIns="36000" bIns="36000" anchor="b">
            <a:normAutofit/>
          </a:bodyPr>
          <a:lstStyle>
            <a:lvl1pPr marL="0" indent="0">
              <a:buFontTx/>
              <a:buNone/>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1" name="Espace réservé du texte 9"/>
          <p:cNvSpPr>
            <a:spLocks noGrp="1"/>
          </p:cNvSpPr>
          <p:nvPr>
            <p:ph type="body" sz="quarter" idx="19"/>
          </p:nvPr>
        </p:nvSpPr>
        <p:spPr bwMode="gray">
          <a:xfrm rot="21000000">
            <a:off x="878052" y="402192"/>
            <a:ext cx="200112" cy="238940"/>
          </a:xfrm>
        </p:spPr>
        <p:txBody>
          <a:bodyPr anchor="ctr">
            <a:normAutofit/>
          </a:bodyPr>
          <a:lstStyle>
            <a:lvl1pPr marL="0" indent="0" algn="r">
              <a:lnSpc>
                <a:spcPct val="100000"/>
              </a:lnSpc>
              <a:buClr>
                <a:schemeClr val="tx1"/>
              </a:buClr>
              <a:buSzPct val="130000"/>
              <a:buFontTx/>
              <a:buNone/>
              <a:defRPr sz="900" b="1">
                <a:solidFill>
                  <a:schemeClr val="bg1"/>
                </a:solidFill>
              </a:defRPr>
            </a:lvl1pPr>
          </a:lstStyle>
          <a:p>
            <a:pPr lvl="0"/>
            <a:r>
              <a:rPr lang="en-US" noProof="0" dirty="0" smtClean="0"/>
              <a:t>Cliquez pour modifier les styles du texte du masque</a:t>
            </a:r>
          </a:p>
        </p:txBody>
      </p:sp>
      <p:sp>
        <p:nvSpPr>
          <p:cNvPr id="12" name="Espace réservé du texte 28"/>
          <p:cNvSpPr>
            <a:spLocks noGrp="1"/>
          </p:cNvSpPr>
          <p:nvPr>
            <p:ph type="body" sz="quarter" idx="45"/>
          </p:nvPr>
        </p:nvSpPr>
        <p:spPr bwMode="gray">
          <a:xfrm>
            <a:off x="3635375"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3" name="Espace réservé du texte 28"/>
          <p:cNvSpPr>
            <a:spLocks noGrp="1"/>
          </p:cNvSpPr>
          <p:nvPr>
            <p:ph type="body" sz="quarter" idx="46"/>
          </p:nvPr>
        </p:nvSpPr>
        <p:spPr bwMode="gray">
          <a:xfrm>
            <a:off x="5003800"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4" name="Espace réservé du texte 28"/>
          <p:cNvSpPr>
            <a:spLocks noGrp="1"/>
          </p:cNvSpPr>
          <p:nvPr>
            <p:ph type="body" sz="quarter" idx="47"/>
          </p:nvPr>
        </p:nvSpPr>
        <p:spPr bwMode="gray">
          <a:xfrm>
            <a:off x="6372225"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5" name="Espace réservé du texte 28"/>
          <p:cNvSpPr>
            <a:spLocks noGrp="1"/>
          </p:cNvSpPr>
          <p:nvPr>
            <p:ph type="body" sz="quarter" idx="48"/>
          </p:nvPr>
        </p:nvSpPr>
        <p:spPr bwMode="gray">
          <a:xfrm>
            <a:off x="2267744"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8" name="Espace réservé du pied de page 3"/>
          <p:cNvSpPr>
            <a:spLocks noGrp="1"/>
          </p:cNvSpPr>
          <p:nvPr>
            <p:ph type="ftr" sz="quarter" idx="49"/>
          </p:nvPr>
        </p:nvSpPr>
        <p:spPr bwMode="gray">
          <a:xfrm>
            <a:off x="1331913" y="6545263"/>
            <a:ext cx="6192837" cy="555625"/>
          </a:xfrm>
          <a:prstGeom prst="rect">
            <a:avLst/>
          </a:prstGeom>
        </p:spPr>
        <p:txBody>
          <a:bodyPr/>
          <a:lstStyle>
            <a:lvl1pPr fontAlgn="auto">
              <a:spcBef>
                <a:spcPts val="0"/>
              </a:spcBef>
              <a:spcAft>
                <a:spcPts val="0"/>
              </a:spcAft>
              <a:defRPr sz="1000" dirty="0" smtClean="0">
                <a:latin typeface="+mn-lt"/>
              </a:defRPr>
            </a:lvl1pPr>
          </a:lstStyle>
          <a:p>
            <a:pPr>
              <a:defRPr/>
            </a:pPr>
            <a:r>
              <a:rPr lang="fr-FR"/>
              <a:t>Titre du projet</a:t>
            </a:r>
          </a:p>
        </p:txBody>
      </p:sp>
      <p:sp>
        <p:nvSpPr>
          <p:cNvPr id="19" name="Espace réservé du numéro de diapositive 4"/>
          <p:cNvSpPr>
            <a:spLocks noGrp="1"/>
          </p:cNvSpPr>
          <p:nvPr>
            <p:ph type="sldNum" sz="quarter" idx="50"/>
          </p:nvPr>
        </p:nvSpPr>
        <p:spPr/>
        <p:txBody>
          <a:bodyPr/>
          <a:lstStyle>
            <a:lvl1pPr>
              <a:defRPr/>
            </a:lvl1pPr>
          </a:lstStyle>
          <a:p>
            <a:pPr>
              <a:defRPr/>
            </a:pPr>
            <a:fld id="{E5110C23-C1EA-436E-A898-A5F627F37482}" type="slidenum">
              <a:rPr lang="fr-FR"/>
              <a:pPr>
                <a:defRPr/>
              </a:pPr>
              <a:t>‹N°›</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uverture_sans_image">
    <p:spTree>
      <p:nvGrpSpPr>
        <p:cNvPr id="1" name=""/>
        <p:cNvGrpSpPr/>
        <p:nvPr/>
      </p:nvGrpSpPr>
      <p:grpSpPr>
        <a:xfrm>
          <a:off x="0" y="0"/>
          <a:ext cx="0" cy="0"/>
          <a:chOff x="0" y="0"/>
          <a:chExt cx="0" cy="0"/>
        </a:xfrm>
      </p:grpSpPr>
      <p:pic>
        <p:nvPicPr>
          <p:cNvPr id="3" name="Image 9" descr="Logo_couv_4x4.jpg"/>
          <p:cNvPicPr>
            <a:picLocks noChangeAspect="1"/>
          </p:cNvPicPr>
          <p:nvPr userDrawn="1"/>
        </p:nvPicPr>
        <p:blipFill>
          <a:blip r:embed="rId2"/>
          <a:srcRect/>
          <a:stretch>
            <a:fillRect/>
          </a:stretch>
        </p:blipFill>
        <p:spPr bwMode="gray">
          <a:xfrm>
            <a:off x="7135813" y="4635500"/>
            <a:ext cx="1441450" cy="1439863"/>
          </a:xfrm>
          <a:prstGeom prst="rect">
            <a:avLst/>
          </a:prstGeom>
          <a:noFill/>
          <a:ln w="9525">
            <a:noFill/>
            <a:miter lim="800000"/>
            <a:headEnd/>
            <a:tailEnd/>
          </a:ln>
        </p:spPr>
      </p:pic>
      <p:sp>
        <p:nvSpPr>
          <p:cNvPr id="4" name="Forme libre 10"/>
          <p:cNvSpPr/>
          <p:nvPr userDrawn="1"/>
        </p:nvSpPr>
        <p:spPr bwMode="gray">
          <a:xfrm rot="21000000">
            <a:off x="-385763" y="1671638"/>
            <a:ext cx="8359776" cy="3687762"/>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013364 w 8721577"/>
              <a:gd name="connsiteY0" fmla="*/ 6418 h 3679481"/>
              <a:gd name="connsiteX1" fmla="*/ 142322 w 8721577"/>
              <a:gd name="connsiteY1" fmla="*/ 14568 h 3679481"/>
              <a:gd name="connsiteX2" fmla="*/ 159433 w 8721577"/>
              <a:gd name="connsiteY2" fmla="*/ 7481 h 3679481"/>
              <a:gd name="connsiteX3" fmla="*/ 8697379 w 8721577"/>
              <a:gd name="connsiteY3" fmla="*/ 7481 h 3679481"/>
              <a:gd name="connsiteX4" fmla="*/ 8714490 w 8721577"/>
              <a:gd name="connsiteY4" fmla="*/ 14568 h 3679481"/>
              <a:gd name="connsiteX5" fmla="*/ 8721577 w 8721577"/>
              <a:gd name="connsiteY5" fmla="*/ 31679 h 3679481"/>
              <a:gd name="connsiteX6" fmla="*/ 8721577 w 8721577"/>
              <a:gd name="connsiteY6" fmla="*/ 3655283 h 3679481"/>
              <a:gd name="connsiteX7" fmla="*/ 8714490 w 8721577"/>
              <a:gd name="connsiteY7" fmla="*/ 3672394 h 3679481"/>
              <a:gd name="connsiteX8" fmla="*/ 8697379 w 8721577"/>
              <a:gd name="connsiteY8" fmla="*/ 3679481 h 3679481"/>
              <a:gd name="connsiteX9" fmla="*/ 159433 w 8721577"/>
              <a:gd name="connsiteY9" fmla="*/ 3679481 h 3679481"/>
              <a:gd name="connsiteX10" fmla="*/ 142322 w 8721577"/>
              <a:gd name="connsiteY10" fmla="*/ 3672394 h 3679481"/>
              <a:gd name="connsiteX11" fmla="*/ 135235 w 8721577"/>
              <a:gd name="connsiteY11" fmla="*/ 3655283 h 3679481"/>
              <a:gd name="connsiteX12" fmla="*/ 1013364 w 8721577"/>
              <a:gd name="connsiteY12" fmla="*/ 6418 h 3679481"/>
              <a:gd name="connsiteX0" fmla="*/ 1013364 w 8721577"/>
              <a:gd name="connsiteY0" fmla="*/ 6418 h 3700856"/>
              <a:gd name="connsiteX1" fmla="*/ 142322 w 8721577"/>
              <a:gd name="connsiteY1" fmla="*/ 14568 h 3700856"/>
              <a:gd name="connsiteX2" fmla="*/ 159433 w 8721577"/>
              <a:gd name="connsiteY2" fmla="*/ 7481 h 3700856"/>
              <a:gd name="connsiteX3" fmla="*/ 8697379 w 8721577"/>
              <a:gd name="connsiteY3" fmla="*/ 7481 h 3700856"/>
              <a:gd name="connsiteX4" fmla="*/ 8714490 w 8721577"/>
              <a:gd name="connsiteY4" fmla="*/ 14568 h 3700856"/>
              <a:gd name="connsiteX5" fmla="*/ 8721577 w 8721577"/>
              <a:gd name="connsiteY5" fmla="*/ 31679 h 3700856"/>
              <a:gd name="connsiteX6" fmla="*/ 8721577 w 8721577"/>
              <a:gd name="connsiteY6" fmla="*/ 3655283 h 3700856"/>
              <a:gd name="connsiteX7" fmla="*/ 8714490 w 8721577"/>
              <a:gd name="connsiteY7" fmla="*/ 3672394 h 3700856"/>
              <a:gd name="connsiteX8" fmla="*/ 8697379 w 8721577"/>
              <a:gd name="connsiteY8" fmla="*/ 3679481 h 3700856"/>
              <a:gd name="connsiteX9" fmla="*/ 159433 w 8721577"/>
              <a:gd name="connsiteY9" fmla="*/ 3679481 h 3700856"/>
              <a:gd name="connsiteX10" fmla="*/ 142322 w 8721577"/>
              <a:gd name="connsiteY10" fmla="*/ 3672394 h 3700856"/>
              <a:gd name="connsiteX11" fmla="*/ 363068 w 8721577"/>
              <a:gd name="connsiteY11" fmla="*/ 3694438 h 3700856"/>
              <a:gd name="connsiteX12" fmla="*/ 1013364 w 8721577"/>
              <a:gd name="connsiteY12" fmla="*/ 6418 h 3700856"/>
              <a:gd name="connsiteX0" fmla="*/ 2242983 w 9951196"/>
              <a:gd name="connsiteY0" fmla="*/ 6418 h 4306615"/>
              <a:gd name="connsiteX1" fmla="*/ 1371941 w 9951196"/>
              <a:gd name="connsiteY1" fmla="*/ 14568 h 4306615"/>
              <a:gd name="connsiteX2" fmla="*/ 1389052 w 9951196"/>
              <a:gd name="connsiteY2" fmla="*/ 7481 h 4306615"/>
              <a:gd name="connsiteX3" fmla="*/ 9926998 w 9951196"/>
              <a:gd name="connsiteY3" fmla="*/ 7481 h 4306615"/>
              <a:gd name="connsiteX4" fmla="*/ 9944109 w 9951196"/>
              <a:gd name="connsiteY4" fmla="*/ 14568 h 4306615"/>
              <a:gd name="connsiteX5" fmla="*/ 9951196 w 9951196"/>
              <a:gd name="connsiteY5" fmla="*/ 31679 h 4306615"/>
              <a:gd name="connsiteX6" fmla="*/ 9951196 w 9951196"/>
              <a:gd name="connsiteY6" fmla="*/ 3655283 h 4306615"/>
              <a:gd name="connsiteX7" fmla="*/ 9944109 w 9951196"/>
              <a:gd name="connsiteY7" fmla="*/ 3672394 h 4306615"/>
              <a:gd name="connsiteX8" fmla="*/ 9926998 w 9951196"/>
              <a:gd name="connsiteY8" fmla="*/ 3679481 h 4306615"/>
              <a:gd name="connsiteX9" fmla="*/ 1389052 w 9951196"/>
              <a:gd name="connsiteY9" fmla="*/ 3679481 h 4306615"/>
              <a:gd name="connsiteX10" fmla="*/ 1592687 w 9951196"/>
              <a:gd name="connsiteY10" fmla="*/ 3694438 h 4306615"/>
              <a:gd name="connsiteX11" fmla="*/ 2242983 w 9951196"/>
              <a:gd name="connsiteY11" fmla="*/ 6418 h 4306615"/>
              <a:gd name="connsiteX0" fmla="*/ 1013364 w 8721577"/>
              <a:gd name="connsiteY0" fmla="*/ 6418 h 3694438"/>
              <a:gd name="connsiteX1" fmla="*/ 142322 w 8721577"/>
              <a:gd name="connsiteY1" fmla="*/ 14568 h 3694438"/>
              <a:gd name="connsiteX2" fmla="*/ 159433 w 8721577"/>
              <a:gd name="connsiteY2" fmla="*/ 7481 h 3694438"/>
              <a:gd name="connsiteX3" fmla="*/ 8697379 w 8721577"/>
              <a:gd name="connsiteY3" fmla="*/ 7481 h 3694438"/>
              <a:gd name="connsiteX4" fmla="*/ 8714490 w 8721577"/>
              <a:gd name="connsiteY4" fmla="*/ 14568 h 3694438"/>
              <a:gd name="connsiteX5" fmla="*/ 8721577 w 8721577"/>
              <a:gd name="connsiteY5" fmla="*/ 31679 h 3694438"/>
              <a:gd name="connsiteX6" fmla="*/ 8721577 w 8721577"/>
              <a:gd name="connsiteY6" fmla="*/ 3655283 h 3694438"/>
              <a:gd name="connsiteX7" fmla="*/ 8714490 w 8721577"/>
              <a:gd name="connsiteY7" fmla="*/ 3672394 h 3694438"/>
              <a:gd name="connsiteX8" fmla="*/ 8697379 w 8721577"/>
              <a:gd name="connsiteY8" fmla="*/ 3679481 h 3694438"/>
              <a:gd name="connsiteX9" fmla="*/ 363068 w 8721577"/>
              <a:gd name="connsiteY9" fmla="*/ 3694438 h 3694438"/>
              <a:gd name="connsiteX10" fmla="*/ 1013364 w 8721577"/>
              <a:gd name="connsiteY10" fmla="*/ 6418 h 3694438"/>
              <a:gd name="connsiteX0" fmla="*/ 508966 w 8649520"/>
              <a:gd name="connsiteY0" fmla="*/ 188005 h 3707740"/>
              <a:gd name="connsiteX1" fmla="*/ 70265 w 8649520"/>
              <a:gd name="connsiteY1" fmla="*/ 27870 h 3707740"/>
              <a:gd name="connsiteX2" fmla="*/ 87376 w 8649520"/>
              <a:gd name="connsiteY2" fmla="*/ 20783 h 3707740"/>
              <a:gd name="connsiteX3" fmla="*/ 8625322 w 8649520"/>
              <a:gd name="connsiteY3" fmla="*/ 20783 h 3707740"/>
              <a:gd name="connsiteX4" fmla="*/ 8642433 w 8649520"/>
              <a:gd name="connsiteY4" fmla="*/ 27870 h 3707740"/>
              <a:gd name="connsiteX5" fmla="*/ 8649520 w 8649520"/>
              <a:gd name="connsiteY5" fmla="*/ 44981 h 3707740"/>
              <a:gd name="connsiteX6" fmla="*/ 8649520 w 8649520"/>
              <a:gd name="connsiteY6" fmla="*/ 3668585 h 3707740"/>
              <a:gd name="connsiteX7" fmla="*/ 8642433 w 8649520"/>
              <a:gd name="connsiteY7" fmla="*/ 3685696 h 3707740"/>
              <a:gd name="connsiteX8" fmla="*/ 8625322 w 8649520"/>
              <a:gd name="connsiteY8" fmla="*/ 3692783 h 3707740"/>
              <a:gd name="connsiteX9" fmla="*/ 291011 w 8649520"/>
              <a:gd name="connsiteY9" fmla="*/ 3707740 h 3707740"/>
              <a:gd name="connsiteX10" fmla="*/ 508966 w 8649520"/>
              <a:gd name="connsiteY10" fmla="*/ 188005 h 3707740"/>
              <a:gd name="connsiteX0" fmla="*/ 510758 w 8651312"/>
              <a:gd name="connsiteY0" fmla="*/ 188182 h 3707917"/>
              <a:gd name="connsiteX1" fmla="*/ 72057 w 8651312"/>
              <a:gd name="connsiteY1" fmla="*/ 28047 h 3707917"/>
              <a:gd name="connsiteX2" fmla="*/ 943101 w 8651312"/>
              <a:gd name="connsiteY2" fmla="*/ 19897 h 3707917"/>
              <a:gd name="connsiteX3" fmla="*/ 8627114 w 8651312"/>
              <a:gd name="connsiteY3" fmla="*/ 20960 h 3707917"/>
              <a:gd name="connsiteX4" fmla="*/ 8644225 w 8651312"/>
              <a:gd name="connsiteY4" fmla="*/ 28047 h 3707917"/>
              <a:gd name="connsiteX5" fmla="*/ 8651312 w 8651312"/>
              <a:gd name="connsiteY5" fmla="*/ 45158 h 3707917"/>
              <a:gd name="connsiteX6" fmla="*/ 8651312 w 8651312"/>
              <a:gd name="connsiteY6" fmla="*/ 3668762 h 3707917"/>
              <a:gd name="connsiteX7" fmla="*/ 8644225 w 8651312"/>
              <a:gd name="connsiteY7" fmla="*/ 3685873 h 3707917"/>
              <a:gd name="connsiteX8" fmla="*/ 8627114 w 8651312"/>
              <a:gd name="connsiteY8" fmla="*/ 3692960 h 3707917"/>
              <a:gd name="connsiteX9" fmla="*/ 292803 w 8651312"/>
              <a:gd name="connsiteY9" fmla="*/ 3707917 h 3707917"/>
              <a:gd name="connsiteX10" fmla="*/ 510758 w 8651312"/>
              <a:gd name="connsiteY10" fmla="*/ 188182 h 3707917"/>
              <a:gd name="connsiteX0" fmla="*/ 920383 w 9060937"/>
              <a:gd name="connsiteY0" fmla="*/ 614670 h 4134405"/>
              <a:gd name="connsiteX1" fmla="*/ 1352726 w 9060937"/>
              <a:gd name="connsiteY1" fmla="*/ 446385 h 4134405"/>
              <a:gd name="connsiteX2" fmla="*/ 9036739 w 9060937"/>
              <a:gd name="connsiteY2" fmla="*/ 447448 h 4134405"/>
              <a:gd name="connsiteX3" fmla="*/ 9053850 w 9060937"/>
              <a:gd name="connsiteY3" fmla="*/ 454535 h 4134405"/>
              <a:gd name="connsiteX4" fmla="*/ 9060937 w 9060937"/>
              <a:gd name="connsiteY4" fmla="*/ 471646 h 4134405"/>
              <a:gd name="connsiteX5" fmla="*/ 9060937 w 9060937"/>
              <a:gd name="connsiteY5" fmla="*/ 4095250 h 4134405"/>
              <a:gd name="connsiteX6" fmla="*/ 9053850 w 9060937"/>
              <a:gd name="connsiteY6" fmla="*/ 4112361 h 4134405"/>
              <a:gd name="connsiteX7" fmla="*/ 9036739 w 9060937"/>
              <a:gd name="connsiteY7" fmla="*/ 4119448 h 4134405"/>
              <a:gd name="connsiteX8" fmla="*/ 702428 w 9060937"/>
              <a:gd name="connsiteY8" fmla="*/ 4134405 h 4134405"/>
              <a:gd name="connsiteX9" fmla="*/ 920383 w 9060937"/>
              <a:gd name="connsiteY9" fmla="*/ 614670 h 4134405"/>
              <a:gd name="connsiteX0" fmla="*/ 0 w 8358509"/>
              <a:gd name="connsiteY0" fmla="*/ 3688020 h 3688020"/>
              <a:gd name="connsiteX1" fmla="*/ 650298 w 8358509"/>
              <a:gd name="connsiteY1" fmla="*/ 0 h 3688020"/>
              <a:gd name="connsiteX2" fmla="*/ 8334311 w 8358509"/>
              <a:gd name="connsiteY2" fmla="*/ 1063 h 3688020"/>
              <a:gd name="connsiteX3" fmla="*/ 8351422 w 8358509"/>
              <a:gd name="connsiteY3" fmla="*/ 8150 h 3688020"/>
              <a:gd name="connsiteX4" fmla="*/ 8358509 w 8358509"/>
              <a:gd name="connsiteY4" fmla="*/ 25261 h 3688020"/>
              <a:gd name="connsiteX5" fmla="*/ 8358509 w 8358509"/>
              <a:gd name="connsiteY5" fmla="*/ 3648865 h 3688020"/>
              <a:gd name="connsiteX6" fmla="*/ 8351422 w 8358509"/>
              <a:gd name="connsiteY6" fmla="*/ 3665976 h 3688020"/>
              <a:gd name="connsiteX7" fmla="*/ 8334311 w 8358509"/>
              <a:gd name="connsiteY7" fmla="*/ 3673063 h 3688020"/>
              <a:gd name="connsiteX8" fmla="*/ 0 w 8358509"/>
              <a:gd name="connsiteY8" fmla="*/ 3688020 h 368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8509" h="3688020">
                <a:moveTo>
                  <a:pt x="0" y="3688020"/>
                </a:moveTo>
                <a:lnTo>
                  <a:pt x="650298" y="0"/>
                </a:lnTo>
                <a:lnTo>
                  <a:pt x="8334311" y="1063"/>
                </a:lnTo>
                <a:cubicBezTo>
                  <a:pt x="8340729" y="1063"/>
                  <a:pt x="8346884" y="3612"/>
                  <a:pt x="8351422" y="8150"/>
                </a:cubicBezTo>
                <a:cubicBezTo>
                  <a:pt x="8355960" y="12688"/>
                  <a:pt x="8358509" y="18843"/>
                  <a:pt x="8358509" y="25261"/>
                </a:cubicBezTo>
                <a:lnTo>
                  <a:pt x="8358509" y="3648865"/>
                </a:lnTo>
                <a:cubicBezTo>
                  <a:pt x="8358509" y="3655283"/>
                  <a:pt x="8355960" y="3661438"/>
                  <a:pt x="8351422" y="3665976"/>
                </a:cubicBezTo>
                <a:cubicBezTo>
                  <a:pt x="8346884" y="3670514"/>
                  <a:pt x="8340729" y="3673063"/>
                  <a:pt x="8334311" y="3673063"/>
                </a:cubicBezTo>
                <a:lnTo>
                  <a:pt x="0" y="3688020"/>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4" name="Espace réservé du texte 13"/>
          <p:cNvSpPr>
            <a:spLocks noGrp="1"/>
          </p:cNvSpPr>
          <p:nvPr>
            <p:ph type="body" sz="quarter" idx="13"/>
          </p:nvPr>
        </p:nvSpPr>
        <p:spPr bwMode="gray">
          <a:xfrm>
            <a:off x="719138" y="2178435"/>
            <a:ext cx="6877050" cy="3744913"/>
          </a:xfrm>
        </p:spPr>
        <p:txBody>
          <a:bodyPr bIns="396000" anchor="ctr"/>
          <a:lstStyle>
            <a:lvl1pPr>
              <a:defRPr sz="2400" b="1">
                <a:solidFill>
                  <a:schemeClr val="bg1"/>
                </a:solidFill>
              </a:defRPr>
            </a:lvl1pPr>
            <a:lvl2pPr marL="0" indent="0">
              <a:buFontTx/>
              <a:buNone/>
              <a:defRPr sz="1800" b="1">
                <a:solidFill>
                  <a:schemeClr val="bg1"/>
                </a:solidFill>
              </a:defRPr>
            </a:lvl2pPr>
            <a:lvl3pPr marL="0" indent="0">
              <a:buFontTx/>
              <a:buNone/>
              <a:defRPr sz="12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5" name="Espace réservé de la date 3"/>
          <p:cNvSpPr>
            <a:spLocks noGrp="1"/>
          </p:cNvSpPr>
          <p:nvPr>
            <p:ph type="dt" sz="half" idx="14"/>
          </p:nvPr>
        </p:nvSpPr>
        <p:spPr bwMode="gray">
          <a:xfrm>
            <a:off x="2051050" y="6632575"/>
            <a:ext cx="6192838" cy="225425"/>
          </a:xfrm>
          <a:prstGeom prst="rect">
            <a:avLst/>
          </a:prstGeom>
        </p:spPr>
        <p:txBody>
          <a:bodyPr/>
          <a:lstStyle>
            <a:lvl1pPr fontAlgn="auto">
              <a:spcBef>
                <a:spcPts val="0"/>
              </a:spcBef>
              <a:spcAft>
                <a:spcPts val="0"/>
              </a:spcAft>
              <a:defRPr sz="200">
                <a:solidFill>
                  <a:schemeClr val="bg1"/>
                </a:solidFill>
                <a:latin typeface="+mn-lt"/>
              </a:defRPr>
            </a:lvl1pPr>
          </a:lstStyle>
          <a:p>
            <a:pPr>
              <a:defRPr/>
            </a:pPr>
            <a:endParaRPr lang="fr-FR"/>
          </a:p>
        </p:txBody>
      </p:sp>
      <p:sp>
        <p:nvSpPr>
          <p:cNvPr id="6" name="Espace réservé du pied de page 4"/>
          <p:cNvSpPr>
            <a:spLocks noGrp="1"/>
          </p:cNvSpPr>
          <p:nvPr>
            <p:ph type="ftr" sz="quarter" idx="15"/>
          </p:nvPr>
        </p:nvSpPr>
        <p:spPr bwMode="gray">
          <a:xfrm>
            <a:off x="0" y="6632575"/>
            <a:ext cx="7308850" cy="225425"/>
          </a:xfrm>
          <a:prstGeom prst="rect">
            <a:avLst/>
          </a:prstGeom>
        </p:spPr>
        <p:txBody>
          <a:bodyPr/>
          <a:lstStyle>
            <a:lvl1pPr fontAlgn="auto">
              <a:spcBef>
                <a:spcPts val="0"/>
              </a:spcBef>
              <a:spcAft>
                <a:spcPts val="0"/>
              </a:spcAft>
              <a:defRPr sz="200" smtClean="0">
                <a:solidFill>
                  <a:schemeClr val="bg1"/>
                </a:solidFill>
                <a:latin typeface="+mn-lt"/>
              </a:defRPr>
            </a:lvl1pPr>
          </a:lstStyle>
          <a:p>
            <a:pPr>
              <a:defRPr/>
            </a:pPr>
            <a:r>
              <a:rPr lang="fr-FR"/>
              <a:t>Titre du projet</a:t>
            </a:r>
          </a:p>
        </p:txBody>
      </p:sp>
      <p:sp>
        <p:nvSpPr>
          <p:cNvPr id="7" name="Espace réservé du numéro de diapositive 5"/>
          <p:cNvSpPr>
            <a:spLocks noGrp="1"/>
          </p:cNvSpPr>
          <p:nvPr>
            <p:ph type="sldNum" sz="quarter" idx="16"/>
          </p:nvPr>
        </p:nvSpPr>
        <p:spPr>
          <a:xfrm>
            <a:off x="7334250" y="6632575"/>
            <a:ext cx="900113" cy="225425"/>
          </a:xfrm>
        </p:spPr>
        <p:txBody>
          <a:bodyPr/>
          <a:lstStyle>
            <a:lvl1pPr>
              <a:defRPr sz="200" smtClean="0">
                <a:solidFill>
                  <a:schemeClr val="bg1"/>
                </a:solidFill>
              </a:defRPr>
            </a:lvl1pPr>
          </a:lstStyle>
          <a:p>
            <a:pPr>
              <a:defRPr/>
            </a:pPr>
            <a:fld id="{C2209983-5747-450F-8DA0-3C53993EBF63}" type="slidenum">
              <a:rPr lang="fr-FR"/>
              <a:pPr>
                <a:defRPr/>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exte_2_Colonnes_Chapitre_1">
    <p:spTree>
      <p:nvGrpSpPr>
        <p:cNvPr id="1" name=""/>
        <p:cNvGrpSpPr/>
        <p:nvPr/>
      </p:nvGrpSpPr>
      <p:grpSpPr>
        <a:xfrm>
          <a:off x="0" y="0"/>
          <a:ext cx="0" cy="0"/>
          <a:chOff x="0" y="0"/>
          <a:chExt cx="0" cy="0"/>
        </a:xfrm>
      </p:grpSpPr>
      <p:sp>
        <p:nvSpPr>
          <p:cNvPr id="19" name="Forme libre 7"/>
          <p:cNvSpPr/>
          <p:nvPr userDrawn="1"/>
        </p:nvSpPr>
        <p:spPr bwMode="gray">
          <a:xfrm rot="21000000">
            <a:off x="-73025" y="-46038"/>
            <a:ext cx="728663" cy="782638"/>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013364 w 8721577"/>
              <a:gd name="connsiteY0" fmla="*/ 6418 h 3679481"/>
              <a:gd name="connsiteX1" fmla="*/ 142322 w 8721577"/>
              <a:gd name="connsiteY1" fmla="*/ 14568 h 3679481"/>
              <a:gd name="connsiteX2" fmla="*/ 159433 w 8721577"/>
              <a:gd name="connsiteY2" fmla="*/ 7481 h 3679481"/>
              <a:gd name="connsiteX3" fmla="*/ 8697379 w 8721577"/>
              <a:gd name="connsiteY3" fmla="*/ 7481 h 3679481"/>
              <a:gd name="connsiteX4" fmla="*/ 8714490 w 8721577"/>
              <a:gd name="connsiteY4" fmla="*/ 14568 h 3679481"/>
              <a:gd name="connsiteX5" fmla="*/ 8721577 w 8721577"/>
              <a:gd name="connsiteY5" fmla="*/ 31679 h 3679481"/>
              <a:gd name="connsiteX6" fmla="*/ 8721577 w 8721577"/>
              <a:gd name="connsiteY6" fmla="*/ 3655283 h 3679481"/>
              <a:gd name="connsiteX7" fmla="*/ 8714490 w 8721577"/>
              <a:gd name="connsiteY7" fmla="*/ 3672394 h 3679481"/>
              <a:gd name="connsiteX8" fmla="*/ 8697379 w 8721577"/>
              <a:gd name="connsiteY8" fmla="*/ 3679481 h 3679481"/>
              <a:gd name="connsiteX9" fmla="*/ 159433 w 8721577"/>
              <a:gd name="connsiteY9" fmla="*/ 3679481 h 3679481"/>
              <a:gd name="connsiteX10" fmla="*/ 142322 w 8721577"/>
              <a:gd name="connsiteY10" fmla="*/ 3672394 h 3679481"/>
              <a:gd name="connsiteX11" fmla="*/ 135235 w 8721577"/>
              <a:gd name="connsiteY11" fmla="*/ 3655283 h 3679481"/>
              <a:gd name="connsiteX12" fmla="*/ 1013364 w 8721577"/>
              <a:gd name="connsiteY12" fmla="*/ 6418 h 3679481"/>
              <a:gd name="connsiteX0" fmla="*/ 1013364 w 8721577"/>
              <a:gd name="connsiteY0" fmla="*/ 6418 h 3700856"/>
              <a:gd name="connsiteX1" fmla="*/ 142322 w 8721577"/>
              <a:gd name="connsiteY1" fmla="*/ 14568 h 3700856"/>
              <a:gd name="connsiteX2" fmla="*/ 159433 w 8721577"/>
              <a:gd name="connsiteY2" fmla="*/ 7481 h 3700856"/>
              <a:gd name="connsiteX3" fmla="*/ 8697379 w 8721577"/>
              <a:gd name="connsiteY3" fmla="*/ 7481 h 3700856"/>
              <a:gd name="connsiteX4" fmla="*/ 8714490 w 8721577"/>
              <a:gd name="connsiteY4" fmla="*/ 14568 h 3700856"/>
              <a:gd name="connsiteX5" fmla="*/ 8721577 w 8721577"/>
              <a:gd name="connsiteY5" fmla="*/ 31679 h 3700856"/>
              <a:gd name="connsiteX6" fmla="*/ 8721577 w 8721577"/>
              <a:gd name="connsiteY6" fmla="*/ 3655283 h 3700856"/>
              <a:gd name="connsiteX7" fmla="*/ 8714490 w 8721577"/>
              <a:gd name="connsiteY7" fmla="*/ 3672394 h 3700856"/>
              <a:gd name="connsiteX8" fmla="*/ 8697379 w 8721577"/>
              <a:gd name="connsiteY8" fmla="*/ 3679481 h 3700856"/>
              <a:gd name="connsiteX9" fmla="*/ 159433 w 8721577"/>
              <a:gd name="connsiteY9" fmla="*/ 3679481 h 3700856"/>
              <a:gd name="connsiteX10" fmla="*/ 142322 w 8721577"/>
              <a:gd name="connsiteY10" fmla="*/ 3672394 h 3700856"/>
              <a:gd name="connsiteX11" fmla="*/ 363068 w 8721577"/>
              <a:gd name="connsiteY11" fmla="*/ 3694438 h 3700856"/>
              <a:gd name="connsiteX12" fmla="*/ 1013364 w 8721577"/>
              <a:gd name="connsiteY12" fmla="*/ 6418 h 3700856"/>
              <a:gd name="connsiteX0" fmla="*/ 2242983 w 9951196"/>
              <a:gd name="connsiteY0" fmla="*/ 6418 h 4306615"/>
              <a:gd name="connsiteX1" fmla="*/ 1371941 w 9951196"/>
              <a:gd name="connsiteY1" fmla="*/ 14568 h 4306615"/>
              <a:gd name="connsiteX2" fmla="*/ 1389052 w 9951196"/>
              <a:gd name="connsiteY2" fmla="*/ 7481 h 4306615"/>
              <a:gd name="connsiteX3" fmla="*/ 9926998 w 9951196"/>
              <a:gd name="connsiteY3" fmla="*/ 7481 h 4306615"/>
              <a:gd name="connsiteX4" fmla="*/ 9944109 w 9951196"/>
              <a:gd name="connsiteY4" fmla="*/ 14568 h 4306615"/>
              <a:gd name="connsiteX5" fmla="*/ 9951196 w 9951196"/>
              <a:gd name="connsiteY5" fmla="*/ 31679 h 4306615"/>
              <a:gd name="connsiteX6" fmla="*/ 9951196 w 9951196"/>
              <a:gd name="connsiteY6" fmla="*/ 3655283 h 4306615"/>
              <a:gd name="connsiteX7" fmla="*/ 9944109 w 9951196"/>
              <a:gd name="connsiteY7" fmla="*/ 3672394 h 4306615"/>
              <a:gd name="connsiteX8" fmla="*/ 9926998 w 9951196"/>
              <a:gd name="connsiteY8" fmla="*/ 3679481 h 4306615"/>
              <a:gd name="connsiteX9" fmla="*/ 1389052 w 9951196"/>
              <a:gd name="connsiteY9" fmla="*/ 3679481 h 4306615"/>
              <a:gd name="connsiteX10" fmla="*/ 1592687 w 9951196"/>
              <a:gd name="connsiteY10" fmla="*/ 3694438 h 4306615"/>
              <a:gd name="connsiteX11" fmla="*/ 2242983 w 9951196"/>
              <a:gd name="connsiteY11" fmla="*/ 6418 h 4306615"/>
              <a:gd name="connsiteX0" fmla="*/ 1013364 w 8721577"/>
              <a:gd name="connsiteY0" fmla="*/ 6418 h 3694438"/>
              <a:gd name="connsiteX1" fmla="*/ 142322 w 8721577"/>
              <a:gd name="connsiteY1" fmla="*/ 14568 h 3694438"/>
              <a:gd name="connsiteX2" fmla="*/ 159433 w 8721577"/>
              <a:gd name="connsiteY2" fmla="*/ 7481 h 3694438"/>
              <a:gd name="connsiteX3" fmla="*/ 8697379 w 8721577"/>
              <a:gd name="connsiteY3" fmla="*/ 7481 h 3694438"/>
              <a:gd name="connsiteX4" fmla="*/ 8714490 w 8721577"/>
              <a:gd name="connsiteY4" fmla="*/ 14568 h 3694438"/>
              <a:gd name="connsiteX5" fmla="*/ 8721577 w 8721577"/>
              <a:gd name="connsiteY5" fmla="*/ 31679 h 3694438"/>
              <a:gd name="connsiteX6" fmla="*/ 8721577 w 8721577"/>
              <a:gd name="connsiteY6" fmla="*/ 3655283 h 3694438"/>
              <a:gd name="connsiteX7" fmla="*/ 8714490 w 8721577"/>
              <a:gd name="connsiteY7" fmla="*/ 3672394 h 3694438"/>
              <a:gd name="connsiteX8" fmla="*/ 8697379 w 8721577"/>
              <a:gd name="connsiteY8" fmla="*/ 3679481 h 3694438"/>
              <a:gd name="connsiteX9" fmla="*/ 363068 w 8721577"/>
              <a:gd name="connsiteY9" fmla="*/ 3694438 h 3694438"/>
              <a:gd name="connsiteX10" fmla="*/ 1013364 w 8721577"/>
              <a:gd name="connsiteY10" fmla="*/ 6418 h 3694438"/>
              <a:gd name="connsiteX0" fmla="*/ 508966 w 8649520"/>
              <a:gd name="connsiteY0" fmla="*/ 188005 h 3707740"/>
              <a:gd name="connsiteX1" fmla="*/ 70265 w 8649520"/>
              <a:gd name="connsiteY1" fmla="*/ 27870 h 3707740"/>
              <a:gd name="connsiteX2" fmla="*/ 87376 w 8649520"/>
              <a:gd name="connsiteY2" fmla="*/ 20783 h 3707740"/>
              <a:gd name="connsiteX3" fmla="*/ 8625322 w 8649520"/>
              <a:gd name="connsiteY3" fmla="*/ 20783 h 3707740"/>
              <a:gd name="connsiteX4" fmla="*/ 8642433 w 8649520"/>
              <a:gd name="connsiteY4" fmla="*/ 27870 h 3707740"/>
              <a:gd name="connsiteX5" fmla="*/ 8649520 w 8649520"/>
              <a:gd name="connsiteY5" fmla="*/ 44981 h 3707740"/>
              <a:gd name="connsiteX6" fmla="*/ 8649520 w 8649520"/>
              <a:gd name="connsiteY6" fmla="*/ 3668585 h 3707740"/>
              <a:gd name="connsiteX7" fmla="*/ 8642433 w 8649520"/>
              <a:gd name="connsiteY7" fmla="*/ 3685696 h 3707740"/>
              <a:gd name="connsiteX8" fmla="*/ 8625322 w 8649520"/>
              <a:gd name="connsiteY8" fmla="*/ 3692783 h 3707740"/>
              <a:gd name="connsiteX9" fmla="*/ 291011 w 8649520"/>
              <a:gd name="connsiteY9" fmla="*/ 3707740 h 3707740"/>
              <a:gd name="connsiteX10" fmla="*/ 508966 w 8649520"/>
              <a:gd name="connsiteY10" fmla="*/ 188005 h 3707740"/>
              <a:gd name="connsiteX0" fmla="*/ 510758 w 8651312"/>
              <a:gd name="connsiteY0" fmla="*/ 188182 h 3707917"/>
              <a:gd name="connsiteX1" fmla="*/ 72057 w 8651312"/>
              <a:gd name="connsiteY1" fmla="*/ 28047 h 3707917"/>
              <a:gd name="connsiteX2" fmla="*/ 943101 w 8651312"/>
              <a:gd name="connsiteY2" fmla="*/ 19897 h 3707917"/>
              <a:gd name="connsiteX3" fmla="*/ 8627114 w 8651312"/>
              <a:gd name="connsiteY3" fmla="*/ 20960 h 3707917"/>
              <a:gd name="connsiteX4" fmla="*/ 8644225 w 8651312"/>
              <a:gd name="connsiteY4" fmla="*/ 28047 h 3707917"/>
              <a:gd name="connsiteX5" fmla="*/ 8651312 w 8651312"/>
              <a:gd name="connsiteY5" fmla="*/ 45158 h 3707917"/>
              <a:gd name="connsiteX6" fmla="*/ 8651312 w 8651312"/>
              <a:gd name="connsiteY6" fmla="*/ 3668762 h 3707917"/>
              <a:gd name="connsiteX7" fmla="*/ 8644225 w 8651312"/>
              <a:gd name="connsiteY7" fmla="*/ 3685873 h 3707917"/>
              <a:gd name="connsiteX8" fmla="*/ 8627114 w 8651312"/>
              <a:gd name="connsiteY8" fmla="*/ 3692960 h 3707917"/>
              <a:gd name="connsiteX9" fmla="*/ 292803 w 8651312"/>
              <a:gd name="connsiteY9" fmla="*/ 3707917 h 3707917"/>
              <a:gd name="connsiteX10" fmla="*/ 510758 w 8651312"/>
              <a:gd name="connsiteY10" fmla="*/ 188182 h 3707917"/>
              <a:gd name="connsiteX0" fmla="*/ 920383 w 9060937"/>
              <a:gd name="connsiteY0" fmla="*/ 614670 h 4134405"/>
              <a:gd name="connsiteX1" fmla="*/ 1352726 w 9060937"/>
              <a:gd name="connsiteY1" fmla="*/ 446385 h 4134405"/>
              <a:gd name="connsiteX2" fmla="*/ 9036739 w 9060937"/>
              <a:gd name="connsiteY2" fmla="*/ 447448 h 4134405"/>
              <a:gd name="connsiteX3" fmla="*/ 9053850 w 9060937"/>
              <a:gd name="connsiteY3" fmla="*/ 454535 h 4134405"/>
              <a:gd name="connsiteX4" fmla="*/ 9060937 w 9060937"/>
              <a:gd name="connsiteY4" fmla="*/ 471646 h 4134405"/>
              <a:gd name="connsiteX5" fmla="*/ 9060937 w 9060937"/>
              <a:gd name="connsiteY5" fmla="*/ 4095250 h 4134405"/>
              <a:gd name="connsiteX6" fmla="*/ 9053850 w 9060937"/>
              <a:gd name="connsiteY6" fmla="*/ 4112361 h 4134405"/>
              <a:gd name="connsiteX7" fmla="*/ 9036739 w 9060937"/>
              <a:gd name="connsiteY7" fmla="*/ 4119448 h 4134405"/>
              <a:gd name="connsiteX8" fmla="*/ 702428 w 9060937"/>
              <a:gd name="connsiteY8" fmla="*/ 4134405 h 4134405"/>
              <a:gd name="connsiteX9" fmla="*/ 920383 w 9060937"/>
              <a:gd name="connsiteY9" fmla="*/ 614670 h 4134405"/>
              <a:gd name="connsiteX0" fmla="*/ 0 w 8358509"/>
              <a:gd name="connsiteY0" fmla="*/ 3688020 h 3688020"/>
              <a:gd name="connsiteX1" fmla="*/ 650298 w 8358509"/>
              <a:gd name="connsiteY1" fmla="*/ 0 h 3688020"/>
              <a:gd name="connsiteX2" fmla="*/ 8334311 w 8358509"/>
              <a:gd name="connsiteY2" fmla="*/ 1063 h 3688020"/>
              <a:gd name="connsiteX3" fmla="*/ 8351422 w 8358509"/>
              <a:gd name="connsiteY3" fmla="*/ 8150 h 3688020"/>
              <a:gd name="connsiteX4" fmla="*/ 8358509 w 8358509"/>
              <a:gd name="connsiteY4" fmla="*/ 25261 h 3688020"/>
              <a:gd name="connsiteX5" fmla="*/ 8358509 w 8358509"/>
              <a:gd name="connsiteY5" fmla="*/ 3648865 h 3688020"/>
              <a:gd name="connsiteX6" fmla="*/ 8351422 w 8358509"/>
              <a:gd name="connsiteY6" fmla="*/ 3665976 h 3688020"/>
              <a:gd name="connsiteX7" fmla="*/ 8334311 w 8358509"/>
              <a:gd name="connsiteY7" fmla="*/ 3673063 h 3688020"/>
              <a:gd name="connsiteX8" fmla="*/ 0 w 8358509"/>
              <a:gd name="connsiteY8" fmla="*/ 3688020 h 3688020"/>
              <a:gd name="connsiteX0" fmla="*/ 0 w 9619013"/>
              <a:gd name="connsiteY0" fmla="*/ 4270726 h 4270726"/>
              <a:gd name="connsiteX1" fmla="*/ 650298 w 9619013"/>
              <a:gd name="connsiteY1" fmla="*/ 582706 h 4270726"/>
              <a:gd name="connsiteX2" fmla="*/ 8334311 w 9619013"/>
              <a:gd name="connsiteY2" fmla="*/ 583769 h 4270726"/>
              <a:gd name="connsiteX3" fmla="*/ 8358509 w 9619013"/>
              <a:gd name="connsiteY3" fmla="*/ 607967 h 4270726"/>
              <a:gd name="connsiteX4" fmla="*/ 8358509 w 9619013"/>
              <a:gd name="connsiteY4" fmla="*/ 4231571 h 4270726"/>
              <a:gd name="connsiteX5" fmla="*/ 8351422 w 9619013"/>
              <a:gd name="connsiteY5" fmla="*/ 4248682 h 4270726"/>
              <a:gd name="connsiteX6" fmla="*/ 8334311 w 9619013"/>
              <a:gd name="connsiteY6" fmla="*/ 4255769 h 4270726"/>
              <a:gd name="connsiteX7" fmla="*/ 0 w 9619013"/>
              <a:gd name="connsiteY7" fmla="*/ 4270726 h 4270726"/>
              <a:gd name="connsiteX0" fmla="*/ 0 w 8358509"/>
              <a:gd name="connsiteY0" fmla="*/ 3688020 h 3688020"/>
              <a:gd name="connsiteX1" fmla="*/ 650298 w 8358509"/>
              <a:gd name="connsiteY1" fmla="*/ 0 h 3688020"/>
              <a:gd name="connsiteX2" fmla="*/ 8358509 w 8358509"/>
              <a:gd name="connsiteY2" fmla="*/ 25261 h 3688020"/>
              <a:gd name="connsiteX3" fmla="*/ 8358509 w 8358509"/>
              <a:gd name="connsiteY3" fmla="*/ 3648865 h 3688020"/>
              <a:gd name="connsiteX4" fmla="*/ 8351422 w 8358509"/>
              <a:gd name="connsiteY4" fmla="*/ 3665976 h 3688020"/>
              <a:gd name="connsiteX5" fmla="*/ 8334311 w 8358509"/>
              <a:gd name="connsiteY5" fmla="*/ 3673063 h 3688020"/>
              <a:gd name="connsiteX6" fmla="*/ 0 w 8358509"/>
              <a:gd name="connsiteY6" fmla="*/ 3688020 h 3688020"/>
              <a:gd name="connsiteX0" fmla="*/ 0 w 8358509"/>
              <a:gd name="connsiteY0" fmla="*/ 3688020 h 3688020"/>
              <a:gd name="connsiteX1" fmla="*/ 650298 w 8358509"/>
              <a:gd name="connsiteY1" fmla="*/ 0 h 3688020"/>
              <a:gd name="connsiteX2" fmla="*/ 8357356 w 8358509"/>
              <a:gd name="connsiteY2" fmla="*/ 2999770 h 3688020"/>
              <a:gd name="connsiteX3" fmla="*/ 8358509 w 8358509"/>
              <a:gd name="connsiteY3" fmla="*/ 3648865 h 3688020"/>
              <a:gd name="connsiteX4" fmla="*/ 8351422 w 8358509"/>
              <a:gd name="connsiteY4" fmla="*/ 3665976 h 3688020"/>
              <a:gd name="connsiteX5" fmla="*/ 8334311 w 8358509"/>
              <a:gd name="connsiteY5" fmla="*/ 3673063 h 3688020"/>
              <a:gd name="connsiteX6" fmla="*/ 0 w 8358509"/>
              <a:gd name="connsiteY6" fmla="*/ 3688020 h 3688020"/>
              <a:gd name="connsiteX0" fmla="*/ 0 w 8358509"/>
              <a:gd name="connsiteY0" fmla="*/ 1700855 h 1700855"/>
              <a:gd name="connsiteX1" fmla="*/ 3394301 w 8358509"/>
              <a:gd name="connsiteY1" fmla="*/ 0 h 1700855"/>
              <a:gd name="connsiteX2" fmla="*/ 8357356 w 8358509"/>
              <a:gd name="connsiteY2" fmla="*/ 1012605 h 1700855"/>
              <a:gd name="connsiteX3" fmla="*/ 8358509 w 8358509"/>
              <a:gd name="connsiteY3" fmla="*/ 1661700 h 1700855"/>
              <a:gd name="connsiteX4" fmla="*/ 8351422 w 8358509"/>
              <a:gd name="connsiteY4" fmla="*/ 1678811 h 1700855"/>
              <a:gd name="connsiteX5" fmla="*/ 8334311 w 8358509"/>
              <a:gd name="connsiteY5" fmla="*/ 1685898 h 1700855"/>
              <a:gd name="connsiteX6" fmla="*/ 0 w 8358509"/>
              <a:gd name="connsiteY6" fmla="*/ 1700855 h 1700855"/>
              <a:gd name="connsiteX0" fmla="*/ 0 w 8358509"/>
              <a:gd name="connsiteY0" fmla="*/ 688250 h 688250"/>
              <a:gd name="connsiteX1" fmla="*/ 4981646 w 8358509"/>
              <a:gd name="connsiteY1" fmla="*/ 144713 h 688250"/>
              <a:gd name="connsiteX2" fmla="*/ 8357356 w 8358509"/>
              <a:gd name="connsiteY2" fmla="*/ 0 h 688250"/>
              <a:gd name="connsiteX3" fmla="*/ 8358509 w 8358509"/>
              <a:gd name="connsiteY3" fmla="*/ 649095 h 688250"/>
              <a:gd name="connsiteX4" fmla="*/ 8351422 w 8358509"/>
              <a:gd name="connsiteY4" fmla="*/ 666206 h 688250"/>
              <a:gd name="connsiteX5" fmla="*/ 8334311 w 8358509"/>
              <a:gd name="connsiteY5" fmla="*/ 673293 h 688250"/>
              <a:gd name="connsiteX6" fmla="*/ 0 w 8358509"/>
              <a:gd name="connsiteY6" fmla="*/ 688250 h 688250"/>
              <a:gd name="connsiteX0" fmla="*/ 0 w 8358509"/>
              <a:gd name="connsiteY0" fmla="*/ 888005 h 888005"/>
              <a:gd name="connsiteX1" fmla="*/ 7382188 w 8358509"/>
              <a:gd name="connsiteY1" fmla="*/ 0 h 888005"/>
              <a:gd name="connsiteX2" fmla="*/ 8357356 w 8358509"/>
              <a:gd name="connsiteY2" fmla="*/ 199755 h 888005"/>
              <a:gd name="connsiteX3" fmla="*/ 8358509 w 8358509"/>
              <a:gd name="connsiteY3" fmla="*/ 848850 h 888005"/>
              <a:gd name="connsiteX4" fmla="*/ 8351422 w 8358509"/>
              <a:gd name="connsiteY4" fmla="*/ 865961 h 888005"/>
              <a:gd name="connsiteX5" fmla="*/ 8334311 w 8358509"/>
              <a:gd name="connsiteY5" fmla="*/ 873048 h 888005"/>
              <a:gd name="connsiteX6" fmla="*/ 0 w 8358509"/>
              <a:gd name="connsiteY6" fmla="*/ 888005 h 888005"/>
              <a:gd name="connsiteX0" fmla="*/ 0 w 8358509"/>
              <a:gd name="connsiteY0" fmla="*/ 792176 h 792176"/>
              <a:gd name="connsiteX1" fmla="*/ 7767960 w 8358509"/>
              <a:gd name="connsiteY1" fmla="*/ 0 h 792176"/>
              <a:gd name="connsiteX2" fmla="*/ 8357356 w 8358509"/>
              <a:gd name="connsiteY2" fmla="*/ 103926 h 792176"/>
              <a:gd name="connsiteX3" fmla="*/ 8358509 w 8358509"/>
              <a:gd name="connsiteY3" fmla="*/ 753021 h 792176"/>
              <a:gd name="connsiteX4" fmla="*/ 8351422 w 8358509"/>
              <a:gd name="connsiteY4" fmla="*/ 770132 h 792176"/>
              <a:gd name="connsiteX5" fmla="*/ 8334311 w 8358509"/>
              <a:gd name="connsiteY5" fmla="*/ 777219 h 792176"/>
              <a:gd name="connsiteX6" fmla="*/ 0 w 8358509"/>
              <a:gd name="connsiteY6" fmla="*/ 792176 h 792176"/>
              <a:gd name="connsiteX0" fmla="*/ 0 w 8358509"/>
              <a:gd name="connsiteY0" fmla="*/ 688250 h 688250"/>
              <a:gd name="connsiteX1" fmla="*/ 7847326 w 8358509"/>
              <a:gd name="connsiteY1" fmla="*/ 65058 h 688250"/>
              <a:gd name="connsiteX2" fmla="*/ 8357356 w 8358509"/>
              <a:gd name="connsiteY2" fmla="*/ 0 h 688250"/>
              <a:gd name="connsiteX3" fmla="*/ 8358509 w 8358509"/>
              <a:gd name="connsiteY3" fmla="*/ 649095 h 688250"/>
              <a:gd name="connsiteX4" fmla="*/ 8351422 w 8358509"/>
              <a:gd name="connsiteY4" fmla="*/ 666206 h 688250"/>
              <a:gd name="connsiteX5" fmla="*/ 8334311 w 8358509"/>
              <a:gd name="connsiteY5" fmla="*/ 673293 h 688250"/>
              <a:gd name="connsiteX6" fmla="*/ 0 w 8358509"/>
              <a:gd name="connsiteY6" fmla="*/ 688250 h 688250"/>
              <a:gd name="connsiteX0" fmla="*/ 0 w 8358509"/>
              <a:gd name="connsiteY0" fmla="*/ 792178 h 792178"/>
              <a:gd name="connsiteX1" fmla="*/ 7767961 w 8358509"/>
              <a:gd name="connsiteY1" fmla="*/ 0 h 792178"/>
              <a:gd name="connsiteX2" fmla="*/ 8357356 w 8358509"/>
              <a:gd name="connsiteY2" fmla="*/ 103928 h 792178"/>
              <a:gd name="connsiteX3" fmla="*/ 8358509 w 8358509"/>
              <a:gd name="connsiteY3" fmla="*/ 753023 h 792178"/>
              <a:gd name="connsiteX4" fmla="*/ 8351422 w 8358509"/>
              <a:gd name="connsiteY4" fmla="*/ 770134 h 792178"/>
              <a:gd name="connsiteX5" fmla="*/ 8334311 w 8358509"/>
              <a:gd name="connsiteY5" fmla="*/ 777221 h 792178"/>
              <a:gd name="connsiteX6" fmla="*/ 0 w 8358509"/>
              <a:gd name="connsiteY6" fmla="*/ 792178 h 792178"/>
              <a:gd name="connsiteX0" fmla="*/ 0 w 3499848"/>
              <a:gd name="connsiteY0" fmla="*/ 738786 h 777221"/>
              <a:gd name="connsiteX1" fmla="*/ 2909300 w 3499848"/>
              <a:gd name="connsiteY1" fmla="*/ 0 h 777221"/>
              <a:gd name="connsiteX2" fmla="*/ 3498695 w 3499848"/>
              <a:gd name="connsiteY2" fmla="*/ 103928 h 777221"/>
              <a:gd name="connsiteX3" fmla="*/ 3499848 w 3499848"/>
              <a:gd name="connsiteY3" fmla="*/ 753023 h 777221"/>
              <a:gd name="connsiteX4" fmla="*/ 3492761 w 3499848"/>
              <a:gd name="connsiteY4" fmla="*/ 770134 h 777221"/>
              <a:gd name="connsiteX5" fmla="*/ 3475650 w 3499848"/>
              <a:gd name="connsiteY5" fmla="*/ 777221 h 777221"/>
              <a:gd name="connsiteX6" fmla="*/ 0 w 3499848"/>
              <a:gd name="connsiteY6" fmla="*/ 738786 h 777221"/>
              <a:gd name="connsiteX0" fmla="*/ 0 w 728381"/>
              <a:gd name="connsiteY0" fmla="*/ 781693 h 781693"/>
              <a:gd name="connsiteX1" fmla="*/ 137833 w 728381"/>
              <a:gd name="connsiteY1" fmla="*/ 0 h 781693"/>
              <a:gd name="connsiteX2" fmla="*/ 727228 w 728381"/>
              <a:gd name="connsiteY2" fmla="*/ 103928 h 781693"/>
              <a:gd name="connsiteX3" fmla="*/ 728381 w 728381"/>
              <a:gd name="connsiteY3" fmla="*/ 753023 h 781693"/>
              <a:gd name="connsiteX4" fmla="*/ 721294 w 728381"/>
              <a:gd name="connsiteY4" fmla="*/ 770134 h 781693"/>
              <a:gd name="connsiteX5" fmla="*/ 704183 w 728381"/>
              <a:gd name="connsiteY5" fmla="*/ 777221 h 781693"/>
              <a:gd name="connsiteX6" fmla="*/ 0 w 728381"/>
              <a:gd name="connsiteY6" fmla="*/ 781693 h 781693"/>
              <a:gd name="connsiteX0" fmla="*/ 0 w 728381"/>
              <a:gd name="connsiteY0" fmla="*/ 781693 h 781693"/>
              <a:gd name="connsiteX1" fmla="*/ 137833 w 728381"/>
              <a:gd name="connsiteY1" fmla="*/ 0 h 781693"/>
              <a:gd name="connsiteX2" fmla="*/ 727228 w 728381"/>
              <a:gd name="connsiteY2" fmla="*/ 103928 h 781693"/>
              <a:gd name="connsiteX3" fmla="*/ 728381 w 728381"/>
              <a:gd name="connsiteY3" fmla="*/ 753023 h 781693"/>
              <a:gd name="connsiteX4" fmla="*/ 721294 w 728381"/>
              <a:gd name="connsiteY4" fmla="*/ 770134 h 781693"/>
              <a:gd name="connsiteX5" fmla="*/ 704183 w 728381"/>
              <a:gd name="connsiteY5" fmla="*/ 777221 h 781693"/>
              <a:gd name="connsiteX6" fmla="*/ 0 w 728381"/>
              <a:gd name="connsiteY6" fmla="*/ 781693 h 78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381" h="781693">
                <a:moveTo>
                  <a:pt x="0" y="781693"/>
                </a:moveTo>
                <a:lnTo>
                  <a:pt x="137833" y="0"/>
                </a:lnTo>
                <a:lnTo>
                  <a:pt x="727228" y="103928"/>
                </a:lnTo>
                <a:cubicBezTo>
                  <a:pt x="727612" y="320293"/>
                  <a:pt x="727997" y="536658"/>
                  <a:pt x="728381" y="753023"/>
                </a:cubicBezTo>
                <a:cubicBezTo>
                  <a:pt x="728381" y="759441"/>
                  <a:pt x="725832" y="765596"/>
                  <a:pt x="721294" y="770134"/>
                </a:cubicBezTo>
                <a:cubicBezTo>
                  <a:pt x="716756" y="774672"/>
                  <a:pt x="710601" y="777221"/>
                  <a:pt x="704183" y="777221"/>
                </a:cubicBezTo>
                <a:lnTo>
                  <a:pt x="0" y="78169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8" name="Espace réservé du contenu 27"/>
          <p:cNvSpPr>
            <a:spLocks noGrp="1"/>
          </p:cNvSpPr>
          <p:nvPr>
            <p:ph sz="quarter" idx="29"/>
          </p:nvPr>
        </p:nvSpPr>
        <p:spPr bwMode="gray">
          <a:xfrm>
            <a:off x="971600" y="1484784"/>
            <a:ext cx="3600400" cy="4500091"/>
          </a:xfrm>
        </p:spPr>
        <p:txBody>
          <a:bodyPr/>
          <a:lstStyle>
            <a:lvl1pPr>
              <a:buClr>
                <a:schemeClr val="bg2">
                  <a:lumMod val="75000"/>
                </a:schemeClr>
              </a:buClr>
              <a:buSzPct val="150000"/>
              <a:defRPr/>
            </a:lvl1pPr>
            <a:lvl2pPr>
              <a:buClr>
                <a:schemeClr val="bg2">
                  <a:lumMod val="75000"/>
                </a:schemeClr>
              </a:buClr>
              <a:buSzPct val="150000"/>
              <a:defRPr/>
            </a:lvl2pPr>
            <a:lvl3pPr>
              <a:buClr>
                <a:schemeClr val="bg2">
                  <a:lumMod val="75000"/>
                </a:schemeClr>
              </a:buClr>
              <a:buSzPct val="150000"/>
              <a:defRPr/>
            </a:lvl3pPr>
            <a:lvl4pPr>
              <a:buClr>
                <a:schemeClr val="bg2">
                  <a:lumMod val="75000"/>
                </a:schemeClr>
              </a:buClr>
              <a:buSzPct val="150000"/>
              <a:defRPr/>
            </a:lvl4pPr>
            <a:lvl5pPr>
              <a:buClr>
                <a:schemeClr val="bg2">
                  <a:lumMod val="75000"/>
                </a:schemeClr>
              </a:buClr>
              <a:buSzPct val="150000"/>
              <a:defRPr/>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30" name="Espace réservé du contenu 27"/>
          <p:cNvSpPr>
            <a:spLocks noGrp="1"/>
          </p:cNvSpPr>
          <p:nvPr>
            <p:ph sz="quarter" idx="30"/>
          </p:nvPr>
        </p:nvSpPr>
        <p:spPr bwMode="gray">
          <a:xfrm>
            <a:off x="4679951" y="1484784"/>
            <a:ext cx="3600000" cy="4500091"/>
          </a:xfrm>
        </p:spPr>
        <p:txBody>
          <a:bodyPr/>
          <a:lstStyle>
            <a:lvl1pPr>
              <a:buClr>
                <a:schemeClr val="bg2">
                  <a:lumMod val="75000"/>
                </a:schemeClr>
              </a:buClr>
              <a:buSzPct val="150000"/>
              <a:defRPr/>
            </a:lvl1pPr>
            <a:lvl2pPr>
              <a:buClr>
                <a:schemeClr val="bg2">
                  <a:lumMod val="75000"/>
                </a:schemeClr>
              </a:buClr>
              <a:buSzPct val="150000"/>
              <a:defRPr/>
            </a:lvl2pPr>
            <a:lvl3pPr>
              <a:buClr>
                <a:schemeClr val="bg2">
                  <a:lumMod val="75000"/>
                </a:schemeClr>
              </a:buClr>
              <a:buSzPct val="150000"/>
              <a:defRPr/>
            </a:lvl3pPr>
            <a:lvl4pPr>
              <a:buClr>
                <a:schemeClr val="bg2">
                  <a:lumMod val="75000"/>
                </a:schemeClr>
              </a:buClr>
              <a:buSzPct val="150000"/>
              <a:defRPr/>
            </a:lvl4pPr>
            <a:lvl5pPr>
              <a:buClr>
                <a:schemeClr val="bg2">
                  <a:lumMod val="75000"/>
                </a:schemeClr>
              </a:buClr>
              <a:buSzPct val="150000"/>
              <a:defRPr/>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11" name="Espace réservé du texte 28"/>
          <p:cNvSpPr>
            <a:spLocks noGrp="1"/>
          </p:cNvSpPr>
          <p:nvPr>
            <p:ph type="body" sz="quarter" idx="31"/>
          </p:nvPr>
        </p:nvSpPr>
        <p:spPr bwMode="gray">
          <a:xfrm>
            <a:off x="2267876" y="1"/>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2" name="Espace réservé du texte 28"/>
          <p:cNvSpPr>
            <a:spLocks noGrp="1"/>
          </p:cNvSpPr>
          <p:nvPr>
            <p:ph type="body" sz="quarter" idx="38"/>
          </p:nvPr>
        </p:nvSpPr>
        <p:spPr bwMode="gray">
          <a:xfrm rot="21000000">
            <a:off x="853855" y="-107960"/>
            <a:ext cx="1189319" cy="644790"/>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361979"/>
              <a:gd name="connsiteY0" fmla="*/ 199996 h 1399975"/>
              <a:gd name="connsiteX1" fmla="*/ 1163979 w 1361979"/>
              <a:gd name="connsiteY1" fmla="*/ 175975 h 1399975"/>
              <a:gd name="connsiteX2" fmla="*/ 1188000 w 1361979"/>
              <a:gd name="connsiteY2" fmla="*/ 199996 h 1399975"/>
              <a:gd name="connsiteX3" fmla="*/ 1188000 w 1361979"/>
              <a:gd name="connsiteY3" fmla="*/ 1375954 h 1399975"/>
              <a:gd name="connsiteX4" fmla="*/ 1180964 w 1361979"/>
              <a:gd name="connsiteY4" fmla="*/ 1392939 h 1399975"/>
              <a:gd name="connsiteX5" fmla="*/ 1163979 w 1361979"/>
              <a:gd name="connsiteY5" fmla="*/ 1399975 h 1399975"/>
              <a:gd name="connsiteX6" fmla="*/ 24021 w 1361979"/>
              <a:gd name="connsiteY6" fmla="*/ 1399975 h 1399975"/>
              <a:gd name="connsiteX7" fmla="*/ 7036 w 1361979"/>
              <a:gd name="connsiteY7" fmla="*/ 1392939 h 1399975"/>
              <a:gd name="connsiteX8" fmla="*/ 0 w 1361979"/>
              <a:gd name="connsiteY8" fmla="*/ 1375954 h 1399975"/>
              <a:gd name="connsiteX9" fmla="*/ 0 w 1361979"/>
              <a:gd name="connsiteY9" fmla="*/ 199996 h 1399975"/>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0 w 1189319"/>
              <a:gd name="connsiteY0" fmla="*/ 195993 h 1395972"/>
              <a:gd name="connsiteX1" fmla="*/ 1189319 w 1189319"/>
              <a:gd name="connsiteY1" fmla="*/ 960688 h 1395972"/>
              <a:gd name="connsiteX2" fmla="*/ 1188000 w 1189319"/>
              <a:gd name="connsiteY2" fmla="*/ 1371951 h 1395972"/>
              <a:gd name="connsiteX3" fmla="*/ 1180964 w 1189319"/>
              <a:gd name="connsiteY3" fmla="*/ 1388936 h 1395972"/>
              <a:gd name="connsiteX4" fmla="*/ 1163979 w 1189319"/>
              <a:gd name="connsiteY4" fmla="*/ 1395972 h 1395972"/>
              <a:gd name="connsiteX5" fmla="*/ 24021 w 1189319"/>
              <a:gd name="connsiteY5" fmla="*/ 1395972 h 1395972"/>
              <a:gd name="connsiteX6" fmla="*/ 7036 w 1189319"/>
              <a:gd name="connsiteY6" fmla="*/ 1388936 h 1395972"/>
              <a:gd name="connsiteX7" fmla="*/ 0 w 1189319"/>
              <a:gd name="connsiteY7" fmla="*/ 1371951 h 1395972"/>
              <a:gd name="connsiteX8" fmla="*/ 0 w 1189319"/>
              <a:gd name="connsiteY8" fmla="*/ 195993 h 1395972"/>
              <a:gd name="connsiteX0" fmla="*/ 1150 w 1189319"/>
              <a:gd name="connsiteY0" fmla="*/ 195993 h 840783"/>
              <a:gd name="connsiteX1" fmla="*/ 1189319 w 1189319"/>
              <a:gd name="connsiteY1" fmla="*/ 405499 h 840783"/>
              <a:gd name="connsiteX2" fmla="*/ 1188000 w 1189319"/>
              <a:gd name="connsiteY2" fmla="*/ 816762 h 840783"/>
              <a:gd name="connsiteX3" fmla="*/ 1180964 w 1189319"/>
              <a:gd name="connsiteY3" fmla="*/ 833747 h 840783"/>
              <a:gd name="connsiteX4" fmla="*/ 1163979 w 1189319"/>
              <a:gd name="connsiteY4" fmla="*/ 840783 h 840783"/>
              <a:gd name="connsiteX5" fmla="*/ 24021 w 1189319"/>
              <a:gd name="connsiteY5" fmla="*/ 840783 h 840783"/>
              <a:gd name="connsiteX6" fmla="*/ 7036 w 1189319"/>
              <a:gd name="connsiteY6" fmla="*/ 833747 h 840783"/>
              <a:gd name="connsiteX7" fmla="*/ 0 w 1189319"/>
              <a:gd name="connsiteY7" fmla="*/ 816762 h 840783"/>
              <a:gd name="connsiteX8" fmla="*/ 1150 w 1189319"/>
              <a:gd name="connsiteY8" fmla="*/ 195993 h 840783"/>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319" h="644790">
                <a:moveTo>
                  <a:pt x="1150" y="0"/>
                </a:moveTo>
                <a:lnTo>
                  <a:pt x="1189319" y="209506"/>
                </a:lnTo>
                <a:cubicBezTo>
                  <a:pt x="1188879" y="346594"/>
                  <a:pt x="1188440" y="483681"/>
                  <a:pt x="1188000" y="620769"/>
                </a:cubicBezTo>
                <a:cubicBezTo>
                  <a:pt x="1188000" y="627140"/>
                  <a:pt x="1185469" y="633250"/>
                  <a:pt x="1180964" y="637754"/>
                </a:cubicBezTo>
                <a:cubicBezTo>
                  <a:pt x="1176459" y="642259"/>
                  <a:pt x="1170349" y="644790"/>
                  <a:pt x="1163979" y="644790"/>
                </a:cubicBezTo>
                <a:lnTo>
                  <a:pt x="24021" y="644790"/>
                </a:lnTo>
                <a:cubicBezTo>
                  <a:pt x="17650" y="644790"/>
                  <a:pt x="11540" y="642259"/>
                  <a:pt x="7036" y="637754"/>
                </a:cubicBezTo>
                <a:cubicBezTo>
                  <a:pt x="2531" y="633249"/>
                  <a:pt x="0" y="627139"/>
                  <a:pt x="0" y="620769"/>
                </a:cubicBezTo>
                <a:cubicBezTo>
                  <a:pt x="383" y="413846"/>
                  <a:pt x="767" y="206923"/>
                  <a:pt x="1150" y="0"/>
                </a:cubicBezTo>
                <a:close/>
              </a:path>
            </a:pathLst>
          </a:custGeom>
          <a:solidFill>
            <a:schemeClr val="bg2"/>
          </a:solidFill>
        </p:spPr>
        <p:txBody>
          <a:bodyPr lIns="216000" rIns="36000" bIns="36000" anchor="b">
            <a:normAutofit/>
          </a:bodyPr>
          <a:lstStyle>
            <a:lvl1pPr marL="0" indent="0">
              <a:buFontTx/>
              <a:buNone/>
              <a:defRPr sz="900">
                <a:solidFill>
                  <a:schemeClr val="bg1"/>
                </a:solidFill>
              </a:defRPr>
            </a:lvl1pPr>
            <a:lvl2pPr>
              <a:defRPr sz="900">
                <a:solidFill>
                  <a:schemeClr val="bg1"/>
                </a:solidFill>
              </a:defRPr>
            </a:lvl2pPr>
          </a:lstStyle>
          <a:p>
            <a:pPr lvl="0"/>
            <a:r>
              <a:rPr lang="fr-FR" noProof="0" smtClean="0"/>
              <a:t>Cliquez pour modifier les styles du texte du masque</a:t>
            </a:r>
          </a:p>
        </p:txBody>
      </p:sp>
      <p:sp>
        <p:nvSpPr>
          <p:cNvPr id="13" name="Espace réservé du texte 9"/>
          <p:cNvSpPr>
            <a:spLocks noGrp="1"/>
          </p:cNvSpPr>
          <p:nvPr>
            <p:ph type="body" sz="quarter" idx="19"/>
          </p:nvPr>
        </p:nvSpPr>
        <p:spPr bwMode="gray">
          <a:xfrm rot="21000000">
            <a:off x="878052" y="402192"/>
            <a:ext cx="200112" cy="238940"/>
          </a:xfrm>
        </p:spPr>
        <p:txBody>
          <a:bodyPr anchor="ctr">
            <a:normAutofit/>
          </a:bodyPr>
          <a:lstStyle>
            <a:lvl1pPr marL="0" indent="0" algn="r">
              <a:lnSpc>
                <a:spcPct val="100000"/>
              </a:lnSpc>
              <a:buClr>
                <a:schemeClr val="tx1"/>
              </a:buClr>
              <a:buSzPct val="130000"/>
              <a:buFontTx/>
              <a:buNone/>
              <a:defRPr sz="900" b="1">
                <a:solidFill>
                  <a:schemeClr val="bg1"/>
                </a:solidFill>
              </a:defRPr>
            </a:lvl1pPr>
          </a:lstStyle>
          <a:p>
            <a:pPr lvl="0"/>
            <a:r>
              <a:rPr lang="en-US" noProof="0" smtClean="0"/>
              <a:t>Cliquez pour modifier les styles du texte du masque</a:t>
            </a:r>
          </a:p>
        </p:txBody>
      </p:sp>
      <p:sp>
        <p:nvSpPr>
          <p:cNvPr id="14" name="Espace réservé du texte 28"/>
          <p:cNvSpPr>
            <a:spLocks noGrp="1"/>
          </p:cNvSpPr>
          <p:nvPr>
            <p:ph type="body" sz="quarter" idx="45"/>
          </p:nvPr>
        </p:nvSpPr>
        <p:spPr bwMode="gray">
          <a:xfrm>
            <a:off x="3635375"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5" name="Espace réservé du texte 28"/>
          <p:cNvSpPr>
            <a:spLocks noGrp="1"/>
          </p:cNvSpPr>
          <p:nvPr>
            <p:ph type="body" sz="quarter" idx="46"/>
          </p:nvPr>
        </p:nvSpPr>
        <p:spPr bwMode="gray">
          <a:xfrm>
            <a:off x="5003800"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6" name="Espace réservé du texte 28"/>
          <p:cNvSpPr>
            <a:spLocks noGrp="1"/>
          </p:cNvSpPr>
          <p:nvPr>
            <p:ph type="body" sz="quarter" idx="47"/>
          </p:nvPr>
        </p:nvSpPr>
        <p:spPr bwMode="gray">
          <a:xfrm>
            <a:off x="6372225"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7" name="Espace réservé du texte 28"/>
          <p:cNvSpPr>
            <a:spLocks noGrp="1"/>
          </p:cNvSpPr>
          <p:nvPr>
            <p:ph type="body" sz="quarter" idx="48"/>
          </p:nvPr>
        </p:nvSpPr>
        <p:spPr bwMode="gray">
          <a:xfrm>
            <a:off x="7740650"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8" name="Titre 1"/>
          <p:cNvSpPr>
            <a:spLocks noGrp="1"/>
          </p:cNvSpPr>
          <p:nvPr>
            <p:ph type="title"/>
          </p:nvPr>
        </p:nvSpPr>
        <p:spPr bwMode="gray">
          <a:xfrm>
            <a:off x="467544" y="692622"/>
            <a:ext cx="7920880" cy="792162"/>
          </a:xfrm>
        </p:spPr>
        <p:txBody>
          <a:bodyPr anchor="ctr"/>
          <a:lstStyle>
            <a:lvl1pPr>
              <a:defRPr sz="2600">
                <a:solidFill>
                  <a:schemeClr val="tx1"/>
                </a:solidFill>
              </a:defRPr>
            </a:lvl1pPr>
          </a:lstStyle>
          <a:p>
            <a:r>
              <a:rPr lang="fr-FR" noProof="0" dirty="0" smtClean="0"/>
              <a:t>Cliquez pour modifier le style du titre</a:t>
            </a:r>
            <a:endParaRPr lang="fr-FR" noProof="0" dirty="0"/>
          </a:p>
        </p:txBody>
      </p:sp>
      <p:sp>
        <p:nvSpPr>
          <p:cNvPr id="20" name="Espace réservé du pied de page 3"/>
          <p:cNvSpPr>
            <a:spLocks noGrp="1"/>
          </p:cNvSpPr>
          <p:nvPr>
            <p:ph type="ftr" sz="quarter" idx="49"/>
          </p:nvPr>
        </p:nvSpPr>
        <p:spPr bwMode="gray">
          <a:xfrm>
            <a:off x="1331913" y="6545263"/>
            <a:ext cx="6192837" cy="555625"/>
          </a:xfrm>
          <a:prstGeom prst="rect">
            <a:avLst/>
          </a:prstGeom>
        </p:spPr>
        <p:txBody>
          <a:bodyPr/>
          <a:lstStyle>
            <a:lvl1pPr fontAlgn="auto">
              <a:spcBef>
                <a:spcPts val="0"/>
              </a:spcBef>
              <a:spcAft>
                <a:spcPts val="0"/>
              </a:spcAft>
              <a:defRPr sz="1000" dirty="0" smtClean="0">
                <a:latin typeface="+mn-lt"/>
              </a:defRPr>
            </a:lvl1pPr>
          </a:lstStyle>
          <a:p>
            <a:pPr>
              <a:defRPr/>
            </a:pPr>
            <a:r>
              <a:rPr lang="fr-FR"/>
              <a:t>Titre du projet</a:t>
            </a:r>
          </a:p>
        </p:txBody>
      </p:sp>
      <p:sp>
        <p:nvSpPr>
          <p:cNvPr id="21" name="Espace réservé du numéro de diapositive 4"/>
          <p:cNvSpPr>
            <a:spLocks noGrp="1"/>
          </p:cNvSpPr>
          <p:nvPr>
            <p:ph type="sldNum" sz="quarter" idx="50"/>
          </p:nvPr>
        </p:nvSpPr>
        <p:spPr/>
        <p:txBody>
          <a:bodyPr/>
          <a:lstStyle>
            <a:lvl1pPr>
              <a:defRPr/>
            </a:lvl1pPr>
          </a:lstStyle>
          <a:p>
            <a:pPr>
              <a:defRPr/>
            </a:pPr>
            <a:fld id="{9A3E2399-BA14-4CF6-9F49-A06B1B0BE37C}" type="slidenum">
              <a:rPr lang="fr-FR"/>
              <a:pPr>
                <a:defRPr/>
              </a:pPr>
              <a:t>‹N°›</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e_Image_Chapitre_1">
    <p:spTree>
      <p:nvGrpSpPr>
        <p:cNvPr id="1" name=""/>
        <p:cNvGrpSpPr/>
        <p:nvPr/>
      </p:nvGrpSpPr>
      <p:grpSpPr>
        <a:xfrm>
          <a:off x="0" y="0"/>
          <a:ext cx="0" cy="0"/>
          <a:chOff x="0" y="0"/>
          <a:chExt cx="0" cy="0"/>
        </a:xfrm>
      </p:grpSpPr>
      <p:sp>
        <p:nvSpPr>
          <p:cNvPr id="19" name="Forme libre 7"/>
          <p:cNvSpPr/>
          <p:nvPr userDrawn="1"/>
        </p:nvSpPr>
        <p:spPr bwMode="gray">
          <a:xfrm rot="21000000">
            <a:off x="-73025" y="-46038"/>
            <a:ext cx="728663" cy="782638"/>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013364 w 8721577"/>
              <a:gd name="connsiteY0" fmla="*/ 6418 h 3679481"/>
              <a:gd name="connsiteX1" fmla="*/ 142322 w 8721577"/>
              <a:gd name="connsiteY1" fmla="*/ 14568 h 3679481"/>
              <a:gd name="connsiteX2" fmla="*/ 159433 w 8721577"/>
              <a:gd name="connsiteY2" fmla="*/ 7481 h 3679481"/>
              <a:gd name="connsiteX3" fmla="*/ 8697379 w 8721577"/>
              <a:gd name="connsiteY3" fmla="*/ 7481 h 3679481"/>
              <a:gd name="connsiteX4" fmla="*/ 8714490 w 8721577"/>
              <a:gd name="connsiteY4" fmla="*/ 14568 h 3679481"/>
              <a:gd name="connsiteX5" fmla="*/ 8721577 w 8721577"/>
              <a:gd name="connsiteY5" fmla="*/ 31679 h 3679481"/>
              <a:gd name="connsiteX6" fmla="*/ 8721577 w 8721577"/>
              <a:gd name="connsiteY6" fmla="*/ 3655283 h 3679481"/>
              <a:gd name="connsiteX7" fmla="*/ 8714490 w 8721577"/>
              <a:gd name="connsiteY7" fmla="*/ 3672394 h 3679481"/>
              <a:gd name="connsiteX8" fmla="*/ 8697379 w 8721577"/>
              <a:gd name="connsiteY8" fmla="*/ 3679481 h 3679481"/>
              <a:gd name="connsiteX9" fmla="*/ 159433 w 8721577"/>
              <a:gd name="connsiteY9" fmla="*/ 3679481 h 3679481"/>
              <a:gd name="connsiteX10" fmla="*/ 142322 w 8721577"/>
              <a:gd name="connsiteY10" fmla="*/ 3672394 h 3679481"/>
              <a:gd name="connsiteX11" fmla="*/ 135235 w 8721577"/>
              <a:gd name="connsiteY11" fmla="*/ 3655283 h 3679481"/>
              <a:gd name="connsiteX12" fmla="*/ 1013364 w 8721577"/>
              <a:gd name="connsiteY12" fmla="*/ 6418 h 3679481"/>
              <a:gd name="connsiteX0" fmla="*/ 1013364 w 8721577"/>
              <a:gd name="connsiteY0" fmla="*/ 6418 h 3700856"/>
              <a:gd name="connsiteX1" fmla="*/ 142322 w 8721577"/>
              <a:gd name="connsiteY1" fmla="*/ 14568 h 3700856"/>
              <a:gd name="connsiteX2" fmla="*/ 159433 w 8721577"/>
              <a:gd name="connsiteY2" fmla="*/ 7481 h 3700856"/>
              <a:gd name="connsiteX3" fmla="*/ 8697379 w 8721577"/>
              <a:gd name="connsiteY3" fmla="*/ 7481 h 3700856"/>
              <a:gd name="connsiteX4" fmla="*/ 8714490 w 8721577"/>
              <a:gd name="connsiteY4" fmla="*/ 14568 h 3700856"/>
              <a:gd name="connsiteX5" fmla="*/ 8721577 w 8721577"/>
              <a:gd name="connsiteY5" fmla="*/ 31679 h 3700856"/>
              <a:gd name="connsiteX6" fmla="*/ 8721577 w 8721577"/>
              <a:gd name="connsiteY6" fmla="*/ 3655283 h 3700856"/>
              <a:gd name="connsiteX7" fmla="*/ 8714490 w 8721577"/>
              <a:gd name="connsiteY7" fmla="*/ 3672394 h 3700856"/>
              <a:gd name="connsiteX8" fmla="*/ 8697379 w 8721577"/>
              <a:gd name="connsiteY8" fmla="*/ 3679481 h 3700856"/>
              <a:gd name="connsiteX9" fmla="*/ 159433 w 8721577"/>
              <a:gd name="connsiteY9" fmla="*/ 3679481 h 3700856"/>
              <a:gd name="connsiteX10" fmla="*/ 142322 w 8721577"/>
              <a:gd name="connsiteY10" fmla="*/ 3672394 h 3700856"/>
              <a:gd name="connsiteX11" fmla="*/ 363068 w 8721577"/>
              <a:gd name="connsiteY11" fmla="*/ 3694438 h 3700856"/>
              <a:gd name="connsiteX12" fmla="*/ 1013364 w 8721577"/>
              <a:gd name="connsiteY12" fmla="*/ 6418 h 3700856"/>
              <a:gd name="connsiteX0" fmla="*/ 2242983 w 9951196"/>
              <a:gd name="connsiteY0" fmla="*/ 6418 h 4306615"/>
              <a:gd name="connsiteX1" fmla="*/ 1371941 w 9951196"/>
              <a:gd name="connsiteY1" fmla="*/ 14568 h 4306615"/>
              <a:gd name="connsiteX2" fmla="*/ 1389052 w 9951196"/>
              <a:gd name="connsiteY2" fmla="*/ 7481 h 4306615"/>
              <a:gd name="connsiteX3" fmla="*/ 9926998 w 9951196"/>
              <a:gd name="connsiteY3" fmla="*/ 7481 h 4306615"/>
              <a:gd name="connsiteX4" fmla="*/ 9944109 w 9951196"/>
              <a:gd name="connsiteY4" fmla="*/ 14568 h 4306615"/>
              <a:gd name="connsiteX5" fmla="*/ 9951196 w 9951196"/>
              <a:gd name="connsiteY5" fmla="*/ 31679 h 4306615"/>
              <a:gd name="connsiteX6" fmla="*/ 9951196 w 9951196"/>
              <a:gd name="connsiteY6" fmla="*/ 3655283 h 4306615"/>
              <a:gd name="connsiteX7" fmla="*/ 9944109 w 9951196"/>
              <a:gd name="connsiteY7" fmla="*/ 3672394 h 4306615"/>
              <a:gd name="connsiteX8" fmla="*/ 9926998 w 9951196"/>
              <a:gd name="connsiteY8" fmla="*/ 3679481 h 4306615"/>
              <a:gd name="connsiteX9" fmla="*/ 1389052 w 9951196"/>
              <a:gd name="connsiteY9" fmla="*/ 3679481 h 4306615"/>
              <a:gd name="connsiteX10" fmla="*/ 1592687 w 9951196"/>
              <a:gd name="connsiteY10" fmla="*/ 3694438 h 4306615"/>
              <a:gd name="connsiteX11" fmla="*/ 2242983 w 9951196"/>
              <a:gd name="connsiteY11" fmla="*/ 6418 h 4306615"/>
              <a:gd name="connsiteX0" fmla="*/ 1013364 w 8721577"/>
              <a:gd name="connsiteY0" fmla="*/ 6418 h 3694438"/>
              <a:gd name="connsiteX1" fmla="*/ 142322 w 8721577"/>
              <a:gd name="connsiteY1" fmla="*/ 14568 h 3694438"/>
              <a:gd name="connsiteX2" fmla="*/ 159433 w 8721577"/>
              <a:gd name="connsiteY2" fmla="*/ 7481 h 3694438"/>
              <a:gd name="connsiteX3" fmla="*/ 8697379 w 8721577"/>
              <a:gd name="connsiteY3" fmla="*/ 7481 h 3694438"/>
              <a:gd name="connsiteX4" fmla="*/ 8714490 w 8721577"/>
              <a:gd name="connsiteY4" fmla="*/ 14568 h 3694438"/>
              <a:gd name="connsiteX5" fmla="*/ 8721577 w 8721577"/>
              <a:gd name="connsiteY5" fmla="*/ 31679 h 3694438"/>
              <a:gd name="connsiteX6" fmla="*/ 8721577 w 8721577"/>
              <a:gd name="connsiteY6" fmla="*/ 3655283 h 3694438"/>
              <a:gd name="connsiteX7" fmla="*/ 8714490 w 8721577"/>
              <a:gd name="connsiteY7" fmla="*/ 3672394 h 3694438"/>
              <a:gd name="connsiteX8" fmla="*/ 8697379 w 8721577"/>
              <a:gd name="connsiteY8" fmla="*/ 3679481 h 3694438"/>
              <a:gd name="connsiteX9" fmla="*/ 363068 w 8721577"/>
              <a:gd name="connsiteY9" fmla="*/ 3694438 h 3694438"/>
              <a:gd name="connsiteX10" fmla="*/ 1013364 w 8721577"/>
              <a:gd name="connsiteY10" fmla="*/ 6418 h 3694438"/>
              <a:gd name="connsiteX0" fmla="*/ 508966 w 8649520"/>
              <a:gd name="connsiteY0" fmla="*/ 188005 h 3707740"/>
              <a:gd name="connsiteX1" fmla="*/ 70265 w 8649520"/>
              <a:gd name="connsiteY1" fmla="*/ 27870 h 3707740"/>
              <a:gd name="connsiteX2" fmla="*/ 87376 w 8649520"/>
              <a:gd name="connsiteY2" fmla="*/ 20783 h 3707740"/>
              <a:gd name="connsiteX3" fmla="*/ 8625322 w 8649520"/>
              <a:gd name="connsiteY3" fmla="*/ 20783 h 3707740"/>
              <a:gd name="connsiteX4" fmla="*/ 8642433 w 8649520"/>
              <a:gd name="connsiteY4" fmla="*/ 27870 h 3707740"/>
              <a:gd name="connsiteX5" fmla="*/ 8649520 w 8649520"/>
              <a:gd name="connsiteY5" fmla="*/ 44981 h 3707740"/>
              <a:gd name="connsiteX6" fmla="*/ 8649520 w 8649520"/>
              <a:gd name="connsiteY6" fmla="*/ 3668585 h 3707740"/>
              <a:gd name="connsiteX7" fmla="*/ 8642433 w 8649520"/>
              <a:gd name="connsiteY7" fmla="*/ 3685696 h 3707740"/>
              <a:gd name="connsiteX8" fmla="*/ 8625322 w 8649520"/>
              <a:gd name="connsiteY8" fmla="*/ 3692783 h 3707740"/>
              <a:gd name="connsiteX9" fmla="*/ 291011 w 8649520"/>
              <a:gd name="connsiteY9" fmla="*/ 3707740 h 3707740"/>
              <a:gd name="connsiteX10" fmla="*/ 508966 w 8649520"/>
              <a:gd name="connsiteY10" fmla="*/ 188005 h 3707740"/>
              <a:gd name="connsiteX0" fmla="*/ 510758 w 8651312"/>
              <a:gd name="connsiteY0" fmla="*/ 188182 h 3707917"/>
              <a:gd name="connsiteX1" fmla="*/ 72057 w 8651312"/>
              <a:gd name="connsiteY1" fmla="*/ 28047 h 3707917"/>
              <a:gd name="connsiteX2" fmla="*/ 943101 w 8651312"/>
              <a:gd name="connsiteY2" fmla="*/ 19897 h 3707917"/>
              <a:gd name="connsiteX3" fmla="*/ 8627114 w 8651312"/>
              <a:gd name="connsiteY3" fmla="*/ 20960 h 3707917"/>
              <a:gd name="connsiteX4" fmla="*/ 8644225 w 8651312"/>
              <a:gd name="connsiteY4" fmla="*/ 28047 h 3707917"/>
              <a:gd name="connsiteX5" fmla="*/ 8651312 w 8651312"/>
              <a:gd name="connsiteY5" fmla="*/ 45158 h 3707917"/>
              <a:gd name="connsiteX6" fmla="*/ 8651312 w 8651312"/>
              <a:gd name="connsiteY6" fmla="*/ 3668762 h 3707917"/>
              <a:gd name="connsiteX7" fmla="*/ 8644225 w 8651312"/>
              <a:gd name="connsiteY7" fmla="*/ 3685873 h 3707917"/>
              <a:gd name="connsiteX8" fmla="*/ 8627114 w 8651312"/>
              <a:gd name="connsiteY8" fmla="*/ 3692960 h 3707917"/>
              <a:gd name="connsiteX9" fmla="*/ 292803 w 8651312"/>
              <a:gd name="connsiteY9" fmla="*/ 3707917 h 3707917"/>
              <a:gd name="connsiteX10" fmla="*/ 510758 w 8651312"/>
              <a:gd name="connsiteY10" fmla="*/ 188182 h 3707917"/>
              <a:gd name="connsiteX0" fmla="*/ 920383 w 9060937"/>
              <a:gd name="connsiteY0" fmla="*/ 614670 h 4134405"/>
              <a:gd name="connsiteX1" fmla="*/ 1352726 w 9060937"/>
              <a:gd name="connsiteY1" fmla="*/ 446385 h 4134405"/>
              <a:gd name="connsiteX2" fmla="*/ 9036739 w 9060937"/>
              <a:gd name="connsiteY2" fmla="*/ 447448 h 4134405"/>
              <a:gd name="connsiteX3" fmla="*/ 9053850 w 9060937"/>
              <a:gd name="connsiteY3" fmla="*/ 454535 h 4134405"/>
              <a:gd name="connsiteX4" fmla="*/ 9060937 w 9060937"/>
              <a:gd name="connsiteY4" fmla="*/ 471646 h 4134405"/>
              <a:gd name="connsiteX5" fmla="*/ 9060937 w 9060937"/>
              <a:gd name="connsiteY5" fmla="*/ 4095250 h 4134405"/>
              <a:gd name="connsiteX6" fmla="*/ 9053850 w 9060937"/>
              <a:gd name="connsiteY6" fmla="*/ 4112361 h 4134405"/>
              <a:gd name="connsiteX7" fmla="*/ 9036739 w 9060937"/>
              <a:gd name="connsiteY7" fmla="*/ 4119448 h 4134405"/>
              <a:gd name="connsiteX8" fmla="*/ 702428 w 9060937"/>
              <a:gd name="connsiteY8" fmla="*/ 4134405 h 4134405"/>
              <a:gd name="connsiteX9" fmla="*/ 920383 w 9060937"/>
              <a:gd name="connsiteY9" fmla="*/ 614670 h 4134405"/>
              <a:gd name="connsiteX0" fmla="*/ 0 w 8358509"/>
              <a:gd name="connsiteY0" fmla="*/ 3688020 h 3688020"/>
              <a:gd name="connsiteX1" fmla="*/ 650298 w 8358509"/>
              <a:gd name="connsiteY1" fmla="*/ 0 h 3688020"/>
              <a:gd name="connsiteX2" fmla="*/ 8334311 w 8358509"/>
              <a:gd name="connsiteY2" fmla="*/ 1063 h 3688020"/>
              <a:gd name="connsiteX3" fmla="*/ 8351422 w 8358509"/>
              <a:gd name="connsiteY3" fmla="*/ 8150 h 3688020"/>
              <a:gd name="connsiteX4" fmla="*/ 8358509 w 8358509"/>
              <a:gd name="connsiteY4" fmla="*/ 25261 h 3688020"/>
              <a:gd name="connsiteX5" fmla="*/ 8358509 w 8358509"/>
              <a:gd name="connsiteY5" fmla="*/ 3648865 h 3688020"/>
              <a:gd name="connsiteX6" fmla="*/ 8351422 w 8358509"/>
              <a:gd name="connsiteY6" fmla="*/ 3665976 h 3688020"/>
              <a:gd name="connsiteX7" fmla="*/ 8334311 w 8358509"/>
              <a:gd name="connsiteY7" fmla="*/ 3673063 h 3688020"/>
              <a:gd name="connsiteX8" fmla="*/ 0 w 8358509"/>
              <a:gd name="connsiteY8" fmla="*/ 3688020 h 3688020"/>
              <a:gd name="connsiteX0" fmla="*/ 0 w 9619013"/>
              <a:gd name="connsiteY0" fmla="*/ 4270726 h 4270726"/>
              <a:gd name="connsiteX1" fmla="*/ 650298 w 9619013"/>
              <a:gd name="connsiteY1" fmla="*/ 582706 h 4270726"/>
              <a:gd name="connsiteX2" fmla="*/ 8334311 w 9619013"/>
              <a:gd name="connsiteY2" fmla="*/ 583769 h 4270726"/>
              <a:gd name="connsiteX3" fmla="*/ 8358509 w 9619013"/>
              <a:gd name="connsiteY3" fmla="*/ 607967 h 4270726"/>
              <a:gd name="connsiteX4" fmla="*/ 8358509 w 9619013"/>
              <a:gd name="connsiteY4" fmla="*/ 4231571 h 4270726"/>
              <a:gd name="connsiteX5" fmla="*/ 8351422 w 9619013"/>
              <a:gd name="connsiteY5" fmla="*/ 4248682 h 4270726"/>
              <a:gd name="connsiteX6" fmla="*/ 8334311 w 9619013"/>
              <a:gd name="connsiteY6" fmla="*/ 4255769 h 4270726"/>
              <a:gd name="connsiteX7" fmla="*/ 0 w 9619013"/>
              <a:gd name="connsiteY7" fmla="*/ 4270726 h 4270726"/>
              <a:gd name="connsiteX0" fmla="*/ 0 w 8358509"/>
              <a:gd name="connsiteY0" fmla="*/ 3688020 h 3688020"/>
              <a:gd name="connsiteX1" fmla="*/ 650298 w 8358509"/>
              <a:gd name="connsiteY1" fmla="*/ 0 h 3688020"/>
              <a:gd name="connsiteX2" fmla="*/ 8358509 w 8358509"/>
              <a:gd name="connsiteY2" fmla="*/ 25261 h 3688020"/>
              <a:gd name="connsiteX3" fmla="*/ 8358509 w 8358509"/>
              <a:gd name="connsiteY3" fmla="*/ 3648865 h 3688020"/>
              <a:gd name="connsiteX4" fmla="*/ 8351422 w 8358509"/>
              <a:gd name="connsiteY4" fmla="*/ 3665976 h 3688020"/>
              <a:gd name="connsiteX5" fmla="*/ 8334311 w 8358509"/>
              <a:gd name="connsiteY5" fmla="*/ 3673063 h 3688020"/>
              <a:gd name="connsiteX6" fmla="*/ 0 w 8358509"/>
              <a:gd name="connsiteY6" fmla="*/ 3688020 h 3688020"/>
              <a:gd name="connsiteX0" fmla="*/ 0 w 8358509"/>
              <a:gd name="connsiteY0" fmla="*/ 3688020 h 3688020"/>
              <a:gd name="connsiteX1" fmla="*/ 650298 w 8358509"/>
              <a:gd name="connsiteY1" fmla="*/ 0 h 3688020"/>
              <a:gd name="connsiteX2" fmla="*/ 8357356 w 8358509"/>
              <a:gd name="connsiteY2" fmla="*/ 2999770 h 3688020"/>
              <a:gd name="connsiteX3" fmla="*/ 8358509 w 8358509"/>
              <a:gd name="connsiteY3" fmla="*/ 3648865 h 3688020"/>
              <a:gd name="connsiteX4" fmla="*/ 8351422 w 8358509"/>
              <a:gd name="connsiteY4" fmla="*/ 3665976 h 3688020"/>
              <a:gd name="connsiteX5" fmla="*/ 8334311 w 8358509"/>
              <a:gd name="connsiteY5" fmla="*/ 3673063 h 3688020"/>
              <a:gd name="connsiteX6" fmla="*/ 0 w 8358509"/>
              <a:gd name="connsiteY6" fmla="*/ 3688020 h 3688020"/>
              <a:gd name="connsiteX0" fmla="*/ 0 w 8358509"/>
              <a:gd name="connsiteY0" fmla="*/ 1700855 h 1700855"/>
              <a:gd name="connsiteX1" fmla="*/ 3394301 w 8358509"/>
              <a:gd name="connsiteY1" fmla="*/ 0 h 1700855"/>
              <a:gd name="connsiteX2" fmla="*/ 8357356 w 8358509"/>
              <a:gd name="connsiteY2" fmla="*/ 1012605 h 1700855"/>
              <a:gd name="connsiteX3" fmla="*/ 8358509 w 8358509"/>
              <a:gd name="connsiteY3" fmla="*/ 1661700 h 1700855"/>
              <a:gd name="connsiteX4" fmla="*/ 8351422 w 8358509"/>
              <a:gd name="connsiteY4" fmla="*/ 1678811 h 1700855"/>
              <a:gd name="connsiteX5" fmla="*/ 8334311 w 8358509"/>
              <a:gd name="connsiteY5" fmla="*/ 1685898 h 1700855"/>
              <a:gd name="connsiteX6" fmla="*/ 0 w 8358509"/>
              <a:gd name="connsiteY6" fmla="*/ 1700855 h 1700855"/>
              <a:gd name="connsiteX0" fmla="*/ 0 w 8358509"/>
              <a:gd name="connsiteY0" fmla="*/ 688250 h 688250"/>
              <a:gd name="connsiteX1" fmla="*/ 4981646 w 8358509"/>
              <a:gd name="connsiteY1" fmla="*/ 144713 h 688250"/>
              <a:gd name="connsiteX2" fmla="*/ 8357356 w 8358509"/>
              <a:gd name="connsiteY2" fmla="*/ 0 h 688250"/>
              <a:gd name="connsiteX3" fmla="*/ 8358509 w 8358509"/>
              <a:gd name="connsiteY3" fmla="*/ 649095 h 688250"/>
              <a:gd name="connsiteX4" fmla="*/ 8351422 w 8358509"/>
              <a:gd name="connsiteY4" fmla="*/ 666206 h 688250"/>
              <a:gd name="connsiteX5" fmla="*/ 8334311 w 8358509"/>
              <a:gd name="connsiteY5" fmla="*/ 673293 h 688250"/>
              <a:gd name="connsiteX6" fmla="*/ 0 w 8358509"/>
              <a:gd name="connsiteY6" fmla="*/ 688250 h 688250"/>
              <a:gd name="connsiteX0" fmla="*/ 0 w 8358509"/>
              <a:gd name="connsiteY0" fmla="*/ 888005 h 888005"/>
              <a:gd name="connsiteX1" fmla="*/ 7382188 w 8358509"/>
              <a:gd name="connsiteY1" fmla="*/ 0 h 888005"/>
              <a:gd name="connsiteX2" fmla="*/ 8357356 w 8358509"/>
              <a:gd name="connsiteY2" fmla="*/ 199755 h 888005"/>
              <a:gd name="connsiteX3" fmla="*/ 8358509 w 8358509"/>
              <a:gd name="connsiteY3" fmla="*/ 848850 h 888005"/>
              <a:gd name="connsiteX4" fmla="*/ 8351422 w 8358509"/>
              <a:gd name="connsiteY4" fmla="*/ 865961 h 888005"/>
              <a:gd name="connsiteX5" fmla="*/ 8334311 w 8358509"/>
              <a:gd name="connsiteY5" fmla="*/ 873048 h 888005"/>
              <a:gd name="connsiteX6" fmla="*/ 0 w 8358509"/>
              <a:gd name="connsiteY6" fmla="*/ 888005 h 888005"/>
              <a:gd name="connsiteX0" fmla="*/ 0 w 8358509"/>
              <a:gd name="connsiteY0" fmla="*/ 792176 h 792176"/>
              <a:gd name="connsiteX1" fmla="*/ 7767960 w 8358509"/>
              <a:gd name="connsiteY1" fmla="*/ 0 h 792176"/>
              <a:gd name="connsiteX2" fmla="*/ 8357356 w 8358509"/>
              <a:gd name="connsiteY2" fmla="*/ 103926 h 792176"/>
              <a:gd name="connsiteX3" fmla="*/ 8358509 w 8358509"/>
              <a:gd name="connsiteY3" fmla="*/ 753021 h 792176"/>
              <a:gd name="connsiteX4" fmla="*/ 8351422 w 8358509"/>
              <a:gd name="connsiteY4" fmla="*/ 770132 h 792176"/>
              <a:gd name="connsiteX5" fmla="*/ 8334311 w 8358509"/>
              <a:gd name="connsiteY5" fmla="*/ 777219 h 792176"/>
              <a:gd name="connsiteX6" fmla="*/ 0 w 8358509"/>
              <a:gd name="connsiteY6" fmla="*/ 792176 h 792176"/>
              <a:gd name="connsiteX0" fmla="*/ 0 w 8358509"/>
              <a:gd name="connsiteY0" fmla="*/ 688250 h 688250"/>
              <a:gd name="connsiteX1" fmla="*/ 7847326 w 8358509"/>
              <a:gd name="connsiteY1" fmla="*/ 65058 h 688250"/>
              <a:gd name="connsiteX2" fmla="*/ 8357356 w 8358509"/>
              <a:gd name="connsiteY2" fmla="*/ 0 h 688250"/>
              <a:gd name="connsiteX3" fmla="*/ 8358509 w 8358509"/>
              <a:gd name="connsiteY3" fmla="*/ 649095 h 688250"/>
              <a:gd name="connsiteX4" fmla="*/ 8351422 w 8358509"/>
              <a:gd name="connsiteY4" fmla="*/ 666206 h 688250"/>
              <a:gd name="connsiteX5" fmla="*/ 8334311 w 8358509"/>
              <a:gd name="connsiteY5" fmla="*/ 673293 h 688250"/>
              <a:gd name="connsiteX6" fmla="*/ 0 w 8358509"/>
              <a:gd name="connsiteY6" fmla="*/ 688250 h 688250"/>
              <a:gd name="connsiteX0" fmla="*/ 0 w 8358509"/>
              <a:gd name="connsiteY0" fmla="*/ 792178 h 792178"/>
              <a:gd name="connsiteX1" fmla="*/ 7767961 w 8358509"/>
              <a:gd name="connsiteY1" fmla="*/ 0 h 792178"/>
              <a:gd name="connsiteX2" fmla="*/ 8357356 w 8358509"/>
              <a:gd name="connsiteY2" fmla="*/ 103928 h 792178"/>
              <a:gd name="connsiteX3" fmla="*/ 8358509 w 8358509"/>
              <a:gd name="connsiteY3" fmla="*/ 753023 h 792178"/>
              <a:gd name="connsiteX4" fmla="*/ 8351422 w 8358509"/>
              <a:gd name="connsiteY4" fmla="*/ 770134 h 792178"/>
              <a:gd name="connsiteX5" fmla="*/ 8334311 w 8358509"/>
              <a:gd name="connsiteY5" fmla="*/ 777221 h 792178"/>
              <a:gd name="connsiteX6" fmla="*/ 0 w 8358509"/>
              <a:gd name="connsiteY6" fmla="*/ 792178 h 792178"/>
              <a:gd name="connsiteX0" fmla="*/ 0 w 3499848"/>
              <a:gd name="connsiteY0" fmla="*/ 738786 h 777221"/>
              <a:gd name="connsiteX1" fmla="*/ 2909300 w 3499848"/>
              <a:gd name="connsiteY1" fmla="*/ 0 h 777221"/>
              <a:gd name="connsiteX2" fmla="*/ 3498695 w 3499848"/>
              <a:gd name="connsiteY2" fmla="*/ 103928 h 777221"/>
              <a:gd name="connsiteX3" fmla="*/ 3499848 w 3499848"/>
              <a:gd name="connsiteY3" fmla="*/ 753023 h 777221"/>
              <a:gd name="connsiteX4" fmla="*/ 3492761 w 3499848"/>
              <a:gd name="connsiteY4" fmla="*/ 770134 h 777221"/>
              <a:gd name="connsiteX5" fmla="*/ 3475650 w 3499848"/>
              <a:gd name="connsiteY5" fmla="*/ 777221 h 777221"/>
              <a:gd name="connsiteX6" fmla="*/ 0 w 3499848"/>
              <a:gd name="connsiteY6" fmla="*/ 738786 h 777221"/>
              <a:gd name="connsiteX0" fmla="*/ 0 w 728381"/>
              <a:gd name="connsiteY0" fmla="*/ 781693 h 781693"/>
              <a:gd name="connsiteX1" fmla="*/ 137833 w 728381"/>
              <a:gd name="connsiteY1" fmla="*/ 0 h 781693"/>
              <a:gd name="connsiteX2" fmla="*/ 727228 w 728381"/>
              <a:gd name="connsiteY2" fmla="*/ 103928 h 781693"/>
              <a:gd name="connsiteX3" fmla="*/ 728381 w 728381"/>
              <a:gd name="connsiteY3" fmla="*/ 753023 h 781693"/>
              <a:gd name="connsiteX4" fmla="*/ 721294 w 728381"/>
              <a:gd name="connsiteY4" fmla="*/ 770134 h 781693"/>
              <a:gd name="connsiteX5" fmla="*/ 704183 w 728381"/>
              <a:gd name="connsiteY5" fmla="*/ 777221 h 781693"/>
              <a:gd name="connsiteX6" fmla="*/ 0 w 728381"/>
              <a:gd name="connsiteY6" fmla="*/ 781693 h 781693"/>
              <a:gd name="connsiteX0" fmla="*/ 0 w 728381"/>
              <a:gd name="connsiteY0" fmla="*/ 781693 h 781693"/>
              <a:gd name="connsiteX1" fmla="*/ 137833 w 728381"/>
              <a:gd name="connsiteY1" fmla="*/ 0 h 781693"/>
              <a:gd name="connsiteX2" fmla="*/ 727228 w 728381"/>
              <a:gd name="connsiteY2" fmla="*/ 103928 h 781693"/>
              <a:gd name="connsiteX3" fmla="*/ 728381 w 728381"/>
              <a:gd name="connsiteY3" fmla="*/ 753023 h 781693"/>
              <a:gd name="connsiteX4" fmla="*/ 721294 w 728381"/>
              <a:gd name="connsiteY4" fmla="*/ 770134 h 781693"/>
              <a:gd name="connsiteX5" fmla="*/ 704183 w 728381"/>
              <a:gd name="connsiteY5" fmla="*/ 777221 h 781693"/>
              <a:gd name="connsiteX6" fmla="*/ 0 w 728381"/>
              <a:gd name="connsiteY6" fmla="*/ 781693 h 78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381" h="781693">
                <a:moveTo>
                  <a:pt x="0" y="781693"/>
                </a:moveTo>
                <a:lnTo>
                  <a:pt x="137833" y="0"/>
                </a:lnTo>
                <a:lnTo>
                  <a:pt x="727228" y="103928"/>
                </a:lnTo>
                <a:cubicBezTo>
                  <a:pt x="727612" y="320293"/>
                  <a:pt x="727997" y="536658"/>
                  <a:pt x="728381" y="753023"/>
                </a:cubicBezTo>
                <a:cubicBezTo>
                  <a:pt x="728381" y="759441"/>
                  <a:pt x="725832" y="765596"/>
                  <a:pt x="721294" y="770134"/>
                </a:cubicBezTo>
                <a:cubicBezTo>
                  <a:pt x="716756" y="774672"/>
                  <a:pt x="710601" y="777221"/>
                  <a:pt x="704183" y="777221"/>
                </a:cubicBezTo>
                <a:lnTo>
                  <a:pt x="0" y="78169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8" name="Espace réservé du contenu 27"/>
          <p:cNvSpPr>
            <a:spLocks noGrp="1"/>
          </p:cNvSpPr>
          <p:nvPr>
            <p:ph sz="quarter" idx="29"/>
          </p:nvPr>
        </p:nvSpPr>
        <p:spPr bwMode="gray">
          <a:xfrm>
            <a:off x="467543" y="1484784"/>
            <a:ext cx="4104457" cy="4500091"/>
          </a:xfrm>
        </p:spPr>
        <p:txBody>
          <a:bodyPr/>
          <a:lstStyle>
            <a:lvl1pPr>
              <a:buClr>
                <a:schemeClr val="bg2">
                  <a:lumMod val="75000"/>
                </a:schemeClr>
              </a:buClr>
              <a:buSzPct val="150000"/>
              <a:defRPr/>
            </a:lvl1pPr>
            <a:lvl2pPr>
              <a:buClr>
                <a:schemeClr val="bg2">
                  <a:lumMod val="75000"/>
                </a:schemeClr>
              </a:buClr>
              <a:buSzPct val="150000"/>
              <a:defRPr/>
            </a:lvl2pPr>
            <a:lvl3pPr>
              <a:buClr>
                <a:schemeClr val="bg2">
                  <a:lumMod val="75000"/>
                </a:schemeClr>
              </a:buClr>
              <a:buSzPct val="150000"/>
              <a:defRPr/>
            </a:lvl3pPr>
            <a:lvl4pPr>
              <a:buClr>
                <a:schemeClr val="bg2">
                  <a:lumMod val="75000"/>
                </a:schemeClr>
              </a:buClr>
              <a:buSzPct val="150000"/>
              <a:defRPr/>
            </a:lvl4pPr>
            <a:lvl5pPr>
              <a:buClr>
                <a:schemeClr val="bg2">
                  <a:lumMod val="75000"/>
                </a:schemeClr>
              </a:buClr>
              <a:buSzPct val="150000"/>
              <a:defRPr/>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27" name="Espace réservé pour une image  26"/>
          <p:cNvSpPr>
            <a:spLocks noGrp="1"/>
          </p:cNvSpPr>
          <p:nvPr>
            <p:ph type="pic" sz="quarter" idx="30"/>
          </p:nvPr>
        </p:nvSpPr>
        <p:spPr bwMode="gray">
          <a:xfrm>
            <a:off x="4679950" y="1484784"/>
            <a:ext cx="4212530" cy="4500091"/>
          </a:xfrm>
        </p:spPr>
        <p:txBody>
          <a:bodyPr tIns="396000" rtlCol="0" anchor="ctr">
            <a:noAutofit/>
          </a:bodyPr>
          <a:lstStyle>
            <a:lvl1pPr algn="ctr">
              <a:buClr>
                <a:schemeClr val="bg2">
                  <a:lumMod val="75000"/>
                </a:schemeClr>
              </a:buClr>
              <a:buSzPct val="150000"/>
              <a:buFont typeface="Arial" pitchFamily="34" charset="0"/>
              <a:buNone/>
              <a:defRPr/>
            </a:lvl1pPr>
          </a:lstStyle>
          <a:p>
            <a:pPr lvl="0"/>
            <a:r>
              <a:rPr lang="fr-FR" noProof="0" dirty="0" smtClean="0"/>
              <a:t>Cliquez sur l'icône pour ajouter une image</a:t>
            </a:r>
            <a:endParaRPr lang="fr-FR" noProof="0" dirty="0"/>
          </a:p>
        </p:txBody>
      </p:sp>
      <p:sp>
        <p:nvSpPr>
          <p:cNvPr id="11" name="Espace réservé du texte 28"/>
          <p:cNvSpPr>
            <a:spLocks noGrp="1"/>
          </p:cNvSpPr>
          <p:nvPr>
            <p:ph type="body" sz="quarter" idx="31"/>
          </p:nvPr>
        </p:nvSpPr>
        <p:spPr bwMode="gray">
          <a:xfrm>
            <a:off x="2267876" y="1"/>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2" name="Espace réservé du texte 28"/>
          <p:cNvSpPr>
            <a:spLocks noGrp="1"/>
          </p:cNvSpPr>
          <p:nvPr>
            <p:ph type="body" sz="quarter" idx="38"/>
          </p:nvPr>
        </p:nvSpPr>
        <p:spPr bwMode="gray">
          <a:xfrm rot="21000000">
            <a:off x="853855" y="-107960"/>
            <a:ext cx="1189319" cy="644790"/>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361979"/>
              <a:gd name="connsiteY0" fmla="*/ 199996 h 1399975"/>
              <a:gd name="connsiteX1" fmla="*/ 1163979 w 1361979"/>
              <a:gd name="connsiteY1" fmla="*/ 175975 h 1399975"/>
              <a:gd name="connsiteX2" fmla="*/ 1188000 w 1361979"/>
              <a:gd name="connsiteY2" fmla="*/ 199996 h 1399975"/>
              <a:gd name="connsiteX3" fmla="*/ 1188000 w 1361979"/>
              <a:gd name="connsiteY3" fmla="*/ 1375954 h 1399975"/>
              <a:gd name="connsiteX4" fmla="*/ 1180964 w 1361979"/>
              <a:gd name="connsiteY4" fmla="*/ 1392939 h 1399975"/>
              <a:gd name="connsiteX5" fmla="*/ 1163979 w 1361979"/>
              <a:gd name="connsiteY5" fmla="*/ 1399975 h 1399975"/>
              <a:gd name="connsiteX6" fmla="*/ 24021 w 1361979"/>
              <a:gd name="connsiteY6" fmla="*/ 1399975 h 1399975"/>
              <a:gd name="connsiteX7" fmla="*/ 7036 w 1361979"/>
              <a:gd name="connsiteY7" fmla="*/ 1392939 h 1399975"/>
              <a:gd name="connsiteX8" fmla="*/ 0 w 1361979"/>
              <a:gd name="connsiteY8" fmla="*/ 1375954 h 1399975"/>
              <a:gd name="connsiteX9" fmla="*/ 0 w 1361979"/>
              <a:gd name="connsiteY9" fmla="*/ 199996 h 1399975"/>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0 w 1189319"/>
              <a:gd name="connsiteY0" fmla="*/ 195993 h 1395972"/>
              <a:gd name="connsiteX1" fmla="*/ 1189319 w 1189319"/>
              <a:gd name="connsiteY1" fmla="*/ 960688 h 1395972"/>
              <a:gd name="connsiteX2" fmla="*/ 1188000 w 1189319"/>
              <a:gd name="connsiteY2" fmla="*/ 1371951 h 1395972"/>
              <a:gd name="connsiteX3" fmla="*/ 1180964 w 1189319"/>
              <a:gd name="connsiteY3" fmla="*/ 1388936 h 1395972"/>
              <a:gd name="connsiteX4" fmla="*/ 1163979 w 1189319"/>
              <a:gd name="connsiteY4" fmla="*/ 1395972 h 1395972"/>
              <a:gd name="connsiteX5" fmla="*/ 24021 w 1189319"/>
              <a:gd name="connsiteY5" fmla="*/ 1395972 h 1395972"/>
              <a:gd name="connsiteX6" fmla="*/ 7036 w 1189319"/>
              <a:gd name="connsiteY6" fmla="*/ 1388936 h 1395972"/>
              <a:gd name="connsiteX7" fmla="*/ 0 w 1189319"/>
              <a:gd name="connsiteY7" fmla="*/ 1371951 h 1395972"/>
              <a:gd name="connsiteX8" fmla="*/ 0 w 1189319"/>
              <a:gd name="connsiteY8" fmla="*/ 195993 h 1395972"/>
              <a:gd name="connsiteX0" fmla="*/ 1150 w 1189319"/>
              <a:gd name="connsiteY0" fmla="*/ 195993 h 840783"/>
              <a:gd name="connsiteX1" fmla="*/ 1189319 w 1189319"/>
              <a:gd name="connsiteY1" fmla="*/ 405499 h 840783"/>
              <a:gd name="connsiteX2" fmla="*/ 1188000 w 1189319"/>
              <a:gd name="connsiteY2" fmla="*/ 816762 h 840783"/>
              <a:gd name="connsiteX3" fmla="*/ 1180964 w 1189319"/>
              <a:gd name="connsiteY3" fmla="*/ 833747 h 840783"/>
              <a:gd name="connsiteX4" fmla="*/ 1163979 w 1189319"/>
              <a:gd name="connsiteY4" fmla="*/ 840783 h 840783"/>
              <a:gd name="connsiteX5" fmla="*/ 24021 w 1189319"/>
              <a:gd name="connsiteY5" fmla="*/ 840783 h 840783"/>
              <a:gd name="connsiteX6" fmla="*/ 7036 w 1189319"/>
              <a:gd name="connsiteY6" fmla="*/ 833747 h 840783"/>
              <a:gd name="connsiteX7" fmla="*/ 0 w 1189319"/>
              <a:gd name="connsiteY7" fmla="*/ 816762 h 840783"/>
              <a:gd name="connsiteX8" fmla="*/ 1150 w 1189319"/>
              <a:gd name="connsiteY8" fmla="*/ 195993 h 840783"/>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319" h="644790">
                <a:moveTo>
                  <a:pt x="1150" y="0"/>
                </a:moveTo>
                <a:lnTo>
                  <a:pt x="1189319" y="209506"/>
                </a:lnTo>
                <a:cubicBezTo>
                  <a:pt x="1188879" y="346594"/>
                  <a:pt x="1188440" y="483681"/>
                  <a:pt x="1188000" y="620769"/>
                </a:cubicBezTo>
                <a:cubicBezTo>
                  <a:pt x="1188000" y="627140"/>
                  <a:pt x="1185469" y="633250"/>
                  <a:pt x="1180964" y="637754"/>
                </a:cubicBezTo>
                <a:cubicBezTo>
                  <a:pt x="1176459" y="642259"/>
                  <a:pt x="1170349" y="644790"/>
                  <a:pt x="1163979" y="644790"/>
                </a:cubicBezTo>
                <a:lnTo>
                  <a:pt x="24021" y="644790"/>
                </a:lnTo>
                <a:cubicBezTo>
                  <a:pt x="17650" y="644790"/>
                  <a:pt x="11540" y="642259"/>
                  <a:pt x="7036" y="637754"/>
                </a:cubicBezTo>
                <a:cubicBezTo>
                  <a:pt x="2531" y="633249"/>
                  <a:pt x="0" y="627139"/>
                  <a:pt x="0" y="620769"/>
                </a:cubicBezTo>
                <a:cubicBezTo>
                  <a:pt x="383" y="413846"/>
                  <a:pt x="767" y="206923"/>
                  <a:pt x="1150" y="0"/>
                </a:cubicBezTo>
                <a:close/>
              </a:path>
            </a:pathLst>
          </a:custGeom>
          <a:solidFill>
            <a:schemeClr val="bg2"/>
          </a:solidFill>
        </p:spPr>
        <p:txBody>
          <a:bodyPr lIns="216000" rIns="36000" bIns="36000" anchor="b">
            <a:normAutofit/>
          </a:bodyPr>
          <a:lstStyle>
            <a:lvl1pPr marL="0" indent="0">
              <a:buFontTx/>
              <a:buNone/>
              <a:defRPr sz="900">
                <a:solidFill>
                  <a:schemeClr val="bg1"/>
                </a:solidFill>
              </a:defRPr>
            </a:lvl1pPr>
            <a:lvl2pPr>
              <a:defRPr sz="900">
                <a:solidFill>
                  <a:schemeClr val="bg1"/>
                </a:solidFill>
              </a:defRPr>
            </a:lvl2pPr>
          </a:lstStyle>
          <a:p>
            <a:pPr lvl="0"/>
            <a:r>
              <a:rPr lang="fr-FR" noProof="0" smtClean="0"/>
              <a:t>Cliquez pour modifier les styles du texte du masque</a:t>
            </a:r>
          </a:p>
        </p:txBody>
      </p:sp>
      <p:sp>
        <p:nvSpPr>
          <p:cNvPr id="13" name="Espace réservé du texte 9"/>
          <p:cNvSpPr>
            <a:spLocks noGrp="1"/>
          </p:cNvSpPr>
          <p:nvPr>
            <p:ph type="body" sz="quarter" idx="19"/>
          </p:nvPr>
        </p:nvSpPr>
        <p:spPr bwMode="gray">
          <a:xfrm rot="21000000">
            <a:off x="878052" y="402192"/>
            <a:ext cx="200112" cy="238940"/>
          </a:xfrm>
        </p:spPr>
        <p:txBody>
          <a:bodyPr anchor="ctr">
            <a:normAutofit/>
          </a:bodyPr>
          <a:lstStyle>
            <a:lvl1pPr marL="0" indent="0" algn="r">
              <a:lnSpc>
                <a:spcPct val="100000"/>
              </a:lnSpc>
              <a:buClr>
                <a:schemeClr val="tx1"/>
              </a:buClr>
              <a:buSzPct val="130000"/>
              <a:buFontTx/>
              <a:buNone/>
              <a:defRPr sz="900" b="1">
                <a:solidFill>
                  <a:schemeClr val="bg1"/>
                </a:solidFill>
              </a:defRPr>
            </a:lvl1pPr>
          </a:lstStyle>
          <a:p>
            <a:pPr lvl="0"/>
            <a:r>
              <a:rPr lang="en-US" noProof="0" smtClean="0"/>
              <a:t>Cliquez pour modifier les styles du texte du masque</a:t>
            </a:r>
          </a:p>
        </p:txBody>
      </p:sp>
      <p:sp>
        <p:nvSpPr>
          <p:cNvPr id="14" name="Espace réservé du texte 28"/>
          <p:cNvSpPr>
            <a:spLocks noGrp="1"/>
          </p:cNvSpPr>
          <p:nvPr>
            <p:ph type="body" sz="quarter" idx="45"/>
          </p:nvPr>
        </p:nvSpPr>
        <p:spPr bwMode="gray">
          <a:xfrm>
            <a:off x="3635375"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smtClean="0"/>
              <a:t>Cliquez pour modifier les styles du texte du masque</a:t>
            </a:r>
          </a:p>
        </p:txBody>
      </p:sp>
      <p:sp>
        <p:nvSpPr>
          <p:cNvPr id="15" name="Espace réservé du texte 28"/>
          <p:cNvSpPr>
            <a:spLocks noGrp="1"/>
          </p:cNvSpPr>
          <p:nvPr>
            <p:ph type="body" sz="quarter" idx="46"/>
          </p:nvPr>
        </p:nvSpPr>
        <p:spPr bwMode="gray">
          <a:xfrm>
            <a:off x="5003800"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6" name="Espace réservé du texte 28"/>
          <p:cNvSpPr>
            <a:spLocks noGrp="1"/>
          </p:cNvSpPr>
          <p:nvPr>
            <p:ph type="body" sz="quarter" idx="47"/>
          </p:nvPr>
        </p:nvSpPr>
        <p:spPr bwMode="gray">
          <a:xfrm>
            <a:off x="6372225"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smtClean="0"/>
              <a:t>Cliquez pour modifier les styles du texte du masque</a:t>
            </a:r>
          </a:p>
        </p:txBody>
      </p:sp>
      <p:sp>
        <p:nvSpPr>
          <p:cNvPr id="17" name="Espace réservé du texte 28"/>
          <p:cNvSpPr>
            <a:spLocks noGrp="1"/>
          </p:cNvSpPr>
          <p:nvPr>
            <p:ph type="body" sz="quarter" idx="48"/>
          </p:nvPr>
        </p:nvSpPr>
        <p:spPr bwMode="gray">
          <a:xfrm>
            <a:off x="7740650"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smtClean="0"/>
              <a:t>Cliquez pour modifier les styles du texte du masque</a:t>
            </a:r>
          </a:p>
        </p:txBody>
      </p:sp>
      <p:sp>
        <p:nvSpPr>
          <p:cNvPr id="18" name="Titre 1"/>
          <p:cNvSpPr>
            <a:spLocks noGrp="1"/>
          </p:cNvSpPr>
          <p:nvPr>
            <p:ph type="title"/>
          </p:nvPr>
        </p:nvSpPr>
        <p:spPr bwMode="gray">
          <a:xfrm>
            <a:off x="467544" y="692622"/>
            <a:ext cx="7920880" cy="792162"/>
          </a:xfrm>
        </p:spPr>
        <p:txBody>
          <a:bodyPr anchor="ctr"/>
          <a:lstStyle>
            <a:lvl1pPr>
              <a:defRPr sz="2600">
                <a:solidFill>
                  <a:schemeClr val="tx1"/>
                </a:solidFill>
              </a:defRPr>
            </a:lvl1pPr>
          </a:lstStyle>
          <a:p>
            <a:r>
              <a:rPr lang="fr-FR" noProof="0" dirty="0" smtClean="0"/>
              <a:t>Cliquez pour modifier le style du titre</a:t>
            </a:r>
            <a:endParaRPr lang="fr-FR" noProof="0" dirty="0"/>
          </a:p>
        </p:txBody>
      </p:sp>
      <p:sp>
        <p:nvSpPr>
          <p:cNvPr id="20" name="Espace réservé du pied de page 3"/>
          <p:cNvSpPr>
            <a:spLocks noGrp="1"/>
          </p:cNvSpPr>
          <p:nvPr>
            <p:ph type="ftr" sz="quarter" idx="49"/>
          </p:nvPr>
        </p:nvSpPr>
        <p:spPr bwMode="gray">
          <a:xfrm>
            <a:off x="1331913" y="6545263"/>
            <a:ext cx="6192837" cy="555625"/>
          </a:xfrm>
          <a:prstGeom prst="rect">
            <a:avLst/>
          </a:prstGeom>
        </p:spPr>
        <p:txBody>
          <a:bodyPr/>
          <a:lstStyle>
            <a:lvl1pPr fontAlgn="auto">
              <a:spcBef>
                <a:spcPts val="0"/>
              </a:spcBef>
              <a:spcAft>
                <a:spcPts val="0"/>
              </a:spcAft>
              <a:defRPr sz="1000" dirty="0" smtClean="0">
                <a:latin typeface="+mn-lt"/>
              </a:defRPr>
            </a:lvl1pPr>
          </a:lstStyle>
          <a:p>
            <a:pPr>
              <a:defRPr/>
            </a:pPr>
            <a:r>
              <a:rPr lang="fr-FR"/>
              <a:t>Titre du projet</a:t>
            </a:r>
          </a:p>
        </p:txBody>
      </p:sp>
      <p:sp>
        <p:nvSpPr>
          <p:cNvPr id="21" name="Espace réservé du numéro de diapositive 4"/>
          <p:cNvSpPr>
            <a:spLocks noGrp="1"/>
          </p:cNvSpPr>
          <p:nvPr>
            <p:ph type="sldNum" sz="quarter" idx="50"/>
          </p:nvPr>
        </p:nvSpPr>
        <p:spPr/>
        <p:txBody>
          <a:bodyPr/>
          <a:lstStyle>
            <a:lvl1pPr>
              <a:defRPr/>
            </a:lvl1pPr>
          </a:lstStyle>
          <a:p>
            <a:pPr>
              <a:defRPr/>
            </a:pPr>
            <a:fld id="{4987A5C6-FB2A-4669-96F0-3CF66D07E8E0}" type="slidenum">
              <a:rPr lang="fr-FR"/>
              <a:pPr>
                <a:defRPr/>
              </a:pPr>
              <a:t>‹N°›</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e_Graphique_Chapitre_1">
    <p:spTree>
      <p:nvGrpSpPr>
        <p:cNvPr id="1" name=""/>
        <p:cNvGrpSpPr/>
        <p:nvPr/>
      </p:nvGrpSpPr>
      <p:grpSpPr>
        <a:xfrm>
          <a:off x="0" y="0"/>
          <a:ext cx="0" cy="0"/>
          <a:chOff x="0" y="0"/>
          <a:chExt cx="0" cy="0"/>
        </a:xfrm>
      </p:grpSpPr>
      <p:sp>
        <p:nvSpPr>
          <p:cNvPr id="20" name="Forme libre 7"/>
          <p:cNvSpPr/>
          <p:nvPr userDrawn="1"/>
        </p:nvSpPr>
        <p:spPr bwMode="gray">
          <a:xfrm rot="21000000">
            <a:off x="-73025" y="-46038"/>
            <a:ext cx="728663" cy="782638"/>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013364 w 8721577"/>
              <a:gd name="connsiteY0" fmla="*/ 6418 h 3679481"/>
              <a:gd name="connsiteX1" fmla="*/ 142322 w 8721577"/>
              <a:gd name="connsiteY1" fmla="*/ 14568 h 3679481"/>
              <a:gd name="connsiteX2" fmla="*/ 159433 w 8721577"/>
              <a:gd name="connsiteY2" fmla="*/ 7481 h 3679481"/>
              <a:gd name="connsiteX3" fmla="*/ 8697379 w 8721577"/>
              <a:gd name="connsiteY3" fmla="*/ 7481 h 3679481"/>
              <a:gd name="connsiteX4" fmla="*/ 8714490 w 8721577"/>
              <a:gd name="connsiteY4" fmla="*/ 14568 h 3679481"/>
              <a:gd name="connsiteX5" fmla="*/ 8721577 w 8721577"/>
              <a:gd name="connsiteY5" fmla="*/ 31679 h 3679481"/>
              <a:gd name="connsiteX6" fmla="*/ 8721577 w 8721577"/>
              <a:gd name="connsiteY6" fmla="*/ 3655283 h 3679481"/>
              <a:gd name="connsiteX7" fmla="*/ 8714490 w 8721577"/>
              <a:gd name="connsiteY7" fmla="*/ 3672394 h 3679481"/>
              <a:gd name="connsiteX8" fmla="*/ 8697379 w 8721577"/>
              <a:gd name="connsiteY8" fmla="*/ 3679481 h 3679481"/>
              <a:gd name="connsiteX9" fmla="*/ 159433 w 8721577"/>
              <a:gd name="connsiteY9" fmla="*/ 3679481 h 3679481"/>
              <a:gd name="connsiteX10" fmla="*/ 142322 w 8721577"/>
              <a:gd name="connsiteY10" fmla="*/ 3672394 h 3679481"/>
              <a:gd name="connsiteX11" fmla="*/ 135235 w 8721577"/>
              <a:gd name="connsiteY11" fmla="*/ 3655283 h 3679481"/>
              <a:gd name="connsiteX12" fmla="*/ 1013364 w 8721577"/>
              <a:gd name="connsiteY12" fmla="*/ 6418 h 3679481"/>
              <a:gd name="connsiteX0" fmla="*/ 1013364 w 8721577"/>
              <a:gd name="connsiteY0" fmla="*/ 6418 h 3700856"/>
              <a:gd name="connsiteX1" fmla="*/ 142322 w 8721577"/>
              <a:gd name="connsiteY1" fmla="*/ 14568 h 3700856"/>
              <a:gd name="connsiteX2" fmla="*/ 159433 w 8721577"/>
              <a:gd name="connsiteY2" fmla="*/ 7481 h 3700856"/>
              <a:gd name="connsiteX3" fmla="*/ 8697379 w 8721577"/>
              <a:gd name="connsiteY3" fmla="*/ 7481 h 3700856"/>
              <a:gd name="connsiteX4" fmla="*/ 8714490 w 8721577"/>
              <a:gd name="connsiteY4" fmla="*/ 14568 h 3700856"/>
              <a:gd name="connsiteX5" fmla="*/ 8721577 w 8721577"/>
              <a:gd name="connsiteY5" fmla="*/ 31679 h 3700856"/>
              <a:gd name="connsiteX6" fmla="*/ 8721577 w 8721577"/>
              <a:gd name="connsiteY6" fmla="*/ 3655283 h 3700856"/>
              <a:gd name="connsiteX7" fmla="*/ 8714490 w 8721577"/>
              <a:gd name="connsiteY7" fmla="*/ 3672394 h 3700856"/>
              <a:gd name="connsiteX8" fmla="*/ 8697379 w 8721577"/>
              <a:gd name="connsiteY8" fmla="*/ 3679481 h 3700856"/>
              <a:gd name="connsiteX9" fmla="*/ 159433 w 8721577"/>
              <a:gd name="connsiteY9" fmla="*/ 3679481 h 3700856"/>
              <a:gd name="connsiteX10" fmla="*/ 142322 w 8721577"/>
              <a:gd name="connsiteY10" fmla="*/ 3672394 h 3700856"/>
              <a:gd name="connsiteX11" fmla="*/ 363068 w 8721577"/>
              <a:gd name="connsiteY11" fmla="*/ 3694438 h 3700856"/>
              <a:gd name="connsiteX12" fmla="*/ 1013364 w 8721577"/>
              <a:gd name="connsiteY12" fmla="*/ 6418 h 3700856"/>
              <a:gd name="connsiteX0" fmla="*/ 2242983 w 9951196"/>
              <a:gd name="connsiteY0" fmla="*/ 6418 h 4306615"/>
              <a:gd name="connsiteX1" fmla="*/ 1371941 w 9951196"/>
              <a:gd name="connsiteY1" fmla="*/ 14568 h 4306615"/>
              <a:gd name="connsiteX2" fmla="*/ 1389052 w 9951196"/>
              <a:gd name="connsiteY2" fmla="*/ 7481 h 4306615"/>
              <a:gd name="connsiteX3" fmla="*/ 9926998 w 9951196"/>
              <a:gd name="connsiteY3" fmla="*/ 7481 h 4306615"/>
              <a:gd name="connsiteX4" fmla="*/ 9944109 w 9951196"/>
              <a:gd name="connsiteY4" fmla="*/ 14568 h 4306615"/>
              <a:gd name="connsiteX5" fmla="*/ 9951196 w 9951196"/>
              <a:gd name="connsiteY5" fmla="*/ 31679 h 4306615"/>
              <a:gd name="connsiteX6" fmla="*/ 9951196 w 9951196"/>
              <a:gd name="connsiteY6" fmla="*/ 3655283 h 4306615"/>
              <a:gd name="connsiteX7" fmla="*/ 9944109 w 9951196"/>
              <a:gd name="connsiteY7" fmla="*/ 3672394 h 4306615"/>
              <a:gd name="connsiteX8" fmla="*/ 9926998 w 9951196"/>
              <a:gd name="connsiteY8" fmla="*/ 3679481 h 4306615"/>
              <a:gd name="connsiteX9" fmla="*/ 1389052 w 9951196"/>
              <a:gd name="connsiteY9" fmla="*/ 3679481 h 4306615"/>
              <a:gd name="connsiteX10" fmla="*/ 1592687 w 9951196"/>
              <a:gd name="connsiteY10" fmla="*/ 3694438 h 4306615"/>
              <a:gd name="connsiteX11" fmla="*/ 2242983 w 9951196"/>
              <a:gd name="connsiteY11" fmla="*/ 6418 h 4306615"/>
              <a:gd name="connsiteX0" fmla="*/ 1013364 w 8721577"/>
              <a:gd name="connsiteY0" fmla="*/ 6418 h 3694438"/>
              <a:gd name="connsiteX1" fmla="*/ 142322 w 8721577"/>
              <a:gd name="connsiteY1" fmla="*/ 14568 h 3694438"/>
              <a:gd name="connsiteX2" fmla="*/ 159433 w 8721577"/>
              <a:gd name="connsiteY2" fmla="*/ 7481 h 3694438"/>
              <a:gd name="connsiteX3" fmla="*/ 8697379 w 8721577"/>
              <a:gd name="connsiteY3" fmla="*/ 7481 h 3694438"/>
              <a:gd name="connsiteX4" fmla="*/ 8714490 w 8721577"/>
              <a:gd name="connsiteY4" fmla="*/ 14568 h 3694438"/>
              <a:gd name="connsiteX5" fmla="*/ 8721577 w 8721577"/>
              <a:gd name="connsiteY5" fmla="*/ 31679 h 3694438"/>
              <a:gd name="connsiteX6" fmla="*/ 8721577 w 8721577"/>
              <a:gd name="connsiteY6" fmla="*/ 3655283 h 3694438"/>
              <a:gd name="connsiteX7" fmla="*/ 8714490 w 8721577"/>
              <a:gd name="connsiteY7" fmla="*/ 3672394 h 3694438"/>
              <a:gd name="connsiteX8" fmla="*/ 8697379 w 8721577"/>
              <a:gd name="connsiteY8" fmla="*/ 3679481 h 3694438"/>
              <a:gd name="connsiteX9" fmla="*/ 363068 w 8721577"/>
              <a:gd name="connsiteY9" fmla="*/ 3694438 h 3694438"/>
              <a:gd name="connsiteX10" fmla="*/ 1013364 w 8721577"/>
              <a:gd name="connsiteY10" fmla="*/ 6418 h 3694438"/>
              <a:gd name="connsiteX0" fmla="*/ 508966 w 8649520"/>
              <a:gd name="connsiteY0" fmla="*/ 188005 h 3707740"/>
              <a:gd name="connsiteX1" fmla="*/ 70265 w 8649520"/>
              <a:gd name="connsiteY1" fmla="*/ 27870 h 3707740"/>
              <a:gd name="connsiteX2" fmla="*/ 87376 w 8649520"/>
              <a:gd name="connsiteY2" fmla="*/ 20783 h 3707740"/>
              <a:gd name="connsiteX3" fmla="*/ 8625322 w 8649520"/>
              <a:gd name="connsiteY3" fmla="*/ 20783 h 3707740"/>
              <a:gd name="connsiteX4" fmla="*/ 8642433 w 8649520"/>
              <a:gd name="connsiteY4" fmla="*/ 27870 h 3707740"/>
              <a:gd name="connsiteX5" fmla="*/ 8649520 w 8649520"/>
              <a:gd name="connsiteY5" fmla="*/ 44981 h 3707740"/>
              <a:gd name="connsiteX6" fmla="*/ 8649520 w 8649520"/>
              <a:gd name="connsiteY6" fmla="*/ 3668585 h 3707740"/>
              <a:gd name="connsiteX7" fmla="*/ 8642433 w 8649520"/>
              <a:gd name="connsiteY7" fmla="*/ 3685696 h 3707740"/>
              <a:gd name="connsiteX8" fmla="*/ 8625322 w 8649520"/>
              <a:gd name="connsiteY8" fmla="*/ 3692783 h 3707740"/>
              <a:gd name="connsiteX9" fmla="*/ 291011 w 8649520"/>
              <a:gd name="connsiteY9" fmla="*/ 3707740 h 3707740"/>
              <a:gd name="connsiteX10" fmla="*/ 508966 w 8649520"/>
              <a:gd name="connsiteY10" fmla="*/ 188005 h 3707740"/>
              <a:gd name="connsiteX0" fmla="*/ 510758 w 8651312"/>
              <a:gd name="connsiteY0" fmla="*/ 188182 h 3707917"/>
              <a:gd name="connsiteX1" fmla="*/ 72057 w 8651312"/>
              <a:gd name="connsiteY1" fmla="*/ 28047 h 3707917"/>
              <a:gd name="connsiteX2" fmla="*/ 943101 w 8651312"/>
              <a:gd name="connsiteY2" fmla="*/ 19897 h 3707917"/>
              <a:gd name="connsiteX3" fmla="*/ 8627114 w 8651312"/>
              <a:gd name="connsiteY3" fmla="*/ 20960 h 3707917"/>
              <a:gd name="connsiteX4" fmla="*/ 8644225 w 8651312"/>
              <a:gd name="connsiteY4" fmla="*/ 28047 h 3707917"/>
              <a:gd name="connsiteX5" fmla="*/ 8651312 w 8651312"/>
              <a:gd name="connsiteY5" fmla="*/ 45158 h 3707917"/>
              <a:gd name="connsiteX6" fmla="*/ 8651312 w 8651312"/>
              <a:gd name="connsiteY6" fmla="*/ 3668762 h 3707917"/>
              <a:gd name="connsiteX7" fmla="*/ 8644225 w 8651312"/>
              <a:gd name="connsiteY7" fmla="*/ 3685873 h 3707917"/>
              <a:gd name="connsiteX8" fmla="*/ 8627114 w 8651312"/>
              <a:gd name="connsiteY8" fmla="*/ 3692960 h 3707917"/>
              <a:gd name="connsiteX9" fmla="*/ 292803 w 8651312"/>
              <a:gd name="connsiteY9" fmla="*/ 3707917 h 3707917"/>
              <a:gd name="connsiteX10" fmla="*/ 510758 w 8651312"/>
              <a:gd name="connsiteY10" fmla="*/ 188182 h 3707917"/>
              <a:gd name="connsiteX0" fmla="*/ 920383 w 9060937"/>
              <a:gd name="connsiteY0" fmla="*/ 614670 h 4134405"/>
              <a:gd name="connsiteX1" fmla="*/ 1352726 w 9060937"/>
              <a:gd name="connsiteY1" fmla="*/ 446385 h 4134405"/>
              <a:gd name="connsiteX2" fmla="*/ 9036739 w 9060937"/>
              <a:gd name="connsiteY2" fmla="*/ 447448 h 4134405"/>
              <a:gd name="connsiteX3" fmla="*/ 9053850 w 9060937"/>
              <a:gd name="connsiteY3" fmla="*/ 454535 h 4134405"/>
              <a:gd name="connsiteX4" fmla="*/ 9060937 w 9060937"/>
              <a:gd name="connsiteY4" fmla="*/ 471646 h 4134405"/>
              <a:gd name="connsiteX5" fmla="*/ 9060937 w 9060937"/>
              <a:gd name="connsiteY5" fmla="*/ 4095250 h 4134405"/>
              <a:gd name="connsiteX6" fmla="*/ 9053850 w 9060937"/>
              <a:gd name="connsiteY6" fmla="*/ 4112361 h 4134405"/>
              <a:gd name="connsiteX7" fmla="*/ 9036739 w 9060937"/>
              <a:gd name="connsiteY7" fmla="*/ 4119448 h 4134405"/>
              <a:gd name="connsiteX8" fmla="*/ 702428 w 9060937"/>
              <a:gd name="connsiteY8" fmla="*/ 4134405 h 4134405"/>
              <a:gd name="connsiteX9" fmla="*/ 920383 w 9060937"/>
              <a:gd name="connsiteY9" fmla="*/ 614670 h 4134405"/>
              <a:gd name="connsiteX0" fmla="*/ 0 w 8358509"/>
              <a:gd name="connsiteY0" fmla="*/ 3688020 h 3688020"/>
              <a:gd name="connsiteX1" fmla="*/ 650298 w 8358509"/>
              <a:gd name="connsiteY1" fmla="*/ 0 h 3688020"/>
              <a:gd name="connsiteX2" fmla="*/ 8334311 w 8358509"/>
              <a:gd name="connsiteY2" fmla="*/ 1063 h 3688020"/>
              <a:gd name="connsiteX3" fmla="*/ 8351422 w 8358509"/>
              <a:gd name="connsiteY3" fmla="*/ 8150 h 3688020"/>
              <a:gd name="connsiteX4" fmla="*/ 8358509 w 8358509"/>
              <a:gd name="connsiteY4" fmla="*/ 25261 h 3688020"/>
              <a:gd name="connsiteX5" fmla="*/ 8358509 w 8358509"/>
              <a:gd name="connsiteY5" fmla="*/ 3648865 h 3688020"/>
              <a:gd name="connsiteX6" fmla="*/ 8351422 w 8358509"/>
              <a:gd name="connsiteY6" fmla="*/ 3665976 h 3688020"/>
              <a:gd name="connsiteX7" fmla="*/ 8334311 w 8358509"/>
              <a:gd name="connsiteY7" fmla="*/ 3673063 h 3688020"/>
              <a:gd name="connsiteX8" fmla="*/ 0 w 8358509"/>
              <a:gd name="connsiteY8" fmla="*/ 3688020 h 3688020"/>
              <a:gd name="connsiteX0" fmla="*/ 0 w 9619013"/>
              <a:gd name="connsiteY0" fmla="*/ 4270726 h 4270726"/>
              <a:gd name="connsiteX1" fmla="*/ 650298 w 9619013"/>
              <a:gd name="connsiteY1" fmla="*/ 582706 h 4270726"/>
              <a:gd name="connsiteX2" fmla="*/ 8334311 w 9619013"/>
              <a:gd name="connsiteY2" fmla="*/ 583769 h 4270726"/>
              <a:gd name="connsiteX3" fmla="*/ 8358509 w 9619013"/>
              <a:gd name="connsiteY3" fmla="*/ 607967 h 4270726"/>
              <a:gd name="connsiteX4" fmla="*/ 8358509 w 9619013"/>
              <a:gd name="connsiteY4" fmla="*/ 4231571 h 4270726"/>
              <a:gd name="connsiteX5" fmla="*/ 8351422 w 9619013"/>
              <a:gd name="connsiteY5" fmla="*/ 4248682 h 4270726"/>
              <a:gd name="connsiteX6" fmla="*/ 8334311 w 9619013"/>
              <a:gd name="connsiteY6" fmla="*/ 4255769 h 4270726"/>
              <a:gd name="connsiteX7" fmla="*/ 0 w 9619013"/>
              <a:gd name="connsiteY7" fmla="*/ 4270726 h 4270726"/>
              <a:gd name="connsiteX0" fmla="*/ 0 w 8358509"/>
              <a:gd name="connsiteY0" fmla="*/ 3688020 h 3688020"/>
              <a:gd name="connsiteX1" fmla="*/ 650298 w 8358509"/>
              <a:gd name="connsiteY1" fmla="*/ 0 h 3688020"/>
              <a:gd name="connsiteX2" fmla="*/ 8358509 w 8358509"/>
              <a:gd name="connsiteY2" fmla="*/ 25261 h 3688020"/>
              <a:gd name="connsiteX3" fmla="*/ 8358509 w 8358509"/>
              <a:gd name="connsiteY3" fmla="*/ 3648865 h 3688020"/>
              <a:gd name="connsiteX4" fmla="*/ 8351422 w 8358509"/>
              <a:gd name="connsiteY4" fmla="*/ 3665976 h 3688020"/>
              <a:gd name="connsiteX5" fmla="*/ 8334311 w 8358509"/>
              <a:gd name="connsiteY5" fmla="*/ 3673063 h 3688020"/>
              <a:gd name="connsiteX6" fmla="*/ 0 w 8358509"/>
              <a:gd name="connsiteY6" fmla="*/ 3688020 h 3688020"/>
              <a:gd name="connsiteX0" fmla="*/ 0 w 8358509"/>
              <a:gd name="connsiteY0" fmla="*/ 3688020 h 3688020"/>
              <a:gd name="connsiteX1" fmla="*/ 650298 w 8358509"/>
              <a:gd name="connsiteY1" fmla="*/ 0 h 3688020"/>
              <a:gd name="connsiteX2" fmla="*/ 8357356 w 8358509"/>
              <a:gd name="connsiteY2" fmla="*/ 2999770 h 3688020"/>
              <a:gd name="connsiteX3" fmla="*/ 8358509 w 8358509"/>
              <a:gd name="connsiteY3" fmla="*/ 3648865 h 3688020"/>
              <a:gd name="connsiteX4" fmla="*/ 8351422 w 8358509"/>
              <a:gd name="connsiteY4" fmla="*/ 3665976 h 3688020"/>
              <a:gd name="connsiteX5" fmla="*/ 8334311 w 8358509"/>
              <a:gd name="connsiteY5" fmla="*/ 3673063 h 3688020"/>
              <a:gd name="connsiteX6" fmla="*/ 0 w 8358509"/>
              <a:gd name="connsiteY6" fmla="*/ 3688020 h 3688020"/>
              <a:gd name="connsiteX0" fmla="*/ 0 w 8358509"/>
              <a:gd name="connsiteY0" fmla="*/ 1700855 h 1700855"/>
              <a:gd name="connsiteX1" fmla="*/ 3394301 w 8358509"/>
              <a:gd name="connsiteY1" fmla="*/ 0 h 1700855"/>
              <a:gd name="connsiteX2" fmla="*/ 8357356 w 8358509"/>
              <a:gd name="connsiteY2" fmla="*/ 1012605 h 1700855"/>
              <a:gd name="connsiteX3" fmla="*/ 8358509 w 8358509"/>
              <a:gd name="connsiteY3" fmla="*/ 1661700 h 1700855"/>
              <a:gd name="connsiteX4" fmla="*/ 8351422 w 8358509"/>
              <a:gd name="connsiteY4" fmla="*/ 1678811 h 1700855"/>
              <a:gd name="connsiteX5" fmla="*/ 8334311 w 8358509"/>
              <a:gd name="connsiteY5" fmla="*/ 1685898 h 1700855"/>
              <a:gd name="connsiteX6" fmla="*/ 0 w 8358509"/>
              <a:gd name="connsiteY6" fmla="*/ 1700855 h 1700855"/>
              <a:gd name="connsiteX0" fmla="*/ 0 w 8358509"/>
              <a:gd name="connsiteY0" fmla="*/ 688250 h 688250"/>
              <a:gd name="connsiteX1" fmla="*/ 4981646 w 8358509"/>
              <a:gd name="connsiteY1" fmla="*/ 144713 h 688250"/>
              <a:gd name="connsiteX2" fmla="*/ 8357356 w 8358509"/>
              <a:gd name="connsiteY2" fmla="*/ 0 h 688250"/>
              <a:gd name="connsiteX3" fmla="*/ 8358509 w 8358509"/>
              <a:gd name="connsiteY3" fmla="*/ 649095 h 688250"/>
              <a:gd name="connsiteX4" fmla="*/ 8351422 w 8358509"/>
              <a:gd name="connsiteY4" fmla="*/ 666206 h 688250"/>
              <a:gd name="connsiteX5" fmla="*/ 8334311 w 8358509"/>
              <a:gd name="connsiteY5" fmla="*/ 673293 h 688250"/>
              <a:gd name="connsiteX6" fmla="*/ 0 w 8358509"/>
              <a:gd name="connsiteY6" fmla="*/ 688250 h 688250"/>
              <a:gd name="connsiteX0" fmla="*/ 0 w 8358509"/>
              <a:gd name="connsiteY0" fmla="*/ 888005 h 888005"/>
              <a:gd name="connsiteX1" fmla="*/ 7382188 w 8358509"/>
              <a:gd name="connsiteY1" fmla="*/ 0 h 888005"/>
              <a:gd name="connsiteX2" fmla="*/ 8357356 w 8358509"/>
              <a:gd name="connsiteY2" fmla="*/ 199755 h 888005"/>
              <a:gd name="connsiteX3" fmla="*/ 8358509 w 8358509"/>
              <a:gd name="connsiteY3" fmla="*/ 848850 h 888005"/>
              <a:gd name="connsiteX4" fmla="*/ 8351422 w 8358509"/>
              <a:gd name="connsiteY4" fmla="*/ 865961 h 888005"/>
              <a:gd name="connsiteX5" fmla="*/ 8334311 w 8358509"/>
              <a:gd name="connsiteY5" fmla="*/ 873048 h 888005"/>
              <a:gd name="connsiteX6" fmla="*/ 0 w 8358509"/>
              <a:gd name="connsiteY6" fmla="*/ 888005 h 888005"/>
              <a:gd name="connsiteX0" fmla="*/ 0 w 8358509"/>
              <a:gd name="connsiteY0" fmla="*/ 792176 h 792176"/>
              <a:gd name="connsiteX1" fmla="*/ 7767960 w 8358509"/>
              <a:gd name="connsiteY1" fmla="*/ 0 h 792176"/>
              <a:gd name="connsiteX2" fmla="*/ 8357356 w 8358509"/>
              <a:gd name="connsiteY2" fmla="*/ 103926 h 792176"/>
              <a:gd name="connsiteX3" fmla="*/ 8358509 w 8358509"/>
              <a:gd name="connsiteY3" fmla="*/ 753021 h 792176"/>
              <a:gd name="connsiteX4" fmla="*/ 8351422 w 8358509"/>
              <a:gd name="connsiteY4" fmla="*/ 770132 h 792176"/>
              <a:gd name="connsiteX5" fmla="*/ 8334311 w 8358509"/>
              <a:gd name="connsiteY5" fmla="*/ 777219 h 792176"/>
              <a:gd name="connsiteX6" fmla="*/ 0 w 8358509"/>
              <a:gd name="connsiteY6" fmla="*/ 792176 h 792176"/>
              <a:gd name="connsiteX0" fmla="*/ 0 w 8358509"/>
              <a:gd name="connsiteY0" fmla="*/ 688250 h 688250"/>
              <a:gd name="connsiteX1" fmla="*/ 7847326 w 8358509"/>
              <a:gd name="connsiteY1" fmla="*/ 65058 h 688250"/>
              <a:gd name="connsiteX2" fmla="*/ 8357356 w 8358509"/>
              <a:gd name="connsiteY2" fmla="*/ 0 h 688250"/>
              <a:gd name="connsiteX3" fmla="*/ 8358509 w 8358509"/>
              <a:gd name="connsiteY3" fmla="*/ 649095 h 688250"/>
              <a:gd name="connsiteX4" fmla="*/ 8351422 w 8358509"/>
              <a:gd name="connsiteY4" fmla="*/ 666206 h 688250"/>
              <a:gd name="connsiteX5" fmla="*/ 8334311 w 8358509"/>
              <a:gd name="connsiteY5" fmla="*/ 673293 h 688250"/>
              <a:gd name="connsiteX6" fmla="*/ 0 w 8358509"/>
              <a:gd name="connsiteY6" fmla="*/ 688250 h 688250"/>
              <a:gd name="connsiteX0" fmla="*/ 0 w 8358509"/>
              <a:gd name="connsiteY0" fmla="*/ 792178 h 792178"/>
              <a:gd name="connsiteX1" fmla="*/ 7767961 w 8358509"/>
              <a:gd name="connsiteY1" fmla="*/ 0 h 792178"/>
              <a:gd name="connsiteX2" fmla="*/ 8357356 w 8358509"/>
              <a:gd name="connsiteY2" fmla="*/ 103928 h 792178"/>
              <a:gd name="connsiteX3" fmla="*/ 8358509 w 8358509"/>
              <a:gd name="connsiteY3" fmla="*/ 753023 h 792178"/>
              <a:gd name="connsiteX4" fmla="*/ 8351422 w 8358509"/>
              <a:gd name="connsiteY4" fmla="*/ 770134 h 792178"/>
              <a:gd name="connsiteX5" fmla="*/ 8334311 w 8358509"/>
              <a:gd name="connsiteY5" fmla="*/ 777221 h 792178"/>
              <a:gd name="connsiteX6" fmla="*/ 0 w 8358509"/>
              <a:gd name="connsiteY6" fmla="*/ 792178 h 792178"/>
              <a:gd name="connsiteX0" fmla="*/ 0 w 3499848"/>
              <a:gd name="connsiteY0" fmla="*/ 738786 h 777221"/>
              <a:gd name="connsiteX1" fmla="*/ 2909300 w 3499848"/>
              <a:gd name="connsiteY1" fmla="*/ 0 h 777221"/>
              <a:gd name="connsiteX2" fmla="*/ 3498695 w 3499848"/>
              <a:gd name="connsiteY2" fmla="*/ 103928 h 777221"/>
              <a:gd name="connsiteX3" fmla="*/ 3499848 w 3499848"/>
              <a:gd name="connsiteY3" fmla="*/ 753023 h 777221"/>
              <a:gd name="connsiteX4" fmla="*/ 3492761 w 3499848"/>
              <a:gd name="connsiteY4" fmla="*/ 770134 h 777221"/>
              <a:gd name="connsiteX5" fmla="*/ 3475650 w 3499848"/>
              <a:gd name="connsiteY5" fmla="*/ 777221 h 777221"/>
              <a:gd name="connsiteX6" fmla="*/ 0 w 3499848"/>
              <a:gd name="connsiteY6" fmla="*/ 738786 h 777221"/>
              <a:gd name="connsiteX0" fmla="*/ 0 w 728381"/>
              <a:gd name="connsiteY0" fmla="*/ 781693 h 781693"/>
              <a:gd name="connsiteX1" fmla="*/ 137833 w 728381"/>
              <a:gd name="connsiteY1" fmla="*/ 0 h 781693"/>
              <a:gd name="connsiteX2" fmla="*/ 727228 w 728381"/>
              <a:gd name="connsiteY2" fmla="*/ 103928 h 781693"/>
              <a:gd name="connsiteX3" fmla="*/ 728381 w 728381"/>
              <a:gd name="connsiteY3" fmla="*/ 753023 h 781693"/>
              <a:gd name="connsiteX4" fmla="*/ 721294 w 728381"/>
              <a:gd name="connsiteY4" fmla="*/ 770134 h 781693"/>
              <a:gd name="connsiteX5" fmla="*/ 704183 w 728381"/>
              <a:gd name="connsiteY5" fmla="*/ 777221 h 781693"/>
              <a:gd name="connsiteX6" fmla="*/ 0 w 728381"/>
              <a:gd name="connsiteY6" fmla="*/ 781693 h 781693"/>
              <a:gd name="connsiteX0" fmla="*/ 0 w 728381"/>
              <a:gd name="connsiteY0" fmla="*/ 781693 h 781693"/>
              <a:gd name="connsiteX1" fmla="*/ 137833 w 728381"/>
              <a:gd name="connsiteY1" fmla="*/ 0 h 781693"/>
              <a:gd name="connsiteX2" fmla="*/ 727228 w 728381"/>
              <a:gd name="connsiteY2" fmla="*/ 103928 h 781693"/>
              <a:gd name="connsiteX3" fmla="*/ 728381 w 728381"/>
              <a:gd name="connsiteY3" fmla="*/ 753023 h 781693"/>
              <a:gd name="connsiteX4" fmla="*/ 721294 w 728381"/>
              <a:gd name="connsiteY4" fmla="*/ 770134 h 781693"/>
              <a:gd name="connsiteX5" fmla="*/ 704183 w 728381"/>
              <a:gd name="connsiteY5" fmla="*/ 777221 h 781693"/>
              <a:gd name="connsiteX6" fmla="*/ 0 w 728381"/>
              <a:gd name="connsiteY6" fmla="*/ 781693 h 78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381" h="781693">
                <a:moveTo>
                  <a:pt x="0" y="781693"/>
                </a:moveTo>
                <a:lnTo>
                  <a:pt x="137833" y="0"/>
                </a:lnTo>
                <a:lnTo>
                  <a:pt x="727228" y="103928"/>
                </a:lnTo>
                <a:cubicBezTo>
                  <a:pt x="727612" y="320293"/>
                  <a:pt x="727997" y="536658"/>
                  <a:pt x="728381" y="753023"/>
                </a:cubicBezTo>
                <a:cubicBezTo>
                  <a:pt x="728381" y="759441"/>
                  <a:pt x="725832" y="765596"/>
                  <a:pt x="721294" y="770134"/>
                </a:cubicBezTo>
                <a:cubicBezTo>
                  <a:pt x="716756" y="774672"/>
                  <a:pt x="710601" y="777221"/>
                  <a:pt x="704183" y="777221"/>
                </a:cubicBezTo>
                <a:lnTo>
                  <a:pt x="0" y="78169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7" name="Espace réservé du contenu 26"/>
          <p:cNvSpPr>
            <a:spLocks noGrp="1"/>
          </p:cNvSpPr>
          <p:nvPr>
            <p:ph sz="quarter" idx="29"/>
          </p:nvPr>
        </p:nvSpPr>
        <p:spPr bwMode="gray">
          <a:xfrm>
            <a:off x="467544" y="1916832"/>
            <a:ext cx="8424936" cy="3960813"/>
          </a:xfrm>
        </p:spPr>
        <p:txBody>
          <a:bodyPr/>
          <a:lstStyle>
            <a:lvl1pPr>
              <a:buClr>
                <a:schemeClr val="bg2">
                  <a:lumMod val="75000"/>
                </a:schemeClr>
              </a:buClr>
              <a:buSzPct val="150000"/>
              <a:defRPr/>
            </a:lvl1pPr>
            <a:lvl2pPr>
              <a:buClr>
                <a:schemeClr val="bg2">
                  <a:lumMod val="75000"/>
                </a:schemeClr>
              </a:buClr>
              <a:buSzPct val="150000"/>
              <a:defRPr/>
            </a:lvl2pPr>
            <a:lvl3pPr>
              <a:buClr>
                <a:schemeClr val="bg2">
                  <a:lumMod val="75000"/>
                </a:schemeClr>
              </a:buClr>
              <a:buSzPct val="150000"/>
              <a:defRPr/>
            </a:lvl3pPr>
            <a:lvl4pPr>
              <a:buClr>
                <a:schemeClr val="bg2">
                  <a:lumMod val="75000"/>
                </a:schemeClr>
              </a:buClr>
              <a:buSzPct val="150000"/>
              <a:defRPr>
                <a:solidFill>
                  <a:schemeClr val="tx1">
                    <a:lumMod val="50000"/>
                  </a:schemeClr>
                </a:solidFill>
              </a:defRPr>
            </a:lvl4pPr>
            <a:lvl5pPr>
              <a:buClr>
                <a:schemeClr val="bg2">
                  <a:lumMod val="75000"/>
                </a:schemeClr>
              </a:buClr>
              <a:buSzPct val="150000"/>
              <a:defRPr/>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15" name="Espace réservé du texte 14"/>
          <p:cNvSpPr>
            <a:spLocks noGrp="1"/>
          </p:cNvSpPr>
          <p:nvPr>
            <p:ph type="body" sz="quarter" idx="45"/>
          </p:nvPr>
        </p:nvSpPr>
        <p:spPr bwMode="gray">
          <a:xfrm>
            <a:off x="467544" y="1484784"/>
            <a:ext cx="8424935" cy="395288"/>
          </a:xfrm>
        </p:spPr>
        <p:txBody>
          <a:bodyPr>
            <a:normAutofit/>
          </a:bodyPr>
          <a:lstStyle>
            <a:lvl1pPr>
              <a:defRPr sz="1200" b="0"/>
            </a:lvl1pPr>
          </a:lstStyle>
          <a:p>
            <a:pPr lvl="0"/>
            <a:r>
              <a:rPr lang="fr-FR" noProof="0" dirty="0" smtClean="0"/>
              <a:t>Cliquez pour modifier les styles du texte du masque</a:t>
            </a:r>
          </a:p>
        </p:txBody>
      </p:sp>
      <p:sp>
        <p:nvSpPr>
          <p:cNvPr id="12" name="Espace réservé du texte 28"/>
          <p:cNvSpPr>
            <a:spLocks noGrp="1"/>
          </p:cNvSpPr>
          <p:nvPr>
            <p:ph type="body" sz="quarter" idx="31"/>
          </p:nvPr>
        </p:nvSpPr>
        <p:spPr bwMode="gray">
          <a:xfrm>
            <a:off x="2267876" y="1"/>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3" name="Espace réservé du texte 28"/>
          <p:cNvSpPr>
            <a:spLocks noGrp="1"/>
          </p:cNvSpPr>
          <p:nvPr>
            <p:ph type="body" sz="quarter" idx="38"/>
          </p:nvPr>
        </p:nvSpPr>
        <p:spPr bwMode="gray">
          <a:xfrm rot="21000000">
            <a:off x="853855" y="-107960"/>
            <a:ext cx="1189319" cy="644790"/>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361979"/>
              <a:gd name="connsiteY0" fmla="*/ 199996 h 1399975"/>
              <a:gd name="connsiteX1" fmla="*/ 1163979 w 1361979"/>
              <a:gd name="connsiteY1" fmla="*/ 175975 h 1399975"/>
              <a:gd name="connsiteX2" fmla="*/ 1188000 w 1361979"/>
              <a:gd name="connsiteY2" fmla="*/ 199996 h 1399975"/>
              <a:gd name="connsiteX3" fmla="*/ 1188000 w 1361979"/>
              <a:gd name="connsiteY3" fmla="*/ 1375954 h 1399975"/>
              <a:gd name="connsiteX4" fmla="*/ 1180964 w 1361979"/>
              <a:gd name="connsiteY4" fmla="*/ 1392939 h 1399975"/>
              <a:gd name="connsiteX5" fmla="*/ 1163979 w 1361979"/>
              <a:gd name="connsiteY5" fmla="*/ 1399975 h 1399975"/>
              <a:gd name="connsiteX6" fmla="*/ 24021 w 1361979"/>
              <a:gd name="connsiteY6" fmla="*/ 1399975 h 1399975"/>
              <a:gd name="connsiteX7" fmla="*/ 7036 w 1361979"/>
              <a:gd name="connsiteY7" fmla="*/ 1392939 h 1399975"/>
              <a:gd name="connsiteX8" fmla="*/ 0 w 1361979"/>
              <a:gd name="connsiteY8" fmla="*/ 1375954 h 1399975"/>
              <a:gd name="connsiteX9" fmla="*/ 0 w 1361979"/>
              <a:gd name="connsiteY9" fmla="*/ 199996 h 1399975"/>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0 w 1189319"/>
              <a:gd name="connsiteY0" fmla="*/ 195993 h 1395972"/>
              <a:gd name="connsiteX1" fmla="*/ 1189319 w 1189319"/>
              <a:gd name="connsiteY1" fmla="*/ 960688 h 1395972"/>
              <a:gd name="connsiteX2" fmla="*/ 1188000 w 1189319"/>
              <a:gd name="connsiteY2" fmla="*/ 1371951 h 1395972"/>
              <a:gd name="connsiteX3" fmla="*/ 1180964 w 1189319"/>
              <a:gd name="connsiteY3" fmla="*/ 1388936 h 1395972"/>
              <a:gd name="connsiteX4" fmla="*/ 1163979 w 1189319"/>
              <a:gd name="connsiteY4" fmla="*/ 1395972 h 1395972"/>
              <a:gd name="connsiteX5" fmla="*/ 24021 w 1189319"/>
              <a:gd name="connsiteY5" fmla="*/ 1395972 h 1395972"/>
              <a:gd name="connsiteX6" fmla="*/ 7036 w 1189319"/>
              <a:gd name="connsiteY6" fmla="*/ 1388936 h 1395972"/>
              <a:gd name="connsiteX7" fmla="*/ 0 w 1189319"/>
              <a:gd name="connsiteY7" fmla="*/ 1371951 h 1395972"/>
              <a:gd name="connsiteX8" fmla="*/ 0 w 1189319"/>
              <a:gd name="connsiteY8" fmla="*/ 195993 h 1395972"/>
              <a:gd name="connsiteX0" fmla="*/ 1150 w 1189319"/>
              <a:gd name="connsiteY0" fmla="*/ 195993 h 840783"/>
              <a:gd name="connsiteX1" fmla="*/ 1189319 w 1189319"/>
              <a:gd name="connsiteY1" fmla="*/ 405499 h 840783"/>
              <a:gd name="connsiteX2" fmla="*/ 1188000 w 1189319"/>
              <a:gd name="connsiteY2" fmla="*/ 816762 h 840783"/>
              <a:gd name="connsiteX3" fmla="*/ 1180964 w 1189319"/>
              <a:gd name="connsiteY3" fmla="*/ 833747 h 840783"/>
              <a:gd name="connsiteX4" fmla="*/ 1163979 w 1189319"/>
              <a:gd name="connsiteY4" fmla="*/ 840783 h 840783"/>
              <a:gd name="connsiteX5" fmla="*/ 24021 w 1189319"/>
              <a:gd name="connsiteY5" fmla="*/ 840783 h 840783"/>
              <a:gd name="connsiteX6" fmla="*/ 7036 w 1189319"/>
              <a:gd name="connsiteY6" fmla="*/ 833747 h 840783"/>
              <a:gd name="connsiteX7" fmla="*/ 0 w 1189319"/>
              <a:gd name="connsiteY7" fmla="*/ 816762 h 840783"/>
              <a:gd name="connsiteX8" fmla="*/ 1150 w 1189319"/>
              <a:gd name="connsiteY8" fmla="*/ 195993 h 840783"/>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319" h="644790">
                <a:moveTo>
                  <a:pt x="1150" y="0"/>
                </a:moveTo>
                <a:lnTo>
                  <a:pt x="1189319" y="209506"/>
                </a:lnTo>
                <a:cubicBezTo>
                  <a:pt x="1188879" y="346594"/>
                  <a:pt x="1188440" y="483681"/>
                  <a:pt x="1188000" y="620769"/>
                </a:cubicBezTo>
                <a:cubicBezTo>
                  <a:pt x="1188000" y="627140"/>
                  <a:pt x="1185469" y="633250"/>
                  <a:pt x="1180964" y="637754"/>
                </a:cubicBezTo>
                <a:cubicBezTo>
                  <a:pt x="1176459" y="642259"/>
                  <a:pt x="1170349" y="644790"/>
                  <a:pt x="1163979" y="644790"/>
                </a:cubicBezTo>
                <a:lnTo>
                  <a:pt x="24021" y="644790"/>
                </a:lnTo>
                <a:cubicBezTo>
                  <a:pt x="17650" y="644790"/>
                  <a:pt x="11540" y="642259"/>
                  <a:pt x="7036" y="637754"/>
                </a:cubicBezTo>
                <a:cubicBezTo>
                  <a:pt x="2531" y="633249"/>
                  <a:pt x="0" y="627139"/>
                  <a:pt x="0" y="620769"/>
                </a:cubicBezTo>
                <a:cubicBezTo>
                  <a:pt x="383" y="413846"/>
                  <a:pt x="767" y="206923"/>
                  <a:pt x="1150" y="0"/>
                </a:cubicBezTo>
                <a:close/>
              </a:path>
            </a:pathLst>
          </a:custGeom>
          <a:solidFill>
            <a:schemeClr val="bg2"/>
          </a:solidFill>
        </p:spPr>
        <p:txBody>
          <a:bodyPr lIns="216000" rIns="36000" bIns="36000" anchor="b">
            <a:normAutofit/>
          </a:bodyPr>
          <a:lstStyle>
            <a:lvl1pPr marL="0" indent="0">
              <a:buFontTx/>
              <a:buNone/>
              <a:defRPr sz="900">
                <a:solidFill>
                  <a:schemeClr val="bg1"/>
                </a:solidFill>
              </a:defRPr>
            </a:lvl1pPr>
            <a:lvl2pPr>
              <a:defRPr sz="900">
                <a:solidFill>
                  <a:schemeClr val="bg1"/>
                </a:solidFill>
              </a:defRPr>
            </a:lvl2pPr>
          </a:lstStyle>
          <a:p>
            <a:pPr lvl="0"/>
            <a:r>
              <a:rPr lang="fr-FR" noProof="0" smtClean="0"/>
              <a:t>Cliquez pour modifier les styles du texte du masque</a:t>
            </a:r>
          </a:p>
        </p:txBody>
      </p:sp>
      <p:sp>
        <p:nvSpPr>
          <p:cNvPr id="14" name="Espace réservé du texte 9"/>
          <p:cNvSpPr>
            <a:spLocks noGrp="1"/>
          </p:cNvSpPr>
          <p:nvPr>
            <p:ph type="body" sz="quarter" idx="19"/>
          </p:nvPr>
        </p:nvSpPr>
        <p:spPr bwMode="gray">
          <a:xfrm rot="21000000">
            <a:off x="878052" y="402192"/>
            <a:ext cx="200112" cy="238940"/>
          </a:xfrm>
        </p:spPr>
        <p:txBody>
          <a:bodyPr anchor="ctr">
            <a:normAutofit/>
          </a:bodyPr>
          <a:lstStyle>
            <a:lvl1pPr marL="0" indent="0" algn="r">
              <a:lnSpc>
                <a:spcPct val="100000"/>
              </a:lnSpc>
              <a:buClr>
                <a:schemeClr val="tx1"/>
              </a:buClr>
              <a:buSzPct val="130000"/>
              <a:buFontTx/>
              <a:buNone/>
              <a:defRPr sz="900" b="1">
                <a:solidFill>
                  <a:schemeClr val="bg1"/>
                </a:solidFill>
              </a:defRPr>
            </a:lvl1pPr>
          </a:lstStyle>
          <a:p>
            <a:pPr lvl="0"/>
            <a:r>
              <a:rPr lang="en-US" noProof="0" smtClean="0"/>
              <a:t>Cliquez pour modifier les styles du texte du masque</a:t>
            </a:r>
          </a:p>
        </p:txBody>
      </p:sp>
      <p:sp>
        <p:nvSpPr>
          <p:cNvPr id="16" name="Espace réservé du texte 28"/>
          <p:cNvSpPr>
            <a:spLocks noGrp="1"/>
          </p:cNvSpPr>
          <p:nvPr>
            <p:ph type="body" sz="quarter" idx="46"/>
          </p:nvPr>
        </p:nvSpPr>
        <p:spPr bwMode="gray">
          <a:xfrm>
            <a:off x="3635375"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smtClean="0"/>
              <a:t>Cliquez pour modifier les styles du texte du masque</a:t>
            </a:r>
          </a:p>
        </p:txBody>
      </p:sp>
      <p:sp>
        <p:nvSpPr>
          <p:cNvPr id="17" name="Espace réservé du texte 28"/>
          <p:cNvSpPr>
            <a:spLocks noGrp="1"/>
          </p:cNvSpPr>
          <p:nvPr>
            <p:ph type="body" sz="quarter" idx="47"/>
          </p:nvPr>
        </p:nvSpPr>
        <p:spPr bwMode="gray">
          <a:xfrm>
            <a:off x="5003800"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8" name="Espace réservé du texte 28"/>
          <p:cNvSpPr>
            <a:spLocks noGrp="1"/>
          </p:cNvSpPr>
          <p:nvPr>
            <p:ph type="body" sz="quarter" idx="48"/>
          </p:nvPr>
        </p:nvSpPr>
        <p:spPr bwMode="gray">
          <a:xfrm>
            <a:off x="6372225"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smtClean="0"/>
              <a:t>Cliquez pour modifier les styles du texte du masque</a:t>
            </a:r>
          </a:p>
        </p:txBody>
      </p:sp>
      <p:sp>
        <p:nvSpPr>
          <p:cNvPr id="19" name="Espace réservé du texte 28"/>
          <p:cNvSpPr>
            <a:spLocks noGrp="1"/>
          </p:cNvSpPr>
          <p:nvPr>
            <p:ph type="body" sz="quarter" idx="49"/>
          </p:nvPr>
        </p:nvSpPr>
        <p:spPr bwMode="gray">
          <a:xfrm>
            <a:off x="7740650"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smtClean="0"/>
              <a:t>Cliquez pour modifier les styles du texte du masque</a:t>
            </a:r>
          </a:p>
        </p:txBody>
      </p:sp>
      <p:sp>
        <p:nvSpPr>
          <p:cNvPr id="29" name="Titre 1"/>
          <p:cNvSpPr>
            <a:spLocks noGrp="1"/>
          </p:cNvSpPr>
          <p:nvPr>
            <p:ph type="title"/>
          </p:nvPr>
        </p:nvSpPr>
        <p:spPr bwMode="gray">
          <a:xfrm>
            <a:off x="467544" y="692622"/>
            <a:ext cx="7920880" cy="792162"/>
          </a:xfrm>
        </p:spPr>
        <p:txBody>
          <a:bodyPr anchor="ctr"/>
          <a:lstStyle>
            <a:lvl1pPr>
              <a:defRPr sz="2600">
                <a:solidFill>
                  <a:schemeClr val="tx1"/>
                </a:solidFill>
              </a:defRPr>
            </a:lvl1pPr>
          </a:lstStyle>
          <a:p>
            <a:r>
              <a:rPr lang="fr-FR" noProof="0" dirty="0" smtClean="0"/>
              <a:t>Cliquez pour modifier le style du titre</a:t>
            </a:r>
            <a:endParaRPr lang="fr-FR" noProof="0" dirty="0"/>
          </a:p>
        </p:txBody>
      </p:sp>
      <p:sp>
        <p:nvSpPr>
          <p:cNvPr id="21" name="Espace réservé du numéro de diapositive 4"/>
          <p:cNvSpPr>
            <a:spLocks noGrp="1"/>
          </p:cNvSpPr>
          <p:nvPr>
            <p:ph type="sldNum" sz="quarter" idx="50"/>
          </p:nvPr>
        </p:nvSpPr>
        <p:spPr/>
        <p:txBody>
          <a:bodyPr/>
          <a:lstStyle>
            <a:lvl1pPr>
              <a:defRPr/>
            </a:lvl1pPr>
          </a:lstStyle>
          <a:p>
            <a:pPr>
              <a:defRPr/>
            </a:pPr>
            <a:fld id="{1F105688-B649-4918-9787-B6B09539ACFC}" type="slidenum">
              <a:rPr lang="fr-FR"/>
              <a:pPr>
                <a:defRPr/>
              </a:pPr>
              <a:t>‹N°›</a:t>
            </a:fld>
            <a:endParaRPr lang="fr-FR"/>
          </a:p>
        </p:txBody>
      </p:sp>
      <p:sp>
        <p:nvSpPr>
          <p:cNvPr id="22" name="Espace réservé du pied de page 3"/>
          <p:cNvSpPr>
            <a:spLocks noGrp="1"/>
          </p:cNvSpPr>
          <p:nvPr>
            <p:ph type="ftr" sz="quarter" idx="51"/>
          </p:nvPr>
        </p:nvSpPr>
        <p:spPr bwMode="gray">
          <a:xfrm>
            <a:off x="1331913" y="6545263"/>
            <a:ext cx="6192837" cy="555625"/>
          </a:xfrm>
          <a:prstGeom prst="rect">
            <a:avLst/>
          </a:prstGeom>
        </p:spPr>
        <p:txBody>
          <a:bodyPr/>
          <a:lstStyle>
            <a:lvl1pPr fontAlgn="auto">
              <a:spcBef>
                <a:spcPts val="0"/>
              </a:spcBef>
              <a:spcAft>
                <a:spcPts val="0"/>
              </a:spcAft>
              <a:defRPr sz="1000" dirty="0" smtClean="0">
                <a:latin typeface="+mn-lt"/>
              </a:defRPr>
            </a:lvl1pPr>
          </a:lstStyle>
          <a:p>
            <a:pPr>
              <a:defRPr/>
            </a:pPr>
            <a:r>
              <a:rPr lang="fr-FR"/>
              <a:t>Titre du projet</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exte_Graphique_Chapitre_1">
    <p:spTree>
      <p:nvGrpSpPr>
        <p:cNvPr id="1" name=""/>
        <p:cNvGrpSpPr/>
        <p:nvPr/>
      </p:nvGrpSpPr>
      <p:grpSpPr>
        <a:xfrm>
          <a:off x="0" y="0"/>
          <a:ext cx="0" cy="0"/>
          <a:chOff x="0" y="0"/>
          <a:chExt cx="0" cy="0"/>
        </a:xfrm>
      </p:grpSpPr>
      <p:sp>
        <p:nvSpPr>
          <p:cNvPr id="21" name="Forme libre 7"/>
          <p:cNvSpPr/>
          <p:nvPr userDrawn="1"/>
        </p:nvSpPr>
        <p:spPr bwMode="gray">
          <a:xfrm rot="21000000">
            <a:off x="-73025" y="-46038"/>
            <a:ext cx="728663" cy="782638"/>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013364 w 8721577"/>
              <a:gd name="connsiteY0" fmla="*/ 6418 h 3679481"/>
              <a:gd name="connsiteX1" fmla="*/ 142322 w 8721577"/>
              <a:gd name="connsiteY1" fmla="*/ 14568 h 3679481"/>
              <a:gd name="connsiteX2" fmla="*/ 159433 w 8721577"/>
              <a:gd name="connsiteY2" fmla="*/ 7481 h 3679481"/>
              <a:gd name="connsiteX3" fmla="*/ 8697379 w 8721577"/>
              <a:gd name="connsiteY3" fmla="*/ 7481 h 3679481"/>
              <a:gd name="connsiteX4" fmla="*/ 8714490 w 8721577"/>
              <a:gd name="connsiteY4" fmla="*/ 14568 h 3679481"/>
              <a:gd name="connsiteX5" fmla="*/ 8721577 w 8721577"/>
              <a:gd name="connsiteY5" fmla="*/ 31679 h 3679481"/>
              <a:gd name="connsiteX6" fmla="*/ 8721577 w 8721577"/>
              <a:gd name="connsiteY6" fmla="*/ 3655283 h 3679481"/>
              <a:gd name="connsiteX7" fmla="*/ 8714490 w 8721577"/>
              <a:gd name="connsiteY7" fmla="*/ 3672394 h 3679481"/>
              <a:gd name="connsiteX8" fmla="*/ 8697379 w 8721577"/>
              <a:gd name="connsiteY8" fmla="*/ 3679481 h 3679481"/>
              <a:gd name="connsiteX9" fmla="*/ 159433 w 8721577"/>
              <a:gd name="connsiteY9" fmla="*/ 3679481 h 3679481"/>
              <a:gd name="connsiteX10" fmla="*/ 142322 w 8721577"/>
              <a:gd name="connsiteY10" fmla="*/ 3672394 h 3679481"/>
              <a:gd name="connsiteX11" fmla="*/ 135235 w 8721577"/>
              <a:gd name="connsiteY11" fmla="*/ 3655283 h 3679481"/>
              <a:gd name="connsiteX12" fmla="*/ 1013364 w 8721577"/>
              <a:gd name="connsiteY12" fmla="*/ 6418 h 3679481"/>
              <a:gd name="connsiteX0" fmla="*/ 1013364 w 8721577"/>
              <a:gd name="connsiteY0" fmla="*/ 6418 h 3700856"/>
              <a:gd name="connsiteX1" fmla="*/ 142322 w 8721577"/>
              <a:gd name="connsiteY1" fmla="*/ 14568 h 3700856"/>
              <a:gd name="connsiteX2" fmla="*/ 159433 w 8721577"/>
              <a:gd name="connsiteY2" fmla="*/ 7481 h 3700856"/>
              <a:gd name="connsiteX3" fmla="*/ 8697379 w 8721577"/>
              <a:gd name="connsiteY3" fmla="*/ 7481 h 3700856"/>
              <a:gd name="connsiteX4" fmla="*/ 8714490 w 8721577"/>
              <a:gd name="connsiteY4" fmla="*/ 14568 h 3700856"/>
              <a:gd name="connsiteX5" fmla="*/ 8721577 w 8721577"/>
              <a:gd name="connsiteY5" fmla="*/ 31679 h 3700856"/>
              <a:gd name="connsiteX6" fmla="*/ 8721577 w 8721577"/>
              <a:gd name="connsiteY6" fmla="*/ 3655283 h 3700856"/>
              <a:gd name="connsiteX7" fmla="*/ 8714490 w 8721577"/>
              <a:gd name="connsiteY7" fmla="*/ 3672394 h 3700856"/>
              <a:gd name="connsiteX8" fmla="*/ 8697379 w 8721577"/>
              <a:gd name="connsiteY8" fmla="*/ 3679481 h 3700856"/>
              <a:gd name="connsiteX9" fmla="*/ 159433 w 8721577"/>
              <a:gd name="connsiteY9" fmla="*/ 3679481 h 3700856"/>
              <a:gd name="connsiteX10" fmla="*/ 142322 w 8721577"/>
              <a:gd name="connsiteY10" fmla="*/ 3672394 h 3700856"/>
              <a:gd name="connsiteX11" fmla="*/ 363068 w 8721577"/>
              <a:gd name="connsiteY11" fmla="*/ 3694438 h 3700856"/>
              <a:gd name="connsiteX12" fmla="*/ 1013364 w 8721577"/>
              <a:gd name="connsiteY12" fmla="*/ 6418 h 3700856"/>
              <a:gd name="connsiteX0" fmla="*/ 2242983 w 9951196"/>
              <a:gd name="connsiteY0" fmla="*/ 6418 h 4306615"/>
              <a:gd name="connsiteX1" fmla="*/ 1371941 w 9951196"/>
              <a:gd name="connsiteY1" fmla="*/ 14568 h 4306615"/>
              <a:gd name="connsiteX2" fmla="*/ 1389052 w 9951196"/>
              <a:gd name="connsiteY2" fmla="*/ 7481 h 4306615"/>
              <a:gd name="connsiteX3" fmla="*/ 9926998 w 9951196"/>
              <a:gd name="connsiteY3" fmla="*/ 7481 h 4306615"/>
              <a:gd name="connsiteX4" fmla="*/ 9944109 w 9951196"/>
              <a:gd name="connsiteY4" fmla="*/ 14568 h 4306615"/>
              <a:gd name="connsiteX5" fmla="*/ 9951196 w 9951196"/>
              <a:gd name="connsiteY5" fmla="*/ 31679 h 4306615"/>
              <a:gd name="connsiteX6" fmla="*/ 9951196 w 9951196"/>
              <a:gd name="connsiteY6" fmla="*/ 3655283 h 4306615"/>
              <a:gd name="connsiteX7" fmla="*/ 9944109 w 9951196"/>
              <a:gd name="connsiteY7" fmla="*/ 3672394 h 4306615"/>
              <a:gd name="connsiteX8" fmla="*/ 9926998 w 9951196"/>
              <a:gd name="connsiteY8" fmla="*/ 3679481 h 4306615"/>
              <a:gd name="connsiteX9" fmla="*/ 1389052 w 9951196"/>
              <a:gd name="connsiteY9" fmla="*/ 3679481 h 4306615"/>
              <a:gd name="connsiteX10" fmla="*/ 1592687 w 9951196"/>
              <a:gd name="connsiteY10" fmla="*/ 3694438 h 4306615"/>
              <a:gd name="connsiteX11" fmla="*/ 2242983 w 9951196"/>
              <a:gd name="connsiteY11" fmla="*/ 6418 h 4306615"/>
              <a:gd name="connsiteX0" fmla="*/ 1013364 w 8721577"/>
              <a:gd name="connsiteY0" fmla="*/ 6418 h 3694438"/>
              <a:gd name="connsiteX1" fmla="*/ 142322 w 8721577"/>
              <a:gd name="connsiteY1" fmla="*/ 14568 h 3694438"/>
              <a:gd name="connsiteX2" fmla="*/ 159433 w 8721577"/>
              <a:gd name="connsiteY2" fmla="*/ 7481 h 3694438"/>
              <a:gd name="connsiteX3" fmla="*/ 8697379 w 8721577"/>
              <a:gd name="connsiteY3" fmla="*/ 7481 h 3694438"/>
              <a:gd name="connsiteX4" fmla="*/ 8714490 w 8721577"/>
              <a:gd name="connsiteY4" fmla="*/ 14568 h 3694438"/>
              <a:gd name="connsiteX5" fmla="*/ 8721577 w 8721577"/>
              <a:gd name="connsiteY5" fmla="*/ 31679 h 3694438"/>
              <a:gd name="connsiteX6" fmla="*/ 8721577 w 8721577"/>
              <a:gd name="connsiteY6" fmla="*/ 3655283 h 3694438"/>
              <a:gd name="connsiteX7" fmla="*/ 8714490 w 8721577"/>
              <a:gd name="connsiteY7" fmla="*/ 3672394 h 3694438"/>
              <a:gd name="connsiteX8" fmla="*/ 8697379 w 8721577"/>
              <a:gd name="connsiteY8" fmla="*/ 3679481 h 3694438"/>
              <a:gd name="connsiteX9" fmla="*/ 363068 w 8721577"/>
              <a:gd name="connsiteY9" fmla="*/ 3694438 h 3694438"/>
              <a:gd name="connsiteX10" fmla="*/ 1013364 w 8721577"/>
              <a:gd name="connsiteY10" fmla="*/ 6418 h 3694438"/>
              <a:gd name="connsiteX0" fmla="*/ 508966 w 8649520"/>
              <a:gd name="connsiteY0" fmla="*/ 188005 h 3707740"/>
              <a:gd name="connsiteX1" fmla="*/ 70265 w 8649520"/>
              <a:gd name="connsiteY1" fmla="*/ 27870 h 3707740"/>
              <a:gd name="connsiteX2" fmla="*/ 87376 w 8649520"/>
              <a:gd name="connsiteY2" fmla="*/ 20783 h 3707740"/>
              <a:gd name="connsiteX3" fmla="*/ 8625322 w 8649520"/>
              <a:gd name="connsiteY3" fmla="*/ 20783 h 3707740"/>
              <a:gd name="connsiteX4" fmla="*/ 8642433 w 8649520"/>
              <a:gd name="connsiteY4" fmla="*/ 27870 h 3707740"/>
              <a:gd name="connsiteX5" fmla="*/ 8649520 w 8649520"/>
              <a:gd name="connsiteY5" fmla="*/ 44981 h 3707740"/>
              <a:gd name="connsiteX6" fmla="*/ 8649520 w 8649520"/>
              <a:gd name="connsiteY6" fmla="*/ 3668585 h 3707740"/>
              <a:gd name="connsiteX7" fmla="*/ 8642433 w 8649520"/>
              <a:gd name="connsiteY7" fmla="*/ 3685696 h 3707740"/>
              <a:gd name="connsiteX8" fmla="*/ 8625322 w 8649520"/>
              <a:gd name="connsiteY8" fmla="*/ 3692783 h 3707740"/>
              <a:gd name="connsiteX9" fmla="*/ 291011 w 8649520"/>
              <a:gd name="connsiteY9" fmla="*/ 3707740 h 3707740"/>
              <a:gd name="connsiteX10" fmla="*/ 508966 w 8649520"/>
              <a:gd name="connsiteY10" fmla="*/ 188005 h 3707740"/>
              <a:gd name="connsiteX0" fmla="*/ 510758 w 8651312"/>
              <a:gd name="connsiteY0" fmla="*/ 188182 h 3707917"/>
              <a:gd name="connsiteX1" fmla="*/ 72057 w 8651312"/>
              <a:gd name="connsiteY1" fmla="*/ 28047 h 3707917"/>
              <a:gd name="connsiteX2" fmla="*/ 943101 w 8651312"/>
              <a:gd name="connsiteY2" fmla="*/ 19897 h 3707917"/>
              <a:gd name="connsiteX3" fmla="*/ 8627114 w 8651312"/>
              <a:gd name="connsiteY3" fmla="*/ 20960 h 3707917"/>
              <a:gd name="connsiteX4" fmla="*/ 8644225 w 8651312"/>
              <a:gd name="connsiteY4" fmla="*/ 28047 h 3707917"/>
              <a:gd name="connsiteX5" fmla="*/ 8651312 w 8651312"/>
              <a:gd name="connsiteY5" fmla="*/ 45158 h 3707917"/>
              <a:gd name="connsiteX6" fmla="*/ 8651312 w 8651312"/>
              <a:gd name="connsiteY6" fmla="*/ 3668762 h 3707917"/>
              <a:gd name="connsiteX7" fmla="*/ 8644225 w 8651312"/>
              <a:gd name="connsiteY7" fmla="*/ 3685873 h 3707917"/>
              <a:gd name="connsiteX8" fmla="*/ 8627114 w 8651312"/>
              <a:gd name="connsiteY8" fmla="*/ 3692960 h 3707917"/>
              <a:gd name="connsiteX9" fmla="*/ 292803 w 8651312"/>
              <a:gd name="connsiteY9" fmla="*/ 3707917 h 3707917"/>
              <a:gd name="connsiteX10" fmla="*/ 510758 w 8651312"/>
              <a:gd name="connsiteY10" fmla="*/ 188182 h 3707917"/>
              <a:gd name="connsiteX0" fmla="*/ 920383 w 9060937"/>
              <a:gd name="connsiteY0" fmla="*/ 614670 h 4134405"/>
              <a:gd name="connsiteX1" fmla="*/ 1352726 w 9060937"/>
              <a:gd name="connsiteY1" fmla="*/ 446385 h 4134405"/>
              <a:gd name="connsiteX2" fmla="*/ 9036739 w 9060937"/>
              <a:gd name="connsiteY2" fmla="*/ 447448 h 4134405"/>
              <a:gd name="connsiteX3" fmla="*/ 9053850 w 9060937"/>
              <a:gd name="connsiteY3" fmla="*/ 454535 h 4134405"/>
              <a:gd name="connsiteX4" fmla="*/ 9060937 w 9060937"/>
              <a:gd name="connsiteY4" fmla="*/ 471646 h 4134405"/>
              <a:gd name="connsiteX5" fmla="*/ 9060937 w 9060937"/>
              <a:gd name="connsiteY5" fmla="*/ 4095250 h 4134405"/>
              <a:gd name="connsiteX6" fmla="*/ 9053850 w 9060937"/>
              <a:gd name="connsiteY6" fmla="*/ 4112361 h 4134405"/>
              <a:gd name="connsiteX7" fmla="*/ 9036739 w 9060937"/>
              <a:gd name="connsiteY7" fmla="*/ 4119448 h 4134405"/>
              <a:gd name="connsiteX8" fmla="*/ 702428 w 9060937"/>
              <a:gd name="connsiteY8" fmla="*/ 4134405 h 4134405"/>
              <a:gd name="connsiteX9" fmla="*/ 920383 w 9060937"/>
              <a:gd name="connsiteY9" fmla="*/ 614670 h 4134405"/>
              <a:gd name="connsiteX0" fmla="*/ 0 w 8358509"/>
              <a:gd name="connsiteY0" fmla="*/ 3688020 h 3688020"/>
              <a:gd name="connsiteX1" fmla="*/ 650298 w 8358509"/>
              <a:gd name="connsiteY1" fmla="*/ 0 h 3688020"/>
              <a:gd name="connsiteX2" fmla="*/ 8334311 w 8358509"/>
              <a:gd name="connsiteY2" fmla="*/ 1063 h 3688020"/>
              <a:gd name="connsiteX3" fmla="*/ 8351422 w 8358509"/>
              <a:gd name="connsiteY3" fmla="*/ 8150 h 3688020"/>
              <a:gd name="connsiteX4" fmla="*/ 8358509 w 8358509"/>
              <a:gd name="connsiteY4" fmla="*/ 25261 h 3688020"/>
              <a:gd name="connsiteX5" fmla="*/ 8358509 w 8358509"/>
              <a:gd name="connsiteY5" fmla="*/ 3648865 h 3688020"/>
              <a:gd name="connsiteX6" fmla="*/ 8351422 w 8358509"/>
              <a:gd name="connsiteY6" fmla="*/ 3665976 h 3688020"/>
              <a:gd name="connsiteX7" fmla="*/ 8334311 w 8358509"/>
              <a:gd name="connsiteY7" fmla="*/ 3673063 h 3688020"/>
              <a:gd name="connsiteX8" fmla="*/ 0 w 8358509"/>
              <a:gd name="connsiteY8" fmla="*/ 3688020 h 3688020"/>
              <a:gd name="connsiteX0" fmla="*/ 0 w 9619013"/>
              <a:gd name="connsiteY0" fmla="*/ 4270726 h 4270726"/>
              <a:gd name="connsiteX1" fmla="*/ 650298 w 9619013"/>
              <a:gd name="connsiteY1" fmla="*/ 582706 h 4270726"/>
              <a:gd name="connsiteX2" fmla="*/ 8334311 w 9619013"/>
              <a:gd name="connsiteY2" fmla="*/ 583769 h 4270726"/>
              <a:gd name="connsiteX3" fmla="*/ 8358509 w 9619013"/>
              <a:gd name="connsiteY3" fmla="*/ 607967 h 4270726"/>
              <a:gd name="connsiteX4" fmla="*/ 8358509 w 9619013"/>
              <a:gd name="connsiteY4" fmla="*/ 4231571 h 4270726"/>
              <a:gd name="connsiteX5" fmla="*/ 8351422 w 9619013"/>
              <a:gd name="connsiteY5" fmla="*/ 4248682 h 4270726"/>
              <a:gd name="connsiteX6" fmla="*/ 8334311 w 9619013"/>
              <a:gd name="connsiteY6" fmla="*/ 4255769 h 4270726"/>
              <a:gd name="connsiteX7" fmla="*/ 0 w 9619013"/>
              <a:gd name="connsiteY7" fmla="*/ 4270726 h 4270726"/>
              <a:gd name="connsiteX0" fmla="*/ 0 w 8358509"/>
              <a:gd name="connsiteY0" fmla="*/ 3688020 h 3688020"/>
              <a:gd name="connsiteX1" fmla="*/ 650298 w 8358509"/>
              <a:gd name="connsiteY1" fmla="*/ 0 h 3688020"/>
              <a:gd name="connsiteX2" fmla="*/ 8358509 w 8358509"/>
              <a:gd name="connsiteY2" fmla="*/ 25261 h 3688020"/>
              <a:gd name="connsiteX3" fmla="*/ 8358509 w 8358509"/>
              <a:gd name="connsiteY3" fmla="*/ 3648865 h 3688020"/>
              <a:gd name="connsiteX4" fmla="*/ 8351422 w 8358509"/>
              <a:gd name="connsiteY4" fmla="*/ 3665976 h 3688020"/>
              <a:gd name="connsiteX5" fmla="*/ 8334311 w 8358509"/>
              <a:gd name="connsiteY5" fmla="*/ 3673063 h 3688020"/>
              <a:gd name="connsiteX6" fmla="*/ 0 w 8358509"/>
              <a:gd name="connsiteY6" fmla="*/ 3688020 h 3688020"/>
              <a:gd name="connsiteX0" fmla="*/ 0 w 8358509"/>
              <a:gd name="connsiteY0" fmla="*/ 3688020 h 3688020"/>
              <a:gd name="connsiteX1" fmla="*/ 650298 w 8358509"/>
              <a:gd name="connsiteY1" fmla="*/ 0 h 3688020"/>
              <a:gd name="connsiteX2" fmla="*/ 8357356 w 8358509"/>
              <a:gd name="connsiteY2" fmla="*/ 2999770 h 3688020"/>
              <a:gd name="connsiteX3" fmla="*/ 8358509 w 8358509"/>
              <a:gd name="connsiteY3" fmla="*/ 3648865 h 3688020"/>
              <a:gd name="connsiteX4" fmla="*/ 8351422 w 8358509"/>
              <a:gd name="connsiteY4" fmla="*/ 3665976 h 3688020"/>
              <a:gd name="connsiteX5" fmla="*/ 8334311 w 8358509"/>
              <a:gd name="connsiteY5" fmla="*/ 3673063 h 3688020"/>
              <a:gd name="connsiteX6" fmla="*/ 0 w 8358509"/>
              <a:gd name="connsiteY6" fmla="*/ 3688020 h 3688020"/>
              <a:gd name="connsiteX0" fmla="*/ 0 w 8358509"/>
              <a:gd name="connsiteY0" fmla="*/ 1700855 h 1700855"/>
              <a:gd name="connsiteX1" fmla="*/ 3394301 w 8358509"/>
              <a:gd name="connsiteY1" fmla="*/ 0 h 1700855"/>
              <a:gd name="connsiteX2" fmla="*/ 8357356 w 8358509"/>
              <a:gd name="connsiteY2" fmla="*/ 1012605 h 1700855"/>
              <a:gd name="connsiteX3" fmla="*/ 8358509 w 8358509"/>
              <a:gd name="connsiteY3" fmla="*/ 1661700 h 1700855"/>
              <a:gd name="connsiteX4" fmla="*/ 8351422 w 8358509"/>
              <a:gd name="connsiteY4" fmla="*/ 1678811 h 1700855"/>
              <a:gd name="connsiteX5" fmla="*/ 8334311 w 8358509"/>
              <a:gd name="connsiteY5" fmla="*/ 1685898 h 1700855"/>
              <a:gd name="connsiteX6" fmla="*/ 0 w 8358509"/>
              <a:gd name="connsiteY6" fmla="*/ 1700855 h 1700855"/>
              <a:gd name="connsiteX0" fmla="*/ 0 w 8358509"/>
              <a:gd name="connsiteY0" fmla="*/ 688250 h 688250"/>
              <a:gd name="connsiteX1" fmla="*/ 4981646 w 8358509"/>
              <a:gd name="connsiteY1" fmla="*/ 144713 h 688250"/>
              <a:gd name="connsiteX2" fmla="*/ 8357356 w 8358509"/>
              <a:gd name="connsiteY2" fmla="*/ 0 h 688250"/>
              <a:gd name="connsiteX3" fmla="*/ 8358509 w 8358509"/>
              <a:gd name="connsiteY3" fmla="*/ 649095 h 688250"/>
              <a:gd name="connsiteX4" fmla="*/ 8351422 w 8358509"/>
              <a:gd name="connsiteY4" fmla="*/ 666206 h 688250"/>
              <a:gd name="connsiteX5" fmla="*/ 8334311 w 8358509"/>
              <a:gd name="connsiteY5" fmla="*/ 673293 h 688250"/>
              <a:gd name="connsiteX6" fmla="*/ 0 w 8358509"/>
              <a:gd name="connsiteY6" fmla="*/ 688250 h 688250"/>
              <a:gd name="connsiteX0" fmla="*/ 0 w 8358509"/>
              <a:gd name="connsiteY0" fmla="*/ 888005 h 888005"/>
              <a:gd name="connsiteX1" fmla="*/ 7382188 w 8358509"/>
              <a:gd name="connsiteY1" fmla="*/ 0 h 888005"/>
              <a:gd name="connsiteX2" fmla="*/ 8357356 w 8358509"/>
              <a:gd name="connsiteY2" fmla="*/ 199755 h 888005"/>
              <a:gd name="connsiteX3" fmla="*/ 8358509 w 8358509"/>
              <a:gd name="connsiteY3" fmla="*/ 848850 h 888005"/>
              <a:gd name="connsiteX4" fmla="*/ 8351422 w 8358509"/>
              <a:gd name="connsiteY4" fmla="*/ 865961 h 888005"/>
              <a:gd name="connsiteX5" fmla="*/ 8334311 w 8358509"/>
              <a:gd name="connsiteY5" fmla="*/ 873048 h 888005"/>
              <a:gd name="connsiteX6" fmla="*/ 0 w 8358509"/>
              <a:gd name="connsiteY6" fmla="*/ 888005 h 888005"/>
              <a:gd name="connsiteX0" fmla="*/ 0 w 8358509"/>
              <a:gd name="connsiteY0" fmla="*/ 792176 h 792176"/>
              <a:gd name="connsiteX1" fmla="*/ 7767960 w 8358509"/>
              <a:gd name="connsiteY1" fmla="*/ 0 h 792176"/>
              <a:gd name="connsiteX2" fmla="*/ 8357356 w 8358509"/>
              <a:gd name="connsiteY2" fmla="*/ 103926 h 792176"/>
              <a:gd name="connsiteX3" fmla="*/ 8358509 w 8358509"/>
              <a:gd name="connsiteY3" fmla="*/ 753021 h 792176"/>
              <a:gd name="connsiteX4" fmla="*/ 8351422 w 8358509"/>
              <a:gd name="connsiteY4" fmla="*/ 770132 h 792176"/>
              <a:gd name="connsiteX5" fmla="*/ 8334311 w 8358509"/>
              <a:gd name="connsiteY5" fmla="*/ 777219 h 792176"/>
              <a:gd name="connsiteX6" fmla="*/ 0 w 8358509"/>
              <a:gd name="connsiteY6" fmla="*/ 792176 h 792176"/>
              <a:gd name="connsiteX0" fmla="*/ 0 w 8358509"/>
              <a:gd name="connsiteY0" fmla="*/ 688250 h 688250"/>
              <a:gd name="connsiteX1" fmla="*/ 7847326 w 8358509"/>
              <a:gd name="connsiteY1" fmla="*/ 65058 h 688250"/>
              <a:gd name="connsiteX2" fmla="*/ 8357356 w 8358509"/>
              <a:gd name="connsiteY2" fmla="*/ 0 h 688250"/>
              <a:gd name="connsiteX3" fmla="*/ 8358509 w 8358509"/>
              <a:gd name="connsiteY3" fmla="*/ 649095 h 688250"/>
              <a:gd name="connsiteX4" fmla="*/ 8351422 w 8358509"/>
              <a:gd name="connsiteY4" fmla="*/ 666206 h 688250"/>
              <a:gd name="connsiteX5" fmla="*/ 8334311 w 8358509"/>
              <a:gd name="connsiteY5" fmla="*/ 673293 h 688250"/>
              <a:gd name="connsiteX6" fmla="*/ 0 w 8358509"/>
              <a:gd name="connsiteY6" fmla="*/ 688250 h 688250"/>
              <a:gd name="connsiteX0" fmla="*/ 0 w 8358509"/>
              <a:gd name="connsiteY0" fmla="*/ 792178 h 792178"/>
              <a:gd name="connsiteX1" fmla="*/ 7767961 w 8358509"/>
              <a:gd name="connsiteY1" fmla="*/ 0 h 792178"/>
              <a:gd name="connsiteX2" fmla="*/ 8357356 w 8358509"/>
              <a:gd name="connsiteY2" fmla="*/ 103928 h 792178"/>
              <a:gd name="connsiteX3" fmla="*/ 8358509 w 8358509"/>
              <a:gd name="connsiteY3" fmla="*/ 753023 h 792178"/>
              <a:gd name="connsiteX4" fmla="*/ 8351422 w 8358509"/>
              <a:gd name="connsiteY4" fmla="*/ 770134 h 792178"/>
              <a:gd name="connsiteX5" fmla="*/ 8334311 w 8358509"/>
              <a:gd name="connsiteY5" fmla="*/ 777221 h 792178"/>
              <a:gd name="connsiteX6" fmla="*/ 0 w 8358509"/>
              <a:gd name="connsiteY6" fmla="*/ 792178 h 792178"/>
              <a:gd name="connsiteX0" fmla="*/ 0 w 3499848"/>
              <a:gd name="connsiteY0" fmla="*/ 738786 h 777221"/>
              <a:gd name="connsiteX1" fmla="*/ 2909300 w 3499848"/>
              <a:gd name="connsiteY1" fmla="*/ 0 h 777221"/>
              <a:gd name="connsiteX2" fmla="*/ 3498695 w 3499848"/>
              <a:gd name="connsiteY2" fmla="*/ 103928 h 777221"/>
              <a:gd name="connsiteX3" fmla="*/ 3499848 w 3499848"/>
              <a:gd name="connsiteY3" fmla="*/ 753023 h 777221"/>
              <a:gd name="connsiteX4" fmla="*/ 3492761 w 3499848"/>
              <a:gd name="connsiteY4" fmla="*/ 770134 h 777221"/>
              <a:gd name="connsiteX5" fmla="*/ 3475650 w 3499848"/>
              <a:gd name="connsiteY5" fmla="*/ 777221 h 777221"/>
              <a:gd name="connsiteX6" fmla="*/ 0 w 3499848"/>
              <a:gd name="connsiteY6" fmla="*/ 738786 h 777221"/>
              <a:gd name="connsiteX0" fmla="*/ 0 w 728381"/>
              <a:gd name="connsiteY0" fmla="*/ 781693 h 781693"/>
              <a:gd name="connsiteX1" fmla="*/ 137833 w 728381"/>
              <a:gd name="connsiteY1" fmla="*/ 0 h 781693"/>
              <a:gd name="connsiteX2" fmla="*/ 727228 w 728381"/>
              <a:gd name="connsiteY2" fmla="*/ 103928 h 781693"/>
              <a:gd name="connsiteX3" fmla="*/ 728381 w 728381"/>
              <a:gd name="connsiteY3" fmla="*/ 753023 h 781693"/>
              <a:gd name="connsiteX4" fmla="*/ 721294 w 728381"/>
              <a:gd name="connsiteY4" fmla="*/ 770134 h 781693"/>
              <a:gd name="connsiteX5" fmla="*/ 704183 w 728381"/>
              <a:gd name="connsiteY5" fmla="*/ 777221 h 781693"/>
              <a:gd name="connsiteX6" fmla="*/ 0 w 728381"/>
              <a:gd name="connsiteY6" fmla="*/ 781693 h 781693"/>
              <a:gd name="connsiteX0" fmla="*/ 0 w 728381"/>
              <a:gd name="connsiteY0" fmla="*/ 781693 h 781693"/>
              <a:gd name="connsiteX1" fmla="*/ 137833 w 728381"/>
              <a:gd name="connsiteY1" fmla="*/ 0 h 781693"/>
              <a:gd name="connsiteX2" fmla="*/ 727228 w 728381"/>
              <a:gd name="connsiteY2" fmla="*/ 103928 h 781693"/>
              <a:gd name="connsiteX3" fmla="*/ 728381 w 728381"/>
              <a:gd name="connsiteY3" fmla="*/ 753023 h 781693"/>
              <a:gd name="connsiteX4" fmla="*/ 721294 w 728381"/>
              <a:gd name="connsiteY4" fmla="*/ 770134 h 781693"/>
              <a:gd name="connsiteX5" fmla="*/ 704183 w 728381"/>
              <a:gd name="connsiteY5" fmla="*/ 777221 h 781693"/>
              <a:gd name="connsiteX6" fmla="*/ 0 w 728381"/>
              <a:gd name="connsiteY6" fmla="*/ 781693 h 78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381" h="781693">
                <a:moveTo>
                  <a:pt x="0" y="781693"/>
                </a:moveTo>
                <a:lnTo>
                  <a:pt x="137833" y="0"/>
                </a:lnTo>
                <a:lnTo>
                  <a:pt x="727228" y="103928"/>
                </a:lnTo>
                <a:cubicBezTo>
                  <a:pt x="727612" y="320293"/>
                  <a:pt x="727997" y="536658"/>
                  <a:pt x="728381" y="753023"/>
                </a:cubicBezTo>
                <a:cubicBezTo>
                  <a:pt x="728381" y="759441"/>
                  <a:pt x="725832" y="765596"/>
                  <a:pt x="721294" y="770134"/>
                </a:cubicBezTo>
                <a:cubicBezTo>
                  <a:pt x="716756" y="774672"/>
                  <a:pt x="710601" y="777221"/>
                  <a:pt x="704183" y="777221"/>
                </a:cubicBezTo>
                <a:lnTo>
                  <a:pt x="0" y="78169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7" name="Espace réservé du contenu 26"/>
          <p:cNvSpPr>
            <a:spLocks noGrp="1"/>
          </p:cNvSpPr>
          <p:nvPr>
            <p:ph sz="quarter" idx="29"/>
          </p:nvPr>
        </p:nvSpPr>
        <p:spPr bwMode="gray">
          <a:xfrm>
            <a:off x="755576" y="2492896"/>
            <a:ext cx="7848872" cy="3384749"/>
          </a:xfrm>
        </p:spPr>
        <p:txBody>
          <a:bodyPr/>
          <a:lstStyle>
            <a:lvl2pPr>
              <a:buClr>
                <a:schemeClr val="bg2">
                  <a:lumMod val="75000"/>
                </a:schemeClr>
              </a:buClr>
              <a:buSzPct val="150000"/>
              <a:defRPr/>
            </a:lvl2pPr>
            <a:lvl3pPr>
              <a:buClr>
                <a:schemeClr val="bg2">
                  <a:lumMod val="75000"/>
                </a:schemeClr>
              </a:buClr>
              <a:buSzPct val="150000"/>
              <a:defRPr/>
            </a:lvl3pPr>
            <a:lvl4pPr>
              <a:buClr>
                <a:schemeClr val="bg2">
                  <a:lumMod val="75000"/>
                </a:schemeClr>
              </a:buClr>
              <a:buSzPct val="150000"/>
              <a:defRPr>
                <a:solidFill>
                  <a:schemeClr val="tx1">
                    <a:lumMod val="50000"/>
                  </a:schemeClr>
                </a:solidFill>
              </a:defRPr>
            </a:lvl4pPr>
            <a:lvl5pPr>
              <a:buClr>
                <a:schemeClr val="bg2">
                  <a:lumMod val="75000"/>
                </a:schemeClr>
              </a:buClr>
              <a:buSzPct val="150000"/>
              <a:defRPr/>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15" name="Espace réservé du texte 14"/>
          <p:cNvSpPr>
            <a:spLocks noGrp="1"/>
          </p:cNvSpPr>
          <p:nvPr>
            <p:ph type="body" sz="quarter" idx="45"/>
          </p:nvPr>
        </p:nvSpPr>
        <p:spPr bwMode="gray">
          <a:xfrm>
            <a:off x="467544" y="1484784"/>
            <a:ext cx="8424935" cy="720080"/>
          </a:xfrm>
        </p:spPr>
        <p:txBody>
          <a:bodyPr>
            <a:normAutofit/>
          </a:bodyPr>
          <a:lstStyle>
            <a:lvl1pPr>
              <a:defRPr sz="1600" b="1">
                <a:solidFill>
                  <a:schemeClr val="bg2"/>
                </a:solidFill>
              </a:defRPr>
            </a:lvl1pPr>
          </a:lstStyle>
          <a:p>
            <a:pPr lvl="0"/>
            <a:r>
              <a:rPr lang="fr-FR" noProof="0" dirty="0" smtClean="0"/>
              <a:t>Cliquez pour modifier les styles du texte du masque</a:t>
            </a:r>
          </a:p>
        </p:txBody>
      </p:sp>
      <p:sp>
        <p:nvSpPr>
          <p:cNvPr id="12" name="Espace réservé du texte 28"/>
          <p:cNvSpPr>
            <a:spLocks noGrp="1"/>
          </p:cNvSpPr>
          <p:nvPr>
            <p:ph type="body" sz="quarter" idx="31"/>
          </p:nvPr>
        </p:nvSpPr>
        <p:spPr bwMode="gray">
          <a:xfrm>
            <a:off x="2267876" y="1"/>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3" name="Espace réservé du texte 28"/>
          <p:cNvSpPr>
            <a:spLocks noGrp="1"/>
          </p:cNvSpPr>
          <p:nvPr>
            <p:ph type="body" sz="quarter" idx="38"/>
          </p:nvPr>
        </p:nvSpPr>
        <p:spPr bwMode="gray">
          <a:xfrm rot="21000000">
            <a:off x="853855" y="-107960"/>
            <a:ext cx="1189319" cy="644790"/>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361979"/>
              <a:gd name="connsiteY0" fmla="*/ 199996 h 1399975"/>
              <a:gd name="connsiteX1" fmla="*/ 1163979 w 1361979"/>
              <a:gd name="connsiteY1" fmla="*/ 175975 h 1399975"/>
              <a:gd name="connsiteX2" fmla="*/ 1188000 w 1361979"/>
              <a:gd name="connsiteY2" fmla="*/ 199996 h 1399975"/>
              <a:gd name="connsiteX3" fmla="*/ 1188000 w 1361979"/>
              <a:gd name="connsiteY3" fmla="*/ 1375954 h 1399975"/>
              <a:gd name="connsiteX4" fmla="*/ 1180964 w 1361979"/>
              <a:gd name="connsiteY4" fmla="*/ 1392939 h 1399975"/>
              <a:gd name="connsiteX5" fmla="*/ 1163979 w 1361979"/>
              <a:gd name="connsiteY5" fmla="*/ 1399975 h 1399975"/>
              <a:gd name="connsiteX6" fmla="*/ 24021 w 1361979"/>
              <a:gd name="connsiteY6" fmla="*/ 1399975 h 1399975"/>
              <a:gd name="connsiteX7" fmla="*/ 7036 w 1361979"/>
              <a:gd name="connsiteY7" fmla="*/ 1392939 h 1399975"/>
              <a:gd name="connsiteX8" fmla="*/ 0 w 1361979"/>
              <a:gd name="connsiteY8" fmla="*/ 1375954 h 1399975"/>
              <a:gd name="connsiteX9" fmla="*/ 0 w 1361979"/>
              <a:gd name="connsiteY9" fmla="*/ 199996 h 1399975"/>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0 w 1189319"/>
              <a:gd name="connsiteY0" fmla="*/ 195993 h 1395972"/>
              <a:gd name="connsiteX1" fmla="*/ 1189319 w 1189319"/>
              <a:gd name="connsiteY1" fmla="*/ 960688 h 1395972"/>
              <a:gd name="connsiteX2" fmla="*/ 1188000 w 1189319"/>
              <a:gd name="connsiteY2" fmla="*/ 1371951 h 1395972"/>
              <a:gd name="connsiteX3" fmla="*/ 1180964 w 1189319"/>
              <a:gd name="connsiteY3" fmla="*/ 1388936 h 1395972"/>
              <a:gd name="connsiteX4" fmla="*/ 1163979 w 1189319"/>
              <a:gd name="connsiteY4" fmla="*/ 1395972 h 1395972"/>
              <a:gd name="connsiteX5" fmla="*/ 24021 w 1189319"/>
              <a:gd name="connsiteY5" fmla="*/ 1395972 h 1395972"/>
              <a:gd name="connsiteX6" fmla="*/ 7036 w 1189319"/>
              <a:gd name="connsiteY6" fmla="*/ 1388936 h 1395972"/>
              <a:gd name="connsiteX7" fmla="*/ 0 w 1189319"/>
              <a:gd name="connsiteY7" fmla="*/ 1371951 h 1395972"/>
              <a:gd name="connsiteX8" fmla="*/ 0 w 1189319"/>
              <a:gd name="connsiteY8" fmla="*/ 195993 h 1395972"/>
              <a:gd name="connsiteX0" fmla="*/ 1150 w 1189319"/>
              <a:gd name="connsiteY0" fmla="*/ 195993 h 840783"/>
              <a:gd name="connsiteX1" fmla="*/ 1189319 w 1189319"/>
              <a:gd name="connsiteY1" fmla="*/ 405499 h 840783"/>
              <a:gd name="connsiteX2" fmla="*/ 1188000 w 1189319"/>
              <a:gd name="connsiteY2" fmla="*/ 816762 h 840783"/>
              <a:gd name="connsiteX3" fmla="*/ 1180964 w 1189319"/>
              <a:gd name="connsiteY3" fmla="*/ 833747 h 840783"/>
              <a:gd name="connsiteX4" fmla="*/ 1163979 w 1189319"/>
              <a:gd name="connsiteY4" fmla="*/ 840783 h 840783"/>
              <a:gd name="connsiteX5" fmla="*/ 24021 w 1189319"/>
              <a:gd name="connsiteY5" fmla="*/ 840783 h 840783"/>
              <a:gd name="connsiteX6" fmla="*/ 7036 w 1189319"/>
              <a:gd name="connsiteY6" fmla="*/ 833747 h 840783"/>
              <a:gd name="connsiteX7" fmla="*/ 0 w 1189319"/>
              <a:gd name="connsiteY7" fmla="*/ 816762 h 840783"/>
              <a:gd name="connsiteX8" fmla="*/ 1150 w 1189319"/>
              <a:gd name="connsiteY8" fmla="*/ 195993 h 840783"/>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 name="connsiteX0" fmla="*/ 1150 w 1189319"/>
              <a:gd name="connsiteY0" fmla="*/ 0 h 644790"/>
              <a:gd name="connsiteX1" fmla="*/ 1189319 w 1189319"/>
              <a:gd name="connsiteY1" fmla="*/ 209506 h 644790"/>
              <a:gd name="connsiteX2" fmla="*/ 1188000 w 1189319"/>
              <a:gd name="connsiteY2" fmla="*/ 620769 h 644790"/>
              <a:gd name="connsiteX3" fmla="*/ 1180964 w 1189319"/>
              <a:gd name="connsiteY3" fmla="*/ 637754 h 644790"/>
              <a:gd name="connsiteX4" fmla="*/ 1163979 w 1189319"/>
              <a:gd name="connsiteY4" fmla="*/ 644790 h 644790"/>
              <a:gd name="connsiteX5" fmla="*/ 24021 w 1189319"/>
              <a:gd name="connsiteY5" fmla="*/ 644790 h 644790"/>
              <a:gd name="connsiteX6" fmla="*/ 7036 w 1189319"/>
              <a:gd name="connsiteY6" fmla="*/ 637754 h 644790"/>
              <a:gd name="connsiteX7" fmla="*/ 0 w 1189319"/>
              <a:gd name="connsiteY7" fmla="*/ 620769 h 644790"/>
              <a:gd name="connsiteX8" fmla="*/ 1150 w 1189319"/>
              <a:gd name="connsiteY8" fmla="*/ 0 h 6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319" h="644790">
                <a:moveTo>
                  <a:pt x="1150" y="0"/>
                </a:moveTo>
                <a:lnTo>
                  <a:pt x="1189319" y="209506"/>
                </a:lnTo>
                <a:cubicBezTo>
                  <a:pt x="1188879" y="346594"/>
                  <a:pt x="1188440" y="483681"/>
                  <a:pt x="1188000" y="620769"/>
                </a:cubicBezTo>
                <a:cubicBezTo>
                  <a:pt x="1188000" y="627140"/>
                  <a:pt x="1185469" y="633250"/>
                  <a:pt x="1180964" y="637754"/>
                </a:cubicBezTo>
                <a:cubicBezTo>
                  <a:pt x="1176459" y="642259"/>
                  <a:pt x="1170349" y="644790"/>
                  <a:pt x="1163979" y="644790"/>
                </a:cubicBezTo>
                <a:lnTo>
                  <a:pt x="24021" y="644790"/>
                </a:lnTo>
                <a:cubicBezTo>
                  <a:pt x="17650" y="644790"/>
                  <a:pt x="11540" y="642259"/>
                  <a:pt x="7036" y="637754"/>
                </a:cubicBezTo>
                <a:cubicBezTo>
                  <a:pt x="2531" y="633249"/>
                  <a:pt x="0" y="627139"/>
                  <a:pt x="0" y="620769"/>
                </a:cubicBezTo>
                <a:cubicBezTo>
                  <a:pt x="383" y="413846"/>
                  <a:pt x="767" y="206923"/>
                  <a:pt x="1150" y="0"/>
                </a:cubicBezTo>
                <a:close/>
              </a:path>
            </a:pathLst>
          </a:custGeom>
          <a:solidFill>
            <a:schemeClr val="bg2"/>
          </a:solidFill>
        </p:spPr>
        <p:txBody>
          <a:bodyPr lIns="216000" rIns="36000" bIns="36000" anchor="b">
            <a:normAutofit/>
          </a:bodyPr>
          <a:lstStyle>
            <a:lvl1pPr marL="0" indent="0">
              <a:buFontTx/>
              <a:buNone/>
              <a:defRPr sz="900">
                <a:solidFill>
                  <a:schemeClr val="bg1"/>
                </a:solidFill>
              </a:defRPr>
            </a:lvl1pPr>
            <a:lvl2pPr>
              <a:defRPr sz="900">
                <a:solidFill>
                  <a:schemeClr val="bg1"/>
                </a:solidFill>
              </a:defRPr>
            </a:lvl2pPr>
          </a:lstStyle>
          <a:p>
            <a:pPr lvl="0"/>
            <a:r>
              <a:rPr lang="fr-FR" noProof="0" smtClean="0"/>
              <a:t>Cliquez pour modifier les styles du texte du masque</a:t>
            </a:r>
          </a:p>
        </p:txBody>
      </p:sp>
      <p:sp>
        <p:nvSpPr>
          <p:cNvPr id="14" name="Espace réservé du texte 9"/>
          <p:cNvSpPr>
            <a:spLocks noGrp="1"/>
          </p:cNvSpPr>
          <p:nvPr>
            <p:ph type="body" sz="quarter" idx="19"/>
          </p:nvPr>
        </p:nvSpPr>
        <p:spPr bwMode="gray">
          <a:xfrm rot="21000000">
            <a:off x="878052" y="402192"/>
            <a:ext cx="200112" cy="238940"/>
          </a:xfrm>
        </p:spPr>
        <p:txBody>
          <a:bodyPr anchor="ctr">
            <a:normAutofit/>
          </a:bodyPr>
          <a:lstStyle>
            <a:lvl1pPr marL="0" indent="0" algn="r">
              <a:lnSpc>
                <a:spcPct val="100000"/>
              </a:lnSpc>
              <a:buClr>
                <a:schemeClr val="tx1"/>
              </a:buClr>
              <a:buSzPct val="130000"/>
              <a:buFontTx/>
              <a:buNone/>
              <a:defRPr sz="900" b="1">
                <a:solidFill>
                  <a:schemeClr val="bg1"/>
                </a:solidFill>
              </a:defRPr>
            </a:lvl1pPr>
          </a:lstStyle>
          <a:p>
            <a:pPr lvl="0"/>
            <a:r>
              <a:rPr lang="en-US" noProof="0" smtClean="0"/>
              <a:t>Cliquez pour modifier les styles du texte du masque</a:t>
            </a:r>
          </a:p>
        </p:txBody>
      </p:sp>
      <p:sp>
        <p:nvSpPr>
          <p:cNvPr id="16" name="Espace réservé du texte 28"/>
          <p:cNvSpPr>
            <a:spLocks noGrp="1"/>
          </p:cNvSpPr>
          <p:nvPr>
            <p:ph type="body" sz="quarter" idx="46"/>
          </p:nvPr>
        </p:nvSpPr>
        <p:spPr bwMode="gray">
          <a:xfrm>
            <a:off x="3635375"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smtClean="0"/>
              <a:t>Cliquez pour modifier les styles du texte du masque</a:t>
            </a:r>
          </a:p>
        </p:txBody>
      </p:sp>
      <p:sp>
        <p:nvSpPr>
          <p:cNvPr id="17" name="Espace réservé du texte 28"/>
          <p:cNvSpPr>
            <a:spLocks noGrp="1"/>
          </p:cNvSpPr>
          <p:nvPr>
            <p:ph type="body" sz="quarter" idx="47"/>
          </p:nvPr>
        </p:nvSpPr>
        <p:spPr bwMode="gray">
          <a:xfrm>
            <a:off x="5003800"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dirty="0" smtClean="0"/>
              <a:t>Cliquez pour modifier les styles du texte du masque</a:t>
            </a:r>
          </a:p>
        </p:txBody>
      </p:sp>
      <p:sp>
        <p:nvSpPr>
          <p:cNvPr id="18" name="Espace réservé du texte 28"/>
          <p:cNvSpPr>
            <a:spLocks noGrp="1"/>
          </p:cNvSpPr>
          <p:nvPr>
            <p:ph type="body" sz="quarter" idx="48"/>
          </p:nvPr>
        </p:nvSpPr>
        <p:spPr bwMode="gray">
          <a:xfrm>
            <a:off x="6372225"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smtClean="0"/>
              <a:t>Cliquez pour modifier les styles du texte du masque</a:t>
            </a:r>
          </a:p>
        </p:txBody>
      </p:sp>
      <p:sp>
        <p:nvSpPr>
          <p:cNvPr id="19" name="Espace réservé du texte 28"/>
          <p:cNvSpPr>
            <a:spLocks noGrp="1"/>
          </p:cNvSpPr>
          <p:nvPr>
            <p:ph type="body" sz="quarter" idx="49"/>
          </p:nvPr>
        </p:nvSpPr>
        <p:spPr bwMode="gray">
          <a:xfrm>
            <a:off x="7740650" y="0"/>
            <a:ext cx="1188112" cy="390514"/>
          </a:xfrm>
          <a:custGeom>
            <a:avLst/>
            <a:gdLst>
              <a:gd name="connsiteX0" fmla="*/ 0 w 1188000"/>
              <a:gd name="connsiteY0" fmla="*/ 24021 h 1224000"/>
              <a:gd name="connsiteX1" fmla="*/ 7036 w 1188000"/>
              <a:gd name="connsiteY1" fmla="*/ 7036 h 1224000"/>
              <a:gd name="connsiteX2" fmla="*/ 24021 w 1188000"/>
              <a:gd name="connsiteY2" fmla="*/ 0 h 1224000"/>
              <a:gd name="connsiteX3" fmla="*/ 1163979 w 1188000"/>
              <a:gd name="connsiteY3" fmla="*/ 0 h 1224000"/>
              <a:gd name="connsiteX4" fmla="*/ 1180964 w 1188000"/>
              <a:gd name="connsiteY4" fmla="*/ 7036 h 1224000"/>
              <a:gd name="connsiteX5" fmla="*/ 1188000 w 1188000"/>
              <a:gd name="connsiteY5" fmla="*/ 24021 h 1224000"/>
              <a:gd name="connsiteX6" fmla="*/ 1188000 w 1188000"/>
              <a:gd name="connsiteY6" fmla="*/ 1199979 h 1224000"/>
              <a:gd name="connsiteX7" fmla="*/ 1180964 w 1188000"/>
              <a:gd name="connsiteY7" fmla="*/ 1216964 h 1224000"/>
              <a:gd name="connsiteX8" fmla="*/ 1163979 w 1188000"/>
              <a:gd name="connsiteY8" fmla="*/ 1224000 h 1224000"/>
              <a:gd name="connsiteX9" fmla="*/ 24021 w 1188000"/>
              <a:gd name="connsiteY9" fmla="*/ 1224000 h 1224000"/>
              <a:gd name="connsiteX10" fmla="*/ 7036 w 1188000"/>
              <a:gd name="connsiteY10" fmla="*/ 1216964 h 1224000"/>
              <a:gd name="connsiteX11" fmla="*/ 0 w 1188000"/>
              <a:gd name="connsiteY11" fmla="*/ 1199979 h 1224000"/>
              <a:gd name="connsiteX12" fmla="*/ 0 w 1188000"/>
              <a:gd name="connsiteY12" fmla="*/ 24021 h 1224000"/>
              <a:gd name="connsiteX0" fmla="*/ 169976 w 1357976"/>
              <a:gd name="connsiteY0" fmla="*/ 199996 h 1399975"/>
              <a:gd name="connsiteX1" fmla="*/ 193997 w 1357976"/>
              <a:gd name="connsiteY1" fmla="*/ 175975 h 1399975"/>
              <a:gd name="connsiteX2" fmla="*/ 1333955 w 1357976"/>
              <a:gd name="connsiteY2" fmla="*/ 175975 h 1399975"/>
              <a:gd name="connsiteX3" fmla="*/ 1350940 w 1357976"/>
              <a:gd name="connsiteY3" fmla="*/ 183011 h 1399975"/>
              <a:gd name="connsiteX4" fmla="*/ 1357976 w 1357976"/>
              <a:gd name="connsiteY4" fmla="*/ 199996 h 1399975"/>
              <a:gd name="connsiteX5" fmla="*/ 1357976 w 1357976"/>
              <a:gd name="connsiteY5" fmla="*/ 1375954 h 1399975"/>
              <a:gd name="connsiteX6" fmla="*/ 1350940 w 1357976"/>
              <a:gd name="connsiteY6" fmla="*/ 1392939 h 1399975"/>
              <a:gd name="connsiteX7" fmla="*/ 1333955 w 1357976"/>
              <a:gd name="connsiteY7" fmla="*/ 1399975 h 1399975"/>
              <a:gd name="connsiteX8" fmla="*/ 193997 w 1357976"/>
              <a:gd name="connsiteY8" fmla="*/ 1399975 h 1399975"/>
              <a:gd name="connsiteX9" fmla="*/ 177012 w 1357976"/>
              <a:gd name="connsiteY9" fmla="*/ 1392939 h 1399975"/>
              <a:gd name="connsiteX10" fmla="*/ 169976 w 1357976"/>
              <a:gd name="connsiteY10" fmla="*/ 1375954 h 1399975"/>
              <a:gd name="connsiteX11" fmla="*/ 169976 w 1357976"/>
              <a:gd name="connsiteY11" fmla="*/ 199996 h 1399975"/>
              <a:gd name="connsiteX0" fmla="*/ 0 w 1360806"/>
              <a:gd name="connsiteY0" fmla="*/ 199996 h 1399975"/>
              <a:gd name="connsiteX1" fmla="*/ 1163979 w 1360806"/>
              <a:gd name="connsiteY1" fmla="*/ 175975 h 1399975"/>
              <a:gd name="connsiteX2" fmla="*/ 1180964 w 1360806"/>
              <a:gd name="connsiteY2" fmla="*/ 183011 h 1399975"/>
              <a:gd name="connsiteX3" fmla="*/ 1188000 w 1360806"/>
              <a:gd name="connsiteY3" fmla="*/ 199996 h 1399975"/>
              <a:gd name="connsiteX4" fmla="*/ 1188000 w 1360806"/>
              <a:gd name="connsiteY4" fmla="*/ 1375954 h 1399975"/>
              <a:gd name="connsiteX5" fmla="*/ 1180964 w 1360806"/>
              <a:gd name="connsiteY5" fmla="*/ 1392939 h 1399975"/>
              <a:gd name="connsiteX6" fmla="*/ 1163979 w 1360806"/>
              <a:gd name="connsiteY6" fmla="*/ 1399975 h 1399975"/>
              <a:gd name="connsiteX7" fmla="*/ 24021 w 1360806"/>
              <a:gd name="connsiteY7" fmla="*/ 1399975 h 1399975"/>
              <a:gd name="connsiteX8" fmla="*/ 7036 w 1360806"/>
              <a:gd name="connsiteY8" fmla="*/ 1392939 h 1399975"/>
              <a:gd name="connsiteX9" fmla="*/ 0 w 1360806"/>
              <a:gd name="connsiteY9" fmla="*/ 1375954 h 1399975"/>
              <a:gd name="connsiteX10" fmla="*/ 0 w 1360806"/>
              <a:gd name="connsiteY10" fmla="*/ 199996 h 1399975"/>
              <a:gd name="connsiteX0" fmla="*/ 0 w 1188000"/>
              <a:gd name="connsiteY0" fmla="*/ 198824 h 1398803"/>
              <a:gd name="connsiteX1" fmla="*/ 1180964 w 1188000"/>
              <a:gd name="connsiteY1" fmla="*/ 181839 h 1398803"/>
              <a:gd name="connsiteX2" fmla="*/ 1188000 w 1188000"/>
              <a:gd name="connsiteY2" fmla="*/ 198824 h 1398803"/>
              <a:gd name="connsiteX3" fmla="*/ 1188000 w 1188000"/>
              <a:gd name="connsiteY3" fmla="*/ 1374782 h 1398803"/>
              <a:gd name="connsiteX4" fmla="*/ 1180964 w 1188000"/>
              <a:gd name="connsiteY4" fmla="*/ 1391767 h 1398803"/>
              <a:gd name="connsiteX5" fmla="*/ 1163979 w 1188000"/>
              <a:gd name="connsiteY5" fmla="*/ 1398803 h 1398803"/>
              <a:gd name="connsiteX6" fmla="*/ 24021 w 1188000"/>
              <a:gd name="connsiteY6" fmla="*/ 1398803 h 1398803"/>
              <a:gd name="connsiteX7" fmla="*/ 7036 w 1188000"/>
              <a:gd name="connsiteY7" fmla="*/ 1391767 h 1398803"/>
              <a:gd name="connsiteX8" fmla="*/ 0 w 1188000"/>
              <a:gd name="connsiteY8" fmla="*/ 1374782 h 1398803"/>
              <a:gd name="connsiteX9" fmla="*/ 0 w 1188000"/>
              <a:gd name="connsiteY9" fmla="*/ 198824 h 1398803"/>
              <a:gd name="connsiteX0" fmla="*/ 0 w 1188000"/>
              <a:gd name="connsiteY0" fmla="*/ 195993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0 w 1188000"/>
              <a:gd name="connsiteY8" fmla="*/ 195993 h 1395972"/>
              <a:gd name="connsiteX0" fmla="*/ 662 w 1188000"/>
              <a:gd name="connsiteY0" fmla="*/ 1005458 h 1395972"/>
              <a:gd name="connsiteX1" fmla="*/ 1188000 w 1188000"/>
              <a:gd name="connsiteY1" fmla="*/ 195993 h 1395972"/>
              <a:gd name="connsiteX2" fmla="*/ 1188000 w 1188000"/>
              <a:gd name="connsiteY2" fmla="*/ 1371951 h 1395972"/>
              <a:gd name="connsiteX3" fmla="*/ 1180964 w 1188000"/>
              <a:gd name="connsiteY3" fmla="*/ 1388936 h 1395972"/>
              <a:gd name="connsiteX4" fmla="*/ 1163979 w 1188000"/>
              <a:gd name="connsiteY4" fmla="*/ 1395972 h 1395972"/>
              <a:gd name="connsiteX5" fmla="*/ 24021 w 1188000"/>
              <a:gd name="connsiteY5" fmla="*/ 1395972 h 1395972"/>
              <a:gd name="connsiteX6" fmla="*/ 7036 w 1188000"/>
              <a:gd name="connsiteY6" fmla="*/ 1388936 h 1395972"/>
              <a:gd name="connsiteX7" fmla="*/ 0 w 1188000"/>
              <a:gd name="connsiteY7" fmla="*/ 1371951 h 1395972"/>
              <a:gd name="connsiteX8" fmla="*/ 662 w 1188000"/>
              <a:gd name="connsiteY8" fmla="*/ 1005458 h 1395972"/>
              <a:gd name="connsiteX0" fmla="*/ 662 w 1188112"/>
              <a:gd name="connsiteY0" fmla="*/ 195993 h 586507"/>
              <a:gd name="connsiteX1" fmla="*/ 1188112 w 1188112"/>
              <a:gd name="connsiteY1" fmla="*/ 195993 h 586507"/>
              <a:gd name="connsiteX2" fmla="*/ 1188000 w 1188112"/>
              <a:gd name="connsiteY2" fmla="*/ 562486 h 586507"/>
              <a:gd name="connsiteX3" fmla="*/ 1180964 w 1188112"/>
              <a:gd name="connsiteY3" fmla="*/ 579471 h 586507"/>
              <a:gd name="connsiteX4" fmla="*/ 1163979 w 1188112"/>
              <a:gd name="connsiteY4" fmla="*/ 586507 h 586507"/>
              <a:gd name="connsiteX5" fmla="*/ 24021 w 1188112"/>
              <a:gd name="connsiteY5" fmla="*/ 586507 h 586507"/>
              <a:gd name="connsiteX6" fmla="*/ 7036 w 1188112"/>
              <a:gd name="connsiteY6" fmla="*/ 579471 h 586507"/>
              <a:gd name="connsiteX7" fmla="*/ 0 w 1188112"/>
              <a:gd name="connsiteY7" fmla="*/ 562486 h 586507"/>
              <a:gd name="connsiteX8" fmla="*/ 662 w 1188112"/>
              <a:gd name="connsiteY8" fmla="*/ 195993 h 586507"/>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 name="connsiteX0" fmla="*/ 662 w 1188112"/>
              <a:gd name="connsiteY0" fmla="*/ 0 h 390514"/>
              <a:gd name="connsiteX1" fmla="*/ 1188112 w 1188112"/>
              <a:gd name="connsiteY1" fmla="*/ 0 h 390514"/>
              <a:gd name="connsiteX2" fmla="*/ 1188000 w 1188112"/>
              <a:gd name="connsiteY2" fmla="*/ 366493 h 390514"/>
              <a:gd name="connsiteX3" fmla="*/ 1180964 w 1188112"/>
              <a:gd name="connsiteY3" fmla="*/ 383478 h 390514"/>
              <a:gd name="connsiteX4" fmla="*/ 1163979 w 1188112"/>
              <a:gd name="connsiteY4" fmla="*/ 390514 h 390514"/>
              <a:gd name="connsiteX5" fmla="*/ 24021 w 1188112"/>
              <a:gd name="connsiteY5" fmla="*/ 390514 h 390514"/>
              <a:gd name="connsiteX6" fmla="*/ 7036 w 1188112"/>
              <a:gd name="connsiteY6" fmla="*/ 383478 h 390514"/>
              <a:gd name="connsiteX7" fmla="*/ 0 w 1188112"/>
              <a:gd name="connsiteY7" fmla="*/ 366493 h 390514"/>
              <a:gd name="connsiteX8" fmla="*/ 662 w 1188112"/>
              <a:gd name="connsiteY8" fmla="*/ 0 h 39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112" h="390514">
                <a:moveTo>
                  <a:pt x="662" y="0"/>
                </a:moveTo>
                <a:lnTo>
                  <a:pt x="1188112" y="0"/>
                </a:lnTo>
                <a:cubicBezTo>
                  <a:pt x="1188075" y="122164"/>
                  <a:pt x="1188037" y="244329"/>
                  <a:pt x="1188000" y="366493"/>
                </a:cubicBezTo>
                <a:cubicBezTo>
                  <a:pt x="1188000" y="372864"/>
                  <a:pt x="1185469" y="378974"/>
                  <a:pt x="1180964" y="383478"/>
                </a:cubicBezTo>
                <a:cubicBezTo>
                  <a:pt x="1176459" y="387983"/>
                  <a:pt x="1170349" y="390514"/>
                  <a:pt x="1163979" y="390514"/>
                </a:cubicBezTo>
                <a:lnTo>
                  <a:pt x="24021" y="390514"/>
                </a:lnTo>
                <a:cubicBezTo>
                  <a:pt x="17650" y="390514"/>
                  <a:pt x="11540" y="387983"/>
                  <a:pt x="7036" y="383478"/>
                </a:cubicBezTo>
                <a:cubicBezTo>
                  <a:pt x="2531" y="378973"/>
                  <a:pt x="0" y="372863"/>
                  <a:pt x="0" y="366493"/>
                </a:cubicBezTo>
                <a:cubicBezTo>
                  <a:pt x="221" y="244329"/>
                  <a:pt x="441" y="122164"/>
                  <a:pt x="662" y="0"/>
                </a:cubicBezTo>
                <a:close/>
              </a:path>
            </a:pathLst>
          </a:custGeom>
          <a:solidFill>
            <a:schemeClr val="tx1">
              <a:lumMod val="40000"/>
              <a:lumOff val="60000"/>
            </a:schemeClr>
          </a:solidFill>
        </p:spPr>
        <p:txBody>
          <a:bodyPr lIns="72000" rIns="36000" bIns="36000" anchor="b">
            <a:normAutofit/>
          </a:bodyPr>
          <a:lstStyle>
            <a:lvl1pPr>
              <a:defRPr sz="900">
                <a:solidFill>
                  <a:schemeClr val="bg1"/>
                </a:solidFill>
              </a:defRPr>
            </a:lvl1pPr>
            <a:lvl2pPr>
              <a:defRPr sz="900">
                <a:solidFill>
                  <a:schemeClr val="bg1"/>
                </a:solidFill>
              </a:defRPr>
            </a:lvl2pPr>
          </a:lstStyle>
          <a:p>
            <a:pPr lvl="0"/>
            <a:r>
              <a:rPr lang="fr-FR" noProof="0" smtClean="0"/>
              <a:t>Cliquez pour modifier les styles du texte du masque</a:t>
            </a:r>
          </a:p>
        </p:txBody>
      </p:sp>
      <p:sp>
        <p:nvSpPr>
          <p:cNvPr id="20" name="Titre 1"/>
          <p:cNvSpPr>
            <a:spLocks noGrp="1"/>
          </p:cNvSpPr>
          <p:nvPr>
            <p:ph type="title"/>
          </p:nvPr>
        </p:nvSpPr>
        <p:spPr bwMode="gray">
          <a:xfrm>
            <a:off x="467544" y="692622"/>
            <a:ext cx="7920880" cy="792162"/>
          </a:xfrm>
        </p:spPr>
        <p:txBody>
          <a:bodyPr anchor="ctr"/>
          <a:lstStyle>
            <a:lvl1pPr>
              <a:defRPr sz="2600">
                <a:solidFill>
                  <a:schemeClr val="tx1"/>
                </a:solidFill>
              </a:defRPr>
            </a:lvl1pPr>
          </a:lstStyle>
          <a:p>
            <a:r>
              <a:rPr lang="fr-FR" noProof="0" dirty="0" smtClean="0"/>
              <a:t>Cliquez pour modifier le style du titre</a:t>
            </a:r>
            <a:endParaRPr lang="fr-FR" noProof="0" dirty="0"/>
          </a:p>
        </p:txBody>
      </p:sp>
      <p:sp>
        <p:nvSpPr>
          <p:cNvPr id="22" name="Espace réservé du numéro de diapositive 4"/>
          <p:cNvSpPr>
            <a:spLocks noGrp="1"/>
          </p:cNvSpPr>
          <p:nvPr>
            <p:ph type="sldNum" sz="quarter" idx="50"/>
          </p:nvPr>
        </p:nvSpPr>
        <p:spPr/>
        <p:txBody>
          <a:bodyPr/>
          <a:lstStyle>
            <a:lvl1pPr>
              <a:defRPr/>
            </a:lvl1pPr>
          </a:lstStyle>
          <a:p>
            <a:pPr>
              <a:defRPr/>
            </a:pPr>
            <a:fld id="{9225F83E-A2BD-42BA-9F6A-4C71A076B1D2}" type="slidenum">
              <a:rPr lang="fr-FR"/>
              <a:pPr>
                <a:defRPr/>
              </a:pPr>
              <a:t>‹N°›</a:t>
            </a:fld>
            <a:endParaRPr lang="fr-FR"/>
          </a:p>
        </p:txBody>
      </p:sp>
      <p:sp>
        <p:nvSpPr>
          <p:cNvPr id="23" name="Espace réservé du pied de page 3"/>
          <p:cNvSpPr>
            <a:spLocks noGrp="1"/>
          </p:cNvSpPr>
          <p:nvPr>
            <p:ph type="ftr" sz="quarter" idx="51"/>
          </p:nvPr>
        </p:nvSpPr>
        <p:spPr bwMode="gray">
          <a:xfrm>
            <a:off x="1331913" y="6545263"/>
            <a:ext cx="6192837" cy="555625"/>
          </a:xfrm>
          <a:prstGeom prst="rect">
            <a:avLst/>
          </a:prstGeom>
        </p:spPr>
        <p:txBody>
          <a:bodyPr/>
          <a:lstStyle>
            <a:lvl1pPr fontAlgn="auto">
              <a:spcBef>
                <a:spcPts val="0"/>
              </a:spcBef>
              <a:spcAft>
                <a:spcPts val="0"/>
              </a:spcAft>
              <a:defRPr sz="1000" dirty="0" smtClean="0">
                <a:latin typeface="+mn-lt"/>
              </a:defRPr>
            </a:lvl1pPr>
          </a:lstStyle>
          <a:p>
            <a:pPr>
              <a:defRPr/>
            </a:pPr>
            <a:r>
              <a:rPr lang="fr-FR"/>
              <a:t>Titre du projet</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os">
    <p:spTree>
      <p:nvGrpSpPr>
        <p:cNvPr id="1" name=""/>
        <p:cNvGrpSpPr/>
        <p:nvPr/>
      </p:nvGrpSpPr>
      <p:grpSpPr>
        <a:xfrm>
          <a:off x="0" y="0"/>
          <a:ext cx="0" cy="0"/>
          <a:chOff x="0" y="0"/>
          <a:chExt cx="0" cy="0"/>
        </a:xfrm>
      </p:grpSpPr>
      <p:sp>
        <p:nvSpPr>
          <p:cNvPr id="2" name="Triangle rectangle 8"/>
          <p:cNvSpPr/>
          <p:nvPr userDrawn="1"/>
        </p:nvSpPr>
        <p:spPr bwMode="gray">
          <a:xfrm rot="16200000">
            <a:off x="6295231" y="4009232"/>
            <a:ext cx="873125" cy="4824412"/>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 name="Rectangle 7"/>
          <p:cNvSpPr/>
          <p:nvPr userDrawn="1"/>
        </p:nvSpPr>
        <p:spPr bwMode="gray">
          <a:xfrm>
            <a:off x="2051050" y="5049838"/>
            <a:ext cx="5545138" cy="1403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fontAlgn="auto">
              <a:spcBef>
                <a:spcPts val="0"/>
              </a:spcBef>
              <a:spcAft>
                <a:spcPts val="0"/>
              </a:spcAft>
              <a:defRPr/>
            </a:pPr>
            <a:r>
              <a:rPr lang="fr-FR" sz="1200" b="1" dirty="0">
                <a:solidFill>
                  <a:schemeClr val="bg2"/>
                </a:solidFill>
              </a:rPr>
              <a:t>en savoir plus : www.csa.eu - @</a:t>
            </a:r>
            <a:r>
              <a:rPr lang="fr-FR" sz="1200" b="1" dirty="0" err="1">
                <a:solidFill>
                  <a:schemeClr val="bg2"/>
                </a:solidFill>
              </a:rPr>
              <a:t>InstitutCSA</a:t>
            </a:r>
            <a:endParaRPr lang="fr-FR" sz="1200" b="1" dirty="0">
              <a:solidFill>
                <a:schemeClr val="bg2"/>
              </a:solidFill>
            </a:endParaRPr>
          </a:p>
          <a:p>
            <a:pPr fontAlgn="auto">
              <a:spcBef>
                <a:spcPts val="0"/>
              </a:spcBef>
              <a:spcAft>
                <a:spcPts val="0"/>
              </a:spcAft>
              <a:defRPr/>
            </a:pPr>
            <a:endParaRPr lang="fr-FR" sz="1000" dirty="0">
              <a:solidFill>
                <a:schemeClr val="tx1"/>
              </a:solidFill>
            </a:endParaRPr>
          </a:p>
          <a:p>
            <a:pPr fontAlgn="auto">
              <a:spcBef>
                <a:spcPts val="0"/>
              </a:spcBef>
              <a:spcAft>
                <a:spcPts val="0"/>
              </a:spcAft>
              <a:defRPr/>
            </a:pPr>
            <a:r>
              <a:rPr lang="fr-FR" sz="1000" dirty="0">
                <a:solidFill>
                  <a:schemeClr val="tx1"/>
                </a:solidFill>
              </a:rPr>
              <a:t>10, rue Godefroy - 92800 Puteaux</a:t>
            </a:r>
          </a:p>
          <a:p>
            <a:pPr fontAlgn="auto">
              <a:spcBef>
                <a:spcPts val="0"/>
              </a:spcBef>
              <a:spcAft>
                <a:spcPts val="0"/>
              </a:spcAft>
              <a:defRPr/>
            </a:pPr>
            <a:r>
              <a:rPr lang="fr-FR" sz="1000" dirty="0">
                <a:solidFill>
                  <a:schemeClr val="tx1"/>
                </a:solidFill>
              </a:rPr>
              <a:t>Tel . : 01.57.00.58.00 - Fax : 01.57.00.58.01</a:t>
            </a:r>
            <a:endParaRPr lang="fr-FR" sz="500" dirty="0">
              <a:solidFill>
                <a:schemeClr val="accent4"/>
              </a:solidFill>
            </a:endParaRPr>
          </a:p>
        </p:txBody>
      </p:sp>
      <p:pic>
        <p:nvPicPr>
          <p:cNvPr id="4" name="Image 13" descr="Logo_couv_4x4.jpg"/>
          <p:cNvPicPr>
            <a:picLocks noChangeAspect="1"/>
          </p:cNvPicPr>
          <p:nvPr userDrawn="1"/>
        </p:nvPicPr>
        <p:blipFill>
          <a:blip r:embed="rId2"/>
          <a:srcRect/>
          <a:stretch>
            <a:fillRect/>
          </a:stretch>
        </p:blipFill>
        <p:spPr bwMode="gray">
          <a:xfrm>
            <a:off x="1692275" y="2889250"/>
            <a:ext cx="1885950" cy="1885950"/>
          </a:xfrm>
          <a:prstGeom prst="rect">
            <a:avLst/>
          </a:prstGeom>
          <a:noFill/>
          <a:ln w="9525">
            <a:noFill/>
            <a:miter lim="800000"/>
            <a:headEnd/>
            <a:tailEnd/>
          </a:ln>
        </p:spPr>
      </p:pic>
      <p:sp>
        <p:nvSpPr>
          <p:cNvPr id="5" name="Espace réservé de la date 3"/>
          <p:cNvSpPr>
            <a:spLocks noGrp="1"/>
          </p:cNvSpPr>
          <p:nvPr>
            <p:ph type="dt" sz="half" idx="10"/>
          </p:nvPr>
        </p:nvSpPr>
        <p:spPr bwMode="gray">
          <a:xfrm>
            <a:off x="2951163" y="6632575"/>
            <a:ext cx="900112" cy="225425"/>
          </a:xfrm>
          <a:prstGeom prst="rect">
            <a:avLst/>
          </a:prstGeom>
        </p:spPr>
        <p:txBody>
          <a:bodyPr/>
          <a:lstStyle>
            <a:lvl1pPr fontAlgn="auto">
              <a:spcBef>
                <a:spcPts val="0"/>
              </a:spcBef>
              <a:spcAft>
                <a:spcPts val="0"/>
              </a:spcAft>
              <a:defRPr sz="200">
                <a:solidFill>
                  <a:schemeClr val="bg1"/>
                </a:solidFill>
                <a:latin typeface="+mn-lt"/>
              </a:defRPr>
            </a:lvl1pPr>
          </a:lstStyle>
          <a:p>
            <a:pPr>
              <a:defRPr/>
            </a:pPr>
            <a:endParaRPr lang="fr-FR"/>
          </a:p>
        </p:txBody>
      </p:sp>
      <p:sp>
        <p:nvSpPr>
          <p:cNvPr id="6" name="Espace réservé du pied de page 4"/>
          <p:cNvSpPr>
            <a:spLocks noGrp="1"/>
          </p:cNvSpPr>
          <p:nvPr>
            <p:ph type="ftr" sz="quarter" idx="11"/>
          </p:nvPr>
        </p:nvSpPr>
        <p:spPr bwMode="gray">
          <a:xfrm>
            <a:off x="0" y="6632575"/>
            <a:ext cx="2051050" cy="225425"/>
          </a:xfrm>
          <a:prstGeom prst="rect">
            <a:avLst/>
          </a:prstGeom>
        </p:spPr>
        <p:txBody>
          <a:bodyPr/>
          <a:lstStyle>
            <a:lvl1pPr fontAlgn="auto">
              <a:spcBef>
                <a:spcPts val="0"/>
              </a:spcBef>
              <a:spcAft>
                <a:spcPts val="0"/>
              </a:spcAft>
              <a:defRPr sz="200" smtClean="0">
                <a:solidFill>
                  <a:schemeClr val="bg1"/>
                </a:solidFill>
                <a:latin typeface="+mn-lt"/>
              </a:defRPr>
            </a:lvl1pPr>
          </a:lstStyle>
          <a:p>
            <a:pPr>
              <a:defRPr/>
            </a:pPr>
            <a:r>
              <a:rPr lang="fr-FR"/>
              <a:t>Titre du projet</a:t>
            </a:r>
          </a:p>
        </p:txBody>
      </p:sp>
      <p:sp>
        <p:nvSpPr>
          <p:cNvPr id="7" name="Espace réservé du numéro de diapositive 5"/>
          <p:cNvSpPr>
            <a:spLocks noGrp="1"/>
          </p:cNvSpPr>
          <p:nvPr>
            <p:ph type="sldNum" sz="quarter" idx="12"/>
          </p:nvPr>
        </p:nvSpPr>
        <p:spPr>
          <a:xfrm>
            <a:off x="2051050" y="6632575"/>
            <a:ext cx="900113" cy="225425"/>
          </a:xfrm>
        </p:spPr>
        <p:txBody>
          <a:bodyPr/>
          <a:lstStyle>
            <a:lvl1pPr>
              <a:defRPr sz="200" smtClean="0">
                <a:solidFill>
                  <a:schemeClr val="bg1"/>
                </a:solidFill>
              </a:defRPr>
            </a:lvl1pPr>
          </a:lstStyle>
          <a:p>
            <a:pPr>
              <a:defRPr/>
            </a:pPr>
            <a:fld id="{FAD309FF-4FBA-45C1-8BC6-C421672049E7}" type="slidenum">
              <a:rPr lang="fr-FR"/>
              <a:pPr>
                <a:defRPr/>
              </a:pPr>
              <a:t>‹N°›</a:t>
            </a:fld>
            <a:endParaRPr 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Texte_Chapitre_1">
    <p:spTree>
      <p:nvGrpSpPr>
        <p:cNvPr id="1" name=""/>
        <p:cNvGrpSpPr/>
        <p:nvPr/>
      </p:nvGrpSpPr>
      <p:grpSpPr>
        <a:xfrm>
          <a:off x="0" y="0"/>
          <a:ext cx="0" cy="0"/>
          <a:chOff x="0" y="0"/>
          <a:chExt cx="0" cy="0"/>
        </a:xfrm>
      </p:grpSpPr>
      <p:sp>
        <p:nvSpPr>
          <p:cNvPr id="3" name="Forme libre 8"/>
          <p:cNvSpPr/>
          <p:nvPr userDrawn="1"/>
        </p:nvSpPr>
        <p:spPr>
          <a:xfrm rot="21000000">
            <a:off x="-114300" y="-34925"/>
            <a:ext cx="730250" cy="1249363"/>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402826 w 9989168"/>
              <a:gd name="connsiteY0" fmla="*/ 24198 h 4255769"/>
              <a:gd name="connsiteX1" fmla="*/ 1409913 w 9989168"/>
              <a:gd name="connsiteY1" fmla="*/ 7087 h 4255769"/>
              <a:gd name="connsiteX2" fmla="*/ 1427024 w 9989168"/>
              <a:gd name="connsiteY2" fmla="*/ 0 h 4255769"/>
              <a:gd name="connsiteX3" fmla="*/ 9964970 w 9989168"/>
              <a:gd name="connsiteY3" fmla="*/ 0 h 4255769"/>
              <a:gd name="connsiteX4" fmla="*/ 9982081 w 9989168"/>
              <a:gd name="connsiteY4" fmla="*/ 7087 h 4255769"/>
              <a:gd name="connsiteX5" fmla="*/ 9989168 w 9989168"/>
              <a:gd name="connsiteY5" fmla="*/ 24198 h 4255769"/>
              <a:gd name="connsiteX6" fmla="*/ 9989168 w 9989168"/>
              <a:gd name="connsiteY6" fmla="*/ 3647802 h 4255769"/>
              <a:gd name="connsiteX7" fmla="*/ 9982081 w 9989168"/>
              <a:gd name="connsiteY7" fmla="*/ 3664913 h 4255769"/>
              <a:gd name="connsiteX8" fmla="*/ 9964970 w 9989168"/>
              <a:gd name="connsiteY8" fmla="*/ 3672000 h 4255769"/>
              <a:gd name="connsiteX9" fmla="*/ 1427024 w 9989168"/>
              <a:gd name="connsiteY9" fmla="*/ 3672000 h 4255769"/>
              <a:gd name="connsiteX10" fmla="*/ 1402826 w 9989168"/>
              <a:gd name="connsiteY10" fmla="*/ 3647802 h 4255769"/>
              <a:gd name="connsiteX11" fmla="*/ 1402826 w 9989168"/>
              <a:gd name="connsiteY11" fmla="*/ 24198 h 4255769"/>
              <a:gd name="connsiteX0" fmla="*/ 1402826 w 9989168"/>
              <a:gd name="connsiteY0" fmla="*/ 610819 h 4258621"/>
              <a:gd name="connsiteX1" fmla="*/ 1409913 w 9989168"/>
              <a:gd name="connsiteY1" fmla="*/ 593708 h 4258621"/>
              <a:gd name="connsiteX2" fmla="*/ 1427024 w 9989168"/>
              <a:gd name="connsiteY2" fmla="*/ 586621 h 4258621"/>
              <a:gd name="connsiteX3" fmla="*/ 9964970 w 9989168"/>
              <a:gd name="connsiteY3" fmla="*/ 586621 h 4258621"/>
              <a:gd name="connsiteX4" fmla="*/ 9982081 w 9989168"/>
              <a:gd name="connsiteY4" fmla="*/ 593708 h 4258621"/>
              <a:gd name="connsiteX5" fmla="*/ 9989168 w 9989168"/>
              <a:gd name="connsiteY5" fmla="*/ 610819 h 4258621"/>
              <a:gd name="connsiteX6" fmla="*/ 9989168 w 9989168"/>
              <a:gd name="connsiteY6" fmla="*/ 4234423 h 4258621"/>
              <a:gd name="connsiteX7" fmla="*/ 9982081 w 9989168"/>
              <a:gd name="connsiteY7" fmla="*/ 4251534 h 4258621"/>
              <a:gd name="connsiteX8" fmla="*/ 9964970 w 9989168"/>
              <a:gd name="connsiteY8" fmla="*/ 4258621 h 4258621"/>
              <a:gd name="connsiteX9" fmla="*/ 1427024 w 9989168"/>
              <a:gd name="connsiteY9" fmla="*/ 4258621 h 4258621"/>
              <a:gd name="connsiteX10" fmla="*/ 1402826 w 9989168"/>
              <a:gd name="connsiteY10" fmla="*/ 610819 h 4258621"/>
              <a:gd name="connsiteX0" fmla="*/ 271129 w 8857471"/>
              <a:gd name="connsiteY0" fmla="*/ 617087 h 4302500"/>
              <a:gd name="connsiteX1" fmla="*/ 278216 w 8857471"/>
              <a:gd name="connsiteY1" fmla="*/ 599976 h 4302500"/>
              <a:gd name="connsiteX2" fmla="*/ 295327 w 8857471"/>
              <a:gd name="connsiteY2" fmla="*/ 592889 h 4302500"/>
              <a:gd name="connsiteX3" fmla="*/ 8833273 w 8857471"/>
              <a:gd name="connsiteY3" fmla="*/ 592889 h 4302500"/>
              <a:gd name="connsiteX4" fmla="*/ 8850384 w 8857471"/>
              <a:gd name="connsiteY4" fmla="*/ 599976 h 4302500"/>
              <a:gd name="connsiteX5" fmla="*/ 8857471 w 8857471"/>
              <a:gd name="connsiteY5" fmla="*/ 617087 h 4302500"/>
              <a:gd name="connsiteX6" fmla="*/ 8857471 w 8857471"/>
              <a:gd name="connsiteY6" fmla="*/ 4240691 h 4302500"/>
              <a:gd name="connsiteX7" fmla="*/ 8850384 w 8857471"/>
              <a:gd name="connsiteY7" fmla="*/ 4257802 h 4302500"/>
              <a:gd name="connsiteX8" fmla="*/ 8833273 w 8857471"/>
              <a:gd name="connsiteY8" fmla="*/ 4264889 h 4302500"/>
              <a:gd name="connsiteX9" fmla="*/ 1904990 w 8857471"/>
              <a:gd name="connsiteY9" fmla="*/ 4302500 h 4302500"/>
              <a:gd name="connsiteX10" fmla="*/ 271129 w 8857471"/>
              <a:gd name="connsiteY10" fmla="*/ 617087 h 4302500"/>
              <a:gd name="connsiteX0" fmla="*/ 1089409 w 9675751"/>
              <a:gd name="connsiteY0" fmla="*/ 676067 h 4715357"/>
              <a:gd name="connsiteX1" fmla="*/ 1096496 w 9675751"/>
              <a:gd name="connsiteY1" fmla="*/ 658956 h 4715357"/>
              <a:gd name="connsiteX2" fmla="*/ 1113607 w 9675751"/>
              <a:gd name="connsiteY2" fmla="*/ 651869 h 4715357"/>
              <a:gd name="connsiteX3" fmla="*/ 9651553 w 9675751"/>
              <a:gd name="connsiteY3" fmla="*/ 651869 h 4715357"/>
              <a:gd name="connsiteX4" fmla="*/ 9668664 w 9675751"/>
              <a:gd name="connsiteY4" fmla="*/ 658956 h 4715357"/>
              <a:gd name="connsiteX5" fmla="*/ 9675751 w 9675751"/>
              <a:gd name="connsiteY5" fmla="*/ 676067 h 4715357"/>
              <a:gd name="connsiteX6" fmla="*/ 9675751 w 9675751"/>
              <a:gd name="connsiteY6" fmla="*/ 4299671 h 4715357"/>
              <a:gd name="connsiteX7" fmla="*/ 9668664 w 9675751"/>
              <a:gd name="connsiteY7" fmla="*/ 4316782 h 4715357"/>
              <a:gd name="connsiteX8" fmla="*/ 9651553 w 9675751"/>
              <a:gd name="connsiteY8" fmla="*/ 4323869 h 4715357"/>
              <a:gd name="connsiteX9" fmla="*/ 7632953 w 9675751"/>
              <a:gd name="connsiteY9" fmla="*/ 4715357 h 4715357"/>
              <a:gd name="connsiteX10" fmla="*/ 1089409 w 9675751"/>
              <a:gd name="connsiteY10" fmla="*/ 676067 h 4715357"/>
              <a:gd name="connsiteX0" fmla="*/ 1089409 w 9016450"/>
              <a:gd name="connsiteY0" fmla="*/ 676067 h 5040523"/>
              <a:gd name="connsiteX1" fmla="*/ 437195 w 9016450"/>
              <a:gd name="connsiteY1" fmla="*/ 984122 h 5040523"/>
              <a:gd name="connsiteX2" fmla="*/ 454306 w 9016450"/>
              <a:gd name="connsiteY2" fmla="*/ 977035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089409 w 9016450"/>
              <a:gd name="connsiteY0" fmla="*/ 676067 h 5040523"/>
              <a:gd name="connsiteX1" fmla="*/ 437195 w 9016450"/>
              <a:gd name="connsiteY1" fmla="*/ 984122 h 5040523"/>
              <a:gd name="connsiteX2" fmla="*/ 599349 w 9016450"/>
              <a:gd name="connsiteY2" fmla="*/ 1174606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807200 w 9734241"/>
              <a:gd name="connsiteY0" fmla="*/ 644319 h 5008775"/>
              <a:gd name="connsiteX1" fmla="*/ 1317140 w 9734241"/>
              <a:gd name="connsiteY1" fmla="*/ 1142858 h 5008775"/>
              <a:gd name="connsiteX2" fmla="*/ 9710043 w 9734241"/>
              <a:gd name="connsiteY2" fmla="*/ 945287 h 5008775"/>
              <a:gd name="connsiteX3" fmla="*/ 9727154 w 9734241"/>
              <a:gd name="connsiteY3" fmla="*/ 952374 h 5008775"/>
              <a:gd name="connsiteX4" fmla="*/ 9734241 w 9734241"/>
              <a:gd name="connsiteY4" fmla="*/ 969485 h 5008775"/>
              <a:gd name="connsiteX5" fmla="*/ 9734241 w 9734241"/>
              <a:gd name="connsiteY5" fmla="*/ 4593089 h 5008775"/>
              <a:gd name="connsiteX6" fmla="*/ 9727154 w 9734241"/>
              <a:gd name="connsiteY6" fmla="*/ 4610200 h 5008775"/>
              <a:gd name="connsiteX7" fmla="*/ 9710043 w 9734241"/>
              <a:gd name="connsiteY7" fmla="*/ 4617287 h 5008775"/>
              <a:gd name="connsiteX8" fmla="*/ 7691443 w 9734241"/>
              <a:gd name="connsiteY8" fmla="*/ 5008775 h 5008775"/>
              <a:gd name="connsiteX9" fmla="*/ 1807200 w 9734241"/>
              <a:gd name="connsiteY9" fmla="*/ 644319 h 5008775"/>
              <a:gd name="connsiteX0" fmla="*/ 6710736 w 8753534"/>
              <a:gd name="connsiteY0" fmla="*/ 4063488 h 4063488"/>
              <a:gd name="connsiteX1" fmla="*/ 336433 w 8753534"/>
              <a:gd name="connsiteY1" fmla="*/ 197571 h 4063488"/>
              <a:gd name="connsiteX2" fmla="*/ 8729336 w 8753534"/>
              <a:gd name="connsiteY2" fmla="*/ 0 h 4063488"/>
              <a:gd name="connsiteX3" fmla="*/ 8746447 w 8753534"/>
              <a:gd name="connsiteY3" fmla="*/ 7087 h 4063488"/>
              <a:gd name="connsiteX4" fmla="*/ 8753534 w 8753534"/>
              <a:gd name="connsiteY4" fmla="*/ 24198 h 4063488"/>
              <a:gd name="connsiteX5" fmla="*/ 8753534 w 8753534"/>
              <a:gd name="connsiteY5" fmla="*/ 3647802 h 4063488"/>
              <a:gd name="connsiteX6" fmla="*/ 8746447 w 8753534"/>
              <a:gd name="connsiteY6" fmla="*/ 3664913 h 4063488"/>
              <a:gd name="connsiteX7" fmla="*/ 8729336 w 8753534"/>
              <a:gd name="connsiteY7" fmla="*/ 3672000 h 4063488"/>
              <a:gd name="connsiteX8" fmla="*/ 6710736 w 8753534"/>
              <a:gd name="connsiteY8" fmla="*/ 4063488 h 4063488"/>
              <a:gd name="connsiteX0" fmla="*/ 0 w 2357885"/>
              <a:gd name="connsiteY0" fmla="*/ 4739555 h 4739555"/>
              <a:gd name="connsiteX1" fmla="*/ 2018600 w 2357885"/>
              <a:gd name="connsiteY1" fmla="*/ 676067 h 4739555"/>
              <a:gd name="connsiteX2" fmla="*/ 2035711 w 2357885"/>
              <a:gd name="connsiteY2" fmla="*/ 683154 h 4739555"/>
              <a:gd name="connsiteX3" fmla="*/ 2042798 w 2357885"/>
              <a:gd name="connsiteY3" fmla="*/ 700265 h 4739555"/>
              <a:gd name="connsiteX4" fmla="*/ 2042798 w 2357885"/>
              <a:gd name="connsiteY4" fmla="*/ 4323869 h 4739555"/>
              <a:gd name="connsiteX5" fmla="*/ 2035711 w 2357885"/>
              <a:gd name="connsiteY5" fmla="*/ 4340980 h 4739555"/>
              <a:gd name="connsiteX6" fmla="*/ 2018600 w 2357885"/>
              <a:gd name="connsiteY6" fmla="*/ 4348067 h 4739555"/>
              <a:gd name="connsiteX7" fmla="*/ 0 w 2357885"/>
              <a:gd name="connsiteY7" fmla="*/ 4739555 h 4739555"/>
              <a:gd name="connsiteX0" fmla="*/ 0 w 826772"/>
              <a:gd name="connsiteY0" fmla="*/ 4284027 h 4284027"/>
              <a:gd name="connsiteX1" fmla="*/ 706217 w 826772"/>
              <a:gd name="connsiteY1" fmla="*/ 610991 h 4284027"/>
              <a:gd name="connsiteX2" fmla="*/ 723328 w 826772"/>
              <a:gd name="connsiteY2" fmla="*/ 618078 h 4284027"/>
              <a:gd name="connsiteX3" fmla="*/ 730415 w 826772"/>
              <a:gd name="connsiteY3" fmla="*/ 635189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826772"/>
              <a:gd name="connsiteY0" fmla="*/ 4284027 h 4284027"/>
              <a:gd name="connsiteX1" fmla="*/ 706217 w 826772"/>
              <a:gd name="connsiteY1" fmla="*/ 610991 h 4284027"/>
              <a:gd name="connsiteX2" fmla="*/ 723328 w 826772"/>
              <a:gd name="connsiteY2" fmla="*/ 618078 h 4284027"/>
              <a:gd name="connsiteX3" fmla="*/ 728356 w 826772"/>
              <a:gd name="connsiteY3" fmla="*/ 3124476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799476"/>
              <a:gd name="connsiteY0" fmla="*/ 3961195 h 3961195"/>
              <a:gd name="connsiteX1" fmla="*/ 706217 w 799476"/>
              <a:gd name="connsiteY1" fmla="*/ 288159 h 3961195"/>
              <a:gd name="connsiteX2" fmla="*/ 559555 w 799476"/>
              <a:gd name="connsiteY2" fmla="*/ 2232241 h 3961195"/>
              <a:gd name="connsiteX3" fmla="*/ 728356 w 799476"/>
              <a:gd name="connsiteY3" fmla="*/ 2801644 h 3961195"/>
              <a:gd name="connsiteX4" fmla="*/ 730415 w 799476"/>
              <a:gd name="connsiteY4" fmla="*/ 3935961 h 3961195"/>
              <a:gd name="connsiteX5" fmla="*/ 723328 w 799476"/>
              <a:gd name="connsiteY5" fmla="*/ 3953072 h 3961195"/>
              <a:gd name="connsiteX6" fmla="*/ 706217 w 799476"/>
              <a:gd name="connsiteY6" fmla="*/ 3960159 h 3961195"/>
              <a:gd name="connsiteX7" fmla="*/ 0 w 799476"/>
              <a:gd name="connsiteY7" fmla="*/ 3961195 h 3961195"/>
              <a:gd name="connsiteX0" fmla="*/ 0 w 827610"/>
              <a:gd name="connsiteY0" fmla="*/ 3866294 h 3866294"/>
              <a:gd name="connsiteX1" fmla="*/ 706217 w 827610"/>
              <a:gd name="connsiteY1" fmla="*/ 193258 h 3866294"/>
              <a:gd name="connsiteX2" fmla="*/ 728356 w 827610"/>
              <a:gd name="connsiteY2" fmla="*/ 2706743 h 3866294"/>
              <a:gd name="connsiteX3" fmla="*/ 730415 w 827610"/>
              <a:gd name="connsiteY3" fmla="*/ 3841060 h 3866294"/>
              <a:gd name="connsiteX4" fmla="*/ 723328 w 827610"/>
              <a:gd name="connsiteY4" fmla="*/ 3858171 h 3866294"/>
              <a:gd name="connsiteX5" fmla="*/ 706217 w 827610"/>
              <a:gd name="connsiteY5" fmla="*/ 3865258 h 3866294"/>
              <a:gd name="connsiteX6" fmla="*/ 0 w 827610"/>
              <a:gd name="connsiteY6" fmla="*/ 3866294 h 3866294"/>
              <a:gd name="connsiteX0" fmla="*/ 0 w 730415"/>
              <a:gd name="connsiteY0" fmla="*/ 1767518 h 1767518"/>
              <a:gd name="connsiteX1" fmla="*/ 428262 w 730415"/>
              <a:gd name="connsiteY1" fmla="*/ 783161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767518 h 1767518"/>
              <a:gd name="connsiteX1" fmla="*/ 220257 w 730415"/>
              <a:gd name="connsiteY1" fmla="*/ 518375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415" h="1249143">
                <a:moveTo>
                  <a:pt x="0" y="1249143"/>
                </a:moveTo>
                <a:lnTo>
                  <a:pt x="220257" y="0"/>
                </a:lnTo>
                <a:lnTo>
                  <a:pt x="728356" y="89592"/>
                </a:lnTo>
                <a:cubicBezTo>
                  <a:pt x="729042" y="467698"/>
                  <a:pt x="729729" y="845803"/>
                  <a:pt x="730415" y="1223909"/>
                </a:cubicBezTo>
                <a:cubicBezTo>
                  <a:pt x="730415" y="1230327"/>
                  <a:pt x="727866" y="1236482"/>
                  <a:pt x="723328" y="1241020"/>
                </a:cubicBezTo>
                <a:cubicBezTo>
                  <a:pt x="718790" y="1245558"/>
                  <a:pt x="712635" y="1248107"/>
                  <a:pt x="706217" y="1248107"/>
                </a:cubicBezTo>
                <a:lnTo>
                  <a:pt x="0" y="124914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 name="Titre 1"/>
          <p:cNvSpPr>
            <a:spLocks noGrp="1"/>
          </p:cNvSpPr>
          <p:nvPr>
            <p:ph type="title"/>
          </p:nvPr>
        </p:nvSpPr>
        <p:spPr bwMode="gray">
          <a:xfrm>
            <a:off x="720000" y="180000"/>
            <a:ext cx="7235824" cy="792162"/>
          </a:xfrm>
        </p:spPr>
        <p:txBody>
          <a:bodyPr>
            <a:normAutofit/>
          </a:bodyPr>
          <a:lstStyle>
            <a:lvl1pPr>
              <a:defRPr sz="2600"/>
            </a:lvl1pPr>
          </a:lstStyle>
          <a:p>
            <a:r>
              <a:rPr lang="fr-FR" noProof="0" dirty="0" smtClean="0"/>
              <a:t>Cliquez pour modifier le style du titre</a:t>
            </a:r>
            <a:endParaRPr lang="fr-FR" noProof="0" dirty="0"/>
          </a:p>
        </p:txBody>
      </p:sp>
      <p:sp>
        <p:nvSpPr>
          <p:cNvPr id="4" name="Espace réservé du pied de page 3"/>
          <p:cNvSpPr>
            <a:spLocks noGrp="1"/>
          </p:cNvSpPr>
          <p:nvPr>
            <p:ph type="ftr" sz="quarter" idx="10"/>
          </p:nvPr>
        </p:nvSpPr>
        <p:spPr bwMode="gray">
          <a:xfrm>
            <a:off x="1476375" y="6545263"/>
            <a:ext cx="6048375" cy="555625"/>
          </a:xfrm>
          <a:prstGeom prst="rect">
            <a:avLst/>
          </a:prstGeom>
        </p:spPr>
        <p:txBody>
          <a:bodyPr/>
          <a:lstStyle>
            <a:lvl1pPr fontAlgn="auto">
              <a:spcBef>
                <a:spcPts val="0"/>
              </a:spcBef>
              <a:spcAft>
                <a:spcPts val="0"/>
              </a:spcAft>
              <a:defRPr dirty="0">
                <a:latin typeface="+mn-lt"/>
              </a:defRPr>
            </a:lvl1pPr>
          </a:lstStyle>
          <a:p>
            <a:pPr>
              <a:defRPr/>
            </a:pPr>
            <a:endParaRPr lang="fr-FR"/>
          </a:p>
        </p:txBody>
      </p:sp>
      <p:sp>
        <p:nvSpPr>
          <p:cNvPr id="5" name="Espace réservé du numéro de diapositive 4"/>
          <p:cNvSpPr>
            <a:spLocks noGrp="1"/>
          </p:cNvSpPr>
          <p:nvPr>
            <p:ph type="sldNum" sz="quarter" idx="11"/>
          </p:nvPr>
        </p:nvSpPr>
        <p:spPr/>
        <p:txBody>
          <a:bodyPr/>
          <a:lstStyle>
            <a:lvl1pPr>
              <a:defRPr/>
            </a:lvl1pPr>
          </a:lstStyle>
          <a:p>
            <a:pPr>
              <a:defRPr/>
            </a:pPr>
            <a:fld id="{A3574567-5722-4CDC-8588-C797EB25494D}" type="slidenum">
              <a:rPr lang="fr-FR"/>
              <a:pPr>
                <a:defRPr/>
              </a:pPr>
              <a:t>‹N°›</a:t>
            </a:fld>
            <a:endParaRPr lang="fr-F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Texte_Chapitre_1">
    <p:spTree>
      <p:nvGrpSpPr>
        <p:cNvPr id="1" name=""/>
        <p:cNvGrpSpPr/>
        <p:nvPr/>
      </p:nvGrpSpPr>
      <p:grpSpPr>
        <a:xfrm>
          <a:off x="0" y="0"/>
          <a:ext cx="0" cy="0"/>
          <a:chOff x="0" y="0"/>
          <a:chExt cx="0" cy="0"/>
        </a:xfrm>
      </p:grpSpPr>
      <p:sp>
        <p:nvSpPr>
          <p:cNvPr id="3" name="Forme libre 8"/>
          <p:cNvSpPr/>
          <p:nvPr userDrawn="1"/>
        </p:nvSpPr>
        <p:spPr>
          <a:xfrm rot="21000000">
            <a:off x="-114300" y="-34925"/>
            <a:ext cx="730250" cy="1249363"/>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402826 w 9989168"/>
              <a:gd name="connsiteY0" fmla="*/ 24198 h 4255769"/>
              <a:gd name="connsiteX1" fmla="*/ 1409913 w 9989168"/>
              <a:gd name="connsiteY1" fmla="*/ 7087 h 4255769"/>
              <a:gd name="connsiteX2" fmla="*/ 1427024 w 9989168"/>
              <a:gd name="connsiteY2" fmla="*/ 0 h 4255769"/>
              <a:gd name="connsiteX3" fmla="*/ 9964970 w 9989168"/>
              <a:gd name="connsiteY3" fmla="*/ 0 h 4255769"/>
              <a:gd name="connsiteX4" fmla="*/ 9982081 w 9989168"/>
              <a:gd name="connsiteY4" fmla="*/ 7087 h 4255769"/>
              <a:gd name="connsiteX5" fmla="*/ 9989168 w 9989168"/>
              <a:gd name="connsiteY5" fmla="*/ 24198 h 4255769"/>
              <a:gd name="connsiteX6" fmla="*/ 9989168 w 9989168"/>
              <a:gd name="connsiteY6" fmla="*/ 3647802 h 4255769"/>
              <a:gd name="connsiteX7" fmla="*/ 9982081 w 9989168"/>
              <a:gd name="connsiteY7" fmla="*/ 3664913 h 4255769"/>
              <a:gd name="connsiteX8" fmla="*/ 9964970 w 9989168"/>
              <a:gd name="connsiteY8" fmla="*/ 3672000 h 4255769"/>
              <a:gd name="connsiteX9" fmla="*/ 1427024 w 9989168"/>
              <a:gd name="connsiteY9" fmla="*/ 3672000 h 4255769"/>
              <a:gd name="connsiteX10" fmla="*/ 1402826 w 9989168"/>
              <a:gd name="connsiteY10" fmla="*/ 3647802 h 4255769"/>
              <a:gd name="connsiteX11" fmla="*/ 1402826 w 9989168"/>
              <a:gd name="connsiteY11" fmla="*/ 24198 h 4255769"/>
              <a:gd name="connsiteX0" fmla="*/ 1402826 w 9989168"/>
              <a:gd name="connsiteY0" fmla="*/ 610819 h 4258621"/>
              <a:gd name="connsiteX1" fmla="*/ 1409913 w 9989168"/>
              <a:gd name="connsiteY1" fmla="*/ 593708 h 4258621"/>
              <a:gd name="connsiteX2" fmla="*/ 1427024 w 9989168"/>
              <a:gd name="connsiteY2" fmla="*/ 586621 h 4258621"/>
              <a:gd name="connsiteX3" fmla="*/ 9964970 w 9989168"/>
              <a:gd name="connsiteY3" fmla="*/ 586621 h 4258621"/>
              <a:gd name="connsiteX4" fmla="*/ 9982081 w 9989168"/>
              <a:gd name="connsiteY4" fmla="*/ 593708 h 4258621"/>
              <a:gd name="connsiteX5" fmla="*/ 9989168 w 9989168"/>
              <a:gd name="connsiteY5" fmla="*/ 610819 h 4258621"/>
              <a:gd name="connsiteX6" fmla="*/ 9989168 w 9989168"/>
              <a:gd name="connsiteY6" fmla="*/ 4234423 h 4258621"/>
              <a:gd name="connsiteX7" fmla="*/ 9982081 w 9989168"/>
              <a:gd name="connsiteY7" fmla="*/ 4251534 h 4258621"/>
              <a:gd name="connsiteX8" fmla="*/ 9964970 w 9989168"/>
              <a:gd name="connsiteY8" fmla="*/ 4258621 h 4258621"/>
              <a:gd name="connsiteX9" fmla="*/ 1427024 w 9989168"/>
              <a:gd name="connsiteY9" fmla="*/ 4258621 h 4258621"/>
              <a:gd name="connsiteX10" fmla="*/ 1402826 w 9989168"/>
              <a:gd name="connsiteY10" fmla="*/ 610819 h 4258621"/>
              <a:gd name="connsiteX0" fmla="*/ 271129 w 8857471"/>
              <a:gd name="connsiteY0" fmla="*/ 617087 h 4302500"/>
              <a:gd name="connsiteX1" fmla="*/ 278216 w 8857471"/>
              <a:gd name="connsiteY1" fmla="*/ 599976 h 4302500"/>
              <a:gd name="connsiteX2" fmla="*/ 295327 w 8857471"/>
              <a:gd name="connsiteY2" fmla="*/ 592889 h 4302500"/>
              <a:gd name="connsiteX3" fmla="*/ 8833273 w 8857471"/>
              <a:gd name="connsiteY3" fmla="*/ 592889 h 4302500"/>
              <a:gd name="connsiteX4" fmla="*/ 8850384 w 8857471"/>
              <a:gd name="connsiteY4" fmla="*/ 599976 h 4302500"/>
              <a:gd name="connsiteX5" fmla="*/ 8857471 w 8857471"/>
              <a:gd name="connsiteY5" fmla="*/ 617087 h 4302500"/>
              <a:gd name="connsiteX6" fmla="*/ 8857471 w 8857471"/>
              <a:gd name="connsiteY6" fmla="*/ 4240691 h 4302500"/>
              <a:gd name="connsiteX7" fmla="*/ 8850384 w 8857471"/>
              <a:gd name="connsiteY7" fmla="*/ 4257802 h 4302500"/>
              <a:gd name="connsiteX8" fmla="*/ 8833273 w 8857471"/>
              <a:gd name="connsiteY8" fmla="*/ 4264889 h 4302500"/>
              <a:gd name="connsiteX9" fmla="*/ 1904990 w 8857471"/>
              <a:gd name="connsiteY9" fmla="*/ 4302500 h 4302500"/>
              <a:gd name="connsiteX10" fmla="*/ 271129 w 8857471"/>
              <a:gd name="connsiteY10" fmla="*/ 617087 h 4302500"/>
              <a:gd name="connsiteX0" fmla="*/ 1089409 w 9675751"/>
              <a:gd name="connsiteY0" fmla="*/ 676067 h 4715357"/>
              <a:gd name="connsiteX1" fmla="*/ 1096496 w 9675751"/>
              <a:gd name="connsiteY1" fmla="*/ 658956 h 4715357"/>
              <a:gd name="connsiteX2" fmla="*/ 1113607 w 9675751"/>
              <a:gd name="connsiteY2" fmla="*/ 651869 h 4715357"/>
              <a:gd name="connsiteX3" fmla="*/ 9651553 w 9675751"/>
              <a:gd name="connsiteY3" fmla="*/ 651869 h 4715357"/>
              <a:gd name="connsiteX4" fmla="*/ 9668664 w 9675751"/>
              <a:gd name="connsiteY4" fmla="*/ 658956 h 4715357"/>
              <a:gd name="connsiteX5" fmla="*/ 9675751 w 9675751"/>
              <a:gd name="connsiteY5" fmla="*/ 676067 h 4715357"/>
              <a:gd name="connsiteX6" fmla="*/ 9675751 w 9675751"/>
              <a:gd name="connsiteY6" fmla="*/ 4299671 h 4715357"/>
              <a:gd name="connsiteX7" fmla="*/ 9668664 w 9675751"/>
              <a:gd name="connsiteY7" fmla="*/ 4316782 h 4715357"/>
              <a:gd name="connsiteX8" fmla="*/ 9651553 w 9675751"/>
              <a:gd name="connsiteY8" fmla="*/ 4323869 h 4715357"/>
              <a:gd name="connsiteX9" fmla="*/ 7632953 w 9675751"/>
              <a:gd name="connsiteY9" fmla="*/ 4715357 h 4715357"/>
              <a:gd name="connsiteX10" fmla="*/ 1089409 w 9675751"/>
              <a:gd name="connsiteY10" fmla="*/ 676067 h 4715357"/>
              <a:gd name="connsiteX0" fmla="*/ 1089409 w 9016450"/>
              <a:gd name="connsiteY0" fmla="*/ 676067 h 5040523"/>
              <a:gd name="connsiteX1" fmla="*/ 437195 w 9016450"/>
              <a:gd name="connsiteY1" fmla="*/ 984122 h 5040523"/>
              <a:gd name="connsiteX2" fmla="*/ 454306 w 9016450"/>
              <a:gd name="connsiteY2" fmla="*/ 977035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089409 w 9016450"/>
              <a:gd name="connsiteY0" fmla="*/ 676067 h 5040523"/>
              <a:gd name="connsiteX1" fmla="*/ 437195 w 9016450"/>
              <a:gd name="connsiteY1" fmla="*/ 984122 h 5040523"/>
              <a:gd name="connsiteX2" fmla="*/ 599349 w 9016450"/>
              <a:gd name="connsiteY2" fmla="*/ 1174606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807200 w 9734241"/>
              <a:gd name="connsiteY0" fmla="*/ 644319 h 5008775"/>
              <a:gd name="connsiteX1" fmla="*/ 1317140 w 9734241"/>
              <a:gd name="connsiteY1" fmla="*/ 1142858 h 5008775"/>
              <a:gd name="connsiteX2" fmla="*/ 9710043 w 9734241"/>
              <a:gd name="connsiteY2" fmla="*/ 945287 h 5008775"/>
              <a:gd name="connsiteX3" fmla="*/ 9727154 w 9734241"/>
              <a:gd name="connsiteY3" fmla="*/ 952374 h 5008775"/>
              <a:gd name="connsiteX4" fmla="*/ 9734241 w 9734241"/>
              <a:gd name="connsiteY4" fmla="*/ 969485 h 5008775"/>
              <a:gd name="connsiteX5" fmla="*/ 9734241 w 9734241"/>
              <a:gd name="connsiteY5" fmla="*/ 4593089 h 5008775"/>
              <a:gd name="connsiteX6" fmla="*/ 9727154 w 9734241"/>
              <a:gd name="connsiteY6" fmla="*/ 4610200 h 5008775"/>
              <a:gd name="connsiteX7" fmla="*/ 9710043 w 9734241"/>
              <a:gd name="connsiteY7" fmla="*/ 4617287 h 5008775"/>
              <a:gd name="connsiteX8" fmla="*/ 7691443 w 9734241"/>
              <a:gd name="connsiteY8" fmla="*/ 5008775 h 5008775"/>
              <a:gd name="connsiteX9" fmla="*/ 1807200 w 9734241"/>
              <a:gd name="connsiteY9" fmla="*/ 644319 h 5008775"/>
              <a:gd name="connsiteX0" fmla="*/ 6710736 w 8753534"/>
              <a:gd name="connsiteY0" fmla="*/ 4063488 h 4063488"/>
              <a:gd name="connsiteX1" fmla="*/ 336433 w 8753534"/>
              <a:gd name="connsiteY1" fmla="*/ 197571 h 4063488"/>
              <a:gd name="connsiteX2" fmla="*/ 8729336 w 8753534"/>
              <a:gd name="connsiteY2" fmla="*/ 0 h 4063488"/>
              <a:gd name="connsiteX3" fmla="*/ 8746447 w 8753534"/>
              <a:gd name="connsiteY3" fmla="*/ 7087 h 4063488"/>
              <a:gd name="connsiteX4" fmla="*/ 8753534 w 8753534"/>
              <a:gd name="connsiteY4" fmla="*/ 24198 h 4063488"/>
              <a:gd name="connsiteX5" fmla="*/ 8753534 w 8753534"/>
              <a:gd name="connsiteY5" fmla="*/ 3647802 h 4063488"/>
              <a:gd name="connsiteX6" fmla="*/ 8746447 w 8753534"/>
              <a:gd name="connsiteY6" fmla="*/ 3664913 h 4063488"/>
              <a:gd name="connsiteX7" fmla="*/ 8729336 w 8753534"/>
              <a:gd name="connsiteY7" fmla="*/ 3672000 h 4063488"/>
              <a:gd name="connsiteX8" fmla="*/ 6710736 w 8753534"/>
              <a:gd name="connsiteY8" fmla="*/ 4063488 h 4063488"/>
              <a:gd name="connsiteX0" fmla="*/ 0 w 2357885"/>
              <a:gd name="connsiteY0" fmla="*/ 4739555 h 4739555"/>
              <a:gd name="connsiteX1" fmla="*/ 2018600 w 2357885"/>
              <a:gd name="connsiteY1" fmla="*/ 676067 h 4739555"/>
              <a:gd name="connsiteX2" fmla="*/ 2035711 w 2357885"/>
              <a:gd name="connsiteY2" fmla="*/ 683154 h 4739555"/>
              <a:gd name="connsiteX3" fmla="*/ 2042798 w 2357885"/>
              <a:gd name="connsiteY3" fmla="*/ 700265 h 4739555"/>
              <a:gd name="connsiteX4" fmla="*/ 2042798 w 2357885"/>
              <a:gd name="connsiteY4" fmla="*/ 4323869 h 4739555"/>
              <a:gd name="connsiteX5" fmla="*/ 2035711 w 2357885"/>
              <a:gd name="connsiteY5" fmla="*/ 4340980 h 4739555"/>
              <a:gd name="connsiteX6" fmla="*/ 2018600 w 2357885"/>
              <a:gd name="connsiteY6" fmla="*/ 4348067 h 4739555"/>
              <a:gd name="connsiteX7" fmla="*/ 0 w 2357885"/>
              <a:gd name="connsiteY7" fmla="*/ 4739555 h 4739555"/>
              <a:gd name="connsiteX0" fmla="*/ 0 w 826772"/>
              <a:gd name="connsiteY0" fmla="*/ 4284027 h 4284027"/>
              <a:gd name="connsiteX1" fmla="*/ 706217 w 826772"/>
              <a:gd name="connsiteY1" fmla="*/ 610991 h 4284027"/>
              <a:gd name="connsiteX2" fmla="*/ 723328 w 826772"/>
              <a:gd name="connsiteY2" fmla="*/ 618078 h 4284027"/>
              <a:gd name="connsiteX3" fmla="*/ 730415 w 826772"/>
              <a:gd name="connsiteY3" fmla="*/ 635189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826772"/>
              <a:gd name="connsiteY0" fmla="*/ 4284027 h 4284027"/>
              <a:gd name="connsiteX1" fmla="*/ 706217 w 826772"/>
              <a:gd name="connsiteY1" fmla="*/ 610991 h 4284027"/>
              <a:gd name="connsiteX2" fmla="*/ 723328 w 826772"/>
              <a:gd name="connsiteY2" fmla="*/ 618078 h 4284027"/>
              <a:gd name="connsiteX3" fmla="*/ 728356 w 826772"/>
              <a:gd name="connsiteY3" fmla="*/ 3124476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799476"/>
              <a:gd name="connsiteY0" fmla="*/ 3961195 h 3961195"/>
              <a:gd name="connsiteX1" fmla="*/ 706217 w 799476"/>
              <a:gd name="connsiteY1" fmla="*/ 288159 h 3961195"/>
              <a:gd name="connsiteX2" fmla="*/ 559555 w 799476"/>
              <a:gd name="connsiteY2" fmla="*/ 2232241 h 3961195"/>
              <a:gd name="connsiteX3" fmla="*/ 728356 w 799476"/>
              <a:gd name="connsiteY3" fmla="*/ 2801644 h 3961195"/>
              <a:gd name="connsiteX4" fmla="*/ 730415 w 799476"/>
              <a:gd name="connsiteY4" fmla="*/ 3935961 h 3961195"/>
              <a:gd name="connsiteX5" fmla="*/ 723328 w 799476"/>
              <a:gd name="connsiteY5" fmla="*/ 3953072 h 3961195"/>
              <a:gd name="connsiteX6" fmla="*/ 706217 w 799476"/>
              <a:gd name="connsiteY6" fmla="*/ 3960159 h 3961195"/>
              <a:gd name="connsiteX7" fmla="*/ 0 w 799476"/>
              <a:gd name="connsiteY7" fmla="*/ 3961195 h 3961195"/>
              <a:gd name="connsiteX0" fmla="*/ 0 w 827610"/>
              <a:gd name="connsiteY0" fmla="*/ 3866294 h 3866294"/>
              <a:gd name="connsiteX1" fmla="*/ 706217 w 827610"/>
              <a:gd name="connsiteY1" fmla="*/ 193258 h 3866294"/>
              <a:gd name="connsiteX2" fmla="*/ 728356 w 827610"/>
              <a:gd name="connsiteY2" fmla="*/ 2706743 h 3866294"/>
              <a:gd name="connsiteX3" fmla="*/ 730415 w 827610"/>
              <a:gd name="connsiteY3" fmla="*/ 3841060 h 3866294"/>
              <a:gd name="connsiteX4" fmla="*/ 723328 w 827610"/>
              <a:gd name="connsiteY4" fmla="*/ 3858171 h 3866294"/>
              <a:gd name="connsiteX5" fmla="*/ 706217 w 827610"/>
              <a:gd name="connsiteY5" fmla="*/ 3865258 h 3866294"/>
              <a:gd name="connsiteX6" fmla="*/ 0 w 827610"/>
              <a:gd name="connsiteY6" fmla="*/ 3866294 h 3866294"/>
              <a:gd name="connsiteX0" fmla="*/ 0 w 730415"/>
              <a:gd name="connsiteY0" fmla="*/ 1767518 h 1767518"/>
              <a:gd name="connsiteX1" fmla="*/ 428262 w 730415"/>
              <a:gd name="connsiteY1" fmla="*/ 783161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767518 h 1767518"/>
              <a:gd name="connsiteX1" fmla="*/ 220257 w 730415"/>
              <a:gd name="connsiteY1" fmla="*/ 518375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415" h="1249143">
                <a:moveTo>
                  <a:pt x="0" y="1249143"/>
                </a:moveTo>
                <a:lnTo>
                  <a:pt x="220257" y="0"/>
                </a:lnTo>
                <a:lnTo>
                  <a:pt x="728356" y="89592"/>
                </a:lnTo>
                <a:cubicBezTo>
                  <a:pt x="729042" y="467698"/>
                  <a:pt x="729729" y="845803"/>
                  <a:pt x="730415" y="1223909"/>
                </a:cubicBezTo>
                <a:cubicBezTo>
                  <a:pt x="730415" y="1230327"/>
                  <a:pt x="727866" y="1236482"/>
                  <a:pt x="723328" y="1241020"/>
                </a:cubicBezTo>
                <a:cubicBezTo>
                  <a:pt x="718790" y="1245558"/>
                  <a:pt x="712635" y="1248107"/>
                  <a:pt x="706217" y="1248107"/>
                </a:cubicBezTo>
                <a:lnTo>
                  <a:pt x="0" y="124914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 name="Titre 1"/>
          <p:cNvSpPr>
            <a:spLocks noGrp="1"/>
          </p:cNvSpPr>
          <p:nvPr>
            <p:ph type="title"/>
          </p:nvPr>
        </p:nvSpPr>
        <p:spPr bwMode="gray">
          <a:xfrm>
            <a:off x="720000" y="180000"/>
            <a:ext cx="7235824" cy="792162"/>
          </a:xfrm>
        </p:spPr>
        <p:txBody>
          <a:bodyPr>
            <a:normAutofit/>
          </a:bodyPr>
          <a:lstStyle>
            <a:lvl1pPr>
              <a:defRPr sz="2600"/>
            </a:lvl1pPr>
          </a:lstStyle>
          <a:p>
            <a:r>
              <a:rPr lang="fr-FR" noProof="0" dirty="0" smtClean="0"/>
              <a:t>Cliquez pour modifier le style du titre</a:t>
            </a:r>
            <a:endParaRPr lang="fr-FR" noProof="0" dirty="0"/>
          </a:p>
        </p:txBody>
      </p:sp>
      <p:sp>
        <p:nvSpPr>
          <p:cNvPr id="4" name="Espace réservé du pied de page 3"/>
          <p:cNvSpPr>
            <a:spLocks noGrp="1"/>
          </p:cNvSpPr>
          <p:nvPr>
            <p:ph type="ftr" sz="quarter" idx="10"/>
          </p:nvPr>
        </p:nvSpPr>
        <p:spPr bwMode="gray">
          <a:xfrm>
            <a:off x="1476375" y="6545263"/>
            <a:ext cx="6048375" cy="555625"/>
          </a:xfrm>
          <a:prstGeom prst="rect">
            <a:avLst/>
          </a:prstGeom>
        </p:spPr>
        <p:txBody>
          <a:bodyPr/>
          <a:lstStyle>
            <a:lvl1pPr fontAlgn="auto">
              <a:spcBef>
                <a:spcPts val="0"/>
              </a:spcBef>
              <a:spcAft>
                <a:spcPts val="0"/>
              </a:spcAft>
              <a:defRPr dirty="0">
                <a:latin typeface="+mn-lt"/>
              </a:defRPr>
            </a:lvl1pPr>
          </a:lstStyle>
          <a:p>
            <a:pPr>
              <a:defRPr/>
            </a:pPr>
            <a:endParaRPr lang="fr-FR"/>
          </a:p>
        </p:txBody>
      </p:sp>
      <p:sp>
        <p:nvSpPr>
          <p:cNvPr id="5" name="Espace réservé du numéro de diapositive 4"/>
          <p:cNvSpPr>
            <a:spLocks noGrp="1"/>
          </p:cNvSpPr>
          <p:nvPr>
            <p:ph type="sldNum" sz="quarter" idx="11"/>
          </p:nvPr>
        </p:nvSpPr>
        <p:spPr/>
        <p:txBody>
          <a:bodyPr/>
          <a:lstStyle>
            <a:lvl1pPr>
              <a:defRPr/>
            </a:lvl1pPr>
          </a:lstStyle>
          <a:p>
            <a:pPr>
              <a:defRPr/>
            </a:pPr>
            <a:fld id="{681A764F-4BC8-412B-843D-E6CD9DAA478B}" type="slidenum">
              <a:rPr lang="fr-FR"/>
              <a:pPr>
                <a:defRPr/>
              </a:pPr>
              <a:t>‹N°›</a:t>
            </a:fld>
            <a:endParaRPr lang="fr-F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Texte_Chapitre_1">
    <p:spTree>
      <p:nvGrpSpPr>
        <p:cNvPr id="1" name=""/>
        <p:cNvGrpSpPr/>
        <p:nvPr/>
      </p:nvGrpSpPr>
      <p:grpSpPr>
        <a:xfrm>
          <a:off x="0" y="0"/>
          <a:ext cx="0" cy="0"/>
          <a:chOff x="0" y="0"/>
          <a:chExt cx="0" cy="0"/>
        </a:xfrm>
      </p:grpSpPr>
      <p:sp>
        <p:nvSpPr>
          <p:cNvPr id="3" name="Forme libre 8"/>
          <p:cNvSpPr/>
          <p:nvPr userDrawn="1"/>
        </p:nvSpPr>
        <p:spPr>
          <a:xfrm rot="21000000">
            <a:off x="-114300" y="-34925"/>
            <a:ext cx="730250" cy="1249363"/>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402826 w 9989168"/>
              <a:gd name="connsiteY0" fmla="*/ 24198 h 4255769"/>
              <a:gd name="connsiteX1" fmla="*/ 1409913 w 9989168"/>
              <a:gd name="connsiteY1" fmla="*/ 7087 h 4255769"/>
              <a:gd name="connsiteX2" fmla="*/ 1427024 w 9989168"/>
              <a:gd name="connsiteY2" fmla="*/ 0 h 4255769"/>
              <a:gd name="connsiteX3" fmla="*/ 9964970 w 9989168"/>
              <a:gd name="connsiteY3" fmla="*/ 0 h 4255769"/>
              <a:gd name="connsiteX4" fmla="*/ 9982081 w 9989168"/>
              <a:gd name="connsiteY4" fmla="*/ 7087 h 4255769"/>
              <a:gd name="connsiteX5" fmla="*/ 9989168 w 9989168"/>
              <a:gd name="connsiteY5" fmla="*/ 24198 h 4255769"/>
              <a:gd name="connsiteX6" fmla="*/ 9989168 w 9989168"/>
              <a:gd name="connsiteY6" fmla="*/ 3647802 h 4255769"/>
              <a:gd name="connsiteX7" fmla="*/ 9982081 w 9989168"/>
              <a:gd name="connsiteY7" fmla="*/ 3664913 h 4255769"/>
              <a:gd name="connsiteX8" fmla="*/ 9964970 w 9989168"/>
              <a:gd name="connsiteY8" fmla="*/ 3672000 h 4255769"/>
              <a:gd name="connsiteX9" fmla="*/ 1427024 w 9989168"/>
              <a:gd name="connsiteY9" fmla="*/ 3672000 h 4255769"/>
              <a:gd name="connsiteX10" fmla="*/ 1402826 w 9989168"/>
              <a:gd name="connsiteY10" fmla="*/ 3647802 h 4255769"/>
              <a:gd name="connsiteX11" fmla="*/ 1402826 w 9989168"/>
              <a:gd name="connsiteY11" fmla="*/ 24198 h 4255769"/>
              <a:gd name="connsiteX0" fmla="*/ 1402826 w 9989168"/>
              <a:gd name="connsiteY0" fmla="*/ 610819 h 4258621"/>
              <a:gd name="connsiteX1" fmla="*/ 1409913 w 9989168"/>
              <a:gd name="connsiteY1" fmla="*/ 593708 h 4258621"/>
              <a:gd name="connsiteX2" fmla="*/ 1427024 w 9989168"/>
              <a:gd name="connsiteY2" fmla="*/ 586621 h 4258621"/>
              <a:gd name="connsiteX3" fmla="*/ 9964970 w 9989168"/>
              <a:gd name="connsiteY3" fmla="*/ 586621 h 4258621"/>
              <a:gd name="connsiteX4" fmla="*/ 9982081 w 9989168"/>
              <a:gd name="connsiteY4" fmla="*/ 593708 h 4258621"/>
              <a:gd name="connsiteX5" fmla="*/ 9989168 w 9989168"/>
              <a:gd name="connsiteY5" fmla="*/ 610819 h 4258621"/>
              <a:gd name="connsiteX6" fmla="*/ 9989168 w 9989168"/>
              <a:gd name="connsiteY6" fmla="*/ 4234423 h 4258621"/>
              <a:gd name="connsiteX7" fmla="*/ 9982081 w 9989168"/>
              <a:gd name="connsiteY7" fmla="*/ 4251534 h 4258621"/>
              <a:gd name="connsiteX8" fmla="*/ 9964970 w 9989168"/>
              <a:gd name="connsiteY8" fmla="*/ 4258621 h 4258621"/>
              <a:gd name="connsiteX9" fmla="*/ 1427024 w 9989168"/>
              <a:gd name="connsiteY9" fmla="*/ 4258621 h 4258621"/>
              <a:gd name="connsiteX10" fmla="*/ 1402826 w 9989168"/>
              <a:gd name="connsiteY10" fmla="*/ 610819 h 4258621"/>
              <a:gd name="connsiteX0" fmla="*/ 271129 w 8857471"/>
              <a:gd name="connsiteY0" fmla="*/ 617087 h 4302500"/>
              <a:gd name="connsiteX1" fmla="*/ 278216 w 8857471"/>
              <a:gd name="connsiteY1" fmla="*/ 599976 h 4302500"/>
              <a:gd name="connsiteX2" fmla="*/ 295327 w 8857471"/>
              <a:gd name="connsiteY2" fmla="*/ 592889 h 4302500"/>
              <a:gd name="connsiteX3" fmla="*/ 8833273 w 8857471"/>
              <a:gd name="connsiteY3" fmla="*/ 592889 h 4302500"/>
              <a:gd name="connsiteX4" fmla="*/ 8850384 w 8857471"/>
              <a:gd name="connsiteY4" fmla="*/ 599976 h 4302500"/>
              <a:gd name="connsiteX5" fmla="*/ 8857471 w 8857471"/>
              <a:gd name="connsiteY5" fmla="*/ 617087 h 4302500"/>
              <a:gd name="connsiteX6" fmla="*/ 8857471 w 8857471"/>
              <a:gd name="connsiteY6" fmla="*/ 4240691 h 4302500"/>
              <a:gd name="connsiteX7" fmla="*/ 8850384 w 8857471"/>
              <a:gd name="connsiteY7" fmla="*/ 4257802 h 4302500"/>
              <a:gd name="connsiteX8" fmla="*/ 8833273 w 8857471"/>
              <a:gd name="connsiteY8" fmla="*/ 4264889 h 4302500"/>
              <a:gd name="connsiteX9" fmla="*/ 1904990 w 8857471"/>
              <a:gd name="connsiteY9" fmla="*/ 4302500 h 4302500"/>
              <a:gd name="connsiteX10" fmla="*/ 271129 w 8857471"/>
              <a:gd name="connsiteY10" fmla="*/ 617087 h 4302500"/>
              <a:gd name="connsiteX0" fmla="*/ 1089409 w 9675751"/>
              <a:gd name="connsiteY0" fmla="*/ 676067 h 4715357"/>
              <a:gd name="connsiteX1" fmla="*/ 1096496 w 9675751"/>
              <a:gd name="connsiteY1" fmla="*/ 658956 h 4715357"/>
              <a:gd name="connsiteX2" fmla="*/ 1113607 w 9675751"/>
              <a:gd name="connsiteY2" fmla="*/ 651869 h 4715357"/>
              <a:gd name="connsiteX3" fmla="*/ 9651553 w 9675751"/>
              <a:gd name="connsiteY3" fmla="*/ 651869 h 4715357"/>
              <a:gd name="connsiteX4" fmla="*/ 9668664 w 9675751"/>
              <a:gd name="connsiteY4" fmla="*/ 658956 h 4715357"/>
              <a:gd name="connsiteX5" fmla="*/ 9675751 w 9675751"/>
              <a:gd name="connsiteY5" fmla="*/ 676067 h 4715357"/>
              <a:gd name="connsiteX6" fmla="*/ 9675751 w 9675751"/>
              <a:gd name="connsiteY6" fmla="*/ 4299671 h 4715357"/>
              <a:gd name="connsiteX7" fmla="*/ 9668664 w 9675751"/>
              <a:gd name="connsiteY7" fmla="*/ 4316782 h 4715357"/>
              <a:gd name="connsiteX8" fmla="*/ 9651553 w 9675751"/>
              <a:gd name="connsiteY8" fmla="*/ 4323869 h 4715357"/>
              <a:gd name="connsiteX9" fmla="*/ 7632953 w 9675751"/>
              <a:gd name="connsiteY9" fmla="*/ 4715357 h 4715357"/>
              <a:gd name="connsiteX10" fmla="*/ 1089409 w 9675751"/>
              <a:gd name="connsiteY10" fmla="*/ 676067 h 4715357"/>
              <a:gd name="connsiteX0" fmla="*/ 1089409 w 9016450"/>
              <a:gd name="connsiteY0" fmla="*/ 676067 h 5040523"/>
              <a:gd name="connsiteX1" fmla="*/ 437195 w 9016450"/>
              <a:gd name="connsiteY1" fmla="*/ 984122 h 5040523"/>
              <a:gd name="connsiteX2" fmla="*/ 454306 w 9016450"/>
              <a:gd name="connsiteY2" fmla="*/ 977035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089409 w 9016450"/>
              <a:gd name="connsiteY0" fmla="*/ 676067 h 5040523"/>
              <a:gd name="connsiteX1" fmla="*/ 437195 w 9016450"/>
              <a:gd name="connsiteY1" fmla="*/ 984122 h 5040523"/>
              <a:gd name="connsiteX2" fmla="*/ 599349 w 9016450"/>
              <a:gd name="connsiteY2" fmla="*/ 1174606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807200 w 9734241"/>
              <a:gd name="connsiteY0" fmla="*/ 644319 h 5008775"/>
              <a:gd name="connsiteX1" fmla="*/ 1317140 w 9734241"/>
              <a:gd name="connsiteY1" fmla="*/ 1142858 h 5008775"/>
              <a:gd name="connsiteX2" fmla="*/ 9710043 w 9734241"/>
              <a:gd name="connsiteY2" fmla="*/ 945287 h 5008775"/>
              <a:gd name="connsiteX3" fmla="*/ 9727154 w 9734241"/>
              <a:gd name="connsiteY3" fmla="*/ 952374 h 5008775"/>
              <a:gd name="connsiteX4" fmla="*/ 9734241 w 9734241"/>
              <a:gd name="connsiteY4" fmla="*/ 969485 h 5008775"/>
              <a:gd name="connsiteX5" fmla="*/ 9734241 w 9734241"/>
              <a:gd name="connsiteY5" fmla="*/ 4593089 h 5008775"/>
              <a:gd name="connsiteX6" fmla="*/ 9727154 w 9734241"/>
              <a:gd name="connsiteY6" fmla="*/ 4610200 h 5008775"/>
              <a:gd name="connsiteX7" fmla="*/ 9710043 w 9734241"/>
              <a:gd name="connsiteY7" fmla="*/ 4617287 h 5008775"/>
              <a:gd name="connsiteX8" fmla="*/ 7691443 w 9734241"/>
              <a:gd name="connsiteY8" fmla="*/ 5008775 h 5008775"/>
              <a:gd name="connsiteX9" fmla="*/ 1807200 w 9734241"/>
              <a:gd name="connsiteY9" fmla="*/ 644319 h 5008775"/>
              <a:gd name="connsiteX0" fmla="*/ 6710736 w 8753534"/>
              <a:gd name="connsiteY0" fmla="*/ 4063488 h 4063488"/>
              <a:gd name="connsiteX1" fmla="*/ 336433 w 8753534"/>
              <a:gd name="connsiteY1" fmla="*/ 197571 h 4063488"/>
              <a:gd name="connsiteX2" fmla="*/ 8729336 w 8753534"/>
              <a:gd name="connsiteY2" fmla="*/ 0 h 4063488"/>
              <a:gd name="connsiteX3" fmla="*/ 8746447 w 8753534"/>
              <a:gd name="connsiteY3" fmla="*/ 7087 h 4063488"/>
              <a:gd name="connsiteX4" fmla="*/ 8753534 w 8753534"/>
              <a:gd name="connsiteY4" fmla="*/ 24198 h 4063488"/>
              <a:gd name="connsiteX5" fmla="*/ 8753534 w 8753534"/>
              <a:gd name="connsiteY5" fmla="*/ 3647802 h 4063488"/>
              <a:gd name="connsiteX6" fmla="*/ 8746447 w 8753534"/>
              <a:gd name="connsiteY6" fmla="*/ 3664913 h 4063488"/>
              <a:gd name="connsiteX7" fmla="*/ 8729336 w 8753534"/>
              <a:gd name="connsiteY7" fmla="*/ 3672000 h 4063488"/>
              <a:gd name="connsiteX8" fmla="*/ 6710736 w 8753534"/>
              <a:gd name="connsiteY8" fmla="*/ 4063488 h 4063488"/>
              <a:gd name="connsiteX0" fmla="*/ 0 w 2357885"/>
              <a:gd name="connsiteY0" fmla="*/ 4739555 h 4739555"/>
              <a:gd name="connsiteX1" fmla="*/ 2018600 w 2357885"/>
              <a:gd name="connsiteY1" fmla="*/ 676067 h 4739555"/>
              <a:gd name="connsiteX2" fmla="*/ 2035711 w 2357885"/>
              <a:gd name="connsiteY2" fmla="*/ 683154 h 4739555"/>
              <a:gd name="connsiteX3" fmla="*/ 2042798 w 2357885"/>
              <a:gd name="connsiteY3" fmla="*/ 700265 h 4739555"/>
              <a:gd name="connsiteX4" fmla="*/ 2042798 w 2357885"/>
              <a:gd name="connsiteY4" fmla="*/ 4323869 h 4739555"/>
              <a:gd name="connsiteX5" fmla="*/ 2035711 w 2357885"/>
              <a:gd name="connsiteY5" fmla="*/ 4340980 h 4739555"/>
              <a:gd name="connsiteX6" fmla="*/ 2018600 w 2357885"/>
              <a:gd name="connsiteY6" fmla="*/ 4348067 h 4739555"/>
              <a:gd name="connsiteX7" fmla="*/ 0 w 2357885"/>
              <a:gd name="connsiteY7" fmla="*/ 4739555 h 4739555"/>
              <a:gd name="connsiteX0" fmla="*/ 0 w 826772"/>
              <a:gd name="connsiteY0" fmla="*/ 4284027 h 4284027"/>
              <a:gd name="connsiteX1" fmla="*/ 706217 w 826772"/>
              <a:gd name="connsiteY1" fmla="*/ 610991 h 4284027"/>
              <a:gd name="connsiteX2" fmla="*/ 723328 w 826772"/>
              <a:gd name="connsiteY2" fmla="*/ 618078 h 4284027"/>
              <a:gd name="connsiteX3" fmla="*/ 730415 w 826772"/>
              <a:gd name="connsiteY3" fmla="*/ 635189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826772"/>
              <a:gd name="connsiteY0" fmla="*/ 4284027 h 4284027"/>
              <a:gd name="connsiteX1" fmla="*/ 706217 w 826772"/>
              <a:gd name="connsiteY1" fmla="*/ 610991 h 4284027"/>
              <a:gd name="connsiteX2" fmla="*/ 723328 w 826772"/>
              <a:gd name="connsiteY2" fmla="*/ 618078 h 4284027"/>
              <a:gd name="connsiteX3" fmla="*/ 728356 w 826772"/>
              <a:gd name="connsiteY3" fmla="*/ 3124476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799476"/>
              <a:gd name="connsiteY0" fmla="*/ 3961195 h 3961195"/>
              <a:gd name="connsiteX1" fmla="*/ 706217 w 799476"/>
              <a:gd name="connsiteY1" fmla="*/ 288159 h 3961195"/>
              <a:gd name="connsiteX2" fmla="*/ 559555 w 799476"/>
              <a:gd name="connsiteY2" fmla="*/ 2232241 h 3961195"/>
              <a:gd name="connsiteX3" fmla="*/ 728356 w 799476"/>
              <a:gd name="connsiteY3" fmla="*/ 2801644 h 3961195"/>
              <a:gd name="connsiteX4" fmla="*/ 730415 w 799476"/>
              <a:gd name="connsiteY4" fmla="*/ 3935961 h 3961195"/>
              <a:gd name="connsiteX5" fmla="*/ 723328 w 799476"/>
              <a:gd name="connsiteY5" fmla="*/ 3953072 h 3961195"/>
              <a:gd name="connsiteX6" fmla="*/ 706217 w 799476"/>
              <a:gd name="connsiteY6" fmla="*/ 3960159 h 3961195"/>
              <a:gd name="connsiteX7" fmla="*/ 0 w 799476"/>
              <a:gd name="connsiteY7" fmla="*/ 3961195 h 3961195"/>
              <a:gd name="connsiteX0" fmla="*/ 0 w 827610"/>
              <a:gd name="connsiteY0" fmla="*/ 3866294 h 3866294"/>
              <a:gd name="connsiteX1" fmla="*/ 706217 w 827610"/>
              <a:gd name="connsiteY1" fmla="*/ 193258 h 3866294"/>
              <a:gd name="connsiteX2" fmla="*/ 728356 w 827610"/>
              <a:gd name="connsiteY2" fmla="*/ 2706743 h 3866294"/>
              <a:gd name="connsiteX3" fmla="*/ 730415 w 827610"/>
              <a:gd name="connsiteY3" fmla="*/ 3841060 h 3866294"/>
              <a:gd name="connsiteX4" fmla="*/ 723328 w 827610"/>
              <a:gd name="connsiteY4" fmla="*/ 3858171 h 3866294"/>
              <a:gd name="connsiteX5" fmla="*/ 706217 w 827610"/>
              <a:gd name="connsiteY5" fmla="*/ 3865258 h 3866294"/>
              <a:gd name="connsiteX6" fmla="*/ 0 w 827610"/>
              <a:gd name="connsiteY6" fmla="*/ 3866294 h 3866294"/>
              <a:gd name="connsiteX0" fmla="*/ 0 w 730415"/>
              <a:gd name="connsiteY0" fmla="*/ 1767518 h 1767518"/>
              <a:gd name="connsiteX1" fmla="*/ 428262 w 730415"/>
              <a:gd name="connsiteY1" fmla="*/ 783161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767518 h 1767518"/>
              <a:gd name="connsiteX1" fmla="*/ 220257 w 730415"/>
              <a:gd name="connsiteY1" fmla="*/ 518375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415" h="1249143">
                <a:moveTo>
                  <a:pt x="0" y="1249143"/>
                </a:moveTo>
                <a:lnTo>
                  <a:pt x="220257" y="0"/>
                </a:lnTo>
                <a:lnTo>
                  <a:pt x="728356" y="89592"/>
                </a:lnTo>
                <a:cubicBezTo>
                  <a:pt x="729042" y="467698"/>
                  <a:pt x="729729" y="845803"/>
                  <a:pt x="730415" y="1223909"/>
                </a:cubicBezTo>
                <a:cubicBezTo>
                  <a:pt x="730415" y="1230327"/>
                  <a:pt x="727866" y="1236482"/>
                  <a:pt x="723328" y="1241020"/>
                </a:cubicBezTo>
                <a:cubicBezTo>
                  <a:pt x="718790" y="1245558"/>
                  <a:pt x="712635" y="1248107"/>
                  <a:pt x="706217" y="1248107"/>
                </a:cubicBezTo>
                <a:lnTo>
                  <a:pt x="0" y="124914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 name="Titre 1"/>
          <p:cNvSpPr>
            <a:spLocks noGrp="1"/>
          </p:cNvSpPr>
          <p:nvPr>
            <p:ph type="title"/>
          </p:nvPr>
        </p:nvSpPr>
        <p:spPr bwMode="gray">
          <a:xfrm>
            <a:off x="720000" y="180000"/>
            <a:ext cx="7235824" cy="792162"/>
          </a:xfrm>
        </p:spPr>
        <p:txBody>
          <a:bodyPr>
            <a:normAutofit/>
          </a:bodyPr>
          <a:lstStyle>
            <a:lvl1pPr>
              <a:defRPr sz="2600"/>
            </a:lvl1pPr>
          </a:lstStyle>
          <a:p>
            <a:r>
              <a:rPr lang="fr-FR" noProof="0" dirty="0" smtClean="0"/>
              <a:t>Cliquez pour modifier le style du titre</a:t>
            </a:r>
            <a:endParaRPr lang="fr-FR" noProof="0" dirty="0"/>
          </a:p>
        </p:txBody>
      </p:sp>
      <p:sp>
        <p:nvSpPr>
          <p:cNvPr id="4" name="Espace réservé du pied de page 3"/>
          <p:cNvSpPr>
            <a:spLocks noGrp="1"/>
          </p:cNvSpPr>
          <p:nvPr>
            <p:ph type="ftr" sz="quarter" idx="10"/>
          </p:nvPr>
        </p:nvSpPr>
        <p:spPr bwMode="gray">
          <a:xfrm>
            <a:off x="1476375" y="6545263"/>
            <a:ext cx="6048375" cy="555625"/>
          </a:xfrm>
          <a:prstGeom prst="rect">
            <a:avLst/>
          </a:prstGeom>
        </p:spPr>
        <p:txBody>
          <a:bodyPr/>
          <a:lstStyle>
            <a:lvl1pPr fontAlgn="auto">
              <a:spcBef>
                <a:spcPts val="0"/>
              </a:spcBef>
              <a:spcAft>
                <a:spcPts val="0"/>
              </a:spcAft>
              <a:defRPr dirty="0">
                <a:latin typeface="+mn-lt"/>
              </a:defRPr>
            </a:lvl1pPr>
          </a:lstStyle>
          <a:p>
            <a:pPr>
              <a:defRPr/>
            </a:pPr>
            <a:endParaRPr lang="fr-FR"/>
          </a:p>
        </p:txBody>
      </p:sp>
      <p:sp>
        <p:nvSpPr>
          <p:cNvPr id="5" name="Espace réservé du numéro de diapositive 4"/>
          <p:cNvSpPr>
            <a:spLocks noGrp="1"/>
          </p:cNvSpPr>
          <p:nvPr>
            <p:ph type="sldNum" sz="quarter" idx="11"/>
          </p:nvPr>
        </p:nvSpPr>
        <p:spPr/>
        <p:txBody>
          <a:bodyPr/>
          <a:lstStyle>
            <a:lvl1pPr>
              <a:defRPr/>
            </a:lvl1pPr>
          </a:lstStyle>
          <a:p>
            <a:pPr>
              <a:defRPr/>
            </a:pPr>
            <a:fld id="{F133D7A5-9D99-4931-9D7A-857CB47E2485}" type="slidenum">
              <a:rPr lang="fr-FR"/>
              <a:pPr>
                <a:defRPr/>
              </a:pPr>
              <a:t>‹N°›</a:t>
            </a:fld>
            <a:endParaRPr lang="fr-F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1_Texte_Chapitre_1">
    <p:spTree>
      <p:nvGrpSpPr>
        <p:cNvPr id="1" name=""/>
        <p:cNvGrpSpPr/>
        <p:nvPr/>
      </p:nvGrpSpPr>
      <p:grpSpPr>
        <a:xfrm>
          <a:off x="0" y="0"/>
          <a:ext cx="0" cy="0"/>
          <a:chOff x="0" y="0"/>
          <a:chExt cx="0" cy="0"/>
        </a:xfrm>
      </p:grpSpPr>
      <p:sp>
        <p:nvSpPr>
          <p:cNvPr id="3" name="Forme libre 8"/>
          <p:cNvSpPr/>
          <p:nvPr userDrawn="1"/>
        </p:nvSpPr>
        <p:spPr>
          <a:xfrm rot="21000000">
            <a:off x="-114300" y="-34925"/>
            <a:ext cx="730250" cy="1249363"/>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402826 w 9989168"/>
              <a:gd name="connsiteY0" fmla="*/ 24198 h 4255769"/>
              <a:gd name="connsiteX1" fmla="*/ 1409913 w 9989168"/>
              <a:gd name="connsiteY1" fmla="*/ 7087 h 4255769"/>
              <a:gd name="connsiteX2" fmla="*/ 1427024 w 9989168"/>
              <a:gd name="connsiteY2" fmla="*/ 0 h 4255769"/>
              <a:gd name="connsiteX3" fmla="*/ 9964970 w 9989168"/>
              <a:gd name="connsiteY3" fmla="*/ 0 h 4255769"/>
              <a:gd name="connsiteX4" fmla="*/ 9982081 w 9989168"/>
              <a:gd name="connsiteY4" fmla="*/ 7087 h 4255769"/>
              <a:gd name="connsiteX5" fmla="*/ 9989168 w 9989168"/>
              <a:gd name="connsiteY5" fmla="*/ 24198 h 4255769"/>
              <a:gd name="connsiteX6" fmla="*/ 9989168 w 9989168"/>
              <a:gd name="connsiteY6" fmla="*/ 3647802 h 4255769"/>
              <a:gd name="connsiteX7" fmla="*/ 9982081 w 9989168"/>
              <a:gd name="connsiteY7" fmla="*/ 3664913 h 4255769"/>
              <a:gd name="connsiteX8" fmla="*/ 9964970 w 9989168"/>
              <a:gd name="connsiteY8" fmla="*/ 3672000 h 4255769"/>
              <a:gd name="connsiteX9" fmla="*/ 1427024 w 9989168"/>
              <a:gd name="connsiteY9" fmla="*/ 3672000 h 4255769"/>
              <a:gd name="connsiteX10" fmla="*/ 1402826 w 9989168"/>
              <a:gd name="connsiteY10" fmla="*/ 3647802 h 4255769"/>
              <a:gd name="connsiteX11" fmla="*/ 1402826 w 9989168"/>
              <a:gd name="connsiteY11" fmla="*/ 24198 h 4255769"/>
              <a:gd name="connsiteX0" fmla="*/ 1402826 w 9989168"/>
              <a:gd name="connsiteY0" fmla="*/ 610819 h 4258621"/>
              <a:gd name="connsiteX1" fmla="*/ 1409913 w 9989168"/>
              <a:gd name="connsiteY1" fmla="*/ 593708 h 4258621"/>
              <a:gd name="connsiteX2" fmla="*/ 1427024 w 9989168"/>
              <a:gd name="connsiteY2" fmla="*/ 586621 h 4258621"/>
              <a:gd name="connsiteX3" fmla="*/ 9964970 w 9989168"/>
              <a:gd name="connsiteY3" fmla="*/ 586621 h 4258621"/>
              <a:gd name="connsiteX4" fmla="*/ 9982081 w 9989168"/>
              <a:gd name="connsiteY4" fmla="*/ 593708 h 4258621"/>
              <a:gd name="connsiteX5" fmla="*/ 9989168 w 9989168"/>
              <a:gd name="connsiteY5" fmla="*/ 610819 h 4258621"/>
              <a:gd name="connsiteX6" fmla="*/ 9989168 w 9989168"/>
              <a:gd name="connsiteY6" fmla="*/ 4234423 h 4258621"/>
              <a:gd name="connsiteX7" fmla="*/ 9982081 w 9989168"/>
              <a:gd name="connsiteY7" fmla="*/ 4251534 h 4258621"/>
              <a:gd name="connsiteX8" fmla="*/ 9964970 w 9989168"/>
              <a:gd name="connsiteY8" fmla="*/ 4258621 h 4258621"/>
              <a:gd name="connsiteX9" fmla="*/ 1427024 w 9989168"/>
              <a:gd name="connsiteY9" fmla="*/ 4258621 h 4258621"/>
              <a:gd name="connsiteX10" fmla="*/ 1402826 w 9989168"/>
              <a:gd name="connsiteY10" fmla="*/ 610819 h 4258621"/>
              <a:gd name="connsiteX0" fmla="*/ 271129 w 8857471"/>
              <a:gd name="connsiteY0" fmla="*/ 617087 h 4302500"/>
              <a:gd name="connsiteX1" fmla="*/ 278216 w 8857471"/>
              <a:gd name="connsiteY1" fmla="*/ 599976 h 4302500"/>
              <a:gd name="connsiteX2" fmla="*/ 295327 w 8857471"/>
              <a:gd name="connsiteY2" fmla="*/ 592889 h 4302500"/>
              <a:gd name="connsiteX3" fmla="*/ 8833273 w 8857471"/>
              <a:gd name="connsiteY3" fmla="*/ 592889 h 4302500"/>
              <a:gd name="connsiteX4" fmla="*/ 8850384 w 8857471"/>
              <a:gd name="connsiteY4" fmla="*/ 599976 h 4302500"/>
              <a:gd name="connsiteX5" fmla="*/ 8857471 w 8857471"/>
              <a:gd name="connsiteY5" fmla="*/ 617087 h 4302500"/>
              <a:gd name="connsiteX6" fmla="*/ 8857471 w 8857471"/>
              <a:gd name="connsiteY6" fmla="*/ 4240691 h 4302500"/>
              <a:gd name="connsiteX7" fmla="*/ 8850384 w 8857471"/>
              <a:gd name="connsiteY7" fmla="*/ 4257802 h 4302500"/>
              <a:gd name="connsiteX8" fmla="*/ 8833273 w 8857471"/>
              <a:gd name="connsiteY8" fmla="*/ 4264889 h 4302500"/>
              <a:gd name="connsiteX9" fmla="*/ 1904990 w 8857471"/>
              <a:gd name="connsiteY9" fmla="*/ 4302500 h 4302500"/>
              <a:gd name="connsiteX10" fmla="*/ 271129 w 8857471"/>
              <a:gd name="connsiteY10" fmla="*/ 617087 h 4302500"/>
              <a:gd name="connsiteX0" fmla="*/ 1089409 w 9675751"/>
              <a:gd name="connsiteY0" fmla="*/ 676067 h 4715357"/>
              <a:gd name="connsiteX1" fmla="*/ 1096496 w 9675751"/>
              <a:gd name="connsiteY1" fmla="*/ 658956 h 4715357"/>
              <a:gd name="connsiteX2" fmla="*/ 1113607 w 9675751"/>
              <a:gd name="connsiteY2" fmla="*/ 651869 h 4715357"/>
              <a:gd name="connsiteX3" fmla="*/ 9651553 w 9675751"/>
              <a:gd name="connsiteY3" fmla="*/ 651869 h 4715357"/>
              <a:gd name="connsiteX4" fmla="*/ 9668664 w 9675751"/>
              <a:gd name="connsiteY4" fmla="*/ 658956 h 4715357"/>
              <a:gd name="connsiteX5" fmla="*/ 9675751 w 9675751"/>
              <a:gd name="connsiteY5" fmla="*/ 676067 h 4715357"/>
              <a:gd name="connsiteX6" fmla="*/ 9675751 w 9675751"/>
              <a:gd name="connsiteY6" fmla="*/ 4299671 h 4715357"/>
              <a:gd name="connsiteX7" fmla="*/ 9668664 w 9675751"/>
              <a:gd name="connsiteY7" fmla="*/ 4316782 h 4715357"/>
              <a:gd name="connsiteX8" fmla="*/ 9651553 w 9675751"/>
              <a:gd name="connsiteY8" fmla="*/ 4323869 h 4715357"/>
              <a:gd name="connsiteX9" fmla="*/ 7632953 w 9675751"/>
              <a:gd name="connsiteY9" fmla="*/ 4715357 h 4715357"/>
              <a:gd name="connsiteX10" fmla="*/ 1089409 w 9675751"/>
              <a:gd name="connsiteY10" fmla="*/ 676067 h 4715357"/>
              <a:gd name="connsiteX0" fmla="*/ 1089409 w 9016450"/>
              <a:gd name="connsiteY0" fmla="*/ 676067 h 5040523"/>
              <a:gd name="connsiteX1" fmla="*/ 437195 w 9016450"/>
              <a:gd name="connsiteY1" fmla="*/ 984122 h 5040523"/>
              <a:gd name="connsiteX2" fmla="*/ 454306 w 9016450"/>
              <a:gd name="connsiteY2" fmla="*/ 977035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089409 w 9016450"/>
              <a:gd name="connsiteY0" fmla="*/ 676067 h 5040523"/>
              <a:gd name="connsiteX1" fmla="*/ 437195 w 9016450"/>
              <a:gd name="connsiteY1" fmla="*/ 984122 h 5040523"/>
              <a:gd name="connsiteX2" fmla="*/ 599349 w 9016450"/>
              <a:gd name="connsiteY2" fmla="*/ 1174606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807200 w 9734241"/>
              <a:gd name="connsiteY0" fmla="*/ 644319 h 5008775"/>
              <a:gd name="connsiteX1" fmla="*/ 1317140 w 9734241"/>
              <a:gd name="connsiteY1" fmla="*/ 1142858 h 5008775"/>
              <a:gd name="connsiteX2" fmla="*/ 9710043 w 9734241"/>
              <a:gd name="connsiteY2" fmla="*/ 945287 h 5008775"/>
              <a:gd name="connsiteX3" fmla="*/ 9727154 w 9734241"/>
              <a:gd name="connsiteY3" fmla="*/ 952374 h 5008775"/>
              <a:gd name="connsiteX4" fmla="*/ 9734241 w 9734241"/>
              <a:gd name="connsiteY4" fmla="*/ 969485 h 5008775"/>
              <a:gd name="connsiteX5" fmla="*/ 9734241 w 9734241"/>
              <a:gd name="connsiteY5" fmla="*/ 4593089 h 5008775"/>
              <a:gd name="connsiteX6" fmla="*/ 9727154 w 9734241"/>
              <a:gd name="connsiteY6" fmla="*/ 4610200 h 5008775"/>
              <a:gd name="connsiteX7" fmla="*/ 9710043 w 9734241"/>
              <a:gd name="connsiteY7" fmla="*/ 4617287 h 5008775"/>
              <a:gd name="connsiteX8" fmla="*/ 7691443 w 9734241"/>
              <a:gd name="connsiteY8" fmla="*/ 5008775 h 5008775"/>
              <a:gd name="connsiteX9" fmla="*/ 1807200 w 9734241"/>
              <a:gd name="connsiteY9" fmla="*/ 644319 h 5008775"/>
              <a:gd name="connsiteX0" fmla="*/ 6710736 w 8753534"/>
              <a:gd name="connsiteY0" fmla="*/ 4063488 h 4063488"/>
              <a:gd name="connsiteX1" fmla="*/ 336433 w 8753534"/>
              <a:gd name="connsiteY1" fmla="*/ 197571 h 4063488"/>
              <a:gd name="connsiteX2" fmla="*/ 8729336 w 8753534"/>
              <a:gd name="connsiteY2" fmla="*/ 0 h 4063488"/>
              <a:gd name="connsiteX3" fmla="*/ 8746447 w 8753534"/>
              <a:gd name="connsiteY3" fmla="*/ 7087 h 4063488"/>
              <a:gd name="connsiteX4" fmla="*/ 8753534 w 8753534"/>
              <a:gd name="connsiteY4" fmla="*/ 24198 h 4063488"/>
              <a:gd name="connsiteX5" fmla="*/ 8753534 w 8753534"/>
              <a:gd name="connsiteY5" fmla="*/ 3647802 h 4063488"/>
              <a:gd name="connsiteX6" fmla="*/ 8746447 w 8753534"/>
              <a:gd name="connsiteY6" fmla="*/ 3664913 h 4063488"/>
              <a:gd name="connsiteX7" fmla="*/ 8729336 w 8753534"/>
              <a:gd name="connsiteY7" fmla="*/ 3672000 h 4063488"/>
              <a:gd name="connsiteX8" fmla="*/ 6710736 w 8753534"/>
              <a:gd name="connsiteY8" fmla="*/ 4063488 h 4063488"/>
              <a:gd name="connsiteX0" fmla="*/ 0 w 2357885"/>
              <a:gd name="connsiteY0" fmla="*/ 4739555 h 4739555"/>
              <a:gd name="connsiteX1" fmla="*/ 2018600 w 2357885"/>
              <a:gd name="connsiteY1" fmla="*/ 676067 h 4739555"/>
              <a:gd name="connsiteX2" fmla="*/ 2035711 w 2357885"/>
              <a:gd name="connsiteY2" fmla="*/ 683154 h 4739555"/>
              <a:gd name="connsiteX3" fmla="*/ 2042798 w 2357885"/>
              <a:gd name="connsiteY3" fmla="*/ 700265 h 4739555"/>
              <a:gd name="connsiteX4" fmla="*/ 2042798 w 2357885"/>
              <a:gd name="connsiteY4" fmla="*/ 4323869 h 4739555"/>
              <a:gd name="connsiteX5" fmla="*/ 2035711 w 2357885"/>
              <a:gd name="connsiteY5" fmla="*/ 4340980 h 4739555"/>
              <a:gd name="connsiteX6" fmla="*/ 2018600 w 2357885"/>
              <a:gd name="connsiteY6" fmla="*/ 4348067 h 4739555"/>
              <a:gd name="connsiteX7" fmla="*/ 0 w 2357885"/>
              <a:gd name="connsiteY7" fmla="*/ 4739555 h 4739555"/>
              <a:gd name="connsiteX0" fmla="*/ 0 w 826772"/>
              <a:gd name="connsiteY0" fmla="*/ 4284027 h 4284027"/>
              <a:gd name="connsiteX1" fmla="*/ 706217 w 826772"/>
              <a:gd name="connsiteY1" fmla="*/ 610991 h 4284027"/>
              <a:gd name="connsiteX2" fmla="*/ 723328 w 826772"/>
              <a:gd name="connsiteY2" fmla="*/ 618078 h 4284027"/>
              <a:gd name="connsiteX3" fmla="*/ 730415 w 826772"/>
              <a:gd name="connsiteY3" fmla="*/ 635189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826772"/>
              <a:gd name="connsiteY0" fmla="*/ 4284027 h 4284027"/>
              <a:gd name="connsiteX1" fmla="*/ 706217 w 826772"/>
              <a:gd name="connsiteY1" fmla="*/ 610991 h 4284027"/>
              <a:gd name="connsiteX2" fmla="*/ 723328 w 826772"/>
              <a:gd name="connsiteY2" fmla="*/ 618078 h 4284027"/>
              <a:gd name="connsiteX3" fmla="*/ 728356 w 826772"/>
              <a:gd name="connsiteY3" fmla="*/ 3124476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799476"/>
              <a:gd name="connsiteY0" fmla="*/ 3961195 h 3961195"/>
              <a:gd name="connsiteX1" fmla="*/ 706217 w 799476"/>
              <a:gd name="connsiteY1" fmla="*/ 288159 h 3961195"/>
              <a:gd name="connsiteX2" fmla="*/ 559555 w 799476"/>
              <a:gd name="connsiteY2" fmla="*/ 2232241 h 3961195"/>
              <a:gd name="connsiteX3" fmla="*/ 728356 w 799476"/>
              <a:gd name="connsiteY3" fmla="*/ 2801644 h 3961195"/>
              <a:gd name="connsiteX4" fmla="*/ 730415 w 799476"/>
              <a:gd name="connsiteY4" fmla="*/ 3935961 h 3961195"/>
              <a:gd name="connsiteX5" fmla="*/ 723328 w 799476"/>
              <a:gd name="connsiteY5" fmla="*/ 3953072 h 3961195"/>
              <a:gd name="connsiteX6" fmla="*/ 706217 w 799476"/>
              <a:gd name="connsiteY6" fmla="*/ 3960159 h 3961195"/>
              <a:gd name="connsiteX7" fmla="*/ 0 w 799476"/>
              <a:gd name="connsiteY7" fmla="*/ 3961195 h 3961195"/>
              <a:gd name="connsiteX0" fmla="*/ 0 w 827610"/>
              <a:gd name="connsiteY0" fmla="*/ 3866294 h 3866294"/>
              <a:gd name="connsiteX1" fmla="*/ 706217 w 827610"/>
              <a:gd name="connsiteY1" fmla="*/ 193258 h 3866294"/>
              <a:gd name="connsiteX2" fmla="*/ 728356 w 827610"/>
              <a:gd name="connsiteY2" fmla="*/ 2706743 h 3866294"/>
              <a:gd name="connsiteX3" fmla="*/ 730415 w 827610"/>
              <a:gd name="connsiteY3" fmla="*/ 3841060 h 3866294"/>
              <a:gd name="connsiteX4" fmla="*/ 723328 w 827610"/>
              <a:gd name="connsiteY4" fmla="*/ 3858171 h 3866294"/>
              <a:gd name="connsiteX5" fmla="*/ 706217 w 827610"/>
              <a:gd name="connsiteY5" fmla="*/ 3865258 h 3866294"/>
              <a:gd name="connsiteX6" fmla="*/ 0 w 827610"/>
              <a:gd name="connsiteY6" fmla="*/ 3866294 h 3866294"/>
              <a:gd name="connsiteX0" fmla="*/ 0 w 730415"/>
              <a:gd name="connsiteY0" fmla="*/ 1767518 h 1767518"/>
              <a:gd name="connsiteX1" fmla="*/ 428262 w 730415"/>
              <a:gd name="connsiteY1" fmla="*/ 783161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767518 h 1767518"/>
              <a:gd name="connsiteX1" fmla="*/ 220257 w 730415"/>
              <a:gd name="connsiteY1" fmla="*/ 518375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415" h="1249143">
                <a:moveTo>
                  <a:pt x="0" y="1249143"/>
                </a:moveTo>
                <a:lnTo>
                  <a:pt x="220257" y="0"/>
                </a:lnTo>
                <a:lnTo>
                  <a:pt x="728356" y="89592"/>
                </a:lnTo>
                <a:cubicBezTo>
                  <a:pt x="729042" y="467698"/>
                  <a:pt x="729729" y="845803"/>
                  <a:pt x="730415" y="1223909"/>
                </a:cubicBezTo>
                <a:cubicBezTo>
                  <a:pt x="730415" y="1230327"/>
                  <a:pt x="727866" y="1236482"/>
                  <a:pt x="723328" y="1241020"/>
                </a:cubicBezTo>
                <a:cubicBezTo>
                  <a:pt x="718790" y="1245558"/>
                  <a:pt x="712635" y="1248107"/>
                  <a:pt x="706217" y="1248107"/>
                </a:cubicBezTo>
                <a:lnTo>
                  <a:pt x="0" y="124914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 name="Titre 1"/>
          <p:cNvSpPr>
            <a:spLocks noGrp="1"/>
          </p:cNvSpPr>
          <p:nvPr>
            <p:ph type="title"/>
          </p:nvPr>
        </p:nvSpPr>
        <p:spPr bwMode="gray">
          <a:xfrm>
            <a:off x="720000" y="180000"/>
            <a:ext cx="7235824" cy="792162"/>
          </a:xfrm>
        </p:spPr>
        <p:txBody>
          <a:bodyPr>
            <a:normAutofit/>
          </a:bodyPr>
          <a:lstStyle>
            <a:lvl1pPr>
              <a:defRPr sz="2600"/>
            </a:lvl1pPr>
          </a:lstStyle>
          <a:p>
            <a:r>
              <a:rPr lang="fr-FR" noProof="0" dirty="0" smtClean="0"/>
              <a:t>Cliquez pour modifier le style du titre</a:t>
            </a:r>
            <a:endParaRPr lang="fr-FR" noProof="0" dirty="0"/>
          </a:p>
        </p:txBody>
      </p:sp>
      <p:sp>
        <p:nvSpPr>
          <p:cNvPr id="4" name="Espace réservé du pied de page 3"/>
          <p:cNvSpPr>
            <a:spLocks noGrp="1"/>
          </p:cNvSpPr>
          <p:nvPr>
            <p:ph type="ftr" sz="quarter" idx="10"/>
          </p:nvPr>
        </p:nvSpPr>
        <p:spPr bwMode="gray">
          <a:xfrm>
            <a:off x="1476375" y="6545263"/>
            <a:ext cx="6048375" cy="555625"/>
          </a:xfrm>
          <a:prstGeom prst="rect">
            <a:avLst/>
          </a:prstGeom>
        </p:spPr>
        <p:txBody>
          <a:bodyPr/>
          <a:lstStyle>
            <a:lvl1pPr fontAlgn="auto">
              <a:spcBef>
                <a:spcPts val="0"/>
              </a:spcBef>
              <a:spcAft>
                <a:spcPts val="0"/>
              </a:spcAft>
              <a:defRPr dirty="0">
                <a:latin typeface="+mn-lt"/>
              </a:defRPr>
            </a:lvl1pPr>
          </a:lstStyle>
          <a:p>
            <a:pPr>
              <a:defRPr/>
            </a:pPr>
            <a:endParaRPr lang="fr-FR"/>
          </a:p>
        </p:txBody>
      </p:sp>
      <p:sp>
        <p:nvSpPr>
          <p:cNvPr id="5" name="Espace réservé du numéro de diapositive 4"/>
          <p:cNvSpPr>
            <a:spLocks noGrp="1"/>
          </p:cNvSpPr>
          <p:nvPr>
            <p:ph type="sldNum" sz="quarter" idx="11"/>
          </p:nvPr>
        </p:nvSpPr>
        <p:spPr/>
        <p:txBody>
          <a:bodyPr/>
          <a:lstStyle>
            <a:lvl1pPr>
              <a:defRPr/>
            </a:lvl1pPr>
          </a:lstStyle>
          <a:p>
            <a:pPr>
              <a:defRPr/>
            </a:pPr>
            <a:fld id="{C474BD6B-DDB3-41FF-AC98-000A38FAD4FA}" type="slidenum">
              <a:rPr lang="fr-FR"/>
              <a:pPr>
                <a:defRPr/>
              </a:pPr>
              <a:t>‹N°›</a:t>
            </a:fld>
            <a:endParaRPr lang="fr-F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Texte_Chapitre_1">
    <p:spTree>
      <p:nvGrpSpPr>
        <p:cNvPr id="1" name=""/>
        <p:cNvGrpSpPr/>
        <p:nvPr/>
      </p:nvGrpSpPr>
      <p:grpSpPr>
        <a:xfrm>
          <a:off x="0" y="0"/>
          <a:ext cx="0" cy="0"/>
          <a:chOff x="0" y="0"/>
          <a:chExt cx="0" cy="0"/>
        </a:xfrm>
      </p:grpSpPr>
      <p:sp>
        <p:nvSpPr>
          <p:cNvPr id="3" name="Forme libre 8"/>
          <p:cNvSpPr/>
          <p:nvPr userDrawn="1"/>
        </p:nvSpPr>
        <p:spPr>
          <a:xfrm rot="21000000">
            <a:off x="-114300" y="-34925"/>
            <a:ext cx="730250" cy="1249363"/>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402826 w 9989168"/>
              <a:gd name="connsiteY0" fmla="*/ 24198 h 4255769"/>
              <a:gd name="connsiteX1" fmla="*/ 1409913 w 9989168"/>
              <a:gd name="connsiteY1" fmla="*/ 7087 h 4255769"/>
              <a:gd name="connsiteX2" fmla="*/ 1427024 w 9989168"/>
              <a:gd name="connsiteY2" fmla="*/ 0 h 4255769"/>
              <a:gd name="connsiteX3" fmla="*/ 9964970 w 9989168"/>
              <a:gd name="connsiteY3" fmla="*/ 0 h 4255769"/>
              <a:gd name="connsiteX4" fmla="*/ 9982081 w 9989168"/>
              <a:gd name="connsiteY4" fmla="*/ 7087 h 4255769"/>
              <a:gd name="connsiteX5" fmla="*/ 9989168 w 9989168"/>
              <a:gd name="connsiteY5" fmla="*/ 24198 h 4255769"/>
              <a:gd name="connsiteX6" fmla="*/ 9989168 w 9989168"/>
              <a:gd name="connsiteY6" fmla="*/ 3647802 h 4255769"/>
              <a:gd name="connsiteX7" fmla="*/ 9982081 w 9989168"/>
              <a:gd name="connsiteY7" fmla="*/ 3664913 h 4255769"/>
              <a:gd name="connsiteX8" fmla="*/ 9964970 w 9989168"/>
              <a:gd name="connsiteY8" fmla="*/ 3672000 h 4255769"/>
              <a:gd name="connsiteX9" fmla="*/ 1427024 w 9989168"/>
              <a:gd name="connsiteY9" fmla="*/ 3672000 h 4255769"/>
              <a:gd name="connsiteX10" fmla="*/ 1402826 w 9989168"/>
              <a:gd name="connsiteY10" fmla="*/ 3647802 h 4255769"/>
              <a:gd name="connsiteX11" fmla="*/ 1402826 w 9989168"/>
              <a:gd name="connsiteY11" fmla="*/ 24198 h 4255769"/>
              <a:gd name="connsiteX0" fmla="*/ 1402826 w 9989168"/>
              <a:gd name="connsiteY0" fmla="*/ 610819 h 4258621"/>
              <a:gd name="connsiteX1" fmla="*/ 1409913 w 9989168"/>
              <a:gd name="connsiteY1" fmla="*/ 593708 h 4258621"/>
              <a:gd name="connsiteX2" fmla="*/ 1427024 w 9989168"/>
              <a:gd name="connsiteY2" fmla="*/ 586621 h 4258621"/>
              <a:gd name="connsiteX3" fmla="*/ 9964970 w 9989168"/>
              <a:gd name="connsiteY3" fmla="*/ 586621 h 4258621"/>
              <a:gd name="connsiteX4" fmla="*/ 9982081 w 9989168"/>
              <a:gd name="connsiteY4" fmla="*/ 593708 h 4258621"/>
              <a:gd name="connsiteX5" fmla="*/ 9989168 w 9989168"/>
              <a:gd name="connsiteY5" fmla="*/ 610819 h 4258621"/>
              <a:gd name="connsiteX6" fmla="*/ 9989168 w 9989168"/>
              <a:gd name="connsiteY6" fmla="*/ 4234423 h 4258621"/>
              <a:gd name="connsiteX7" fmla="*/ 9982081 w 9989168"/>
              <a:gd name="connsiteY7" fmla="*/ 4251534 h 4258621"/>
              <a:gd name="connsiteX8" fmla="*/ 9964970 w 9989168"/>
              <a:gd name="connsiteY8" fmla="*/ 4258621 h 4258621"/>
              <a:gd name="connsiteX9" fmla="*/ 1427024 w 9989168"/>
              <a:gd name="connsiteY9" fmla="*/ 4258621 h 4258621"/>
              <a:gd name="connsiteX10" fmla="*/ 1402826 w 9989168"/>
              <a:gd name="connsiteY10" fmla="*/ 610819 h 4258621"/>
              <a:gd name="connsiteX0" fmla="*/ 271129 w 8857471"/>
              <a:gd name="connsiteY0" fmla="*/ 617087 h 4302500"/>
              <a:gd name="connsiteX1" fmla="*/ 278216 w 8857471"/>
              <a:gd name="connsiteY1" fmla="*/ 599976 h 4302500"/>
              <a:gd name="connsiteX2" fmla="*/ 295327 w 8857471"/>
              <a:gd name="connsiteY2" fmla="*/ 592889 h 4302500"/>
              <a:gd name="connsiteX3" fmla="*/ 8833273 w 8857471"/>
              <a:gd name="connsiteY3" fmla="*/ 592889 h 4302500"/>
              <a:gd name="connsiteX4" fmla="*/ 8850384 w 8857471"/>
              <a:gd name="connsiteY4" fmla="*/ 599976 h 4302500"/>
              <a:gd name="connsiteX5" fmla="*/ 8857471 w 8857471"/>
              <a:gd name="connsiteY5" fmla="*/ 617087 h 4302500"/>
              <a:gd name="connsiteX6" fmla="*/ 8857471 w 8857471"/>
              <a:gd name="connsiteY6" fmla="*/ 4240691 h 4302500"/>
              <a:gd name="connsiteX7" fmla="*/ 8850384 w 8857471"/>
              <a:gd name="connsiteY7" fmla="*/ 4257802 h 4302500"/>
              <a:gd name="connsiteX8" fmla="*/ 8833273 w 8857471"/>
              <a:gd name="connsiteY8" fmla="*/ 4264889 h 4302500"/>
              <a:gd name="connsiteX9" fmla="*/ 1904990 w 8857471"/>
              <a:gd name="connsiteY9" fmla="*/ 4302500 h 4302500"/>
              <a:gd name="connsiteX10" fmla="*/ 271129 w 8857471"/>
              <a:gd name="connsiteY10" fmla="*/ 617087 h 4302500"/>
              <a:gd name="connsiteX0" fmla="*/ 1089409 w 9675751"/>
              <a:gd name="connsiteY0" fmla="*/ 676067 h 4715357"/>
              <a:gd name="connsiteX1" fmla="*/ 1096496 w 9675751"/>
              <a:gd name="connsiteY1" fmla="*/ 658956 h 4715357"/>
              <a:gd name="connsiteX2" fmla="*/ 1113607 w 9675751"/>
              <a:gd name="connsiteY2" fmla="*/ 651869 h 4715357"/>
              <a:gd name="connsiteX3" fmla="*/ 9651553 w 9675751"/>
              <a:gd name="connsiteY3" fmla="*/ 651869 h 4715357"/>
              <a:gd name="connsiteX4" fmla="*/ 9668664 w 9675751"/>
              <a:gd name="connsiteY4" fmla="*/ 658956 h 4715357"/>
              <a:gd name="connsiteX5" fmla="*/ 9675751 w 9675751"/>
              <a:gd name="connsiteY5" fmla="*/ 676067 h 4715357"/>
              <a:gd name="connsiteX6" fmla="*/ 9675751 w 9675751"/>
              <a:gd name="connsiteY6" fmla="*/ 4299671 h 4715357"/>
              <a:gd name="connsiteX7" fmla="*/ 9668664 w 9675751"/>
              <a:gd name="connsiteY7" fmla="*/ 4316782 h 4715357"/>
              <a:gd name="connsiteX8" fmla="*/ 9651553 w 9675751"/>
              <a:gd name="connsiteY8" fmla="*/ 4323869 h 4715357"/>
              <a:gd name="connsiteX9" fmla="*/ 7632953 w 9675751"/>
              <a:gd name="connsiteY9" fmla="*/ 4715357 h 4715357"/>
              <a:gd name="connsiteX10" fmla="*/ 1089409 w 9675751"/>
              <a:gd name="connsiteY10" fmla="*/ 676067 h 4715357"/>
              <a:gd name="connsiteX0" fmla="*/ 1089409 w 9016450"/>
              <a:gd name="connsiteY0" fmla="*/ 676067 h 5040523"/>
              <a:gd name="connsiteX1" fmla="*/ 437195 w 9016450"/>
              <a:gd name="connsiteY1" fmla="*/ 984122 h 5040523"/>
              <a:gd name="connsiteX2" fmla="*/ 454306 w 9016450"/>
              <a:gd name="connsiteY2" fmla="*/ 977035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089409 w 9016450"/>
              <a:gd name="connsiteY0" fmla="*/ 676067 h 5040523"/>
              <a:gd name="connsiteX1" fmla="*/ 437195 w 9016450"/>
              <a:gd name="connsiteY1" fmla="*/ 984122 h 5040523"/>
              <a:gd name="connsiteX2" fmla="*/ 599349 w 9016450"/>
              <a:gd name="connsiteY2" fmla="*/ 1174606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807200 w 9734241"/>
              <a:gd name="connsiteY0" fmla="*/ 644319 h 5008775"/>
              <a:gd name="connsiteX1" fmla="*/ 1317140 w 9734241"/>
              <a:gd name="connsiteY1" fmla="*/ 1142858 h 5008775"/>
              <a:gd name="connsiteX2" fmla="*/ 9710043 w 9734241"/>
              <a:gd name="connsiteY2" fmla="*/ 945287 h 5008775"/>
              <a:gd name="connsiteX3" fmla="*/ 9727154 w 9734241"/>
              <a:gd name="connsiteY3" fmla="*/ 952374 h 5008775"/>
              <a:gd name="connsiteX4" fmla="*/ 9734241 w 9734241"/>
              <a:gd name="connsiteY4" fmla="*/ 969485 h 5008775"/>
              <a:gd name="connsiteX5" fmla="*/ 9734241 w 9734241"/>
              <a:gd name="connsiteY5" fmla="*/ 4593089 h 5008775"/>
              <a:gd name="connsiteX6" fmla="*/ 9727154 w 9734241"/>
              <a:gd name="connsiteY6" fmla="*/ 4610200 h 5008775"/>
              <a:gd name="connsiteX7" fmla="*/ 9710043 w 9734241"/>
              <a:gd name="connsiteY7" fmla="*/ 4617287 h 5008775"/>
              <a:gd name="connsiteX8" fmla="*/ 7691443 w 9734241"/>
              <a:gd name="connsiteY8" fmla="*/ 5008775 h 5008775"/>
              <a:gd name="connsiteX9" fmla="*/ 1807200 w 9734241"/>
              <a:gd name="connsiteY9" fmla="*/ 644319 h 5008775"/>
              <a:gd name="connsiteX0" fmla="*/ 6710736 w 8753534"/>
              <a:gd name="connsiteY0" fmla="*/ 4063488 h 4063488"/>
              <a:gd name="connsiteX1" fmla="*/ 336433 w 8753534"/>
              <a:gd name="connsiteY1" fmla="*/ 197571 h 4063488"/>
              <a:gd name="connsiteX2" fmla="*/ 8729336 w 8753534"/>
              <a:gd name="connsiteY2" fmla="*/ 0 h 4063488"/>
              <a:gd name="connsiteX3" fmla="*/ 8746447 w 8753534"/>
              <a:gd name="connsiteY3" fmla="*/ 7087 h 4063488"/>
              <a:gd name="connsiteX4" fmla="*/ 8753534 w 8753534"/>
              <a:gd name="connsiteY4" fmla="*/ 24198 h 4063488"/>
              <a:gd name="connsiteX5" fmla="*/ 8753534 w 8753534"/>
              <a:gd name="connsiteY5" fmla="*/ 3647802 h 4063488"/>
              <a:gd name="connsiteX6" fmla="*/ 8746447 w 8753534"/>
              <a:gd name="connsiteY6" fmla="*/ 3664913 h 4063488"/>
              <a:gd name="connsiteX7" fmla="*/ 8729336 w 8753534"/>
              <a:gd name="connsiteY7" fmla="*/ 3672000 h 4063488"/>
              <a:gd name="connsiteX8" fmla="*/ 6710736 w 8753534"/>
              <a:gd name="connsiteY8" fmla="*/ 4063488 h 4063488"/>
              <a:gd name="connsiteX0" fmla="*/ 0 w 2357885"/>
              <a:gd name="connsiteY0" fmla="*/ 4739555 h 4739555"/>
              <a:gd name="connsiteX1" fmla="*/ 2018600 w 2357885"/>
              <a:gd name="connsiteY1" fmla="*/ 676067 h 4739555"/>
              <a:gd name="connsiteX2" fmla="*/ 2035711 w 2357885"/>
              <a:gd name="connsiteY2" fmla="*/ 683154 h 4739555"/>
              <a:gd name="connsiteX3" fmla="*/ 2042798 w 2357885"/>
              <a:gd name="connsiteY3" fmla="*/ 700265 h 4739555"/>
              <a:gd name="connsiteX4" fmla="*/ 2042798 w 2357885"/>
              <a:gd name="connsiteY4" fmla="*/ 4323869 h 4739555"/>
              <a:gd name="connsiteX5" fmla="*/ 2035711 w 2357885"/>
              <a:gd name="connsiteY5" fmla="*/ 4340980 h 4739555"/>
              <a:gd name="connsiteX6" fmla="*/ 2018600 w 2357885"/>
              <a:gd name="connsiteY6" fmla="*/ 4348067 h 4739555"/>
              <a:gd name="connsiteX7" fmla="*/ 0 w 2357885"/>
              <a:gd name="connsiteY7" fmla="*/ 4739555 h 4739555"/>
              <a:gd name="connsiteX0" fmla="*/ 0 w 826772"/>
              <a:gd name="connsiteY0" fmla="*/ 4284027 h 4284027"/>
              <a:gd name="connsiteX1" fmla="*/ 706217 w 826772"/>
              <a:gd name="connsiteY1" fmla="*/ 610991 h 4284027"/>
              <a:gd name="connsiteX2" fmla="*/ 723328 w 826772"/>
              <a:gd name="connsiteY2" fmla="*/ 618078 h 4284027"/>
              <a:gd name="connsiteX3" fmla="*/ 730415 w 826772"/>
              <a:gd name="connsiteY3" fmla="*/ 635189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826772"/>
              <a:gd name="connsiteY0" fmla="*/ 4284027 h 4284027"/>
              <a:gd name="connsiteX1" fmla="*/ 706217 w 826772"/>
              <a:gd name="connsiteY1" fmla="*/ 610991 h 4284027"/>
              <a:gd name="connsiteX2" fmla="*/ 723328 w 826772"/>
              <a:gd name="connsiteY2" fmla="*/ 618078 h 4284027"/>
              <a:gd name="connsiteX3" fmla="*/ 728356 w 826772"/>
              <a:gd name="connsiteY3" fmla="*/ 3124476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799476"/>
              <a:gd name="connsiteY0" fmla="*/ 3961195 h 3961195"/>
              <a:gd name="connsiteX1" fmla="*/ 706217 w 799476"/>
              <a:gd name="connsiteY1" fmla="*/ 288159 h 3961195"/>
              <a:gd name="connsiteX2" fmla="*/ 559555 w 799476"/>
              <a:gd name="connsiteY2" fmla="*/ 2232241 h 3961195"/>
              <a:gd name="connsiteX3" fmla="*/ 728356 w 799476"/>
              <a:gd name="connsiteY3" fmla="*/ 2801644 h 3961195"/>
              <a:gd name="connsiteX4" fmla="*/ 730415 w 799476"/>
              <a:gd name="connsiteY4" fmla="*/ 3935961 h 3961195"/>
              <a:gd name="connsiteX5" fmla="*/ 723328 w 799476"/>
              <a:gd name="connsiteY5" fmla="*/ 3953072 h 3961195"/>
              <a:gd name="connsiteX6" fmla="*/ 706217 w 799476"/>
              <a:gd name="connsiteY6" fmla="*/ 3960159 h 3961195"/>
              <a:gd name="connsiteX7" fmla="*/ 0 w 799476"/>
              <a:gd name="connsiteY7" fmla="*/ 3961195 h 3961195"/>
              <a:gd name="connsiteX0" fmla="*/ 0 w 827610"/>
              <a:gd name="connsiteY0" fmla="*/ 3866294 h 3866294"/>
              <a:gd name="connsiteX1" fmla="*/ 706217 w 827610"/>
              <a:gd name="connsiteY1" fmla="*/ 193258 h 3866294"/>
              <a:gd name="connsiteX2" fmla="*/ 728356 w 827610"/>
              <a:gd name="connsiteY2" fmla="*/ 2706743 h 3866294"/>
              <a:gd name="connsiteX3" fmla="*/ 730415 w 827610"/>
              <a:gd name="connsiteY3" fmla="*/ 3841060 h 3866294"/>
              <a:gd name="connsiteX4" fmla="*/ 723328 w 827610"/>
              <a:gd name="connsiteY4" fmla="*/ 3858171 h 3866294"/>
              <a:gd name="connsiteX5" fmla="*/ 706217 w 827610"/>
              <a:gd name="connsiteY5" fmla="*/ 3865258 h 3866294"/>
              <a:gd name="connsiteX6" fmla="*/ 0 w 827610"/>
              <a:gd name="connsiteY6" fmla="*/ 3866294 h 3866294"/>
              <a:gd name="connsiteX0" fmla="*/ 0 w 730415"/>
              <a:gd name="connsiteY0" fmla="*/ 1767518 h 1767518"/>
              <a:gd name="connsiteX1" fmla="*/ 428262 w 730415"/>
              <a:gd name="connsiteY1" fmla="*/ 783161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767518 h 1767518"/>
              <a:gd name="connsiteX1" fmla="*/ 220257 w 730415"/>
              <a:gd name="connsiteY1" fmla="*/ 518375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415" h="1249143">
                <a:moveTo>
                  <a:pt x="0" y="1249143"/>
                </a:moveTo>
                <a:lnTo>
                  <a:pt x="220257" y="0"/>
                </a:lnTo>
                <a:lnTo>
                  <a:pt x="728356" y="89592"/>
                </a:lnTo>
                <a:cubicBezTo>
                  <a:pt x="729042" y="467698"/>
                  <a:pt x="729729" y="845803"/>
                  <a:pt x="730415" y="1223909"/>
                </a:cubicBezTo>
                <a:cubicBezTo>
                  <a:pt x="730415" y="1230327"/>
                  <a:pt x="727866" y="1236482"/>
                  <a:pt x="723328" y="1241020"/>
                </a:cubicBezTo>
                <a:cubicBezTo>
                  <a:pt x="718790" y="1245558"/>
                  <a:pt x="712635" y="1248107"/>
                  <a:pt x="706217" y="1248107"/>
                </a:cubicBezTo>
                <a:lnTo>
                  <a:pt x="0" y="124914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 name="Titre 1"/>
          <p:cNvSpPr>
            <a:spLocks noGrp="1"/>
          </p:cNvSpPr>
          <p:nvPr>
            <p:ph type="title"/>
          </p:nvPr>
        </p:nvSpPr>
        <p:spPr bwMode="gray">
          <a:xfrm>
            <a:off x="720000" y="180000"/>
            <a:ext cx="7235824" cy="792162"/>
          </a:xfrm>
        </p:spPr>
        <p:txBody>
          <a:bodyPr>
            <a:normAutofit/>
          </a:bodyPr>
          <a:lstStyle>
            <a:lvl1pPr>
              <a:defRPr sz="2600"/>
            </a:lvl1pPr>
          </a:lstStyle>
          <a:p>
            <a:r>
              <a:rPr lang="fr-FR" noProof="0" dirty="0" smtClean="0"/>
              <a:t>Cliquez pour modifier le style du titre</a:t>
            </a:r>
            <a:endParaRPr lang="fr-FR" noProof="0" dirty="0"/>
          </a:p>
        </p:txBody>
      </p:sp>
      <p:sp>
        <p:nvSpPr>
          <p:cNvPr id="4" name="Espace réservé du pied de page 3"/>
          <p:cNvSpPr>
            <a:spLocks noGrp="1"/>
          </p:cNvSpPr>
          <p:nvPr>
            <p:ph type="ftr" sz="quarter" idx="10"/>
          </p:nvPr>
        </p:nvSpPr>
        <p:spPr bwMode="gray">
          <a:xfrm>
            <a:off x="1476375" y="6545263"/>
            <a:ext cx="6048375" cy="555625"/>
          </a:xfrm>
          <a:prstGeom prst="rect">
            <a:avLst/>
          </a:prstGeom>
        </p:spPr>
        <p:txBody>
          <a:bodyPr/>
          <a:lstStyle>
            <a:lvl1pPr fontAlgn="auto">
              <a:spcBef>
                <a:spcPts val="0"/>
              </a:spcBef>
              <a:spcAft>
                <a:spcPts val="0"/>
              </a:spcAft>
              <a:defRPr dirty="0">
                <a:latin typeface="+mn-lt"/>
              </a:defRPr>
            </a:lvl1pPr>
          </a:lstStyle>
          <a:p>
            <a:pPr>
              <a:defRPr/>
            </a:pPr>
            <a:endParaRPr lang="fr-FR"/>
          </a:p>
        </p:txBody>
      </p:sp>
      <p:sp>
        <p:nvSpPr>
          <p:cNvPr id="5" name="Espace réservé du numéro de diapositive 4"/>
          <p:cNvSpPr>
            <a:spLocks noGrp="1"/>
          </p:cNvSpPr>
          <p:nvPr>
            <p:ph type="sldNum" sz="quarter" idx="11"/>
          </p:nvPr>
        </p:nvSpPr>
        <p:spPr/>
        <p:txBody>
          <a:bodyPr/>
          <a:lstStyle>
            <a:lvl1pPr>
              <a:defRPr/>
            </a:lvl1pPr>
          </a:lstStyle>
          <a:p>
            <a:pPr>
              <a:defRPr/>
            </a:pPr>
            <a:fld id="{46E3D3EB-142F-4E60-AE0E-BB90EF84CE91}"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uverture_avec_image">
    <p:spTree>
      <p:nvGrpSpPr>
        <p:cNvPr id="1" name=""/>
        <p:cNvGrpSpPr/>
        <p:nvPr/>
      </p:nvGrpSpPr>
      <p:grpSpPr>
        <a:xfrm>
          <a:off x="0" y="0"/>
          <a:ext cx="0" cy="0"/>
          <a:chOff x="0" y="0"/>
          <a:chExt cx="0" cy="0"/>
        </a:xfrm>
      </p:grpSpPr>
      <p:pic>
        <p:nvPicPr>
          <p:cNvPr id="4" name="Image 20" descr="Logo_couv_4x4.jpg"/>
          <p:cNvPicPr>
            <a:picLocks noChangeAspect="1"/>
          </p:cNvPicPr>
          <p:nvPr userDrawn="1"/>
        </p:nvPicPr>
        <p:blipFill>
          <a:blip r:embed="rId2"/>
          <a:srcRect/>
          <a:stretch>
            <a:fillRect/>
          </a:stretch>
        </p:blipFill>
        <p:spPr bwMode="gray">
          <a:xfrm>
            <a:off x="4840288" y="5037138"/>
            <a:ext cx="1439862" cy="1439862"/>
          </a:xfrm>
          <a:prstGeom prst="rect">
            <a:avLst/>
          </a:prstGeom>
          <a:noFill/>
          <a:ln w="9525">
            <a:noFill/>
            <a:miter lim="800000"/>
            <a:headEnd/>
            <a:tailEnd/>
          </a:ln>
        </p:spPr>
      </p:pic>
      <p:sp>
        <p:nvSpPr>
          <p:cNvPr id="5" name="Forme libre 10"/>
          <p:cNvSpPr/>
          <p:nvPr userDrawn="1"/>
        </p:nvSpPr>
        <p:spPr bwMode="gray">
          <a:xfrm rot="21000000">
            <a:off x="-409575" y="1836738"/>
            <a:ext cx="6026150" cy="3687762"/>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013364 w 8721577"/>
              <a:gd name="connsiteY0" fmla="*/ 6418 h 3679481"/>
              <a:gd name="connsiteX1" fmla="*/ 142322 w 8721577"/>
              <a:gd name="connsiteY1" fmla="*/ 14568 h 3679481"/>
              <a:gd name="connsiteX2" fmla="*/ 159433 w 8721577"/>
              <a:gd name="connsiteY2" fmla="*/ 7481 h 3679481"/>
              <a:gd name="connsiteX3" fmla="*/ 8697379 w 8721577"/>
              <a:gd name="connsiteY3" fmla="*/ 7481 h 3679481"/>
              <a:gd name="connsiteX4" fmla="*/ 8714490 w 8721577"/>
              <a:gd name="connsiteY4" fmla="*/ 14568 h 3679481"/>
              <a:gd name="connsiteX5" fmla="*/ 8721577 w 8721577"/>
              <a:gd name="connsiteY5" fmla="*/ 31679 h 3679481"/>
              <a:gd name="connsiteX6" fmla="*/ 8721577 w 8721577"/>
              <a:gd name="connsiteY6" fmla="*/ 3655283 h 3679481"/>
              <a:gd name="connsiteX7" fmla="*/ 8714490 w 8721577"/>
              <a:gd name="connsiteY7" fmla="*/ 3672394 h 3679481"/>
              <a:gd name="connsiteX8" fmla="*/ 8697379 w 8721577"/>
              <a:gd name="connsiteY8" fmla="*/ 3679481 h 3679481"/>
              <a:gd name="connsiteX9" fmla="*/ 159433 w 8721577"/>
              <a:gd name="connsiteY9" fmla="*/ 3679481 h 3679481"/>
              <a:gd name="connsiteX10" fmla="*/ 142322 w 8721577"/>
              <a:gd name="connsiteY10" fmla="*/ 3672394 h 3679481"/>
              <a:gd name="connsiteX11" fmla="*/ 135235 w 8721577"/>
              <a:gd name="connsiteY11" fmla="*/ 3655283 h 3679481"/>
              <a:gd name="connsiteX12" fmla="*/ 1013364 w 8721577"/>
              <a:gd name="connsiteY12" fmla="*/ 6418 h 3679481"/>
              <a:gd name="connsiteX0" fmla="*/ 1013364 w 8721577"/>
              <a:gd name="connsiteY0" fmla="*/ 6418 h 3700856"/>
              <a:gd name="connsiteX1" fmla="*/ 142322 w 8721577"/>
              <a:gd name="connsiteY1" fmla="*/ 14568 h 3700856"/>
              <a:gd name="connsiteX2" fmla="*/ 159433 w 8721577"/>
              <a:gd name="connsiteY2" fmla="*/ 7481 h 3700856"/>
              <a:gd name="connsiteX3" fmla="*/ 8697379 w 8721577"/>
              <a:gd name="connsiteY3" fmla="*/ 7481 h 3700856"/>
              <a:gd name="connsiteX4" fmla="*/ 8714490 w 8721577"/>
              <a:gd name="connsiteY4" fmla="*/ 14568 h 3700856"/>
              <a:gd name="connsiteX5" fmla="*/ 8721577 w 8721577"/>
              <a:gd name="connsiteY5" fmla="*/ 31679 h 3700856"/>
              <a:gd name="connsiteX6" fmla="*/ 8721577 w 8721577"/>
              <a:gd name="connsiteY6" fmla="*/ 3655283 h 3700856"/>
              <a:gd name="connsiteX7" fmla="*/ 8714490 w 8721577"/>
              <a:gd name="connsiteY7" fmla="*/ 3672394 h 3700856"/>
              <a:gd name="connsiteX8" fmla="*/ 8697379 w 8721577"/>
              <a:gd name="connsiteY8" fmla="*/ 3679481 h 3700856"/>
              <a:gd name="connsiteX9" fmla="*/ 159433 w 8721577"/>
              <a:gd name="connsiteY9" fmla="*/ 3679481 h 3700856"/>
              <a:gd name="connsiteX10" fmla="*/ 142322 w 8721577"/>
              <a:gd name="connsiteY10" fmla="*/ 3672394 h 3700856"/>
              <a:gd name="connsiteX11" fmla="*/ 363068 w 8721577"/>
              <a:gd name="connsiteY11" fmla="*/ 3694438 h 3700856"/>
              <a:gd name="connsiteX12" fmla="*/ 1013364 w 8721577"/>
              <a:gd name="connsiteY12" fmla="*/ 6418 h 3700856"/>
              <a:gd name="connsiteX0" fmla="*/ 2242983 w 9951196"/>
              <a:gd name="connsiteY0" fmla="*/ 6418 h 4306615"/>
              <a:gd name="connsiteX1" fmla="*/ 1371941 w 9951196"/>
              <a:gd name="connsiteY1" fmla="*/ 14568 h 4306615"/>
              <a:gd name="connsiteX2" fmla="*/ 1389052 w 9951196"/>
              <a:gd name="connsiteY2" fmla="*/ 7481 h 4306615"/>
              <a:gd name="connsiteX3" fmla="*/ 9926998 w 9951196"/>
              <a:gd name="connsiteY3" fmla="*/ 7481 h 4306615"/>
              <a:gd name="connsiteX4" fmla="*/ 9944109 w 9951196"/>
              <a:gd name="connsiteY4" fmla="*/ 14568 h 4306615"/>
              <a:gd name="connsiteX5" fmla="*/ 9951196 w 9951196"/>
              <a:gd name="connsiteY5" fmla="*/ 31679 h 4306615"/>
              <a:gd name="connsiteX6" fmla="*/ 9951196 w 9951196"/>
              <a:gd name="connsiteY6" fmla="*/ 3655283 h 4306615"/>
              <a:gd name="connsiteX7" fmla="*/ 9944109 w 9951196"/>
              <a:gd name="connsiteY7" fmla="*/ 3672394 h 4306615"/>
              <a:gd name="connsiteX8" fmla="*/ 9926998 w 9951196"/>
              <a:gd name="connsiteY8" fmla="*/ 3679481 h 4306615"/>
              <a:gd name="connsiteX9" fmla="*/ 1389052 w 9951196"/>
              <a:gd name="connsiteY9" fmla="*/ 3679481 h 4306615"/>
              <a:gd name="connsiteX10" fmla="*/ 1592687 w 9951196"/>
              <a:gd name="connsiteY10" fmla="*/ 3694438 h 4306615"/>
              <a:gd name="connsiteX11" fmla="*/ 2242983 w 9951196"/>
              <a:gd name="connsiteY11" fmla="*/ 6418 h 4306615"/>
              <a:gd name="connsiteX0" fmla="*/ 1013364 w 8721577"/>
              <a:gd name="connsiteY0" fmla="*/ 6418 h 3694438"/>
              <a:gd name="connsiteX1" fmla="*/ 142322 w 8721577"/>
              <a:gd name="connsiteY1" fmla="*/ 14568 h 3694438"/>
              <a:gd name="connsiteX2" fmla="*/ 159433 w 8721577"/>
              <a:gd name="connsiteY2" fmla="*/ 7481 h 3694438"/>
              <a:gd name="connsiteX3" fmla="*/ 8697379 w 8721577"/>
              <a:gd name="connsiteY3" fmla="*/ 7481 h 3694438"/>
              <a:gd name="connsiteX4" fmla="*/ 8714490 w 8721577"/>
              <a:gd name="connsiteY4" fmla="*/ 14568 h 3694438"/>
              <a:gd name="connsiteX5" fmla="*/ 8721577 w 8721577"/>
              <a:gd name="connsiteY5" fmla="*/ 31679 h 3694438"/>
              <a:gd name="connsiteX6" fmla="*/ 8721577 w 8721577"/>
              <a:gd name="connsiteY6" fmla="*/ 3655283 h 3694438"/>
              <a:gd name="connsiteX7" fmla="*/ 8714490 w 8721577"/>
              <a:gd name="connsiteY7" fmla="*/ 3672394 h 3694438"/>
              <a:gd name="connsiteX8" fmla="*/ 8697379 w 8721577"/>
              <a:gd name="connsiteY8" fmla="*/ 3679481 h 3694438"/>
              <a:gd name="connsiteX9" fmla="*/ 363068 w 8721577"/>
              <a:gd name="connsiteY9" fmla="*/ 3694438 h 3694438"/>
              <a:gd name="connsiteX10" fmla="*/ 1013364 w 8721577"/>
              <a:gd name="connsiteY10" fmla="*/ 6418 h 3694438"/>
              <a:gd name="connsiteX0" fmla="*/ 508966 w 8649520"/>
              <a:gd name="connsiteY0" fmla="*/ 188005 h 3707740"/>
              <a:gd name="connsiteX1" fmla="*/ 70265 w 8649520"/>
              <a:gd name="connsiteY1" fmla="*/ 27870 h 3707740"/>
              <a:gd name="connsiteX2" fmla="*/ 87376 w 8649520"/>
              <a:gd name="connsiteY2" fmla="*/ 20783 h 3707740"/>
              <a:gd name="connsiteX3" fmla="*/ 8625322 w 8649520"/>
              <a:gd name="connsiteY3" fmla="*/ 20783 h 3707740"/>
              <a:gd name="connsiteX4" fmla="*/ 8642433 w 8649520"/>
              <a:gd name="connsiteY4" fmla="*/ 27870 h 3707740"/>
              <a:gd name="connsiteX5" fmla="*/ 8649520 w 8649520"/>
              <a:gd name="connsiteY5" fmla="*/ 44981 h 3707740"/>
              <a:gd name="connsiteX6" fmla="*/ 8649520 w 8649520"/>
              <a:gd name="connsiteY6" fmla="*/ 3668585 h 3707740"/>
              <a:gd name="connsiteX7" fmla="*/ 8642433 w 8649520"/>
              <a:gd name="connsiteY7" fmla="*/ 3685696 h 3707740"/>
              <a:gd name="connsiteX8" fmla="*/ 8625322 w 8649520"/>
              <a:gd name="connsiteY8" fmla="*/ 3692783 h 3707740"/>
              <a:gd name="connsiteX9" fmla="*/ 291011 w 8649520"/>
              <a:gd name="connsiteY9" fmla="*/ 3707740 h 3707740"/>
              <a:gd name="connsiteX10" fmla="*/ 508966 w 8649520"/>
              <a:gd name="connsiteY10" fmla="*/ 188005 h 3707740"/>
              <a:gd name="connsiteX0" fmla="*/ 510758 w 8651312"/>
              <a:gd name="connsiteY0" fmla="*/ 188182 h 3707917"/>
              <a:gd name="connsiteX1" fmla="*/ 72057 w 8651312"/>
              <a:gd name="connsiteY1" fmla="*/ 28047 h 3707917"/>
              <a:gd name="connsiteX2" fmla="*/ 943101 w 8651312"/>
              <a:gd name="connsiteY2" fmla="*/ 19897 h 3707917"/>
              <a:gd name="connsiteX3" fmla="*/ 8627114 w 8651312"/>
              <a:gd name="connsiteY3" fmla="*/ 20960 h 3707917"/>
              <a:gd name="connsiteX4" fmla="*/ 8644225 w 8651312"/>
              <a:gd name="connsiteY4" fmla="*/ 28047 h 3707917"/>
              <a:gd name="connsiteX5" fmla="*/ 8651312 w 8651312"/>
              <a:gd name="connsiteY5" fmla="*/ 45158 h 3707917"/>
              <a:gd name="connsiteX6" fmla="*/ 8651312 w 8651312"/>
              <a:gd name="connsiteY6" fmla="*/ 3668762 h 3707917"/>
              <a:gd name="connsiteX7" fmla="*/ 8644225 w 8651312"/>
              <a:gd name="connsiteY7" fmla="*/ 3685873 h 3707917"/>
              <a:gd name="connsiteX8" fmla="*/ 8627114 w 8651312"/>
              <a:gd name="connsiteY8" fmla="*/ 3692960 h 3707917"/>
              <a:gd name="connsiteX9" fmla="*/ 292803 w 8651312"/>
              <a:gd name="connsiteY9" fmla="*/ 3707917 h 3707917"/>
              <a:gd name="connsiteX10" fmla="*/ 510758 w 8651312"/>
              <a:gd name="connsiteY10" fmla="*/ 188182 h 3707917"/>
              <a:gd name="connsiteX0" fmla="*/ 920383 w 9060937"/>
              <a:gd name="connsiteY0" fmla="*/ 614670 h 4134405"/>
              <a:gd name="connsiteX1" fmla="*/ 1352726 w 9060937"/>
              <a:gd name="connsiteY1" fmla="*/ 446385 h 4134405"/>
              <a:gd name="connsiteX2" fmla="*/ 9036739 w 9060937"/>
              <a:gd name="connsiteY2" fmla="*/ 447448 h 4134405"/>
              <a:gd name="connsiteX3" fmla="*/ 9053850 w 9060937"/>
              <a:gd name="connsiteY3" fmla="*/ 454535 h 4134405"/>
              <a:gd name="connsiteX4" fmla="*/ 9060937 w 9060937"/>
              <a:gd name="connsiteY4" fmla="*/ 471646 h 4134405"/>
              <a:gd name="connsiteX5" fmla="*/ 9060937 w 9060937"/>
              <a:gd name="connsiteY5" fmla="*/ 4095250 h 4134405"/>
              <a:gd name="connsiteX6" fmla="*/ 9053850 w 9060937"/>
              <a:gd name="connsiteY6" fmla="*/ 4112361 h 4134405"/>
              <a:gd name="connsiteX7" fmla="*/ 9036739 w 9060937"/>
              <a:gd name="connsiteY7" fmla="*/ 4119448 h 4134405"/>
              <a:gd name="connsiteX8" fmla="*/ 702428 w 9060937"/>
              <a:gd name="connsiteY8" fmla="*/ 4134405 h 4134405"/>
              <a:gd name="connsiteX9" fmla="*/ 920383 w 9060937"/>
              <a:gd name="connsiteY9" fmla="*/ 614670 h 4134405"/>
              <a:gd name="connsiteX0" fmla="*/ 0 w 8358509"/>
              <a:gd name="connsiteY0" fmla="*/ 3688020 h 3688020"/>
              <a:gd name="connsiteX1" fmla="*/ 650298 w 8358509"/>
              <a:gd name="connsiteY1" fmla="*/ 0 h 3688020"/>
              <a:gd name="connsiteX2" fmla="*/ 8334311 w 8358509"/>
              <a:gd name="connsiteY2" fmla="*/ 1063 h 3688020"/>
              <a:gd name="connsiteX3" fmla="*/ 8351422 w 8358509"/>
              <a:gd name="connsiteY3" fmla="*/ 8150 h 3688020"/>
              <a:gd name="connsiteX4" fmla="*/ 8358509 w 8358509"/>
              <a:gd name="connsiteY4" fmla="*/ 25261 h 3688020"/>
              <a:gd name="connsiteX5" fmla="*/ 8358509 w 8358509"/>
              <a:gd name="connsiteY5" fmla="*/ 3648865 h 3688020"/>
              <a:gd name="connsiteX6" fmla="*/ 8351422 w 8358509"/>
              <a:gd name="connsiteY6" fmla="*/ 3665976 h 3688020"/>
              <a:gd name="connsiteX7" fmla="*/ 8334311 w 8358509"/>
              <a:gd name="connsiteY7" fmla="*/ 3673063 h 3688020"/>
              <a:gd name="connsiteX8" fmla="*/ 0 w 8358509"/>
              <a:gd name="connsiteY8" fmla="*/ 3688020 h 3688020"/>
              <a:gd name="connsiteX0" fmla="*/ 0 w 8358509"/>
              <a:gd name="connsiteY0" fmla="*/ 3686957 h 3686957"/>
              <a:gd name="connsiteX1" fmla="*/ 2982458 w 8358509"/>
              <a:gd name="connsiteY1" fmla="*/ 8 h 3686957"/>
              <a:gd name="connsiteX2" fmla="*/ 8334311 w 8358509"/>
              <a:gd name="connsiteY2" fmla="*/ 0 h 3686957"/>
              <a:gd name="connsiteX3" fmla="*/ 8351422 w 8358509"/>
              <a:gd name="connsiteY3" fmla="*/ 7087 h 3686957"/>
              <a:gd name="connsiteX4" fmla="*/ 8358509 w 8358509"/>
              <a:gd name="connsiteY4" fmla="*/ 24198 h 3686957"/>
              <a:gd name="connsiteX5" fmla="*/ 8358509 w 8358509"/>
              <a:gd name="connsiteY5" fmla="*/ 3647802 h 3686957"/>
              <a:gd name="connsiteX6" fmla="*/ 8351422 w 8358509"/>
              <a:gd name="connsiteY6" fmla="*/ 3664913 h 3686957"/>
              <a:gd name="connsiteX7" fmla="*/ 8334311 w 8358509"/>
              <a:gd name="connsiteY7" fmla="*/ 3672000 h 3686957"/>
              <a:gd name="connsiteX8" fmla="*/ 0 w 8358509"/>
              <a:gd name="connsiteY8" fmla="*/ 3686957 h 3686957"/>
              <a:gd name="connsiteX0" fmla="*/ 0 w 6026348"/>
              <a:gd name="connsiteY0" fmla="*/ 3688028 h 3688028"/>
              <a:gd name="connsiteX1" fmla="*/ 650297 w 6026348"/>
              <a:gd name="connsiteY1" fmla="*/ 8 h 3688028"/>
              <a:gd name="connsiteX2" fmla="*/ 6002150 w 6026348"/>
              <a:gd name="connsiteY2" fmla="*/ 0 h 3688028"/>
              <a:gd name="connsiteX3" fmla="*/ 6019261 w 6026348"/>
              <a:gd name="connsiteY3" fmla="*/ 7087 h 3688028"/>
              <a:gd name="connsiteX4" fmla="*/ 6026348 w 6026348"/>
              <a:gd name="connsiteY4" fmla="*/ 24198 h 3688028"/>
              <a:gd name="connsiteX5" fmla="*/ 6026348 w 6026348"/>
              <a:gd name="connsiteY5" fmla="*/ 3647802 h 3688028"/>
              <a:gd name="connsiteX6" fmla="*/ 6019261 w 6026348"/>
              <a:gd name="connsiteY6" fmla="*/ 3664913 h 3688028"/>
              <a:gd name="connsiteX7" fmla="*/ 6002150 w 6026348"/>
              <a:gd name="connsiteY7" fmla="*/ 3672000 h 3688028"/>
              <a:gd name="connsiteX8" fmla="*/ 0 w 6026348"/>
              <a:gd name="connsiteY8" fmla="*/ 3688028 h 368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6348" h="3688028">
                <a:moveTo>
                  <a:pt x="0" y="3688028"/>
                </a:moveTo>
                <a:lnTo>
                  <a:pt x="650297" y="8"/>
                </a:lnTo>
                <a:lnTo>
                  <a:pt x="6002150" y="0"/>
                </a:lnTo>
                <a:cubicBezTo>
                  <a:pt x="6008568" y="0"/>
                  <a:pt x="6014723" y="2549"/>
                  <a:pt x="6019261" y="7087"/>
                </a:cubicBezTo>
                <a:cubicBezTo>
                  <a:pt x="6023799" y="11625"/>
                  <a:pt x="6026348" y="17780"/>
                  <a:pt x="6026348" y="24198"/>
                </a:cubicBezTo>
                <a:lnTo>
                  <a:pt x="6026348" y="3647802"/>
                </a:lnTo>
                <a:cubicBezTo>
                  <a:pt x="6026348" y="3654220"/>
                  <a:pt x="6023799" y="3660375"/>
                  <a:pt x="6019261" y="3664913"/>
                </a:cubicBezTo>
                <a:cubicBezTo>
                  <a:pt x="6014723" y="3669451"/>
                  <a:pt x="6008568" y="3672000"/>
                  <a:pt x="6002150" y="3672000"/>
                </a:cubicBezTo>
                <a:lnTo>
                  <a:pt x="0" y="3688028"/>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4" name="Espace réservé du texte 13"/>
          <p:cNvSpPr>
            <a:spLocks noGrp="1"/>
          </p:cNvSpPr>
          <p:nvPr>
            <p:ph type="body" sz="quarter" idx="13"/>
          </p:nvPr>
        </p:nvSpPr>
        <p:spPr bwMode="gray">
          <a:xfrm>
            <a:off x="719138" y="2177604"/>
            <a:ext cx="4716958" cy="3744913"/>
          </a:xfrm>
        </p:spPr>
        <p:txBody>
          <a:bodyPr bIns="396000" anchor="ctr"/>
          <a:lstStyle>
            <a:lvl1pPr>
              <a:defRPr sz="2400" b="1">
                <a:solidFill>
                  <a:schemeClr val="bg1"/>
                </a:solidFill>
              </a:defRPr>
            </a:lvl1pPr>
            <a:lvl2pPr marL="0" indent="0">
              <a:buFontTx/>
              <a:buNone/>
              <a:defRPr sz="1800" b="1">
                <a:solidFill>
                  <a:schemeClr val="bg1"/>
                </a:solidFill>
              </a:defRPr>
            </a:lvl2pPr>
            <a:lvl3pPr marL="0" indent="0">
              <a:buFontTx/>
              <a:buNone/>
              <a:defRPr sz="12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dirty="0"/>
          </a:p>
        </p:txBody>
      </p:sp>
      <p:sp>
        <p:nvSpPr>
          <p:cNvPr id="9" name="Espace réservé pour une image  22"/>
          <p:cNvSpPr>
            <a:spLocks noGrp="1"/>
          </p:cNvSpPr>
          <p:nvPr>
            <p:ph type="pic" sz="quarter" idx="14"/>
          </p:nvPr>
        </p:nvSpPr>
        <p:spPr bwMode="gray">
          <a:xfrm>
            <a:off x="5550135" y="620688"/>
            <a:ext cx="3630377" cy="4253705"/>
          </a:xfrm>
          <a:custGeom>
            <a:avLst/>
            <a:gdLst>
              <a:gd name="connsiteX0" fmla="*/ 0 w 3622675"/>
              <a:gd name="connsiteY0" fmla="*/ 0 h 3725863"/>
              <a:gd name="connsiteX1" fmla="*/ 3622675 w 3622675"/>
              <a:gd name="connsiteY1" fmla="*/ 0 h 3725863"/>
              <a:gd name="connsiteX2" fmla="*/ 3622675 w 3622675"/>
              <a:gd name="connsiteY2" fmla="*/ 3725863 h 3725863"/>
              <a:gd name="connsiteX3" fmla="*/ 0 w 3622675"/>
              <a:gd name="connsiteY3" fmla="*/ 3725863 h 3725863"/>
              <a:gd name="connsiteX4" fmla="*/ 0 w 3622675"/>
              <a:gd name="connsiteY4" fmla="*/ 0 h 3725863"/>
              <a:gd name="connsiteX0" fmla="*/ 0 w 3622675"/>
              <a:gd name="connsiteY0" fmla="*/ 0 h 4229968"/>
              <a:gd name="connsiteX1" fmla="*/ 3622675 w 3622675"/>
              <a:gd name="connsiteY1" fmla="*/ 0 h 4229968"/>
              <a:gd name="connsiteX2" fmla="*/ 3622675 w 3622675"/>
              <a:gd name="connsiteY2" fmla="*/ 3725863 h 4229968"/>
              <a:gd name="connsiteX3" fmla="*/ 633413 w 3622675"/>
              <a:gd name="connsiteY3" fmla="*/ 4229968 h 4229968"/>
              <a:gd name="connsiteX4" fmla="*/ 0 w 3622675"/>
              <a:gd name="connsiteY4" fmla="*/ 0 h 4229968"/>
              <a:gd name="connsiteX0" fmla="*/ 0 w 3630091"/>
              <a:gd name="connsiteY0" fmla="*/ 638969 h 4229968"/>
              <a:gd name="connsiteX1" fmla="*/ 3630091 w 3630091"/>
              <a:gd name="connsiteY1" fmla="*/ 0 h 4229968"/>
              <a:gd name="connsiteX2" fmla="*/ 3630091 w 3630091"/>
              <a:gd name="connsiteY2" fmla="*/ 3725863 h 4229968"/>
              <a:gd name="connsiteX3" fmla="*/ 640829 w 3630091"/>
              <a:gd name="connsiteY3" fmla="*/ 4229968 h 4229968"/>
              <a:gd name="connsiteX4" fmla="*/ 0 w 3630091"/>
              <a:gd name="connsiteY4" fmla="*/ 638969 h 4229968"/>
              <a:gd name="connsiteX0" fmla="*/ 0 w 3630091"/>
              <a:gd name="connsiteY0" fmla="*/ 638969 h 4229968"/>
              <a:gd name="connsiteX1" fmla="*/ 27260 w 3630091"/>
              <a:gd name="connsiteY1" fmla="*/ 634205 h 4229968"/>
              <a:gd name="connsiteX2" fmla="*/ 3630091 w 3630091"/>
              <a:gd name="connsiteY2" fmla="*/ 0 h 4229968"/>
              <a:gd name="connsiteX3" fmla="*/ 3630091 w 3630091"/>
              <a:gd name="connsiteY3" fmla="*/ 3725863 h 4229968"/>
              <a:gd name="connsiteX4" fmla="*/ 640829 w 3630091"/>
              <a:gd name="connsiteY4" fmla="*/ 4229968 h 4229968"/>
              <a:gd name="connsiteX5" fmla="*/ 0 w 3630091"/>
              <a:gd name="connsiteY5" fmla="*/ 638969 h 4229968"/>
              <a:gd name="connsiteX0" fmla="*/ 0 w 3630091"/>
              <a:gd name="connsiteY0" fmla="*/ 638969 h 4229968"/>
              <a:gd name="connsiteX1" fmla="*/ 27260 w 3630091"/>
              <a:gd name="connsiteY1" fmla="*/ 634205 h 4229968"/>
              <a:gd name="connsiteX2" fmla="*/ 3630091 w 3630091"/>
              <a:gd name="connsiteY2" fmla="*/ 0 h 4229968"/>
              <a:gd name="connsiteX3" fmla="*/ 3630091 w 3630091"/>
              <a:gd name="connsiteY3" fmla="*/ 3725863 h 4229968"/>
              <a:gd name="connsiteX4" fmla="*/ 640829 w 3630091"/>
              <a:gd name="connsiteY4" fmla="*/ 4229968 h 4229968"/>
              <a:gd name="connsiteX5" fmla="*/ 3447 w 3630091"/>
              <a:gd name="connsiteY5" fmla="*/ 660399 h 4229968"/>
              <a:gd name="connsiteX6" fmla="*/ 0 w 3630091"/>
              <a:gd name="connsiteY6" fmla="*/ 638969 h 4229968"/>
              <a:gd name="connsiteX0" fmla="*/ 0 w 3626644"/>
              <a:gd name="connsiteY0" fmla="*/ 660399 h 4229968"/>
              <a:gd name="connsiteX1" fmla="*/ 23813 w 3626644"/>
              <a:gd name="connsiteY1" fmla="*/ 634205 h 4229968"/>
              <a:gd name="connsiteX2" fmla="*/ 3626644 w 3626644"/>
              <a:gd name="connsiteY2" fmla="*/ 0 h 4229968"/>
              <a:gd name="connsiteX3" fmla="*/ 3626644 w 3626644"/>
              <a:gd name="connsiteY3" fmla="*/ 3725863 h 4229968"/>
              <a:gd name="connsiteX4" fmla="*/ 637382 w 3626644"/>
              <a:gd name="connsiteY4" fmla="*/ 4229968 h 4229968"/>
              <a:gd name="connsiteX5" fmla="*/ 0 w 3626644"/>
              <a:gd name="connsiteY5" fmla="*/ 660399 h 4229968"/>
              <a:gd name="connsiteX0" fmla="*/ 1860 w 3628504"/>
              <a:gd name="connsiteY0" fmla="*/ 660399 h 4229968"/>
              <a:gd name="connsiteX1" fmla="*/ 25673 w 3628504"/>
              <a:gd name="connsiteY1" fmla="*/ 634205 h 4229968"/>
              <a:gd name="connsiteX2" fmla="*/ 3628504 w 3628504"/>
              <a:gd name="connsiteY2" fmla="*/ 0 h 4229968"/>
              <a:gd name="connsiteX3" fmla="*/ 3628504 w 3628504"/>
              <a:gd name="connsiteY3" fmla="*/ 3725863 h 4229968"/>
              <a:gd name="connsiteX4" fmla="*/ 639242 w 3628504"/>
              <a:gd name="connsiteY4" fmla="*/ 4229968 h 4229968"/>
              <a:gd name="connsiteX5" fmla="*/ 1860 w 3628504"/>
              <a:gd name="connsiteY5" fmla="*/ 660399 h 4229968"/>
              <a:gd name="connsiteX0" fmla="*/ 3733 w 3630377"/>
              <a:gd name="connsiteY0" fmla="*/ 660399 h 4229968"/>
              <a:gd name="connsiteX1" fmla="*/ 27546 w 3630377"/>
              <a:gd name="connsiteY1" fmla="*/ 634205 h 4229968"/>
              <a:gd name="connsiteX2" fmla="*/ 3630377 w 3630377"/>
              <a:gd name="connsiteY2" fmla="*/ 0 h 4229968"/>
              <a:gd name="connsiteX3" fmla="*/ 3630377 w 3630377"/>
              <a:gd name="connsiteY3" fmla="*/ 3725863 h 4229968"/>
              <a:gd name="connsiteX4" fmla="*/ 641115 w 3630377"/>
              <a:gd name="connsiteY4" fmla="*/ 4229968 h 4229968"/>
              <a:gd name="connsiteX5" fmla="*/ 3733 w 3630377"/>
              <a:gd name="connsiteY5" fmla="*/ 660399 h 4229968"/>
              <a:gd name="connsiteX0" fmla="*/ 3733 w 3630377"/>
              <a:gd name="connsiteY0" fmla="*/ 660399 h 4256088"/>
              <a:gd name="connsiteX1" fmla="*/ 27546 w 3630377"/>
              <a:gd name="connsiteY1" fmla="*/ 634205 h 4256088"/>
              <a:gd name="connsiteX2" fmla="*/ 3630377 w 3630377"/>
              <a:gd name="connsiteY2" fmla="*/ 0 h 4256088"/>
              <a:gd name="connsiteX3" fmla="*/ 3630377 w 3630377"/>
              <a:gd name="connsiteY3" fmla="*/ 3725863 h 4256088"/>
              <a:gd name="connsiteX4" fmla="*/ 637146 w 3630377"/>
              <a:gd name="connsiteY4" fmla="*/ 4256088 h 4256088"/>
              <a:gd name="connsiteX5" fmla="*/ 3733 w 3630377"/>
              <a:gd name="connsiteY5" fmla="*/ 660399 h 4256088"/>
              <a:gd name="connsiteX0" fmla="*/ 3733 w 3630377"/>
              <a:gd name="connsiteY0" fmla="*/ 660399 h 4256088"/>
              <a:gd name="connsiteX1" fmla="*/ 27546 w 3630377"/>
              <a:gd name="connsiteY1" fmla="*/ 634205 h 4256088"/>
              <a:gd name="connsiteX2" fmla="*/ 3630377 w 3630377"/>
              <a:gd name="connsiteY2" fmla="*/ 0 h 4256088"/>
              <a:gd name="connsiteX3" fmla="*/ 3630377 w 3630377"/>
              <a:gd name="connsiteY3" fmla="*/ 3725863 h 4256088"/>
              <a:gd name="connsiteX4" fmla="*/ 663340 w 3630377"/>
              <a:gd name="connsiteY4" fmla="*/ 4253705 h 4256088"/>
              <a:gd name="connsiteX5" fmla="*/ 637146 w 3630377"/>
              <a:gd name="connsiteY5" fmla="*/ 4256088 h 4256088"/>
              <a:gd name="connsiteX6" fmla="*/ 3733 w 3630377"/>
              <a:gd name="connsiteY6" fmla="*/ 660399 h 4256088"/>
              <a:gd name="connsiteX0" fmla="*/ 3733 w 3630377"/>
              <a:gd name="connsiteY0" fmla="*/ 660399 h 4256088"/>
              <a:gd name="connsiteX1" fmla="*/ 27546 w 3630377"/>
              <a:gd name="connsiteY1" fmla="*/ 634205 h 4256088"/>
              <a:gd name="connsiteX2" fmla="*/ 3630377 w 3630377"/>
              <a:gd name="connsiteY2" fmla="*/ 0 h 4256088"/>
              <a:gd name="connsiteX3" fmla="*/ 3630377 w 3630377"/>
              <a:gd name="connsiteY3" fmla="*/ 3725863 h 4256088"/>
              <a:gd name="connsiteX4" fmla="*/ 663340 w 3630377"/>
              <a:gd name="connsiteY4" fmla="*/ 4253705 h 4256088"/>
              <a:gd name="connsiteX5" fmla="*/ 637146 w 3630377"/>
              <a:gd name="connsiteY5" fmla="*/ 4256088 h 4256088"/>
              <a:gd name="connsiteX6" fmla="*/ 627621 w 3630377"/>
              <a:gd name="connsiteY6" fmla="*/ 4229893 h 4256088"/>
              <a:gd name="connsiteX7" fmla="*/ 3733 w 3630377"/>
              <a:gd name="connsiteY7" fmla="*/ 660399 h 4256088"/>
              <a:gd name="connsiteX0" fmla="*/ 3733 w 3630377"/>
              <a:gd name="connsiteY0" fmla="*/ 660399 h 4253705"/>
              <a:gd name="connsiteX1" fmla="*/ 27546 w 3630377"/>
              <a:gd name="connsiteY1" fmla="*/ 634205 h 4253705"/>
              <a:gd name="connsiteX2" fmla="*/ 3630377 w 3630377"/>
              <a:gd name="connsiteY2" fmla="*/ 0 h 4253705"/>
              <a:gd name="connsiteX3" fmla="*/ 3630377 w 3630377"/>
              <a:gd name="connsiteY3" fmla="*/ 3725863 h 4253705"/>
              <a:gd name="connsiteX4" fmla="*/ 663340 w 3630377"/>
              <a:gd name="connsiteY4" fmla="*/ 4253705 h 4253705"/>
              <a:gd name="connsiteX5" fmla="*/ 627621 w 3630377"/>
              <a:gd name="connsiteY5" fmla="*/ 4229893 h 4253705"/>
              <a:gd name="connsiteX6" fmla="*/ 3733 w 3630377"/>
              <a:gd name="connsiteY6" fmla="*/ 660399 h 4253705"/>
              <a:gd name="connsiteX0" fmla="*/ 3733 w 3630377"/>
              <a:gd name="connsiteY0" fmla="*/ 660399 h 4253705"/>
              <a:gd name="connsiteX1" fmla="*/ 27546 w 3630377"/>
              <a:gd name="connsiteY1" fmla="*/ 634205 h 4253705"/>
              <a:gd name="connsiteX2" fmla="*/ 3630377 w 3630377"/>
              <a:gd name="connsiteY2" fmla="*/ 0 h 4253705"/>
              <a:gd name="connsiteX3" fmla="*/ 3630377 w 3630377"/>
              <a:gd name="connsiteY3" fmla="*/ 3725863 h 4253705"/>
              <a:gd name="connsiteX4" fmla="*/ 663340 w 3630377"/>
              <a:gd name="connsiteY4" fmla="*/ 4253705 h 4253705"/>
              <a:gd name="connsiteX5" fmla="*/ 534541 w 3630377"/>
              <a:gd name="connsiteY5" fmla="*/ 4229968 h 4253705"/>
              <a:gd name="connsiteX6" fmla="*/ 3733 w 3630377"/>
              <a:gd name="connsiteY6" fmla="*/ 660399 h 4253705"/>
              <a:gd name="connsiteX0" fmla="*/ 3733 w 3630377"/>
              <a:gd name="connsiteY0" fmla="*/ 660399 h 4253705"/>
              <a:gd name="connsiteX1" fmla="*/ 27546 w 3630377"/>
              <a:gd name="connsiteY1" fmla="*/ 634205 h 4253705"/>
              <a:gd name="connsiteX2" fmla="*/ 3630377 w 3630377"/>
              <a:gd name="connsiteY2" fmla="*/ 0 h 4253705"/>
              <a:gd name="connsiteX3" fmla="*/ 3630377 w 3630377"/>
              <a:gd name="connsiteY3" fmla="*/ 3725863 h 4253705"/>
              <a:gd name="connsiteX4" fmla="*/ 663340 w 3630377"/>
              <a:gd name="connsiteY4" fmla="*/ 4253705 h 4253705"/>
              <a:gd name="connsiteX5" fmla="*/ 630002 w 3630377"/>
              <a:gd name="connsiteY5" fmla="*/ 4229894 h 4253705"/>
              <a:gd name="connsiteX6" fmla="*/ 3733 w 3630377"/>
              <a:gd name="connsiteY6" fmla="*/ 660399 h 4253705"/>
              <a:gd name="connsiteX0" fmla="*/ 3733 w 3630377"/>
              <a:gd name="connsiteY0" fmla="*/ 660399 h 4256807"/>
              <a:gd name="connsiteX1" fmla="*/ 27546 w 3630377"/>
              <a:gd name="connsiteY1" fmla="*/ 634205 h 4256807"/>
              <a:gd name="connsiteX2" fmla="*/ 3630377 w 3630377"/>
              <a:gd name="connsiteY2" fmla="*/ 0 h 4256807"/>
              <a:gd name="connsiteX3" fmla="*/ 3630377 w 3630377"/>
              <a:gd name="connsiteY3" fmla="*/ 3725863 h 4256807"/>
              <a:gd name="connsiteX4" fmla="*/ 663340 w 3630377"/>
              <a:gd name="connsiteY4" fmla="*/ 4253705 h 4256807"/>
              <a:gd name="connsiteX5" fmla="*/ 630002 w 3630377"/>
              <a:gd name="connsiteY5" fmla="*/ 4229894 h 4256807"/>
              <a:gd name="connsiteX6" fmla="*/ 3733 w 3630377"/>
              <a:gd name="connsiteY6" fmla="*/ 660399 h 4256807"/>
              <a:gd name="connsiteX0" fmla="*/ 3733 w 3630377"/>
              <a:gd name="connsiteY0" fmla="*/ 660399 h 4257600"/>
              <a:gd name="connsiteX1" fmla="*/ 27546 w 3630377"/>
              <a:gd name="connsiteY1" fmla="*/ 634205 h 4257600"/>
              <a:gd name="connsiteX2" fmla="*/ 3630377 w 3630377"/>
              <a:gd name="connsiteY2" fmla="*/ 0 h 4257600"/>
              <a:gd name="connsiteX3" fmla="*/ 3630377 w 3630377"/>
              <a:gd name="connsiteY3" fmla="*/ 3725863 h 4257600"/>
              <a:gd name="connsiteX4" fmla="*/ 663340 w 3630377"/>
              <a:gd name="connsiteY4" fmla="*/ 4253705 h 4257600"/>
              <a:gd name="connsiteX5" fmla="*/ 630002 w 3630377"/>
              <a:gd name="connsiteY5" fmla="*/ 4229894 h 4257600"/>
              <a:gd name="connsiteX6" fmla="*/ 3733 w 3630377"/>
              <a:gd name="connsiteY6" fmla="*/ 660399 h 4257600"/>
              <a:gd name="connsiteX0" fmla="*/ 3733 w 3630377"/>
              <a:gd name="connsiteY0" fmla="*/ 660399 h 4257600"/>
              <a:gd name="connsiteX1" fmla="*/ 27546 w 3630377"/>
              <a:gd name="connsiteY1" fmla="*/ 634205 h 4257600"/>
              <a:gd name="connsiteX2" fmla="*/ 3630377 w 3630377"/>
              <a:gd name="connsiteY2" fmla="*/ 0 h 4257600"/>
              <a:gd name="connsiteX3" fmla="*/ 3630377 w 3630377"/>
              <a:gd name="connsiteY3" fmla="*/ 3725863 h 4257600"/>
              <a:gd name="connsiteX4" fmla="*/ 663340 w 3630377"/>
              <a:gd name="connsiteY4" fmla="*/ 4253705 h 4257600"/>
              <a:gd name="connsiteX5" fmla="*/ 630002 w 3630377"/>
              <a:gd name="connsiteY5" fmla="*/ 4229894 h 4257600"/>
              <a:gd name="connsiteX6" fmla="*/ 3733 w 3630377"/>
              <a:gd name="connsiteY6" fmla="*/ 660399 h 4257600"/>
              <a:gd name="connsiteX0" fmla="*/ 3733 w 3630377"/>
              <a:gd name="connsiteY0" fmla="*/ 660399 h 4253705"/>
              <a:gd name="connsiteX1" fmla="*/ 27546 w 3630377"/>
              <a:gd name="connsiteY1" fmla="*/ 634205 h 4253705"/>
              <a:gd name="connsiteX2" fmla="*/ 3630377 w 3630377"/>
              <a:gd name="connsiteY2" fmla="*/ 0 h 4253705"/>
              <a:gd name="connsiteX3" fmla="*/ 3630377 w 3630377"/>
              <a:gd name="connsiteY3" fmla="*/ 3725863 h 4253705"/>
              <a:gd name="connsiteX4" fmla="*/ 663340 w 3630377"/>
              <a:gd name="connsiteY4" fmla="*/ 4253705 h 4253705"/>
              <a:gd name="connsiteX5" fmla="*/ 630002 w 3630377"/>
              <a:gd name="connsiteY5" fmla="*/ 4229894 h 4253705"/>
              <a:gd name="connsiteX6" fmla="*/ 3733 w 3630377"/>
              <a:gd name="connsiteY6" fmla="*/ 660399 h 425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0377" h="4253705">
                <a:moveTo>
                  <a:pt x="3733" y="660399"/>
                </a:moveTo>
                <a:cubicBezTo>
                  <a:pt x="1873" y="646781"/>
                  <a:pt x="0" y="642527"/>
                  <a:pt x="27546" y="634205"/>
                </a:cubicBezTo>
                <a:lnTo>
                  <a:pt x="3630377" y="0"/>
                </a:lnTo>
                <a:lnTo>
                  <a:pt x="3630377" y="3725863"/>
                </a:lnTo>
                <a:lnTo>
                  <a:pt x="663340" y="4253705"/>
                </a:lnTo>
                <a:cubicBezTo>
                  <a:pt x="646670" y="4250097"/>
                  <a:pt x="633177" y="4244541"/>
                  <a:pt x="630002" y="4229894"/>
                </a:cubicBezTo>
                <a:lnTo>
                  <a:pt x="3733" y="660399"/>
                </a:lnTo>
                <a:close/>
              </a:path>
            </a:pathLst>
          </a:custGeom>
          <a:solidFill>
            <a:schemeClr val="tx1">
              <a:lumMod val="20000"/>
              <a:lumOff val="80000"/>
            </a:schemeClr>
          </a:solidFill>
          <a:ln w="3175">
            <a:noFill/>
          </a:ln>
        </p:spPr>
        <p:txBody>
          <a:bodyPr tIns="540000" rtlCol="0" anchor="ctr">
            <a:noAutofit/>
          </a:bodyPr>
          <a:lstStyle>
            <a:lvl1pPr algn="ctr">
              <a:defRPr/>
            </a:lvl1pPr>
          </a:lstStyle>
          <a:p>
            <a:pPr lvl="0"/>
            <a:r>
              <a:rPr lang="fr-FR" noProof="0" smtClean="0"/>
              <a:t>Cliquez sur l'icône pour ajouter une image</a:t>
            </a:r>
            <a:endParaRPr lang="fr-FR" noProof="0"/>
          </a:p>
        </p:txBody>
      </p:sp>
      <p:sp>
        <p:nvSpPr>
          <p:cNvPr id="6" name="Espace réservé de la date 3"/>
          <p:cNvSpPr>
            <a:spLocks noGrp="1"/>
          </p:cNvSpPr>
          <p:nvPr>
            <p:ph type="dt" sz="half" idx="15"/>
          </p:nvPr>
        </p:nvSpPr>
        <p:spPr bwMode="gray">
          <a:xfrm>
            <a:off x="8243888" y="6632575"/>
            <a:ext cx="900112" cy="225425"/>
          </a:xfrm>
          <a:prstGeom prst="rect">
            <a:avLst/>
          </a:prstGeom>
        </p:spPr>
        <p:txBody>
          <a:bodyPr/>
          <a:lstStyle>
            <a:lvl1pPr fontAlgn="auto">
              <a:spcBef>
                <a:spcPts val="0"/>
              </a:spcBef>
              <a:spcAft>
                <a:spcPts val="0"/>
              </a:spcAft>
              <a:defRPr sz="200">
                <a:solidFill>
                  <a:schemeClr val="bg1"/>
                </a:solidFill>
                <a:latin typeface="+mn-lt"/>
              </a:defRPr>
            </a:lvl1pPr>
          </a:lstStyle>
          <a:p>
            <a:pPr>
              <a:defRPr/>
            </a:pPr>
            <a:endParaRPr lang="fr-FR"/>
          </a:p>
        </p:txBody>
      </p:sp>
      <p:sp>
        <p:nvSpPr>
          <p:cNvPr id="7" name="Espace réservé du pied de page 4"/>
          <p:cNvSpPr>
            <a:spLocks noGrp="1"/>
          </p:cNvSpPr>
          <p:nvPr>
            <p:ph type="ftr" sz="quarter" idx="16"/>
          </p:nvPr>
        </p:nvSpPr>
        <p:spPr bwMode="gray">
          <a:xfrm>
            <a:off x="0" y="6632575"/>
            <a:ext cx="7308850" cy="225425"/>
          </a:xfrm>
          <a:prstGeom prst="rect">
            <a:avLst/>
          </a:prstGeom>
        </p:spPr>
        <p:txBody>
          <a:bodyPr/>
          <a:lstStyle>
            <a:lvl1pPr fontAlgn="auto">
              <a:spcBef>
                <a:spcPts val="0"/>
              </a:spcBef>
              <a:spcAft>
                <a:spcPts val="0"/>
              </a:spcAft>
              <a:defRPr sz="200" smtClean="0">
                <a:solidFill>
                  <a:schemeClr val="bg1"/>
                </a:solidFill>
                <a:latin typeface="+mn-lt"/>
              </a:defRPr>
            </a:lvl1pPr>
          </a:lstStyle>
          <a:p>
            <a:pPr>
              <a:defRPr/>
            </a:pPr>
            <a:r>
              <a:rPr lang="fr-FR"/>
              <a:t>Titre du projet</a:t>
            </a:r>
          </a:p>
        </p:txBody>
      </p:sp>
      <p:sp>
        <p:nvSpPr>
          <p:cNvPr id="8" name="Espace réservé du numéro de diapositive 5"/>
          <p:cNvSpPr>
            <a:spLocks noGrp="1"/>
          </p:cNvSpPr>
          <p:nvPr>
            <p:ph type="sldNum" sz="quarter" idx="17"/>
          </p:nvPr>
        </p:nvSpPr>
        <p:spPr>
          <a:xfrm>
            <a:off x="7334250" y="6632575"/>
            <a:ext cx="900113" cy="225425"/>
          </a:xfrm>
        </p:spPr>
        <p:txBody>
          <a:bodyPr/>
          <a:lstStyle>
            <a:lvl1pPr>
              <a:defRPr sz="200" smtClean="0">
                <a:solidFill>
                  <a:schemeClr val="bg1"/>
                </a:solidFill>
              </a:defRPr>
            </a:lvl1pPr>
          </a:lstStyle>
          <a:p>
            <a:pPr>
              <a:defRPr/>
            </a:pPr>
            <a:fld id="{08D4B898-A8B8-4F89-9128-908D6F295ECC}" type="slidenum">
              <a:rPr lang="fr-FR"/>
              <a:pPr>
                <a:defRPr/>
              </a:pPr>
              <a:t>‹N°›</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Texte_Chapitre_1">
    <p:spTree>
      <p:nvGrpSpPr>
        <p:cNvPr id="1" name=""/>
        <p:cNvGrpSpPr/>
        <p:nvPr/>
      </p:nvGrpSpPr>
      <p:grpSpPr>
        <a:xfrm>
          <a:off x="0" y="0"/>
          <a:ext cx="0" cy="0"/>
          <a:chOff x="0" y="0"/>
          <a:chExt cx="0" cy="0"/>
        </a:xfrm>
      </p:grpSpPr>
      <p:sp>
        <p:nvSpPr>
          <p:cNvPr id="3" name="Forme libre 8"/>
          <p:cNvSpPr/>
          <p:nvPr userDrawn="1"/>
        </p:nvSpPr>
        <p:spPr>
          <a:xfrm rot="21000000">
            <a:off x="-114300" y="-34925"/>
            <a:ext cx="730250" cy="1249363"/>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402826 w 9989168"/>
              <a:gd name="connsiteY0" fmla="*/ 24198 h 4255769"/>
              <a:gd name="connsiteX1" fmla="*/ 1409913 w 9989168"/>
              <a:gd name="connsiteY1" fmla="*/ 7087 h 4255769"/>
              <a:gd name="connsiteX2" fmla="*/ 1427024 w 9989168"/>
              <a:gd name="connsiteY2" fmla="*/ 0 h 4255769"/>
              <a:gd name="connsiteX3" fmla="*/ 9964970 w 9989168"/>
              <a:gd name="connsiteY3" fmla="*/ 0 h 4255769"/>
              <a:gd name="connsiteX4" fmla="*/ 9982081 w 9989168"/>
              <a:gd name="connsiteY4" fmla="*/ 7087 h 4255769"/>
              <a:gd name="connsiteX5" fmla="*/ 9989168 w 9989168"/>
              <a:gd name="connsiteY5" fmla="*/ 24198 h 4255769"/>
              <a:gd name="connsiteX6" fmla="*/ 9989168 w 9989168"/>
              <a:gd name="connsiteY6" fmla="*/ 3647802 h 4255769"/>
              <a:gd name="connsiteX7" fmla="*/ 9982081 w 9989168"/>
              <a:gd name="connsiteY7" fmla="*/ 3664913 h 4255769"/>
              <a:gd name="connsiteX8" fmla="*/ 9964970 w 9989168"/>
              <a:gd name="connsiteY8" fmla="*/ 3672000 h 4255769"/>
              <a:gd name="connsiteX9" fmla="*/ 1427024 w 9989168"/>
              <a:gd name="connsiteY9" fmla="*/ 3672000 h 4255769"/>
              <a:gd name="connsiteX10" fmla="*/ 1402826 w 9989168"/>
              <a:gd name="connsiteY10" fmla="*/ 3647802 h 4255769"/>
              <a:gd name="connsiteX11" fmla="*/ 1402826 w 9989168"/>
              <a:gd name="connsiteY11" fmla="*/ 24198 h 4255769"/>
              <a:gd name="connsiteX0" fmla="*/ 1402826 w 9989168"/>
              <a:gd name="connsiteY0" fmla="*/ 610819 h 4258621"/>
              <a:gd name="connsiteX1" fmla="*/ 1409913 w 9989168"/>
              <a:gd name="connsiteY1" fmla="*/ 593708 h 4258621"/>
              <a:gd name="connsiteX2" fmla="*/ 1427024 w 9989168"/>
              <a:gd name="connsiteY2" fmla="*/ 586621 h 4258621"/>
              <a:gd name="connsiteX3" fmla="*/ 9964970 w 9989168"/>
              <a:gd name="connsiteY3" fmla="*/ 586621 h 4258621"/>
              <a:gd name="connsiteX4" fmla="*/ 9982081 w 9989168"/>
              <a:gd name="connsiteY4" fmla="*/ 593708 h 4258621"/>
              <a:gd name="connsiteX5" fmla="*/ 9989168 w 9989168"/>
              <a:gd name="connsiteY5" fmla="*/ 610819 h 4258621"/>
              <a:gd name="connsiteX6" fmla="*/ 9989168 w 9989168"/>
              <a:gd name="connsiteY6" fmla="*/ 4234423 h 4258621"/>
              <a:gd name="connsiteX7" fmla="*/ 9982081 w 9989168"/>
              <a:gd name="connsiteY7" fmla="*/ 4251534 h 4258621"/>
              <a:gd name="connsiteX8" fmla="*/ 9964970 w 9989168"/>
              <a:gd name="connsiteY8" fmla="*/ 4258621 h 4258621"/>
              <a:gd name="connsiteX9" fmla="*/ 1427024 w 9989168"/>
              <a:gd name="connsiteY9" fmla="*/ 4258621 h 4258621"/>
              <a:gd name="connsiteX10" fmla="*/ 1402826 w 9989168"/>
              <a:gd name="connsiteY10" fmla="*/ 610819 h 4258621"/>
              <a:gd name="connsiteX0" fmla="*/ 271129 w 8857471"/>
              <a:gd name="connsiteY0" fmla="*/ 617087 h 4302500"/>
              <a:gd name="connsiteX1" fmla="*/ 278216 w 8857471"/>
              <a:gd name="connsiteY1" fmla="*/ 599976 h 4302500"/>
              <a:gd name="connsiteX2" fmla="*/ 295327 w 8857471"/>
              <a:gd name="connsiteY2" fmla="*/ 592889 h 4302500"/>
              <a:gd name="connsiteX3" fmla="*/ 8833273 w 8857471"/>
              <a:gd name="connsiteY3" fmla="*/ 592889 h 4302500"/>
              <a:gd name="connsiteX4" fmla="*/ 8850384 w 8857471"/>
              <a:gd name="connsiteY4" fmla="*/ 599976 h 4302500"/>
              <a:gd name="connsiteX5" fmla="*/ 8857471 w 8857471"/>
              <a:gd name="connsiteY5" fmla="*/ 617087 h 4302500"/>
              <a:gd name="connsiteX6" fmla="*/ 8857471 w 8857471"/>
              <a:gd name="connsiteY6" fmla="*/ 4240691 h 4302500"/>
              <a:gd name="connsiteX7" fmla="*/ 8850384 w 8857471"/>
              <a:gd name="connsiteY7" fmla="*/ 4257802 h 4302500"/>
              <a:gd name="connsiteX8" fmla="*/ 8833273 w 8857471"/>
              <a:gd name="connsiteY8" fmla="*/ 4264889 h 4302500"/>
              <a:gd name="connsiteX9" fmla="*/ 1904990 w 8857471"/>
              <a:gd name="connsiteY9" fmla="*/ 4302500 h 4302500"/>
              <a:gd name="connsiteX10" fmla="*/ 271129 w 8857471"/>
              <a:gd name="connsiteY10" fmla="*/ 617087 h 4302500"/>
              <a:gd name="connsiteX0" fmla="*/ 1089409 w 9675751"/>
              <a:gd name="connsiteY0" fmla="*/ 676067 h 4715357"/>
              <a:gd name="connsiteX1" fmla="*/ 1096496 w 9675751"/>
              <a:gd name="connsiteY1" fmla="*/ 658956 h 4715357"/>
              <a:gd name="connsiteX2" fmla="*/ 1113607 w 9675751"/>
              <a:gd name="connsiteY2" fmla="*/ 651869 h 4715357"/>
              <a:gd name="connsiteX3" fmla="*/ 9651553 w 9675751"/>
              <a:gd name="connsiteY3" fmla="*/ 651869 h 4715357"/>
              <a:gd name="connsiteX4" fmla="*/ 9668664 w 9675751"/>
              <a:gd name="connsiteY4" fmla="*/ 658956 h 4715357"/>
              <a:gd name="connsiteX5" fmla="*/ 9675751 w 9675751"/>
              <a:gd name="connsiteY5" fmla="*/ 676067 h 4715357"/>
              <a:gd name="connsiteX6" fmla="*/ 9675751 w 9675751"/>
              <a:gd name="connsiteY6" fmla="*/ 4299671 h 4715357"/>
              <a:gd name="connsiteX7" fmla="*/ 9668664 w 9675751"/>
              <a:gd name="connsiteY7" fmla="*/ 4316782 h 4715357"/>
              <a:gd name="connsiteX8" fmla="*/ 9651553 w 9675751"/>
              <a:gd name="connsiteY8" fmla="*/ 4323869 h 4715357"/>
              <a:gd name="connsiteX9" fmla="*/ 7632953 w 9675751"/>
              <a:gd name="connsiteY9" fmla="*/ 4715357 h 4715357"/>
              <a:gd name="connsiteX10" fmla="*/ 1089409 w 9675751"/>
              <a:gd name="connsiteY10" fmla="*/ 676067 h 4715357"/>
              <a:gd name="connsiteX0" fmla="*/ 1089409 w 9016450"/>
              <a:gd name="connsiteY0" fmla="*/ 676067 h 5040523"/>
              <a:gd name="connsiteX1" fmla="*/ 437195 w 9016450"/>
              <a:gd name="connsiteY1" fmla="*/ 984122 h 5040523"/>
              <a:gd name="connsiteX2" fmla="*/ 454306 w 9016450"/>
              <a:gd name="connsiteY2" fmla="*/ 977035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089409 w 9016450"/>
              <a:gd name="connsiteY0" fmla="*/ 676067 h 5040523"/>
              <a:gd name="connsiteX1" fmla="*/ 437195 w 9016450"/>
              <a:gd name="connsiteY1" fmla="*/ 984122 h 5040523"/>
              <a:gd name="connsiteX2" fmla="*/ 599349 w 9016450"/>
              <a:gd name="connsiteY2" fmla="*/ 1174606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807200 w 9734241"/>
              <a:gd name="connsiteY0" fmla="*/ 644319 h 5008775"/>
              <a:gd name="connsiteX1" fmla="*/ 1317140 w 9734241"/>
              <a:gd name="connsiteY1" fmla="*/ 1142858 h 5008775"/>
              <a:gd name="connsiteX2" fmla="*/ 9710043 w 9734241"/>
              <a:gd name="connsiteY2" fmla="*/ 945287 h 5008775"/>
              <a:gd name="connsiteX3" fmla="*/ 9727154 w 9734241"/>
              <a:gd name="connsiteY3" fmla="*/ 952374 h 5008775"/>
              <a:gd name="connsiteX4" fmla="*/ 9734241 w 9734241"/>
              <a:gd name="connsiteY4" fmla="*/ 969485 h 5008775"/>
              <a:gd name="connsiteX5" fmla="*/ 9734241 w 9734241"/>
              <a:gd name="connsiteY5" fmla="*/ 4593089 h 5008775"/>
              <a:gd name="connsiteX6" fmla="*/ 9727154 w 9734241"/>
              <a:gd name="connsiteY6" fmla="*/ 4610200 h 5008775"/>
              <a:gd name="connsiteX7" fmla="*/ 9710043 w 9734241"/>
              <a:gd name="connsiteY7" fmla="*/ 4617287 h 5008775"/>
              <a:gd name="connsiteX8" fmla="*/ 7691443 w 9734241"/>
              <a:gd name="connsiteY8" fmla="*/ 5008775 h 5008775"/>
              <a:gd name="connsiteX9" fmla="*/ 1807200 w 9734241"/>
              <a:gd name="connsiteY9" fmla="*/ 644319 h 5008775"/>
              <a:gd name="connsiteX0" fmla="*/ 6710736 w 8753534"/>
              <a:gd name="connsiteY0" fmla="*/ 4063488 h 4063488"/>
              <a:gd name="connsiteX1" fmla="*/ 336433 w 8753534"/>
              <a:gd name="connsiteY1" fmla="*/ 197571 h 4063488"/>
              <a:gd name="connsiteX2" fmla="*/ 8729336 w 8753534"/>
              <a:gd name="connsiteY2" fmla="*/ 0 h 4063488"/>
              <a:gd name="connsiteX3" fmla="*/ 8746447 w 8753534"/>
              <a:gd name="connsiteY3" fmla="*/ 7087 h 4063488"/>
              <a:gd name="connsiteX4" fmla="*/ 8753534 w 8753534"/>
              <a:gd name="connsiteY4" fmla="*/ 24198 h 4063488"/>
              <a:gd name="connsiteX5" fmla="*/ 8753534 w 8753534"/>
              <a:gd name="connsiteY5" fmla="*/ 3647802 h 4063488"/>
              <a:gd name="connsiteX6" fmla="*/ 8746447 w 8753534"/>
              <a:gd name="connsiteY6" fmla="*/ 3664913 h 4063488"/>
              <a:gd name="connsiteX7" fmla="*/ 8729336 w 8753534"/>
              <a:gd name="connsiteY7" fmla="*/ 3672000 h 4063488"/>
              <a:gd name="connsiteX8" fmla="*/ 6710736 w 8753534"/>
              <a:gd name="connsiteY8" fmla="*/ 4063488 h 4063488"/>
              <a:gd name="connsiteX0" fmla="*/ 0 w 2357885"/>
              <a:gd name="connsiteY0" fmla="*/ 4739555 h 4739555"/>
              <a:gd name="connsiteX1" fmla="*/ 2018600 w 2357885"/>
              <a:gd name="connsiteY1" fmla="*/ 676067 h 4739555"/>
              <a:gd name="connsiteX2" fmla="*/ 2035711 w 2357885"/>
              <a:gd name="connsiteY2" fmla="*/ 683154 h 4739555"/>
              <a:gd name="connsiteX3" fmla="*/ 2042798 w 2357885"/>
              <a:gd name="connsiteY3" fmla="*/ 700265 h 4739555"/>
              <a:gd name="connsiteX4" fmla="*/ 2042798 w 2357885"/>
              <a:gd name="connsiteY4" fmla="*/ 4323869 h 4739555"/>
              <a:gd name="connsiteX5" fmla="*/ 2035711 w 2357885"/>
              <a:gd name="connsiteY5" fmla="*/ 4340980 h 4739555"/>
              <a:gd name="connsiteX6" fmla="*/ 2018600 w 2357885"/>
              <a:gd name="connsiteY6" fmla="*/ 4348067 h 4739555"/>
              <a:gd name="connsiteX7" fmla="*/ 0 w 2357885"/>
              <a:gd name="connsiteY7" fmla="*/ 4739555 h 4739555"/>
              <a:gd name="connsiteX0" fmla="*/ 0 w 826772"/>
              <a:gd name="connsiteY0" fmla="*/ 4284027 h 4284027"/>
              <a:gd name="connsiteX1" fmla="*/ 706217 w 826772"/>
              <a:gd name="connsiteY1" fmla="*/ 610991 h 4284027"/>
              <a:gd name="connsiteX2" fmla="*/ 723328 w 826772"/>
              <a:gd name="connsiteY2" fmla="*/ 618078 h 4284027"/>
              <a:gd name="connsiteX3" fmla="*/ 730415 w 826772"/>
              <a:gd name="connsiteY3" fmla="*/ 635189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826772"/>
              <a:gd name="connsiteY0" fmla="*/ 4284027 h 4284027"/>
              <a:gd name="connsiteX1" fmla="*/ 706217 w 826772"/>
              <a:gd name="connsiteY1" fmla="*/ 610991 h 4284027"/>
              <a:gd name="connsiteX2" fmla="*/ 723328 w 826772"/>
              <a:gd name="connsiteY2" fmla="*/ 618078 h 4284027"/>
              <a:gd name="connsiteX3" fmla="*/ 728356 w 826772"/>
              <a:gd name="connsiteY3" fmla="*/ 3124476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799476"/>
              <a:gd name="connsiteY0" fmla="*/ 3961195 h 3961195"/>
              <a:gd name="connsiteX1" fmla="*/ 706217 w 799476"/>
              <a:gd name="connsiteY1" fmla="*/ 288159 h 3961195"/>
              <a:gd name="connsiteX2" fmla="*/ 559555 w 799476"/>
              <a:gd name="connsiteY2" fmla="*/ 2232241 h 3961195"/>
              <a:gd name="connsiteX3" fmla="*/ 728356 w 799476"/>
              <a:gd name="connsiteY3" fmla="*/ 2801644 h 3961195"/>
              <a:gd name="connsiteX4" fmla="*/ 730415 w 799476"/>
              <a:gd name="connsiteY4" fmla="*/ 3935961 h 3961195"/>
              <a:gd name="connsiteX5" fmla="*/ 723328 w 799476"/>
              <a:gd name="connsiteY5" fmla="*/ 3953072 h 3961195"/>
              <a:gd name="connsiteX6" fmla="*/ 706217 w 799476"/>
              <a:gd name="connsiteY6" fmla="*/ 3960159 h 3961195"/>
              <a:gd name="connsiteX7" fmla="*/ 0 w 799476"/>
              <a:gd name="connsiteY7" fmla="*/ 3961195 h 3961195"/>
              <a:gd name="connsiteX0" fmla="*/ 0 w 827610"/>
              <a:gd name="connsiteY0" fmla="*/ 3866294 h 3866294"/>
              <a:gd name="connsiteX1" fmla="*/ 706217 w 827610"/>
              <a:gd name="connsiteY1" fmla="*/ 193258 h 3866294"/>
              <a:gd name="connsiteX2" fmla="*/ 728356 w 827610"/>
              <a:gd name="connsiteY2" fmla="*/ 2706743 h 3866294"/>
              <a:gd name="connsiteX3" fmla="*/ 730415 w 827610"/>
              <a:gd name="connsiteY3" fmla="*/ 3841060 h 3866294"/>
              <a:gd name="connsiteX4" fmla="*/ 723328 w 827610"/>
              <a:gd name="connsiteY4" fmla="*/ 3858171 h 3866294"/>
              <a:gd name="connsiteX5" fmla="*/ 706217 w 827610"/>
              <a:gd name="connsiteY5" fmla="*/ 3865258 h 3866294"/>
              <a:gd name="connsiteX6" fmla="*/ 0 w 827610"/>
              <a:gd name="connsiteY6" fmla="*/ 3866294 h 3866294"/>
              <a:gd name="connsiteX0" fmla="*/ 0 w 730415"/>
              <a:gd name="connsiteY0" fmla="*/ 1767518 h 1767518"/>
              <a:gd name="connsiteX1" fmla="*/ 428262 w 730415"/>
              <a:gd name="connsiteY1" fmla="*/ 783161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767518 h 1767518"/>
              <a:gd name="connsiteX1" fmla="*/ 220257 w 730415"/>
              <a:gd name="connsiteY1" fmla="*/ 518375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415" h="1249143">
                <a:moveTo>
                  <a:pt x="0" y="1249143"/>
                </a:moveTo>
                <a:lnTo>
                  <a:pt x="220257" y="0"/>
                </a:lnTo>
                <a:lnTo>
                  <a:pt x="728356" y="89592"/>
                </a:lnTo>
                <a:cubicBezTo>
                  <a:pt x="729042" y="467698"/>
                  <a:pt x="729729" y="845803"/>
                  <a:pt x="730415" y="1223909"/>
                </a:cubicBezTo>
                <a:cubicBezTo>
                  <a:pt x="730415" y="1230327"/>
                  <a:pt x="727866" y="1236482"/>
                  <a:pt x="723328" y="1241020"/>
                </a:cubicBezTo>
                <a:cubicBezTo>
                  <a:pt x="718790" y="1245558"/>
                  <a:pt x="712635" y="1248107"/>
                  <a:pt x="706217" y="1248107"/>
                </a:cubicBezTo>
                <a:lnTo>
                  <a:pt x="0" y="124914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 name="Titre 1"/>
          <p:cNvSpPr>
            <a:spLocks noGrp="1"/>
          </p:cNvSpPr>
          <p:nvPr>
            <p:ph type="title"/>
          </p:nvPr>
        </p:nvSpPr>
        <p:spPr bwMode="gray">
          <a:xfrm>
            <a:off x="720000" y="180000"/>
            <a:ext cx="7235824" cy="792162"/>
          </a:xfrm>
        </p:spPr>
        <p:txBody>
          <a:bodyPr>
            <a:normAutofit/>
          </a:bodyPr>
          <a:lstStyle>
            <a:lvl1pPr>
              <a:defRPr sz="2600"/>
            </a:lvl1pPr>
          </a:lstStyle>
          <a:p>
            <a:r>
              <a:rPr lang="fr-FR" noProof="0" dirty="0" smtClean="0"/>
              <a:t>Cliquez pour modifier le style du titre</a:t>
            </a:r>
            <a:endParaRPr lang="fr-FR" noProof="0" dirty="0"/>
          </a:p>
        </p:txBody>
      </p:sp>
      <p:sp>
        <p:nvSpPr>
          <p:cNvPr id="4" name="Espace réservé du pied de page 3"/>
          <p:cNvSpPr>
            <a:spLocks noGrp="1"/>
          </p:cNvSpPr>
          <p:nvPr>
            <p:ph type="ftr" sz="quarter" idx="10"/>
          </p:nvPr>
        </p:nvSpPr>
        <p:spPr bwMode="gray">
          <a:xfrm>
            <a:off x="1476375" y="6545263"/>
            <a:ext cx="6048375" cy="555625"/>
          </a:xfrm>
          <a:prstGeom prst="rect">
            <a:avLst/>
          </a:prstGeom>
        </p:spPr>
        <p:txBody>
          <a:bodyPr/>
          <a:lstStyle>
            <a:lvl1pPr fontAlgn="auto">
              <a:spcBef>
                <a:spcPts val="0"/>
              </a:spcBef>
              <a:spcAft>
                <a:spcPts val="0"/>
              </a:spcAft>
              <a:defRPr dirty="0">
                <a:latin typeface="+mn-lt"/>
              </a:defRPr>
            </a:lvl1pPr>
          </a:lstStyle>
          <a:p>
            <a:pPr>
              <a:defRPr/>
            </a:pPr>
            <a:endParaRPr lang="fr-FR"/>
          </a:p>
        </p:txBody>
      </p:sp>
      <p:sp>
        <p:nvSpPr>
          <p:cNvPr id="5" name="Espace réservé du numéro de diapositive 4"/>
          <p:cNvSpPr>
            <a:spLocks noGrp="1"/>
          </p:cNvSpPr>
          <p:nvPr>
            <p:ph type="sldNum" sz="quarter" idx="11"/>
          </p:nvPr>
        </p:nvSpPr>
        <p:spPr/>
        <p:txBody>
          <a:bodyPr/>
          <a:lstStyle>
            <a:lvl1pPr>
              <a:defRPr/>
            </a:lvl1pPr>
          </a:lstStyle>
          <a:p>
            <a:pPr>
              <a:defRPr/>
            </a:pPr>
            <a:fld id="{D35C65D3-6EC0-4D80-998F-8974834634A1}" type="slidenum">
              <a:rPr lang="fr-FR"/>
              <a:pPr>
                <a:defRPr/>
              </a:pPr>
              <a:t>‹N°›</a:t>
            </a:fld>
            <a:endParaRPr lang="fr-F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4_Texte_Chapitre_1">
    <p:spTree>
      <p:nvGrpSpPr>
        <p:cNvPr id="1" name=""/>
        <p:cNvGrpSpPr/>
        <p:nvPr/>
      </p:nvGrpSpPr>
      <p:grpSpPr>
        <a:xfrm>
          <a:off x="0" y="0"/>
          <a:ext cx="0" cy="0"/>
          <a:chOff x="0" y="0"/>
          <a:chExt cx="0" cy="0"/>
        </a:xfrm>
      </p:grpSpPr>
      <p:sp>
        <p:nvSpPr>
          <p:cNvPr id="3" name="Forme libre 8"/>
          <p:cNvSpPr/>
          <p:nvPr userDrawn="1"/>
        </p:nvSpPr>
        <p:spPr>
          <a:xfrm rot="21000000">
            <a:off x="-114300" y="-34925"/>
            <a:ext cx="730250" cy="1249363"/>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402826 w 9989168"/>
              <a:gd name="connsiteY0" fmla="*/ 24198 h 4255769"/>
              <a:gd name="connsiteX1" fmla="*/ 1409913 w 9989168"/>
              <a:gd name="connsiteY1" fmla="*/ 7087 h 4255769"/>
              <a:gd name="connsiteX2" fmla="*/ 1427024 w 9989168"/>
              <a:gd name="connsiteY2" fmla="*/ 0 h 4255769"/>
              <a:gd name="connsiteX3" fmla="*/ 9964970 w 9989168"/>
              <a:gd name="connsiteY3" fmla="*/ 0 h 4255769"/>
              <a:gd name="connsiteX4" fmla="*/ 9982081 w 9989168"/>
              <a:gd name="connsiteY4" fmla="*/ 7087 h 4255769"/>
              <a:gd name="connsiteX5" fmla="*/ 9989168 w 9989168"/>
              <a:gd name="connsiteY5" fmla="*/ 24198 h 4255769"/>
              <a:gd name="connsiteX6" fmla="*/ 9989168 w 9989168"/>
              <a:gd name="connsiteY6" fmla="*/ 3647802 h 4255769"/>
              <a:gd name="connsiteX7" fmla="*/ 9982081 w 9989168"/>
              <a:gd name="connsiteY7" fmla="*/ 3664913 h 4255769"/>
              <a:gd name="connsiteX8" fmla="*/ 9964970 w 9989168"/>
              <a:gd name="connsiteY8" fmla="*/ 3672000 h 4255769"/>
              <a:gd name="connsiteX9" fmla="*/ 1427024 w 9989168"/>
              <a:gd name="connsiteY9" fmla="*/ 3672000 h 4255769"/>
              <a:gd name="connsiteX10" fmla="*/ 1402826 w 9989168"/>
              <a:gd name="connsiteY10" fmla="*/ 3647802 h 4255769"/>
              <a:gd name="connsiteX11" fmla="*/ 1402826 w 9989168"/>
              <a:gd name="connsiteY11" fmla="*/ 24198 h 4255769"/>
              <a:gd name="connsiteX0" fmla="*/ 1402826 w 9989168"/>
              <a:gd name="connsiteY0" fmla="*/ 610819 h 4258621"/>
              <a:gd name="connsiteX1" fmla="*/ 1409913 w 9989168"/>
              <a:gd name="connsiteY1" fmla="*/ 593708 h 4258621"/>
              <a:gd name="connsiteX2" fmla="*/ 1427024 w 9989168"/>
              <a:gd name="connsiteY2" fmla="*/ 586621 h 4258621"/>
              <a:gd name="connsiteX3" fmla="*/ 9964970 w 9989168"/>
              <a:gd name="connsiteY3" fmla="*/ 586621 h 4258621"/>
              <a:gd name="connsiteX4" fmla="*/ 9982081 w 9989168"/>
              <a:gd name="connsiteY4" fmla="*/ 593708 h 4258621"/>
              <a:gd name="connsiteX5" fmla="*/ 9989168 w 9989168"/>
              <a:gd name="connsiteY5" fmla="*/ 610819 h 4258621"/>
              <a:gd name="connsiteX6" fmla="*/ 9989168 w 9989168"/>
              <a:gd name="connsiteY6" fmla="*/ 4234423 h 4258621"/>
              <a:gd name="connsiteX7" fmla="*/ 9982081 w 9989168"/>
              <a:gd name="connsiteY7" fmla="*/ 4251534 h 4258621"/>
              <a:gd name="connsiteX8" fmla="*/ 9964970 w 9989168"/>
              <a:gd name="connsiteY8" fmla="*/ 4258621 h 4258621"/>
              <a:gd name="connsiteX9" fmla="*/ 1427024 w 9989168"/>
              <a:gd name="connsiteY9" fmla="*/ 4258621 h 4258621"/>
              <a:gd name="connsiteX10" fmla="*/ 1402826 w 9989168"/>
              <a:gd name="connsiteY10" fmla="*/ 610819 h 4258621"/>
              <a:gd name="connsiteX0" fmla="*/ 271129 w 8857471"/>
              <a:gd name="connsiteY0" fmla="*/ 617087 h 4302500"/>
              <a:gd name="connsiteX1" fmla="*/ 278216 w 8857471"/>
              <a:gd name="connsiteY1" fmla="*/ 599976 h 4302500"/>
              <a:gd name="connsiteX2" fmla="*/ 295327 w 8857471"/>
              <a:gd name="connsiteY2" fmla="*/ 592889 h 4302500"/>
              <a:gd name="connsiteX3" fmla="*/ 8833273 w 8857471"/>
              <a:gd name="connsiteY3" fmla="*/ 592889 h 4302500"/>
              <a:gd name="connsiteX4" fmla="*/ 8850384 w 8857471"/>
              <a:gd name="connsiteY4" fmla="*/ 599976 h 4302500"/>
              <a:gd name="connsiteX5" fmla="*/ 8857471 w 8857471"/>
              <a:gd name="connsiteY5" fmla="*/ 617087 h 4302500"/>
              <a:gd name="connsiteX6" fmla="*/ 8857471 w 8857471"/>
              <a:gd name="connsiteY6" fmla="*/ 4240691 h 4302500"/>
              <a:gd name="connsiteX7" fmla="*/ 8850384 w 8857471"/>
              <a:gd name="connsiteY7" fmla="*/ 4257802 h 4302500"/>
              <a:gd name="connsiteX8" fmla="*/ 8833273 w 8857471"/>
              <a:gd name="connsiteY8" fmla="*/ 4264889 h 4302500"/>
              <a:gd name="connsiteX9" fmla="*/ 1904990 w 8857471"/>
              <a:gd name="connsiteY9" fmla="*/ 4302500 h 4302500"/>
              <a:gd name="connsiteX10" fmla="*/ 271129 w 8857471"/>
              <a:gd name="connsiteY10" fmla="*/ 617087 h 4302500"/>
              <a:gd name="connsiteX0" fmla="*/ 1089409 w 9675751"/>
              <a:gd name="connsiteY0" fmla="*/ 676067 h 4715357"/>
              <a:gd name="connsiteX1" fmla="*/ 1096496 w 9675751"/>
              <a:gd name="connsiteY1" fmla="*/ 658956 h 4715357"/>
              <a:gd name="connsiteX2" fmla="*/ 1113607 w 9675751"/>
              <a:gd name="connsiteY2" fmla="*/ 651869 h 4715357"/>
              <a:gd name="connsiteX3" fmla="*/ 9651553 w 9675751"/>
              <a:gd name="connsiteY3" fmla="*/ 651869 h 4715357"/>
              <a:gd name="connsiteX4" fmla="*/ 9668664 w 9675751"/>
              <a:gd name="connsiteY4" fmla="*/ 658956 h 4715357"/>
              <a:gd name="connsiteX5" fmla="*/ 9675751 w 9675751"/>
              <a:gd name="connsiteY5" fmla="*/ 676067 h 4715357"/>
              <a:gd name="connsiteX6" fmla="*/ 9675751 w 9675751"/>
              <a:gd name="connsiteY6" fmla="*/ 4299671 h 4715357"/>
              <a:gd name="connsiteX7" fmla="*/ 9668664 w 9675751"/>
              <a:gd name="connsiteY7" fmla="*/ 4316782 h 4715357"/>
              <a:gd name="connsiteX8" fmla="*/ 9651553 w 9675751"/>
              <a:gd name="connsiteY8" fmla="*/ 4323869 h 4715357"/>
              <a:gd name="connsiteX9" fmla="*/ 7632953 w 9675751"/>
              <a:gd name="connsiteY9" fmla="*/ 4715357 h 4715357"/>
              <a:gd name="connsiteX10" fmla="*/ 1089409 w 9675751"/>
              <a:gd name="connsiteY10" fmla="*/ 676067 h 4715357"/>
              <a:gd name="connsiteX0" fmla="*/ 1089409 w 9016450"/>
              <a:gd name="connsiteY0" fmla="*/ 676067 h 5040523"/>
              <a:gd name="connsiteX1" fmla="*/ 437195 w 9016450"/>
              <a:gd name="connsiteY1" fmla="*/ 984122 h 5040523"/>
              <a:gd name="connsiteX2" fmla="*/ 454306 w 9016450"/>
              <a:gd name="connsiteY2" fmla="*/ 977035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089409 w 9016450"/>
              <a:gd name="connsiteY0" fmla="*/ 676067 h 5040523"/>
              <a:gd name="connsiteX1" fmla="*/ 437195 w 9016450"/>
              <a:gd name="connsiteY1" fmla="*/ 984122 h 5040523"/>
              <a:gd name="connsiteX2" fmla="*/ 599349 w 9016450"/>
              <a:gd name="connsiteY2" fmla="*/ 1174606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807200 w 9734241"/>
              <a:gd name="connsiteY0" fmla="*/ 644319 h 5008775"/>
              <a:gd name="connsiteX1" fmla="*/ 1317140 w 9734241"/>
              <a:gd name="connsiteY1" fmla="*/ 1142858 h 5008775"/>
              <a:gd name="connsiteX2" fmla="*/ 9710043 w 9734241"/>
              <a:gd name="connsiteY2" fmla="*/ 945287 h 5008775"/>
              <a:gd name="connsiteX3" fmla="*/ 9727154 w 9734241"/>
              <a:gd name="connsiteY3" fmla="*/ 952374 h 5008775"/>
              <a:gd name="connsiteX4" fmla="*/ 9734241 w 9734241"/>
              <a:gd name="connsiteY4" fmla="*/ 969485 h 5008775"/>
              <a:gd name="connsiteX5" fmla="*/ 9734241 w 9734241"/>
              <a:gd name="connsiteY5" fmla="*/ 4593089 h 5008775"/>
              <a:gd name="connsiteX6" fmla="*/ 9727154 w 9734241"/>
              <a:gd name="connsiteY6" fmla="*/ 4610200 h 5008775"/>
              <a:gd name="connsiteX7" fmla="*/ 9710043 w 9734241"/>
              <a:gd name="connsiteY7" fmla="*/ 4617287 h 5008775"/>
              <a:gd name="connsiteX8" fmla="*/ 7691443 w 9734241"/>
              <a:gd name="connsiteY8" fmla="*/ 5008775 h 5008775"/>
              <a:gd name="connsiteX9" fmla="*/ 1807200 w 9734241"/>
              <a:gd name="connsiteY9" fmla="*/ 644319 h 5008775"/>
              <a:gd name="connsiteX0" fmla="*/ 6710736 w 8753534"/>
              <a:gd name="connsiteY0" fmla="*/ 4063488 h 4063488"/>
              <a:gd name="connsiteX1" fmla="*/ 336433 w 8753534"/>
              <a:gd name="connsiteY1" fmla="*/ 197571 h 4063488"/>
              <a:gd name="connsiteX2" fmla="*/ 8729336 w 8753534"/>
              <a:gd name="connsiteY2" fmla="*/ 0 h 4063488"/>
              <a:gd name="connsiteX3" fmla="*/ 8746447 w 8753534"/>
              <a:gd name="connsiteY3" fmla="*/ 7087 h 4063488"/>
              <a:gd name="connsiteX4" fmla="*/ 8753534 w 8753534"/>
              <a:gd name="connsiteY4" fmla="*/ 24198 h 4063488"/>
              <a:gd name="connsiteX5" fmla="*/ 8753534 w 8753534"/>
              <a:gd name="connsiteY5" fmla="*/ 3647802 h 4063488"/>
              <a:gd name="connsiteX6" fmla="*/ 8746447 w 8753534"/>
              <a:gd name="connsiteY6" fmla="*/ 3664913 h 4063488"/>
              <a:gd name="connsiteX7" fmla="*/ 8729336 w 8753534"/>
              <a:gd name="connsiteY7" fmla="*/ 3672000 h 4063488"/>
              <a:gd name="connsiteX8" fmla="*/ 6710736 w 8753534"/>
              <a:gd name="connsiteY8" fmla="*/ 4063488 h 4063488"/>
              <a:gd name="connsiteX0" fmla="*/ 0 w 2357885"/>
              <a:gd name="connsiteY0" fmla="*/ 4739555 h 4739555"/>
              <a:gd name="connsiteX1" fmla="*/ 2018600 w 2357885"/>
              <a:gd name="connsiteY1" fmla="*/ 676067 h 4739555"/>
              <a:gd name="connsiteX2" fmla="*/ 2035711 w 2357885"/>
              <a:gd name="connsiteY2" fmla="*/ 683154 h 4739555"/>
              <a:gd name="connsiteX3" fmla="*/ 2042798 w 2357885"/>
              <a:gd name="connsiteY3" fmla="*/ 700265 h 4739555"/>
              <a:gd name="connsiteX4" fmla="*/ 2042798 w 2357885"/>
              <a:gd name="connsiteY4" fmla="*/ 4323869 h 4739555"/>
              <a:gd name="connsiteX5" fmla="*/ 2035711 w 2357885"/>
              <a:gd name="connsiteY5" fmla="*/ 4340980 h 4739555"/>
              <a:gd name="connsiteX6" fmla="*/ 2018600 w 2357885"/>
              <a:gd name="connsiteY6" fmla="*/ 4348067 h 4739555"/>
              <a:gd name="connsiteX7" fmla="*/ 0 w 2357885"/>
              <a:gd name="connsiteY7" fmla="*/ 4739555 h 4739555"/>
              <a:gd name="connsiteX0" fmla="*/ 0 w 826772"/>
              <a:gd name="connsiteY0" fmla="*/ 4284027 h 4284027"/>
              <a:gd name="connsiteX1" fmla="*/ 706217 w 826772"/>
              <a:gd name="connsiteY1" fmla="*/ 610991 h 4284027"/>
              <a:gd name="connsiteX2" fmla="*/ 723328 w 826772"/>
              <a:gd name="connsiteY2" fmla="*/ 618078 h 4284027"/>
              <a:gd name="connsiteX3" fmla="*/ 730415 w 826772"/>
              <a:gd name="connsiteY3" fmla="*/ 635189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826772"/>
              <a:gd name="connsiteY0" fmla="*/ 4284027 h 4284027"/>
              <a:gd name="connsiteX1" fmla="*/ 706217 w 826772"/>
              <a:gd name="connsiteY1" fmla="*/ 610991 h 4284027"/>
              <a:gd name="connsiteX2" fmla="*/ 723328 w 826772"/>
              <a:gd name="connsiteY2" fmla="*/ 618078 h 4284027"/>
              <a:gd name="connsiteX3" fmla="*/ 728356 w 826772"/>
              <a:gd name="connsiteY3" fmla="*/ 3124476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799476"/>
              <a:gd name="connsiteY0" fmla="*/ 3961195 h 3961195"/>
              <a:gd name="connsiteX1" fmla="*/ 706217 w 799476"/>
              <a:gd name="connsiteY1" fmla="*/ 288159 h 3961195"/>
              <a:gd name="connsiteX2" fmla="*/ 559555 w 799476"/>
              <a:gd name="connsiteY2" fmla="*/ 2232241 h 3961195"/>
              <a:gd name="connsiteX3" fmla="*/ 728356 w 799476"/>
              <a:gd name="connsiteY3" fmla="*/ 2801644 h 3961195"/>
              <a:gd name="connsiteX4" fmla="*/ 730415 w 799476"/>
              <a:gd name="connsiteY4" fmla="*/ 3935961 h 3961195"/>
              <a:gd name="connsiteX5" fmla="*/ 723328 w 799476"/>
              <a:gd name="connsiteY5" fmla="*/ 3953072 h 3961195"/>
              <a:gd name="connsiteX6" fmla="*/ 706217 w 799476"/>
              <a:gd name="connsiteY6" fmla="*/ 3960159 h 3961195"/>
              <a:gd name="connsiteX7" fmla="*/ 0 w 799476"/>
              <a:gd name="connsiteY7" fmla="*/ 3961195 h 3961195"/>
              <a:gd name="connsiteX0" fmla="*/ 0 w 827610"/>
              <a:gd name="connsiteY0" fmla="*/ 3866294 h 3866294"/>
              <a:gd name="connsiteX1" fmla="*/ 706217 w 827610"/>
              <a:gd name="connsiteY1" fmla="*/ 193258 h 3866294"/>
              <a:gd name="connsiteX2" fmla="*/ 728356 w 827610"/>
              <a:gd name="connsiteY2" fmla="*/ 2706743 h 3866294"/>
              <a:gd name="connsiteX3" fmla="*/ 730415 w 827610"/>
              <a:gd name="connsiteY3" fmla="*/ 3841060 h 3866294"/>
              <a:gd name="connsiteX4" fmla="*/ 723328 w 827610"/>
              <a:gd name="connsiteY4" fmla="*/ 3858171 h 3866294"/>
              <a:gd name="connsiteX5" fmla="*/ 706217 w 827610"/>
              <a:gd name="connsiteY5" fmla="*/ 3865258 h 3866294"/>
              <a:gd name="connsiteX6" fmla="*/ 0 w 827610"/>
              <a:gd name="connsiteY6" fmla="*/ 3866294 h 3866294"/>
              <a:gd name="connsiteX0" fmla="*/ 0 w 730415"/>
              <a:gd name="connsiteY0" fmla="*/ 1767518 h 1767518"/>
              <a:gd name="connsiteX1" fmla="*/ 428262 w 730415"/>
              <a:gd name="connsiteY1" fmla="*/ 783161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767518 h 1767518"/>
              <a:gd name="connsiteX1" fmla="*/ 220257 w 730415"/>
              <a:gd name="connsiteY1" fmla="*/ 518375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415" h="1249143">
                <a:moveTo>
                  <a:pt x="0" y="1249143"/>
                </a:moveTo>
                <a:lnTo>
                  <a:pt x="220257" y="0"/>
                </a:lnTo>
                <a:lnTo>
                  <a:pt x="728356" y="89592"/>
                </a:lnTo>
                <a:cubicBezTo>
                  <a:pt x="729042" y="467698"/>
                  <a:pt x="729729" y="845803"/>
                  <a:pt x="730415" y="1223909"/>
                </a:cubicBezTo>
                <a:cubicBezTo>
                  <a:pt x="730415" y="1230327"/>
                  <a:pt x="727866" y="1236482"/>
                  <a:pt x="723328" y="1241020"/>
                </a:cubicBezTo>
                <a:cubicBezTo>
                  <a:pt x="718790" y="1245558"/>
                  <a:pt x="712635" y="1248107"/>
                  <a:pt x="706217" y="1248107"/>
                </a:cubicBezTo>
                <a:lnTo>
                  <a:pt x="0" y="124914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ndParaRPr>
          </a:p>
        </p:txBody>
      </p:sp>
      <p:sp>
        <p:nvSpPr>
          <p:cNvPr id="2" name="Titre 1"/>
          <p:cNvSpPr>
            <a:spLocks noGrp="1"/>
          </p:cNvSpPr>
          <p:nvPr>
            <p:ph type="title"/>
          </p:nvPr>
        </p:nvSpPr>
        <p:spPr bwMode="gray">
          <a:xfrm>
            <a:off x="720000" y="180000"/>
            <a:ext cx="7235824" cy="792162"/>
          </a:xfrm>
        </p:spPr>
        <p:txBody>
          <a:bodyPr>
            <a:normAutofit/>
          </a:bodyPr>
          <a:lstStyle>
            <a:lvl1pPr>
              <a:defRPr sz="2600"/>
            </a:lvl1pPr>
          </a:lstStyle>
          <a:p>
            <a:r>
              <a:rPr lang="fr-FR" noProof="0" dirty="0" smtClean="0"/>
              <a:t>Cliquez pour modifier le style du titre</a:t>
            </a:r>
            <a:endParaRPr lang="fr-FR" noProof="0" dirty="0"/>
          </a:p>
        </p:txBody>
      </p:sp>
      <p:sp>
        <p:nvSpPr>
          <p:cNvPr id="4" name="Espace réservé du pied de page 3"/>
          <p:cNvSpPr>
            <a:spLocks noGrp="1"/>
          </p:cNvSpPr>
          <p:nvPr>
            <p:ph type="ftr" sz="quarter" idx="10"/>
          </p:nvPr>
        </p:nvSpPr>
        <p:spPr bwMode="gray">
          <a:xfrm>
            <a:off x="1476375" y="6545263"/>
            <a:ext cx="6048375" cy="555625"/>
          </a:xfrm>
          <a:prstGeom prst="rect">
            <a:avLst/>
          </a:prstGeom>
        </p:spPr>
        <p:txBody>
          <a:bodyPr/>
          <a:lstStyle>
            <a:lvl1pPr fontAlgn="auto">
              <a:spcBef>
                <a:spcPts val="0"/>
              </a:spcBef>
              <a:spcAft>
                <a:spcPts val="0"/>
              </a:spcAft>
              <a:defRPr dirty="0">
                <a:solidFill>
                  <a:srgbClr val="A09687"/>
                </a:solidFill>
                <a:latin typeface="+mn-lt"/>
              </a:defRPr>
            </a:lvl1pPr>
          </a:lstStyle>
          <a:p>
            <a:pPr>
              <a:defRPr/>
            </a:pPr>
            <a:endParaRPr lang="fr-FR"/>
          </a:p>
        </p:txBody>
      </p:sp>
      <p:sp>
        <p:nvSpPr>
          <p:cNvPr id="5" name="Espace réservé du numéro de diapositive 4"/>
          <p:cNvSpPr>
            <a:spLocks noGrp="1"/>
          </p:cNvSpPr>
          <p:nvPr>
            <p:ph type="sldNum" sz="quarter" idx="11"/>
          </p:nvPr>
        </p:nvSpPr>
        <p:spPr/>
        <p:txBody>
          <a:bodyPr/>
          <a:lstStyle>
            <a:lvl1pPr>
              <a:defRPr>
                <a:solidFill>
                  <a:srgbClr val="FFFFFF"/>
                </a:solidFill>
              </a:defRPr>
            </a:lvl1pPr>
          </a:lstStyle>
          <a:p>
            <a:pPr>
              <a:defRPr/>
            </a:pPr>
            <a:fld id="{70E19B7E-EF30-4CAB-8F2E-73A3D915405D}" type="slidenum">
              <a:rPr lang="fr-FR"/>
              <a:pPr>
                <a:defRPr/>
              </a:pPr>
              <a:t>‹N°›</a:t>
            </a:fld>
            <a:endParaRPr lang="fr-F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5_Texte_Chapitre_1">
    <p:spTree>
      <p:nvGrpSpPr>
        <p:cNvPr id="1" name=""/>
        <p:cNvGrpSpPr/>
        <p:nvPr/>
      </p:nvGrpSpPr>
      <p:grpSpPr>
        <a:xfrm>
          <a:off x="0" y="0"/>
          <a:ext cx="0" cy="0"/>
          <a:chOff x="0" y="0"/>
          <a:chExt cx="0" cy="0"/>
        </a:xfrm>
      </p:grpSpPr>
      <p:sp>
        <p:nvSpPr>
          <p:cNvPr id="3" name="Forme libre 8"/>
          <p:cNvSpPr/>
          <p:nvPr userDrawn="1"/>
        </p:nvSpPr>
        <p:spPr>
          <a:xfrm rot="21000000">
            <a:off x="-114300" y="-34925"/>
            <a:ext cx="730250" cy="1249363"/>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402826 w 9989168"/>
              <a:gd name="connsiteY0" fmla="*/ 24198 h 4255769"/>
              <a:gd name="connsiteX1" fmla="*/ 1409913 w 9989168"/>
              <a:gd name="connsiteY1" fmla="*/ 7087 h 4255769"/>
              <a:gd name="connsiteX2" fmla="*/ 1427024 w 9989168"/>
              <a:gd name="connsiteY2" fmla="*/ 0 h 4255769"/>
              <a:gd name="connsiteX3" fmla="*/ 9964970 w 9989168"/>
              <a:gd name="connsiteY3" fmla="*/ 0 h 4255769"/>
              <a:gd name="connsiteX4" fmla="*/ 9982081 w 9989168"/>
              <a:gd name="connsiteY4" fmla="*/ 7087 h 4255769"/>
              <a:gd name="connsiteX5" fmla="*/ 9989168 w 9989168"/>
              <a:gd name="connsiteY5" fmla="*/ 24198 h 4255769"/>
              <a:gd name="connsiteX6" fmla="*/ 9989168 w 9989168"/>
              <a:gd name="connsiteY6" fmla="*/ 3647802 h 4255769"/>
              <a:gd name="connsiteX7" fmla="*/ 9982081 w 9989168"/>
              <a:gd name="connsiteY7" fmla="*/ 3664913 h 4255769"/>
              <a:gd name="connsiteX8" fmla="*/ 9964970 w 9989168"/>
              <a:gd name="connsiteY8" fmla="*/ 3672000 h 4255769"/>
              <a:gd name="connsiteX9" fmla="*/ 1427024 w 9989168"/>
              <a:gd name="connsiteY9" fmla="*/ 3672000 h 4255769"/>
              <a:gd name="connsiteX10" fmla="*/ 1402826 w 9989168"/>
              <a:gd name="connsiteY10" fmla="*/ 3647802 h 4255769"/>
              <a:gd name="connsiteX11" fmla="*/ 1402826 w 9989168"/>
              <a:gd name="connsiteY11" fmla="*/ 24198 h 4255769"/>
              <a:gd name="connsiteX0" fmla="*/ 1402826 w 9989168"/>
              <a:gd name="connsiteY0" fmla="*/ 610819 h 4258621"/>
              <a:gd name="connsiteX1" fmla="*/ 1409913 w 9989168"/>
              <a:gd name="connsiteY1" fmla="*/ 593708 h 4258621"/>
              <a:gd name="connsiteX2" fmla="*/ 1427024 w 9989168"/>
              <a:gd name="connsiteY2" fmla="*/ 586621 h 4258621"/>
              <a:gd name="connsiteX3" fmla="*/ 9964970 w 9989168"/>
              <a:gd name="connsiteY3" fmla="*/ 586621 h 4258621"/>
              <a:gd name="connsiteX4" fmla="*/ 9982081 w 9989168"/>
              <a:gd name="connsiteY4" fmla="*/ 593708 h 4258621"/>
              <a:gd name="connsiteX5" fmla="*/ 9989168 w 9989168"/>
              <a:gd name="connsiteY5" fmla="*/ 610819 h 4258621"/>
              <a:gd name="connsiteX6" fmla="*/ 9989168 w 9989168"/>
              <a:gd name="connsiteY6" fmla="*/ 4234423 h 4258621"/>
              <a:gd name="connsiteX7" fmla="*/ 9982081 w 9989168"/>
              <a:gd name="connsiteY7" fmla="*/ 4251534 h 4258621"/>
              <a:gd name="connsiteX8" fmla="*/ 9964970 w 9989168"/>
              <a:gd name="connsiteY8" fmla="*/ 4258621 h 4258621"/>
              <a:gd name="connsiteX9" fmla="*/ 1427024 w 9989168"/>
              <a:gd name="connsiteY9" fmla="*/ 4258621 h 4258621"/>
              <a:gd name="connsiteX10" fmla="*/ 1402826 w 9989168"/>
              <a:gd name="connsiteY10" fmla="*/ 610819 h 4258621"/>
              <a:gd name="connsiteX0" fmla="*/ 271129 w 8857471"/>
              <a:gd name="connsiteY0" fmla="*/ 617087 h 4302500"/>
              <a:gd name="connsiteX1" fmla="*/ 278216 w 8857471"/>
              <a:gd name="connsiteY1" fmla="*/ 599976 h 4302500"/>
              <a:gd name="connsiteX2" fmla="*/ 295327 w 8857471"/>
              <a:gd name="connsiteY2" fmla="*/ 592889 h 4302500"/>
              <a:gd name="connsiteX3" fmla="*/ 8833273 w 8857471"/>
              <a:gd name="connsiteY3" fmla="*/ 592889 h 4302500"/>
              <a:gd name="connsiteX4" fmla="*/ 8850384 w 8857471"/>
              <a:gd name="connsiteY4" fmla="*/ 599976 h 4302500"/>
              <a:gd name="connsiteX5" fmla="*/ 8857471 w 8857471"/>
              <a:gd name="connsiteY5" fmla="*/ 617087 h 4302500"/>
              <a:gd name="connsiteX6" fmla="*/ 8857471 w 8857471"/>
              <a:gd name="connsiteY6" fmla="*/ 4240691 h 4302500"/>
              <a:gd name="connsiteX7" fmla="*/ 8850384 w 8857471"/>
              <a:gd name="connsiteY7" fmla="*/ 4257802 h 4302500"/>
              <a:gd name="connsiteX8" fmla="*/ 8833273 w 8857471"/>
              <a:gd name="connsiteY8" fmla="*/ 4264889 h 4302500"/>
              <a:gd name="connsiteX9" fmla="*/ 1904990 w 8857471"/>
              <a:gd name="connsiteY9" fmla="*/ 4302500 h 4302500"/>
              <a:gd name="connsiteX10" fmla="*/ 271129 w 8857471"/>
              <a:gd name="connsiteY10" fmla="*/ 617087 h 4302500"/>
              <a:gd name="connsiteX0" fmla="*/ 1089409 w 9675751"/>
              <a:gd name="connsiteY0" fmla="*/ 676067 h 4715357"/>
              <a:gd name="connsiteX1" fmla="*/ 1096496 w 9675751"/>
              <a:gd name="connsiteY1" fmla="*/ 658956 h 4715357"/>
              <a:gd name="connsiteX2" fmla="*/ 1113607 w 9675751"/>
              <a:gd name="connsiteY2" fmla="*/ 651869 h 4715357"/>
              <a:gd name="connsiteX3" fmla="*/ 9651553 w 9675751"/>
              <a:gd name="connsiteY3" fmla="*/ 651869 h 4715357"/>
              <a:gd name="connsiteX4" fmla="*/ 9668664 w 9675751"/>
              <a:gd name="connsiteY4" fmla="*/ 658956 h 4715357"/>
              <a:gd name="connsiteX5" fmla="*/ 9675751 w 9675751"/>
              <a:gd name="connsiteY5" fmla="*/ 676067 h 4715357"/>
              <a:gd name="connsiteX6" fmla="*/ 9675751 w 9675751"/>
              <a:gd name="connsiteY6" fmla="*/ 4299671 h 4715357"/>
              <a:gd name="connsiteX7" fmla="*/ 9668664 w 9675751"/>
              <a:gd name="connsiteY7" fmla="*/ 4316782 h 4715357"/>
              <a:gd name="connsiteX8" fmla="*/ 9651553 w 9675751"/>
              <a:gd name="connsiteY8" fmla="*/ 4323869 h 4715357"/>
              <a:gd name="connsiteX9" fmla="*/ 7632953 w 9675751"/>
              <a:gd name="connsiteY9" fmla="*/ 4715357 h 4715357"/>
              <a:gd name="connsiteX10" fmla="*/ 1089409 w 9675751"/>
              <a:gd name="connsiteY10" fmla="*/ 676067 h 4715357"/>
              <a:gd name="connsiteX0" fmla="*/ 1089409 w 9016450"/>
              <a:gd name="connsiteY0" fmla="*/ 676067 h 5040523"/>
              <a:gd name="connsiteX1" fmla="*/ 437195 w 9016450"/>
              <a:gd name="connsiteY1" fmla="*/ 984122 h 5040523"/>
              <a:gd name="connsiteX2" fmla="*/ 454306 w 9016450"/>
              <a:gd name="connsiteY2" fmla="*/ 977035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089409 w 9016450"/>
              <a:gd name="connsiteY0" fmla="*/ 676067 h 5040523"/>
              <a:gd name="connsiteX1" fmla="*/ 437195 w 9016450"/>
              <a:gd name="connsiteY1" fmla="*/ 984122 h 5040523"/>
              <a:gd name="connsiteX2" fmla="*/ 599349 w 9016450"/>
              <a:gd name="connsiteY2" fmla="*/ 1174606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807200 w 9734241"/>
              <a:gd name="connsiteY0" fmla="*/ 644319 h 5008775"/>
              <a:gd name="connsiteX1" fmla="*/ 1317140 w 9734241"/>
              <a:gd name="connsiteY1" fmla="*/ 1142858 h 5008775"/>
              <a:gd name="connsiteX2" fmla="*/ 9710043 w 9734241"/>
              <a:gd name="connsiteY2" fmla="*/ 945287 h 5008775"/>
              <a:gd name="connsiteX3" fmla="*/ 9727154 w 9734241"/>
              <a:gd name="connsiteY3" fmla="*/ 952374 h 5008775"/>
              <a:gd name="connsiteX4" fmla="*/ 9734241 w 9734241"/>
              <a:gd name="connsiteY4" fmla="*/ 969485 h 5008775"/>
              <a:gd name="connsiteX5" fmla="*/ 9734241 w 9734241"/>
              <a:gd name="connsiteY5" fmla="*/ 4593089 h 5008775"/>
              <a:gd name="connsiteX6" fmla="*/ 9727154 w 9734241"/>
              <a:gd name="connsiteY6" fmla="*/ 4610200 h 5008775"/>
              <a:gd name="connsiteX7" fmla="*/ 9710043 w 9734241"/>
              <a:gd name="connsiteY7" fmla="*/ 4617287 h 5008775"/>
              <a:gd name="connsiteX8" fmla="*/ 7691443 w 9734241"/>
              <a:gd name="connsiteY8" fmla="*/ 5008775 h 5008775"/>
              <a:gd name="connsiteX9" fmla="*/ 1807200 w 9734241"/>
              <a:gd name="connsiteY9" fmla="*/ 644319 h 5008775"/>
              <a:gd name="connsiteX0" fmla="*/ 6710736 w 8753534"/>
              <a:gd name="connsiteY0" fmla="*/ 4063488 h 4063488"/>
              <a:gd name="connsiteX1" fmla="*/ 336433 w 8753534"/>
              <a:gd name="connsiteY1" fmla="*/ 197571 h 4063488"/>
              <a:gd name="connsiteX2" fmla="*/ 8729336 w 8753534"/>
              <a:gd name="connsiteY2" fmla="*/ 0 h 4063488"/>
              <a:gd name="connsiteX3" fmla="*/ 8746447 w 8753534"/>
              <a:gd name="connsiteY3" fmla="*/ 7087 h 4063488"/>
              <a:gd name="connsiteX4" fmla="*/ 8753534 w 8753534"/>
              <a:gd name="connsiteY4" fmla="*/ 24198 h 4063488"/>
              <a:gd name="connsiteX5" fmla="*/ 8753534 w 8753534"/>
              <a:gd name="connsiteY5" fmla="*/ 3647802 h 4063488"/>
              <a:gd name="connsiteX6" fmla="*/ 8746447 w 8753534"/>
              <a:gd name="connsiteY6" fmla="*/ 3664913 h 4063488"/>
              <a:gd name="connsiteX7" fmla="*/ 8729336 w 8753534"/>
              <a:gd name="connsiteY7" fmla="*/ 3672000 h 4063488"/>
              <a:gd name="connsiteX8" fmla="*/ 6710736 w 8753534"/>
              <a:gd name="connsiteY8" fmla="*/ 4063488 h 4063488"/>
              <a:gd name="connsiteX0" fmla="*/ 0 w 2357885"/>
              <a:gd name="connsiteY0" fmla="*/ 4739555 h 4739555"/>
              <a:gd name="connsiteX1" fmla="*/ 2018600 w 2357885"/>
              <a:gd name="connsiteY1" fmla="*/ 676067 h 4739555"/>
              <a:gd name="connsiteX2" fmla="*/ 2035711 w 2357885"/>
              <a:gd name="connsiteY2" fmla="*/ 683154 h 4739555"/>
              <a:gd name="connsiteX3" fmla="*/ 2042798 w 2357885"/>
              <a:gd name="connsiteY3" fmla="*/ 700265 h 4739555"/>
              <a:gd name="connsiteX4" fmla="*/ 2042798 w 2357885"/>
              <a:gd name="connsiteY4" fmla="*/ 4323869 h 4739555"/>
              <a:gd name="connsiteX5" fmla="*/ 2035711 w 2357885"/>
              <a:gd name="connsiteY5" fmla="*/ 4340980 h 4739555"/>
              <a:gd name="connsiteX6" fmla="*/ 2018600 w 2357885"/>
              <a:gd name="connsiteY6" fmla="*/ 4348067 h 4739555"/>
              <a:gd name="connsiteX7" fmla="*/ 0 w 2357885"/>
              <a:gd name="connsiteY7" fmla="*/ 4739555 h 4739555"/>
              <a:gd name="connsiteX0" fmla="*/ 0 w 826772"/>
              <a:gd name="connsiteY0" fmla="*/ 4284027 h 4284027"/>
              <a:gd name="connsiteX1" fmla="*/ 706217 w 826772"/>
              <a:gd name="connsiteY1" fmla="*/ 610991 h 4284027"/>
              <a:gd name="connsiteX2" fmla="*/ 723328 w 826772"/>
              <a:gd name="connsiteY2" fmla="*/ 618078 h 4284027"/>
              <a:gd name="connsiteX3" fmla="*/ 730415 w 826772"/>
              <a:gd name="connsiteY3" fmla="*/ 635189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826772"/>
              <a:gd name="connsiteY0" fmla="*/ 4284027 h 4284027"/>
              <a:gd name="connsiteX1" fmla="*/ 706217 w 826772"/>
              <a:gd name="connsiteY1" fmla="*/ 610991 h 4284027"/>
              <a:gd name="connsiteX2" fmla="*/ 723328 w 826772"/>
              <a:gd name="connsiteY2" fmla="*/ 618078 h 4284027"/>
              <a:gd name="connsiteX3" fmla="*/ 728356 w 826772"/>
              <a:gd name="connsiteY3" fmla="*/ 3124476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799476"/>
              <a:gd name="connsiteY0" fmla="*/ 3961195 h 3961195"/>
              <a:gd name="connsiteX1" fmla="*/ 706217 w 799476"/>
              <a:gd name="connsiteY1" fmla="*/ 288159 h 3961195"/>
              <a:gd name="connsiteX2" fmla="*/ 559555 w 799476"/>
              <a:gd name="connsiteY2" fmla="*/ 2232241 h 3961195"/>
              <a:gd name="connsiteX3" fmla="*/ 728356 w 799476"/>
              <a:gd name="connsiteY3" fmla="*/ 2801644 h 3961195"/>
              <a:gd name="connsiteX4" fmla="*/ 730415 w 799476"/>
              <a:gd name="connsiteY4" fmla="*/ 3935961 h 3961195"/>
              <a:gd name="connsiteX5" fmla="*/ 723328 w 799476"/>
              <a:gd name="connsiteY5" fmla="*/ 3953072 h 3961195"/>
              <a:gd name="connsiteX6" fmla="*/ 706217 w 799476"/>
              <a:gd name="connsiteY6" fmla="*/ 3960159 h 3961195"/>
              <a:gd name="connsiteX7" fmla="*/ 0 w 799476"/>
              <a:gd name="connsiteY7" fmla="*/ 3961195 h 3961195"/>
              <a:gd name="connsiteX0" fmla="*/ 0 w 827610"/>
              <a:gd name="connsiteY0" fmla="*/ 3866294 h 3866294"/>
              <a:gd name="connsiteX1" fmla="*/ 706217 w 827610"/>
              <a:gd name="connsiteY1" fmla="*/ 193258 h 3866294"/>
              <a:gd name="connsiteX2" fmla="*/ 728356 w 827610"/>
              <a:gd name="connsiteY2" fmla="*/ 2706743 h 3866294"/>
              <a:gd name="connsiteX3" fmla="*/ 730415 w 827610"/>
              <a:gd name="connsiteY3" fmla="*/ 3841060 h 3866294"/>
              <a:gd name="connsiteX4" fmla="*/ 723328 w 827610"/>
              <a:gd name="connsiteY4" fmla="*/ 3858171 h 3866294"/>
              <a:gd name="connsiteX5" fmla="*/ 706217 w 827610"/>
              <a:gd name="connsiteY5" fmla="*/ 3865258 h 3866294"/>
              <a:gd name="connsiteX6" fmla="*/ 0 w 827610"/>
              <a:gd name="connsiteY6" fmla="*/ 3866294 h 3866294"/>
              <a:gd name="connsiteX0" fmla="*/ 0 w 730415"/>
              <a:gd name="connsiteY0" fmla="*/ 1767518 h 1767518"/>
              <a:gd name="connsiteX1" fmla="*/ 428262 w 730415"/>
              <a:gd name="connsiteY1" fmla="*/ 783161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767518 h 1767518"/>
              <a:gd name="connsiteX1" fmla="*/ 220257 w 730415"/>
              <a:gd name="connsiteY1" fmla="*/ 518375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415" h="1249143">
                <a:moveTo>
                  <a:pt x="0" y="1249143"/>
                </a:moveTo>
                <a:lnTo>
                  <a:pt x="220257" y="0"/>
                </a:lnTo>
                <a:lnTo>
                  <a:pt x="728356" y="89592"/>
                </a:lnTo>
                <a:cubicBezTo>
                  <a:pt x="729042" y="467698"/>
                  <a:pt x="729729" y="845803"/>
                  <a:pt x="730415" y="1223909"/>
                </a:cubicBezTo>
                <a:cubicBezTo>
                  <a:pt x="730415" y="1230327"/>
                  <a:pt x="727866" y="1236482"/>
                  <a:pt x="723328" y="1241020"/>
                </a:cubicBezTo>
                <a:cubicBezTo>
                  <a:pt x="718790" y="1245558"/>
                  <a:pt x="712635" y="1248107"/>
                  <a:pt x="706217" y="1248107"/>
                </a:cubicBezTo>
                <a:lnTo>
                  <a:pt x="0" y="124914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ndParaRPr>
          </a:p>
        </p:txBody>
      </p:sp>
      <p:sp>
        <p:nvSpPr>
          <p:cNvPr id="2" name="Titre 1"/>
          <p:cNvSpPr>
            <a:spLocks noGrp="1"/>
          </p:cNvSpPr>
          <p:nvPr>
            <p:ph type="title"/>
          </p:nvPr>
        </p:nvSpPr>
        <p:spPr bwMode="gray">
          <a:xfrm>
            <a:off x="720000" y="180000"/>
            <a:ext cx="7235824" cy="792162"/>
          </a:xfrm>
        </p:spPr>
        <p:txBody>
          <a:bodyPr>
            <a:normAutofit/>
          </a:bodyPr>
          <a:lstStyle>
            <a:lvl1pPr>
              <a:defRPr sz="2600"/>
            </a:lvl1pPr>
          </a:lstStyle>
          <a:p>
            <a:r>
              <a:rPr lang="fr-FR" noProof="0" dirty="0" smtClean="0"/>
              <a:t>Cliquez pour modifier le style du titre</a:t>
            </a:r>
            <a:endParaRPr lang="fr-FR" noProof="0" dirty="0"/>
          </a:p>
        </p:txBody>
      </p:sp>
      <p:sp>
        <p:nvSpPr>
          <p:cNvPr id="4" name="Espace réservé du pied de page 3"/>
          <p:cNvSpPr>
            <a:spLocks noGrp="1"/>
          </p:cNvSpPr>
          <p:nvPr>
            <p:ph type="ftr" sz="quarter" idx="10"/>
          </p:nvPr>
        </p:nvSpPr>
        <p:spPr bwMode="gray">
          <a:xfrm>
            <a:off x="1476375" y="6545263"/>
            <a:ext cx="6048375" cy="555625"/>
          </a:xfrm>
          <a:prstGeom prst="rect">
            <a:avLst/>
          </a:prstGeom>
        </p:spPr>
        <p:txBody>
          <a:bodyPr/>
          <a:lstStyle>
            <a:lvl1pPr fontAlgn="auto">
              <a:spcBef>
                <a:spcPts val="0"/>
              </a:spcBef>
              <a:spcAft>
                <a:spcPts val="0"/>
              </a:spcAft>
              <a:defRPr dirty="0">
                <a:solidFill>
                  <a:srgbClr val="A09687"/>
                </a:solidFill>
                <a:latin typeface="+mn-lt"/>
              </a:defRPr>
            </a:lvl1pPr>
          </a:lstStyle>
          <a:p>
            <a:pPr>
              <a:defRPr/>
            </a:pPr>
            <a:endParaRPr lang="fr-FR"/>
          </a:p>
        </p:txBody>
      </p:sp>
      <p:sp>
        <p:nvSpPr>
          <p:cNvPr id="5" name="Espace réservé du numéro de diapositive 4"/>
          <p:cNvSpPr>
            <a:spLocks noGrp="1"/>
          </p:cNvSpPr>
          <p:nvPr>
            <p:ph type="sldNum" sz="quarter" idx="11"/>
          </p:nvPr>
        </p:nvSpPr>
        <p:spPr/>
        <p:txBody>
          <a:bodyPr/>
          <a:lstStyle>
            <a:lvl1pPr>
              <a:defRPr>
                <a:solidFill>
                  <a:srgbClr val="FFFFFF"/>
                </a:solidFill>
              </a:defRPr>
            </a:lvl1pPr>
          </a:lstStyle>
          <a:p>
            <a:pPr>
              <a:defRPr/>
            </a:pPr>
            <a:fld id="{79AFF919-6FED-4362-8C3E-ADFE6A21F012}" type="slidenum">
              <a:rPr lang="fr-FR"/>
              <a:pPr>
                <a:defRPr/>
              </a:pPr>
              <a:t>‹N°›</a:t>
            </a:fld>
            <a:endParaRPr lang="fr-F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6_Texte_Chapitre_1">
    <p:spTree>
      <p:nvGrpSpPr>
        <p:cNvPr id="1" name=""/>
        <p:cNvGrpSpPr/>
        <p:nvPr/>
      </p:nvGrpSpPr>
      <p:grpSpPr>
        <a:xfrm>
          <a:off x="0" y="0"/>
          <a:ext cx="0" cy="0"/>
          <a:chOff x="0" y="0"/>
          <a:chExt cx="0" cy="0"/>
        </a:xfrm>
      </p:grpSpPr>
      <p:sp>
        <p:nvSpPr>
          <p:cNvPr id="3" name="Forme libre 8"/>
          <p:cNvSpPr/>
          <p:nvPr userDrawn="1"/>
        </p:nvSpPr>
        <p:spPr>
          <a:xfrm rot="21000000">
            <a:off x="-114300" y="-34925"/>
            <a:ext cx="730250" cy="1249363"/>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402826 w 9989168"/>
              <a:gd name="connsiteY0" fmla="*/ 24198 h 4255769"/>
              <a:gd name="connsiteX1" fmla="*/ 1409913 w 9989168"/>
              <a:gd name="connsiteY1" fmla="*/ 7087 h 4255769"/>
              <a:gd name="connsiteX2" fmla="*/ 1427024 w 9989168"/>
              <a:gd name="connsiteY2" fmla="*/ 0 h 4255769"/>
              <a:gd name="connsiteX3" fmla="*/ 9964970 w 9989168"/>
              <a:gd name="connsiteY3" fmla="*/ 0 h 4255769"/>
              <a:gd name="connsiteX4" fmla="*/ 9982081 w 9989168"/>
              <a:gd name="connsiteY4" fmla="*/ 7087 h 4255769"/>
              <a:gd name="connsiteX5" fmla="*/ 9989168 w 9989168"/>
              <a:gd name="connsiteY5" fmla="*/ 24198 h 4255769"/>
              <a:gd name="connsiteX6" fmla="*/ 9989168 w 9989168"/>
              <a:gd name="connsiteY6" fmla="*/ 3647802 h 4255769"/>
              <a:gd name="connsiteX7" fmla="*/ 9982081 w 9989168"/>
              <a:gd name="connsiteY7" fmla="*/ 3664913 h 4255769"/>
              <a:gd name="connsiteX8" fmla="*/ 9964970 w 9989168"/>
              <a:gd name="connsiteY8" fmla="*/ 3672000 h 4255769"/>
              <a:gd name="connsiteX9" fmla="*/ 1427024 w 9989168"/>
              <a:gd name="connsiteY9" fmla="*/ 3672000 h 4255769"/>
              <a:gd name="connsiteX10" fmla="*/ 1402826 w 9989168"/>
              <a:gd name="connsiteY10" fmla="*/ 3647802 h 4255769"/>
              <a:gd name="connsiteX11" fmla="*/ 1402826 w 9989168"/>
              <a:gd name="connsiteY11" fmla="*/ 24198 h 4255769"/>
              <a:gd name="connsiteX0" fmla="*/ 1402826 w 9989168"/>
              <a:gd name="connsiteY0" fmla="*/ 610819 h 4258621"/>
              <a:gd name="connsiteX1" fmla="*/ 1409913 w 9989168"/>
              <a:gd name="connsiteY1" fmla="*/ 593708 h 4258621"/>
              <a:gd name="connsiteX2" fmla="*/ 1427024 w 9989168"/>
              <a:gd name="connsiteY2" fmla="*/ 586621 h 4258621"/>
              <a:gd name="connsiteX3" fmla="*/ 9964970 w 9989168"/>
              <a:gd name="connsiteY3" fmla="*/ 586621 h 4258621"/>
              <a:gd name="connsiteX4" fmla="*/ 9982081 w 9989168"/>
              <a:gd name="connsiteY4" fmla="*/ 593708 h 4258621"/>
              <a:gd name="connsiteX5" fmla="*/ 9989168 w 9989168"/>
              <a:gd name="connsiteY5" fmla="*/ 610819 h 4258621"/>
              <a:gd name="connsiteX6" fmla="*/ 9989168 w 9989168"/>
              <a:gd name="connsiteY6" fmla="*/ 4234423 h 4258621"/>
              <a:gd name="connsiteX7" fmla="*/ 9982081 w 9989168"/>
              <a:gd name="connsiteY7" fmla="*/ 4251534 h 4258621"/>
              <a:gd name="connsiteX8" fmla="*/ 9964970 w 9989168"/>
              <a:gd name="connsiteY8" fmla="*/ 4258621 h 4258621"/>
              <a:gd name="connsiteX9" fmla="*/ 1427024 w 9989168"/>
              <a:gd name="connsiteY9" fmla="*/ 4258621 h 4258621"/>
              <a:gd name="connsiteX10" fmla="*/ 1402826 w 9989168"/>
              <a:gd name="connsiteY10" fmla="*/ 610819 h 4258621"/>
              <a:gd name="connsiteX0" fmla="*/ 271129 w 8857471"/>
              <a:gd name="connsiteY0" fmla="*/ 617087 h 4302500"/>
              <a:gd name="connsiteX1" fmla="*/ 278216 w 8857471"/>
              <a:gd name="connsiteY1" fmla="*/ 599976 h 4302500"/>
              <a:gd name="connsiteX2" fmla="*/ 295327 w 8857471"/>
              <a:gd name="connsiteY2" fmla="*/ 592889 h 4302500"/>
              <a:gd name="connsiteX3" fmla="*/ 8833273 w 8857471"/>
              <a:gd name="connsiteY3" fmla="*/ 592889 h 4302500"/>
              <a:gd name="connsiteX4" fmla="*/ 8850384 w 8857471"/>
              <a:gd name="connsiteY4" fmla="*/ 599976 h 4302500"/>
              <a:gd name="connsiteX5" fmla="*/ 8857471 w 8857471"/>
              <a:gd name="connsiteY5" fmla="*/ 617087 h 4302500"/>
              <a:gd name="connsiteX6" fmla="*/ 8857471 w 8857471"/>
              <a:gd name="connsiteY6" fmla="*/ 4240691 h 4302500"/>
              <a:gd name="connsiteX7" fmla="*/ 8850384 w 8857471"/>
              <a:gd name="connsiteY7" fmla="*/ 4257802 h 4302500"/>
              <a:gd name="connsiteX8" fmla="*/ 8833273 w 8857471"/>
              <a:gd name="connsiteY8" fmla="*/ 4264889 h 4302500"/>
              <a:gd name="connsiteX9" fmla="*/ 1904990 w 8857471"/>
              <a:gd name="connsiteY9" fmla="*/ 4302500 h 4302500"/>
              <a:gd name="connsiteX10" fmla="*/ 271129 w 8857471"/>
              <a:gd name="connsiteY10" fmla="*/ 617087 h 4302500"/>
              <a:gd name="connsiteX0" fmla="*/ 1089409 w 9675751"/>
              <a:gd name="connsiteY0" fmla="*/ 676067 h 4715357"/>
              <a:gd name="connsiteX1" fmla="*/ 1096496 w 9675751"/>
              <a:gd name="connsiteY1" fmla="*/ 658956 h 4715357"/>
              <a:gd name="connsiteX2" fmla="*/ 1113607 w 9675751"/>
              <a:gd name="connsiteY2" fmla="*/ 651869 h 4715357"/>
              <a:gd name="connsiteX3" fmla="*/ 9651553 w 9675751"/>
              <a:gd name="connsiteY3" fmla="*/ 651869 h 4715357"/>
              <a:gd name="connsiteX4" fmla="*/ 9668664 w 9675751"/>
              <a:gd name="connsiteY4" fmla="*/ 658956 h 4715357"/>
              <a:gd name="connsiteX5" fmla="*/ 9675751 w 9675751"/>
              <a:gd name="connsiteY5" fmla="*/ 676067 h 4715357"/>
              <a:gd name="connsiteX6" fmla="*/ 9675751 w 9675751"/>
              <a:gd name="connsiteY6" fmla="*/ 4299671 h 4715357"/>
              <a:gd name="connsiteX7" fmla="*/ 9668664 w 9675751"/>
              <a:gd name="connsiteY7" fmla="*/ 4316782 h 4715357"/>
              <a:gd name="connsiteX8" fmla="*/ 9651553 w 9675751"/>
              <a:gd name="connsiteY8" fmla="*/ 4323869 h 4715357"/>
              <a:gd name="connsiteX9" fmla="*/ 7632953 w 9675751"/>
              <a:gd name="connsiteY9" fmla="*/ 4715357 h 4715357"/>
              <a:gd name="connsiteX10" fmla="*/ 1089409 w 9675751"/>
              <a:gd name="connsiteY10" fmla="*/ 676067 h 4715357"/>
              <a:gd name="connsiteX0" fmla="*/ 1089409 w 9016450"/>
              <a:gd name="connsiteY0" fmla="*/ 676067 h 5040523"/>
              <a:gd name="connsiteX1" fmla="*/ 437195 w 9016450"/>
              <a:gd name="connsiteY1" fmla="*/ 984122 h 5040523"/>
              <a:gd name="connsiteX2" fmla="*/ 454306 w 9016450"/>
              <a:gd name="connsiteY2" fmla="*/ 977035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089409 w 9016450"/>
              <a:gd name="connsiteY0" fmla="*/ 676067 h 5040523"/>
              <a:gd name="connsiteX1" fmla="*/ 437195 w 9016450"/>
              <a:gd name="connsiteY1" fmla="*/ 984122 h 5040523"/>
              <a:gd name="connsiteX2" fmla="*/ 599349 w 9016450"/>
              <a:gd name="connsiteY2" fmla="*/ 1174606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807200 w 9734241"/>
              <a:gd name="connsiteY0" fmla="*/ 644319 h 5008775"/>
              <a:gd name="connsiteX1" fmla="*/ 1317140 w 9734241"/>
              <a:gd name="connsiteY1" fmla="*/ 1142858 h 5008775"/>
              <a:gd name="connsiteX2" fmla="*/ 9710043 w 9734241"/>
              <a:gd name="connsiteY2" fmla="*/ 945287 h 5008775"/>
              <a:gd name="connsiteX3" fmla="*/ 9727154 w 9734241"/>
              <a:gd name="connsiteY3" fmla="*/ 952374 h 5008775"/>
              <a:gd name="connsiteX4" fmla="*/ 9734241 w 9734241"/>
              <a:gd name="connsiteY4" fmla="*/ 969485 h 5008775"/>
              <a:gd name="connsiteX5" fmla="*/ 9734241 w 9734241"/>
              <a:gd name="connsiteY5" fmla="*/ 4593089 h 5008775"/>
              <a:gd name="connsiteX6" fmla="*/ 9727154 w 9734241"/>
              <a:gd name="connsiteY6" fmla="*/ 4610200 h 5008775"/>
              <a:gd name="connsiteX7" fmla="*/ 9710043 w 9734241"/>
              <a:gd name="connsiteY7" fmla="*/ 4617287 h 5008775"/>
              <a:gd name="connsiteX8" fmla="*/ 7691443 w 9734241"/>
              <a:gd name="connsiteY8" fmla="*/ 5008775 h 5008775"/>
              <a:gd name="connsiteX9" fmla="*/ 1807200 w 9734241"/>
              <a:gd name="connsiteY9" fmla="*/ 644319 h 5008775"/>
              <a:gd name="connsiteX0" fmla="*/ 6710736 w 8753534"/>
              <a:gd name="connsiteY0" fmla="*/ 4063488 h 4063488"/>
              <a:gd name="connsiteX1" fmla="*/ 336433 w 8753534"/>
              <a:gd name="connsiteY1" fmla="*/ 197571 h 4063488"/>
              <a:gd name="connsiteX2" fmla="*/ 8729336 w 8753534"/>
              <a:gd name="connsiteY2" fmla="*/ 0 h 4063488"/>
              <a:gd name="connsiteX3" fmla="*/ 8746447 w 8753534"/>
              <a:gd name="connsiteY3" fmla="*/ 7087 h 4063488"/>
              <a:gd name="connsiteX4" fmla="*/ 8753534 w 8753534"/>
              <a:gd name="connsiteY4" fmla="*/ 24198 h 4063488"/>
              <a:gd name="connsiteX5" fmla="*/ 8753534 w 8753534"/>
              <a:gd name="connsiteY5" fmla="*/ 3647802 h 4063488"/>
              <a:gd name="connsiteX6" fmla="*/ 8746447 w 8753534"/>
              <a:gd name="connsiteY6" fmla="*/ 3664913 h 4063488"/>
              <a:gd name="connsiteX7" fmla="*/ 8729336 w 8753534"/>
              <a:gd name="connsiteY7" fmla="*/ 3672000 h 4063488"/>
              <a:gd name="connsiteX8" fmla="*/ 6710736 w 8753534"/>
              <a:gd name="connsiteY8" fmla="*/ 4063488 h 4063488"/>
              <a:gd name="connsiteX0" fmla="*/ 0 w 2357885"/>
              <a:gd name="connsiteY0" fmla="*/ 4739555 h 4739555"/>
              <a:gd name="connsiteX1" fmla="*/ 2018600 w 2357885"/>
              <a:gd name="connsiteY1" fmla="*/ 676067 h 4739555"/>
              <a:gd name="connsiteX2" fmla="*/ 2035711 w 2357885"/>
              <a:gd name="connsiteY2" fmla="*/ 683154 h 4739555"/>
              <a:gd name="connsiteX3" fmla="*/ 2042798 w 2357885"/>
              <a:gd name="connsiteY3" fmla="*/ 700265 h 4739555"/>
              <a:gd name="connsiteX4" fmla="*/ 2042798 w 2357885"/>
              <a:gd name="connsiteY4" fmla="*/ 4323869 h 4739555"/>
              <a:gd name="connsiteX5" fmla="*/ 2035711 w 2357885"/>
              <a:gd name="connsiteY5" fmla="*/ 4340980 h 4739555"/>
              <a:gd name="connsiteX6" fmla="*/ 2018600 w 2357885"/>
              <a:gd name="connsiteY6" fmla="*/ 4348067 h 4739555"/>
              <a:gd name="connsiteX7" fmla="*/ 0 w 2357885"/>
              <a:gd name="connsiteY7" fmla="*/ 4739555 h 4739555"/>
              <a:gd name="connsiteX0" fmla="*/ 0 w 826772"/>
              <a:gd name="connsiteY0" fmla="*/ 4284027 h 4284027"/>
              <a:gd name="connsiteX1" fmla="*/ 706217 w 826772"/>
              <a:gd name="connsiteY1" fmla="*/ 610991 h 4284027"/>
              <a:gd name="connsiteX2" fmla="*/ 723328 w 826772"/>
              <a:gd name="connsiteY2" fmla="*/ 618078 h 4284027"/>
              <a:gd name="connsiteX3" fmla="*/ 730415 w 826772"/>
              <a:gd name="connsiteY3" fmla="*/ 635189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826772"/>
              <a:gd name="connsiteY0" fmla="*/ 4284027 h 4284027"/>
              <a:gd name="connsiteX1" fmla="*/ 706217 w 826772"/>
              <a:gd name="connsiteY1" fmla="*/ 610991 h 4284027"/>
              <a:gd name="connsiteX2" fmla="*/ 723328 w 826772"/>
              <a:gd name="connsiteY2" fmla="*/ 618078 h 4284027"/>
              <a:gd name="connsiteX3" fmla="*/ 728356 w 826772"/>
              <a:gd name="connsiteY3" fmla="*/ 3124476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799476"/>
              <a:gd name="connsiteY0" fmla="*/ 3961195 h 3961195"/>
              <a:gd name="connsiteX1" fmla="*/ 706217 w 799476"/>
              <a:gd name="connsiteY1" fmla="*/ 288159 h 3961195"/>
              <a:gd name="connsiteX2" fmla="*/ 559555 w 799476"/>
              <a:gd name="connsiteY2" fmla="*/ 2232241 h 3961195"/>
              <a:gd name="connsiteX3" fmla="*/ 728356 w 799476"/>
              <a:gd name="connsiteY3" fmla="*/ 2801644 h 3961195"/>
              <a:gd name="connsiteX4" fmla="*/ 730415 w 799476"/>
              <a:gd name="connsiteY4" fmla="*/ 3935961 h 3961195"/>
              <a:gd name="connsiteX5" fmla="*/ 723328 w 799476"/>
              <a:gd name="connsiteY5" fmla="*/ 3953072 h 3961195"/>
              <a:gd name="connsiteX6" fmla="*/ 706217 w 799476"/>
              <a:gd name="connsiteY6" fmla="*/ 3960159 h 3961195"/>
              <a:gd name="connsiteX7" fmla="*/ 0 w 799476"/>
              <a:gd name="connsiteY7" fmla="*/ 3961195 h 3961195"/>
              <a:gd name="connsiteX0" fmla="*/ 0 w 827610"/>
              <a:gd name="connsiteY0" fmla="*/ 3866294 h 3866294"/>
              <a:gd name="connsiteX1" fmla="*/ 706217 w 827610"/>
              <a:gd name="connsiteY1" fmla="*/ 193258 h 3866294"/>
              <a:gd name="connsiteX2" fmla="*/ 728356 w 827610"/>
              <a:gd name="connsiteY2" fmla="*/ 2706743 h 3866294"/>
              <a:gd name="connsiteX3" fmla="*/ 730415 w 827610"/>
              <a:gd name="connsiteY3" fmla="*/ 3841060 h 3866294"/>
              <a:gd name="connsiteX4" fmla="*/ 723328 w 827610"/>
              <a:gd name="connsiteY4" fmla="*/ 3858171 h 3866294"/>
              <a:gd name="connsiteX5" fmla="*/ 706217 w 827610"/>
              <a:gd name="connsiteY5" fmla="*/ 3865258 h 3866294"/>
              <a:gd name="connsiteX6" fmla="*/ 0 w 827610"/>
              <a:gd name="connsiteY6" fmla="*/ 3866294 h 3866294"/>
              <a:gd name="connsiteX0" fmla="*/ 0 w 730415"/>
              <a:gd name="connsiteY0" fmla="*/ 1767518 h 1767518"/>
              <a:gd name="connsiteX1" fmla="*/ 428262 w 730415"/>
              <a:gd name="connsiteY1" fmla="*/ 783161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767518 h 1767518"/>
              <a:gd name="connsiteX1" fmla="*/ 220257 w 730415"/>
              <a:gd name="connsiteY1" fmla="*/ 518375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415" h="1249143">
                <a:moveTo>
                  <a:pt x="0" y="1249143"/>
                </a:moveTo>
                <a:lnTo>
                  <a:pt x="220257" y="0"/>
                </a:lnTo>
                <a:lnTo>
                  <a:pt x="728356" y="89592"/>
                </a:lnTo>
                <a:cubicBezTo>
                  <a:pt x="729042" y="467698"/>
                  <a:pt x="729729" y="845803"/>
                  <a:pt x="730415" y="1223909"/>
                </a:cubicBezTo>
                <a:cubicBezTo>
                  <a:pt x="730415" y="1230327"/>
                  <a:pt x="727866" y="1236482"/>
                  <a:pt x="723328" y="1241020"/>
                </a:cubicBezTo>
                <a:cubicBezTo>
                  <a:pt x="718790" y="1245558"/>
                  <a:pt x="712635" y="1248107"/>
                  <a:pt x="706217" y="1248107"/>
                </a:cubicBezTo>
                <a:lnTo>
                  <a:pt x="0" y="124914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ndParaRPr>
          </a:p>
        </p:txBody>
      </p:sp>
      <p:sp>
        <p:nvSpPr>
          <p:cNvPr id="2" name="Titre 1"/>
          <p:cNvSpPr>
            <a:spLocks noGrp="1"/>
          </p:cNvSpPr>
          <p:nvPr>
            <p:ph type="title"/>
          </p:nvPr>
        </p:nvSpPr>
        <p:spPr bwMode="gray">
          <a:xfrm>
            <a:off x="720000" y="180000"/>
            <a:ext cx="7235824" cy="792162"/>
          </a:xfrm>
        </p:spPr>
        <p:txBody>
          <a:bodyPr>
            <a:normAutofit/>
          </a:bodyPr>
          <a:lstStyle>
            <a:lvl1pPr>
              <a:defRPr sz="2600"/>
            </a:lvl1pPr>
          </a:lstStyle>
          <a:p>
            <a:r>
              <a:rPr lang="fr-FR" noProof="0" dirty="0" smtClean="0"/>
              <a:t>Cliquez pour modifier le style du titre</a:t>
            </a:r>
            <a:endParaRPr lang="fr-FR" noProof="0" dirty="0"/>
          </a:p>
        </p:txBody>
      </p:sp>
      <p:sp>
        <p:nvSpPr>
          <p:cNvPr id="4" name="Espace réservé du pied de page 3"/>
          <p:cNvSpPr>
            <a:spLocks noGrp="1"/>
          </p:cNvSpPr>
          <p:nvPr>
            <p:ph type="ftr" sz="quarter" idx="10"/>
          </p:nvPr>
        </p:nvSpPr>
        <p:spPr bwMode="gray">
          <a:xfrm>
            <a:off x="1476375" y="6545263"/>
            <a:ext cx="6048375" cy="555625"/>
          </a:xfrm>
          <a:prstGeom prst="rect">
            <a:avLst/>
          </a:prstGeom>
        </p:spPr>
        <p:txBody>
          <a:bodyPr/>
          <a:lstStyle>
            <a:lvl1pPr fontAlgn="auto">
              <a:spcBef>
                <a:spcPts val="0"/>
              </a:spcBef>
              <a:spcAft>
                <a:spcPts val="0"/>
              </a:spcAft>
              <a:defRPr dirty="0">
                <a:solidFill>
                  <a:srgbClr val="A09687"/>
                </a:solidFill>
                <a:latin typeface="+mn-lt"/>
              </a:defRPr>
            </a:lvl1pPr>
          </a:lstStyle>
          <a:p>
            <a:pPr>
              <a:defRPr/>
            </a:pPr>
            <a:endParaRPr lang="fr-FR"/>
          </a:p>
        </p:txBody>
      </p:sp>
      <p:sp>
        <p:nvSpPr>
          <p:cNvPr id="5" name="Espace réservé du numéro de diapositive 4"/>
          <p:cNvSpPr>
            <a:spLocks noGrp="1"/>
          </p:cNvSpPr>
          <p:nvPr>
            <p:ph type="sldNum" sz="quarter" idx="11"/>
          </p:nvPr>
        </p:nvSpPr>
        <p:spPr/>
        <p:txBody>
          <a:bodyPr/>
          <a:lstStyle>
            <a:lvl1pPr>
              <a:defRPr>
                <a:solidFill>
                  <a:srgbClr val="FFFFFF"/>
                </a:solidFill>
              </a:defRPr>
            </a:lvl1pPr>
          </a:lstStyle>
          <a:p>
            <a:pPr>
              <a:defRPr/>
            </a:pPr>
            <a:fld id="{E4F045C2-6C01-422F-9868-F659DBF825E3}" type="slidenum">
              <a:rPr lang="fr-FR"/>
              <a:pPr>
                <a:defRPr/>
              </a:pPr>
              <a:t>‹N°›</a:t>
            </a:fld>
            <a:endParaRPr lang="fr-F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7_Texte_Chapitre_1">
    <p:spTree>
      <p:nvGrpSpPr>
        <p:cNvPr id="1" name=""/>
        <p:cNvGrpSpPr/>
        <p:nvPr/>
      </p:nvGrpSpPr>
      <p:grpSpPr>
        <a:xfrm>
          <a:off x="0" y="0"/>
          <a:ext cx="0" cy="0"/>
          <a:chOff x="0" y="0"/>
          <a:chExt cx="0" cy="0"/>
        </a:xfrm>
      </p:grpSpPr>
      <p:sp>
        <p:nvSpPr>
          <p:cNvPr id="3" name="Forme libre 8"/>
          <p:cNvSpPr/>
          <p:nvPr userDrawn="1"/>
        </p:nvSpPr>
        <p:spPr>
          <a:xfrm rot="21000000">
            <a:off x="-114300" y="-34925"/>
            <a:ext cx="730250" cy="1249363"/>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402826 w 9989168"/>
              <a:gd name="connsiteY0" fmla="*/ 24198 h 4255769"/>
              <a:gd name="connsiteX1" fmla="*/ 1409913 w 9989168"/>
              <a:gd name="connsiteY1" fmla="*/ 7087 h 4255769"/>
              <a:gd name="connsiteX2" fmla="*/ 1427024 w 9989168"/>
              <a:gd name="connsiteY2" fmla="*/ 0 h 4255769"/>
              <a:gd name="connsiteX3" fmla="*/ 9964970 w 9989168"/>
              <a:gd name="connsiteY3" fmla="*/ 0 h 4255769"/>
              <a:gd name="connsiteX4" fmla="*/ 9982081 w 9989168"/>
              <a:gd name="connsiteY4" fmla="*/ 7087 h 4255769"/>
              <a:gd name="connsiteX5" fmla="*/ 9989168 w 9989168"/>
              <a:gd name="connsiteY5" fmla="*/ 24198 h 4255769"/>
              <a:gd name="connsiteX6" fmla="*/ 9989168 w 9989168"/>
              <a:gd name="connsiteY6" fmla="*/ 3647802 h 4255769"/>
              <a:gd name="connsiteX7" fmla="*/ 9982081 w 9989168"/>
              <a:gd name="connsiteY7" fmla="*/ 3664913 h 4255769"/>
              <a:gd name="connsiteX8" fmla="*/ 9964970 w 9989168"/>
              <a:gd name="connsiteY8" fmla="*/ 3672000 h 4255769"/>
              <a:gd name="connsiteX9" fmla="*/ 1427024 w 9989168"/>
              <a:gd name="connsiteY9" fmla="*/ 3672000 h 4255769"/>
              <a:gd name="connsiteX10" fmla="*/ 1402826 w 9989168"/>
              <a:gd name="connsiteY10" fmla="*/ 3647802 h 4255769"/>
              <a:gd name="connsiteX11" fmla="*/ 1402826 w 9989168"/>
              <a:gd name="connsiteY11" fmla="*/ 24198 h 4255769"/>
              <a:gd name="connsiteX0" fmla="*/ 1402826 w 9989168"/>
              <a:gd name="connsiteY0" fmla="*/ 610819 h 4258621"/>
              <a:gd name="connsiteX1" fmla="*/ 1409913 w 9989168"/>
              <a:gd name="connsiteY1" fmla="*/ 593708 h 4258621"/>
              <a:gd name="connsiteX2" fmla="*/ 1427024 w 9989168"/>
              <a:gd name="connsiteY2" fmla="*/ 586621 h 4258621"/>
              <a:gd name="connsiteX3" fmla="*/ 9964970 w 9989168"/>
              <a:gd name="connsiteY3" fmla="*/ 586621 h 4258621"/>
              <a:gd name="connsiteX4" fmla="*/ 9982081 w 9989168"/>
              <a:gd name="connsiteY4" fmla="*/ 593708 h 4258621"/>
              <a:gd name="connsiteX5" fmla="*/ 9989168 w 9989168"/>
              <a:gd name="connsiteY5" fmla="*/ 610819 h 4258621"/>
              <a:gd name="connsiteX6" fmla="*/ 9989168 w 9989168"/>
              <a:gd name="connsiteY6" fmla="*/ 4234423 h 4258621"/>
              <a:gd name="connsiteX7" fmla="*/ 9982081 w 9989168"/>
              <a:gd name="connsiteY7" fmla="*/ 4251534 h 4258621"/>
              <a:gd name="connsiteX8" fmla="*/ 9964970 w 9989168"/>
              <a:gd name="connsiteY8" fmla="*/ 4258621 h 4258621"/>
              <a:gd name="connsiteX9" fmla="*/ 1427024 w 9989168"/>
              <a:gd name="connsiteY9" fmla="*/ 4258621 h 4258621"/>
              <a:gd name="connsiteX10" fmla="*/ 1402826 w 9989168"/>
              <a:gd name="connsiteY10" fmla="*/ 610819 h 4258621"/>
              <a:gd name="connsiteX0" fmla="*/ 271129 w 8857471"/>
              <a:gd name="connsiteY0" fmla="*/ 617087 h 4302500"/>
              <a:gd name="connsiteX1" fmla="*/ 278216 w 8857471"/>
              <a:gd name="connsiteY1" fmla="*/ 599976 h 4302500"/>
              <a:gd name="connsiteX2" fmla="*/ 295327 w 8857471"/>
              <a:gd name="connsiteY2" fmla="*/ 592889 h 4302500"/>
              <a:gd name="connsiteX3" fmla="*/ 8833273 w 8857471"/>
              <a:gd name="connsiteY3" fmla="*/ 592889 h 4302500"/>
              <a:gd name="connsiteX4" fmla="*/ 8850384 w 8857471"/>
              <a:gd name="connsiteY4" fmla="*/ 599976 h 4302500"/>
              <a:gd name="connsiteX5" fmla="*/ 8857471 w 8857471"/>
              <a:gd name="connsiteY5" fmla="*/ 617087 h 4302500"/>
              <a:gd name="connsiteX6" fmla="*/ 8857471 w 8857471"/>
              <a:gd name="connsiteY6" fmla="*/ 4240691 h 4302500"/>
              <a:gd name="connsiteX7" fmla="*/ 8850384 w 8857471"/>
              <a:gd name="connsiteY7" fmla="*/ 4257802 h 4302500"/>
              <a:gd name="connsiteX8" fmla="*/ 8833273 w 8857471"/>
              <a:gd name="connsiteY8" fmla="*/ 4264889 h 4302500"/>
              <a:gd name="connsiteX9" fmla="*/ 1904990 w 8857471"/>
              <a:gd name="connsiteY9" fmla="*/ 4302500 h 4302500"/>
              <a:gd name="connsiteX10" fmla="*/ 271129 w 8857471"/>
              <a:gd name="connsiteY10" fmla="*/ 617087 h 4302500"/>
              <a:gd name="connsiteX0" fmla="*/ 1089409 w 9675751"/>
              <a:gd name="connsiteY0" fmla="*/ 676067 h 4715357"/>
              <a:gd name="connsiteX1" fmla="*/ 1096496 w 9675751"/>
              <a:gd name="connsiteY1" fmla="*/ 658956 h 4715357"/>
              <a:gd name="connsiteX2" fmla="*/ 1113607 w 9675751"/>
              <a:gd name="connsiteY2" fmla="*/ 651869 h 4715357"/>
              <a:gd name="connsiteX3" fmla="*/ 9651553 w 9675751"/>
              <a:gd name="connsiteY3" fmla="*/ 651869 h 4715357"/>
              <a:gd name="connsiteX4" fmla="*/ 9668664 w 9675751"/>
              <a:gd name="connsiteY4" fmla="*/ 658956 h 4715357"/>
              <a:gd name="connsiteX5" fmla="*/ 9675751 w 9675751"/>
              <a:gd name="connsiteY5" fmla="*/ 676067 h 4715357"/>
              <a:gd name="connsiteX6" fmla="*/ 9675751 w 9675751"/>
              <a:gd name="connsiteY6" fmla="*/ 4299671 h 4715357"/>
              <a:gd name="connsiteX7" fmla="*/ 9668664 w 9675751"/>
              <a:gd name="connsiteY7" fmla="*/ 4316782 h 4715357"/>
              <a:gd name="connsiteX8" fmla="*/ 9651553 w 9675751"/>
              <a:gd name="connsiteY8" fmla="*/ 4323869 h 4715357"/>
              <a:gd name="connsiteX9" fmla="*/ 7632953 w 9675751"/>
              <a:gd name="connsiteY9" fmla="*/ 4715357 h 4715357"/>
              <a:gd name="connsiteX10" fmla="*/ 1089409 w 9675751"/>
              <a:gd name="connsiteY10" fmla="*/ 676067 h 4715357"/>
              <a:gd name="connsiteX0" fmla="*/ 1089409 w 9016450"/>
              <a:gd name="connsiteY0" fmla="*/ 676067 h 5040523"/>
              <a:gd name="connsiteX1" fmla="*/ 437195 w 9016450"/>
              <a:gd name="connsiteY1" fmla="*/ 984122 h 5040523"/>
              <a:gd name="connsiteX2" fmla="*/ 454306 w 9016450"/>
              <a:gd name="connsiteY2" fmla="*/ 977035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089409 w 9016450"/>
              <a:gd name="connsiteY0" fmla="*/ 676067 h 5040523"/>
              <a:gd name="connsiteX1" fmla="*/ 437195 w 9016450"/>
              <a:gd name="connsiteY1" fmla="*/ 984122 h 5040523"/>
              <a:gd name="connsiteX2" fmla="*/ 599349 w 9016450"/>
              <a:gd name="connsiteY2" fmla="*/ 1174606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807200 w 9734241"/>
              <a:gd name="connsiteY0" fmla="*/ 644319 h 5008775"/>
              <a:gd name="connsiteX1" fmla="*/ 1317140 w 9734241"/>
              <a:gd name="connsiteY1" fmla="*/ 1142858 h 5008775"/>
              <a:gd name="connsiteX2" fmla="*/ 9710043 w 9734241"/>
              <a:gd name="connsiteY2" fmla="*/ 945287 h 5008775"/>
              <a:gd name="connsiteX3" fmla="*/ 9727154 w 9734241"/>
              <a:gd name="connsiteY3" fmla="*/ 952374 h 5008775"/>
              <a:gd name="connsiteX4" fmla="*/ 9734241 w 9734241"/>
              <a:gd name="connsiteY4" fmla="*/ 969485 h 5008775"/>
              <a:gd name="connsiteX5" fmla="*/ 9734241 w 9734241"/>
              <a:gd name="connsiteY5" fmla="*/ 4593089 h 5008775"/>
              <a:gd name="connsiteX6" fmla="*/ 9727154 w 9734241"/>
              <a:gd name="connsiteY6" fmla="*/ 4610200 h 5008775"/>
              <a:gd name="connsiteX7" fmla="*/ 9710043 w 9734241"/>
              <a:gd name="connsiteY7" fmla="*/ 4617287 h 5008775"/>
              <a:gd name="connsiteX8" fmla="*/ 7691443 w 9734241"/>
              <a:gd name="connsiteY8" fmla="*/ 5008775 h 5008775"/>
              <a:gd name="connsiteX9" fmla="*/ 1807200 w 9734241"/>
              <a:gd name="connsiteY9" fmla="*/ 644319 h 5008775"/>
              <a:gd name="connsiteX0" fmla="*/ 6710736 w 8753534"/>
              <a:gd name="connsiteY0" fmla="*/ 4063488 h 4063488"/>
              <a:gd name="connsiteX1" fmla="*/ 336433 w 8753534"/>
              <a:gd name="connsiteY1" fmla="*/ 197571 h 4063488"/>
              <a:gd name="connsiteX2" fmla="*/ 8729336 w 8753534"/>
              <a:gd name="connsiteY2" fmla="*/ 0 h 4063488"/>
              <a:gd name="connsiteX3" fmla="*/ 8746447 w 8753534"/>
              <a:gd name="connsiteY3" fmla="*/ 7087 h 4063488"/>
              <a:gd name="connsiteX4" fmla="*/ 8753534 w 8753534"/>
              <a:gd name="connsiteY4" fmla="*/ 24198 h 4063488"/>
              <a:gd name="connsiteX5" fmla="*/ 8753534 w 8753534"/>
              <a:gd name="connsiteY5" fmla="*/ 3647802 h 4063488"/>
              <a:gd name="connsiteX6" fmla="*/ 8746447 w 8753534"/>
              <a:gd name="connsiteY6" fmla="*/ 3664913 h 4063488"/>
              <a:gd name="connsiteX7" fmla="*/ 8729336 w 8753534"/>
              <a:gd name="connsiteY7" fmla="*/ 3672000 h 4063488"/>
              <a:gd name="connsiteX8" fmla="*/ 6710736 w 8753534"/>
              <a:gd name="connsiteY8" fmla="*/ 4063488 h 4063488"/>
              <a:gd name="connsiteX0" fmla="*/ 0 w 2357885"/>
              <a:gd name="connsiteY0" fmla="*/ 4739555 h 4739555"/>
              <a:gd name="connsiteX1" fmla="*/ 2018600 w 2357885"/>
              <a:gd name="connsiteY1" fmla="*/ 676067 h 4739555"/>
              <a:gd name="connsiteX2" fmla="*/ 2035711 w 2357885"/>
              <a:gd name="connsiteY2" fmla="*/ 683154 h 4739555"/>
              <a:gd name="connsiteX3" fmla="*/ 2042798 w 2357885"/>
              <a:gd name="connsiteY3" fmla="*/ 700265 h 4739555"/>
              <a:gd name="connsiteX4" fmla="*/ 2042798 w 2357885"/>
              <a:gd name="connsiteY4" fmla="*/ 4323869 h 4739555"/>
              <a:gd name="connsiteX5" fmla="*/ 2035711 w 2357885"/>
              <a:gd name="connsiteY5" fmla="*/ 4340980 h 4739555"/>
              <a:gd name="connsiteX6" fmla="*/ 2018600 w 2357885"/>
              <a:gd name="connsiteY6" fmla="*/ 4348067 h 4739555"/>
              <a:gd name="connsiteX7" fmla="*/ 0 w 2357885"/>
              <a:gd name="connsiteY7" fmla="*/ 4739555 h 4739555"/>
              <a:gd name="connsiteX0" fmla="*/ 0 w 826772"/>
              <a:gd name="connsiteY0" fmla="*/ 4284027 h 4284027"/>
              <a:gd name="connsiteX1" fmla="*/ 706217 w 826772"/>
              <a:gd name="connsiteY1" fmla="*/ 610991 h 4284027"/>
              <a:gd name="connsiteX2" fmla="*/ 723328 w 826772"/>
              <a:gd name="connsiteY2" fmla="*/ 618078 h 4284027"/>
              <a:gd name="connsiteX3" fmla="*/ 730415 w 826772"/>
              <a:gd name="connsiteY3" fmla="*/ 635189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826772"/>
              <a:gd name="connsiteY0" fmla="*/ 4284027 h 4284027"/>
              <a:gd name="connsiteX1" fmla="*/ 706217 w 826772"/>
              <a:gd name="connsiteY1" fmla="*/ 610991 h 4284027"/>
              <a:gd name="connsiteX2" fmla="*/ 723328 w 826772"/>
              <a:gd name="connsiteY2" fmla="*/ 618078 h 4284027"/>
              <a:gd name="connsiteX3" fmla="*/ 728356 w 826772"/>
              <a:gd name="connsiteY3" fmla="*/ 3124476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799476"/>
              <a:gd name="connsiteY0" fmla="*/ 3961195 h 3961195"/>
              <a:gd name="connsiteX1" fmla="*/ 706217 w 799476"/>
              <a:gd name="connsiteY1" fmla="*/ 288159 h 3961195"/>
              <a:gd name="connsiteX2" fmla="*/ 559555 w 799476"/>
              <a:gd name="connsiteY2" fmla="*/ 2232241 h 3961195"/>
              <a:gd name="connsiteX3" fmla="*/ 728356 w 799476"/>
              <a:gd name="connsiteY3" fmla="*/ 2801644 h 3961195"/>
              <a:gd name="connsiteX4" fmla="*/ 730415 w 799476"/>
              <a:gd name="connsiteY4" fmla="*/ 3935961 h 3961195"/>
              <a:gd name="connsiteX5" fmla="*/ 723328 w 799476"/>
              <a:gd name="connsiteY5" fmla="*/ 3953072 h 3961195"/>
              <a:gd name="connsiteX6" fmla="*/ 706217 w 799476"/>
              <a:gd name="connsiteY6" fmla="*/ 3960159 h 3961195"/>
              <a:gd name="connsiteX7" fmla="*/ 0 w 799476"/>
              <a:gd name="connsiteY7" fmla="*/ 3961195 h 3961195"/>
              <a:gd name="connsiteX0" fmla="*/ 0 w 827610"/>
              <a:gd name="connsiteY0" fmla="*/ 3866294 h 3866294"/>
              <a:gd name="connsiteX1" fmla="*/ 706217 w 827610"/>
              <a:gd name="connsiteY1" fmla="*/ 193258 h 3866294"/>
              <a:gd name="connsiteX2" fmla="*/ 728356 w 827610"/>
              <a:gd name="connsiteY2" fmla="*/ 2706743 h 3866294"/>
              <a:gd name="connsiteX3" fmla="*/ 730415 w 827610"/>
              <a:gd name="connsiteY3" fmla="*/ 3841060 h 3866294"/>
              <a:gd name="connsiteX4" fmla="*/ 723328 w 827610"/>
              <a:gd name="connsiteY4" fmla="*/ 3858171 h 3866294"/>
              <a:gd name="connsiteX5" fmla="*/ 706217 w 827610"/>
              <a:gd name="connsiteY5" fmla="*/ 3865258 h 3866294"/>
              <a:gd name="connsiteX6" fmla="*/ 0 w 827610"/>
              <a:gd name="connsiteY6" fmla="*/ 3866294 h 3866294"/>
              <a:gd name="connsiteX0" fmla="*/ 0 w 730415"/>
              <a:gd name="connsiteY0" fmla="*/ 1767518 h 1767518"/>
              <a:gd name="connsiteX1" fmla="*/ 428262 w 730415"/>
              <a:gd name="connsiteY1" fmla="*/ 783161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767518 h 1767518"/>
              <a:gd name="connsiteX1" fmla="*/ 220257 w 730415"/>
              <a:gd name="connsiteY1" fmla="*/ 518375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415" h="1249143">
                <a:moveTo>
                  <a:pt x="0" y="1249143"/>
                </a:moveTo>
                <a:lnTo>
                  <a:pt x="220257" y="0"/>
                </a:lnTo>
                <a:lnTo>
                  <a:pt x="728356" y="89592"/>
                </a:lnTo>
                <a:cubicBezTo>
                  <a:pt x="729042" y="467698"/>
                  <a:pt x="729729" y="845803"/>
                  <a:pt x="730415" y="1223909"/>
                </a:cubicBezTo>
                <a:cubicBezTo>
                  <a:pt x="730415" y="1230327"/>
                  <a:pt x="727866" y="1236482"/>
                  <a:pt x="723328" y="1241020"/>
                </a:cubicBezTo>
                <a:cubicBezTo>
                  <a:pt x="718790" y="1245558"/>
                  <a:pt x="712635" y="1248107"/>
                  <a:pt x="706217" y="1248107"/>
                </a:cubicBezTo>
                <a:lnTo>
                  <a:pt x="0" y="124914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 name="Titre 1"/>
          <p:cNvSpPr>
            <a:spLocks noGrp="1"/>
          </p:cNvSpPr>
          <p:nvPr>
            <p:ph type="title"/>
          </p:nvPr>
        </p:nvSpPr>
        <p:spPr bwMode="gray">
          <a:xfrm>
            <a:off x="720000" y="180000"/>
            <a:ext cx="7235824" cy="792162"/>
          </a:xfrm>
        </p:spPr>
        <p:txBody>
          <a:bodyPr>
            <a:normAutofit/>
          </a:bodyPr>
          <a:lstStyle>
            <a:lvl1pPr>
              <a:defRPr sz="2600"/>
            </a:lvl1pPr>
          </a:lstStyle>
          <a:p>
            <a:r>
              <a:rPr lang="fr-FR" noProof="0" dirty="0" smtClean="0"/>
              <a:t>Cliquez pour modifier le style du titre</a:t>
            </a:r>
            <a:endParaRPr lang="fr-FR" noProof="0" dirty="0"/>
          </a:p>
        </p:txBody>
      </p:sp>
      <p:sp>
        <p:nvSpPr>
          <p:cNvPr id="4" name="Espace réservé du pied de page 3"/>
          <p:cNvSpPr>
            <a:spLocks noGrp="1"/>
          </p:cNvSpPr>
          <p:nvPr>
            <p:ph type="ftr" sz="quarter" idx="10"/>
          </p:nvPr>
        </p:nvSpPr>
        <p:spPr bwMode="gray">
          <a:xfrm>
            <a:off x="1476375" y="6545263"/>
            <a:ext cx="6048375" cy="555625"/>
          </a:xfrm>
          <a:prstGeom prst="rect">
            <a:avLst/>
          </a:prstGeom>
        </p:spPr>
        <p:txBody>
          <a:bodyPr/>
          <a:lstStyle>
            <a:lvl1pPr fontAlgn="auto">
              <a:spcBef>
                <a:spcPts val="0"/>
              </a:spcBef>
              <a:spcAft>
                <a:spcPts val="0"/>
              </a:spcAft>
              <a:defRPr dirty="0">
                <a:latin typeface="+mn-lt"/>
              </a:defRPr>
            </a:lvl1pPr>
          </a:lstStyle>
          <a:p>
            <a:pPr>
              <a:defRPr/>
            </a:pPr>
            <a:endParaRPr lang="fr-FR"/>
          </a:p>
        </p:txBody>
      </p:sp>
      <p:sp>
        <p:nvSpPr>
          <p:cNvPr id="5" name="Espace réservé du numéro de diapositive 4"/>
          <p:cNvSpPr>
            <a:spLocks noGrp="1"/>
          </p:cNvSpPr>
          <p:nvPr>
            <p:ph type="sldNum" sz="quarter" idx="11"/>
          </p:nvPr>
        </p:nvSpPr>
        <p:spPr/>
        <p:txBody>
          <a:bodyPr/>
          <a:lstStyle>
            <a:lvl1pPr>
              <a:defRPr/>
            </a:lvl1pPr>
          </a:lstStyle>
          <a:p>
            <a:pPr>
              <a:defRPr/>
            </a:pPr>
            <a:fld id="{2E037BFE-B585-43D0-BA1E-E2B843605F4B}"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2_Sommaire">
    <p:spTree>
      <p:nvGrpSpPr>
        <p:cNvPr id="1" name=""/>
        <p:cNvGrpSpPr/>
        <p:nvPr/>
      </p:nvGrpSpPr>
      <p:grpSpPr>
        <a:xfrm>
          <a:off x="0" y="0"/>
          <a:ext cx="0" cy="0"/>
          <a:chOff x="0" y="0"/>
          <a:chExt cx="0" cy="0"/>
        </a:xfrm>
      </p:grpSpPr>
      <p:sp>
        <p:nvSpPr>
          <p:cNvPr id="6" name="Forme libre 25"/>
          <p:cNvSpPr/>
          <p:nvPr userDrawn="1"/>
        </p:nvSpPr>
        <p:spPr bwMode="gray">
          <a:xfrm rot="21000000">
            <a:off x="6775450" y="6646863"/>
            <a:ext cx="2422525" cy="414337"/>
          </a:xfrm>
          <a:custGeom>
            <a:avLst/>
            <a:gdLst>
              <a:gd name="connsiteX0" fmla="*/ 0 w 4067944"/>
              <a:gd name="connsiteY0" fmla="*/ 0 h 1224545"/>
              <a:gd name="connsiteX1" fmla="*/ 4067944 w 4067944"/>
              <a:gd name="connsiteY1" fmla="*/ 0 h 1224545"/>
              <a:gd name="connsiteX2" fmla="*/ 4067944 w 4067944"/>
              <a:gd name="connsiteY2" fmla="*/ 1224545 h 1224545"/>
              <a:gd name="connsiteX3" fmla="*/ 0 w 4067944"/>
              <a:gd name="connsiteY3" fmla="*/ 1224545 h 1224545"/>
              <a:gd name="connsiteX4" fmla="*/ 0 w 4067944"/>
              <a:gd name="connsiteY4" fmla="*/ 0 h 1224545"/>
              <a:gd name="connsiteX0" fmla="*/ 1415524 w 4067944"/>
              <a:gd name="connsiteY0" fmla="*/ 0 h 1225226"/>
              <a:gd name="connsiteX1" fmla="*/ 4067944 w 4067944"/>
              <a:gd name="connsiteY1" fmla="*/ 681 h 1225226"/>
              <a:gd name="connsiteX2" fmla="*/ 4067944 w 4067944"/>
              <a:gd name="connsiteY2" fmla="*/ 1225226 h 1225226"/>
              <a:gd name="connsiteX3" fmla="*/ 0 w 4067944"/>
              <a:gd name="connsiteY3" fmla="*/ 1225226 h 1225226"/>
              <a:gd name="connsiteX4" fmla="*/ 1415524 w 4067944"/>
              <a:gd name="connsiteY4" fmla="*/ 0 h 1225226"/>
              <a:gd name="connsiteX0" fmla="*/ 0 w 2652420"/>
              <a:gd name="connsiteY0" fmla="*/ 0 h 1225226"/>
              <a:gd name="connsiteX1" fmla="*/ 2652420 w 2652420"/>
              <a:gd name="connsiteY1" fmla="*/ 681 h 1225226"/>
              <a:gd name="connsiteX2" fmla="*/ 2652420 w 2652420"/>
              <a:gd name="connsiteY2" fmla="*/ 1225226 h 1225226"/>
              <a:gd name="connsiteX3" fmla="*/ 0 w 2652420"/>
              <a:gd name="connsiteY3" fmla="*/ 0 h 1225226"/>
              <a:gd name="connsiteX0" fmla="*/ 0 w 2652420"/>
              <a:gd name="connsiteY0" fmla="*/ 0 h 1225226"/>
              <a:gd name="connsiteX1" fmla="*/ 2422538 w 2652420"/>
              <a:gd name="connsiteY1" fmla="*/ 1594 h 1225226"/>
              <a:gd name="connsiteX2" fmla="*/ 2652420 w 2652420"/>
              <a:gd name="connsiteY2" fmla="*/ 1225226 h 1225226"/>
              <a:gd name="connsiteX3" fmla="*/ 0 w 2652420"/>
              <a:gd name="connsiteY3" fmla="*/ 0 h 1225226"/>
              <a:gd name="connsiteX0" fmla="*/ 0 w 2422538"/>
              <a:gd name="connsiteY0" fmla="*/ 0 h 414327"/>
              <a:gd name="connsiteX1" fmla="*/ 2422538 w 2422538"/>
              <a:gd name="connsiteY1" fmla="*/ 1594 h 414327"/>
              <a:gd name="connsiteX2" fmla="*/ 2349762 w 2422538"/>
              <a:gd name="connsiteY2" fmla="*/ 414327 h 414327"/>
              <a:gd name="connsiteX3" fmla="*/ 0 w 2422538"/>
              <a:gd name="connsiteY3" fmla="*/ 0 h 414327"/>
            </a:gdLst>
            <a:ahLst/>
            <a:cxnLst>
              <a:cxn ang="0">
                <a:pos x="connsiteX0" y="connsiteY0"/>
              </a:cxn>
              <a:cxn ang="0">
                <a:pos x="connsiteX1" y="connsiteY1"/>
              </a:cxn>
              <a:cxn ang="0">
                <a:pos x="connsiteX2" y="connsiteY2"/>
              </a:cxn>
              <a:cxn ang="0">
                <a:pos x="connsiteX3" y="connsiteY3"/>
              </a:cxn>
            </a:cxnLst>
            <a:rect l="l" t="t" r="r" b="b"/>
            <a:pathLst>
              <a:path w="2422538" h="414327">
                <a:moveTo>
                  <a:pt x="0" y="0"/>
                </a:moveTo>
                <a:lnTo>
                  <a:pt x="2422538" y="1594"/>
                </a:lnTo>
                <a:lnTo>
                  <a:pt x="2349762" y="41432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anchor="ctr"/>
          <a:lstStyle/>
          <a:p>
            <a:pPr algn="ctr" fontAlgn="auto">
              <a:spcBef>
                <a:spcPts val="0"/>
              </a:spcBef>
              <a:spcAft>
                <a:spcPts val="0"/>
              </a:spcAft>
              <a:defRPr/>
            </a:pPr>
            <a:endParaRPr lang="fr-FR"/>
          </a:p>
        </p:txBody>
      </p:sp>
      <p:sp>
        <p:nvSpPr>
          <p:cNvPr id="7" name="Forme libre 7"/>
          <p:cNvSpPr/>
          <p:nvPr userDrawn="1"/>
        </p:nvSpPr>
        <p:spPr bwMode="gray">
          <a:xfrm rot="21000000">
            <a:off x="-223838" y="-625475"/>
            <a:ext cx="7704138" cy="1906588"/>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013364 w 8721577"/>
              <a:gd name="connsiteY0" fmla="*/ 6418 h 3679481"/>
              <a:gd name="connsiteX1" fmla="*/ 142322 w 8721577"/>
              <a:gd name="connsiteY1" fmla="*/ 14568 h 3679481"/>
              <a:gd name="connsiteX2" fmla="*/ 159433 w 8721577"/>
              <a:gd name="connsiteY2" fmla="*/ 7481 h 3679481"/>
              <a:gd name="connsiteX3" fmla="*/ 8697379 w 8721577"/>
              <a:gd name="connsiteY3" fmla="*/ 7481 h 3679481"/>
              <a:gd name="connsiteX4" fmla="*/ 8714490 w 8721577"/>
              <a:gd name="connsiteY4" fmla="*/ 14568 h 3679481"/>
              <a:gd name="connsiteX5" fmla="*/ 8721577 w 8721577"/>
              <a:gd name="connsiteY5" fmla="*/ 31679 h 3679481"/>
              <a:gd name="connsiteX6" fmla="*/ 8721577 w 8721577"/>
              <a:gd name="connsiteY6" fmla="*/ 3655283 h 3679481"/>
              <a:gd name="connsiteX7" fmla="*/ 8714490 w 8721577"/>
              <a:gd name="connsiteY7" fmla="*/ 3672394 h 3679481"/>
              <a:gd name="connsiteX8" fmla="*/ 8697379 w 8721577"/>
              <a:gd name="connsiteY8" fmla="*/ 3679481 h 3679481"/>
              <a:gd name="connsiteX9" fmla="*/ 159433 w 8721577"/>
              <a:gd name="connsiteY9" fmla="*/ 3679481 h 3679481"/>
              <a:gd name="connsiteX10" fmla="*/ 142322 w 8721577"/>
              <a:gd name="connsiteY10" fmla="*/ 3672394 h 3679481"/>
              <a:gd name="connsiteX11" fmla="*/ 135235 w 8721577"/>
              <a:gd name="connsiteY11" fmla="*/ 3655283 h 3679481"/>
              <a:gd name="connsiteX12" fmla="*/ 1013364 w 8721577"/>
              <a:gd name="connsiteY12" fmla="*/ 6418 h 3679481"/>
              <a:gd name="connsiteX0" fmla="*/ 1013364 w 8721577"/>
              <a:gd name="connsiteY0" fmla="*/ 6418 h 3700856"/>
              <a:gd name="connsiteX1" fmla="*/ 142322 w 8721577"/>
              <a:gd name="connsiteY1" fmla="*/ 14568 h 3700856"/>
              <a:gd name="connsiteX2" fmla="*/ 159433 w 8721577"/>
              <a:gd name="connsiteY2" fmla="*/ 7481 h 3700856"/>
              <a:gd name="connsiteX3" fmla="*/ 8697379 w 8721577"/>
              <a:gd name="connsiteY3" fmla="*/ 7481 h 3700856"/>
              <a:gd name="connsiteX4" fmla="*/ 8714490 w 8721577"/>
              <a:gd name="connsiteY4" fmla="*/ 14568 h 3700856"/>
              <a:gd name="connsiteX5" fmla="*/ 8721577 w 8721577"/>
              <a:gd name="connsiteY5" fmla="*/ 31679 h 3700856"/>
              <a:gd name="connsiteX6" fmla="*/ 8721577 w 8721577"/>
              <a:gd name="connsiteY6" fmla="*/ 3655283 h 3700856"/>
              <a:gd name="connsiteX7" fmla="*/ 8714490 w 8721577"/>
              <a:gd name="connsiteY7" fmla="*/ 3672394 h 3700856"/>
              <a:gd name="connsiteX8" fmla="*/ 8697379 w 8721577"/>
              <a:gd name="connsiteY8" fmla="*/ 3679481 h 3700856"/>
              <a:gd name="connsiteX9" fmla="*/ 159433 w 8721577"/>
              <a:gd name="connsiteY9" fmla="*/ 3679481 h 3700856"/>
              <a:gd name="connsiteX10" fmla="*/ 142322 w 8721577"/>
              <a:gd name="connsiteY10" fmla="*/ 3672394 h 3700856"/>
              <a:gd name="connsiteX11" fmla="*/ 363068 w 8721577"/>
              <a:gd name="connsiteY11" fmla="*/ 3694438 h 3700856"/>
              <a:gd name="connsiteX12" fmla="*/ 1013364 w 8721577"/>
              <a:gd name="connsiteY12" fmla="*/ 6418 h 3700856"/>
              <a:gd name="connsiteX0" fmla="*/ 2242983 w 9951196"/>
              <a:gd name="connsiteY0" fmla="*/ 6418 h 4306615"/>
              <a:gd name="connsiteX1" fmla="*/ 1371941 w 9951196"/>
              <a:gd name="connsiteY1" fmla="*/ 14568 h 4306615"/>
              <a:gd name="connsiteX2" fmla="*/ 1389052 w 9951196"/>
              <a:gd name="connsiteY2" fmla="*/ 7481 h 4306615"/>
              <a:gd name="connsiteX3" fmla="*/ 9926998 w 9951196"/>
              <a:gd name="connsiteY3" fmla="*/ 7481 h 4306615"/>
              <a:gd name="connsiteX4" fmla="*/ 9944109 w 9951196"/>
              <a:gd name="connsiteY4" fmla="*/ 14568 h 4306615"/>
              <a:gd name="connsiteX5" fmla="*/ 9951196 w 9951196"/>
              <a:gd name="connsiteY5" fmla="*/ 31679 h 4306615"/>
              <a:gd name="connsiteX6" fmla="*/ 9951196 w 9951196"/>
              <a:gd name="connsiteY6" fmla="*/ 3655283 h 4306615"/>
              <a:gd name="connsiteX7" fmla="*/ 9944109 w 9951196"/>
              <a:gd name="connsiteY7" fmla="*/ 3672394 h 4306615"/>
              <a:gd name="connsiteX8" fmla="*/ 9926998 w 9951196"/>
              <a:gd name="connsiteY8" fmla="*/ 3679481 h 4306615"/>
              <a:gd name="connsiteX9" fmla="*/ 1389052 w 9951196"/>
              <a:gd name="connsiteY9" fmla="*/ 3679481 h 4306615"/>
              <a:gd name="connsiteX10" fmla="*/ 1592687 w 9951196"/>
              <a:gd name="connsiteY10" fmla="*/ 3694438 h 4306615"/>
              <a:gd name="connsiteX11" fmla="*/ 2242983 w 9951196"/>
              <a:gd name="connsiteY11" fmla="*/ 6418 h 4306615"/>
              <a:gd name="connsiteX0" fmla="*/ 1013364 w 8721577"/>
              <a:gd name="connsiteY0" fmla="*/ 6418 h 3694438"/>
              <a:gd name="connsiteX1" fmla="*/ 142322 w 8721577"/>
              <a:gd name="connsiteY1" fmla="*/ 14568 h 3694438"/>
              <a:gd name="connsiteX2" fmla="*/ 159433 w 8721577"/>
              <a:gd name="connsiteY2" fmla="*/ 7481 h 3694438"/>
              <a:gd name="connsiteX3" fmla="*/ 8697379 w 8721577"/>
              <a:gd name="connsiteY3" fmla="*/ 7481 h 3694438"/>
              <a:gd name="connsiteX4" fmla="*/ 8714490 w 8721577"/>
              <a:gd name="connsiteY4" fmla="*/ 14568 h 3694438"/>
              <a:gd name="connsiteX5" fmla="*/ 8721577 w 8721577"/>
              <a:gd name="connsiteY5" fmla="*/ 31679 h 3694438"/>
              <a:gd name="connsiteX6" fmla="*/ 8721577 w 8721577"/>
              <a:gd name="connsiteY6" fmla="*/ 3655283 h 3694438"/>
              <a:gd name="connsiteX7" fmla="*/ 8714490 w 8721577"/>
              <a:gd name="connsiteY7" fmla="*/ 3672394 h 3694438"/>
              <a:gd name="connsiteX8" fmla="*/ 8697379 w 8721577"/>
              <a:gd name="connsiteY8" fmla="*/ 3679481 h 3694438"/>
              <a:gd name="connsiteX9" fmla="*/ 363068 w 8721577"/>
              <a:gd name="connsiteY9" fmla="*/ 3694438 h 3694438"/>
              <a:gd name="connsiteX10" fmla="*/ 1013364 w 8721577"/>
              <a:gd name="connsiteY10" fmla="*/ 6418 h 3694438"/>
              <a:gd name="connsiteX0" fmla="*/ 508966 w 8649520"/>
              <a:gd name="connsiteY0" fmla="*/ 188005 h 3707740"/>
              <a:gd name="connsiteX1" fmla="*/ 70265 w 8649520"/>
              <a:gd name="connsiteY1" fmla="*/ 27870 h 3707740"/>
              <a:gd name="connsiteX2" fmla="*/ 87376 w 8649520"/>
              <a:gd name="connsiteY2" fmla="*/ 20783 h 3707740"/>
              <a:gd name="connsiteX3" fmla="*/ 8625322 w 8649520"/>
              <a:gd name="connsiteY3" fmla="*/ 20783 h 3707740"/>
              <a:gd name="connsiteX4" fmla="*/ 8642433 w 8649520"/>
              <a:gd name="connsiteY4" fmla="*/ 27870 h 3707740"/>
              <a:gd name="connsiteX5" fmla="*/ 8649520 w 8649520"/>
              <a:gd name="connsiteY5" fmla="*/ 44981 h 3707740"/>
              <a:gd name="connsiteX6" fmla="*/ 8649520 w 8649520"/>
              <a:gd name="connsiteY6" fmla="*/ 3668585 h 3707740"/>
              <a:gd name="connsiteX7" fmla="*/ 8642433 w 8649520"/>
              <a:gd name="connsiteY7" fmla="*/ 3685696 h 3707740"/>
              <a:gd name="connsiteX8" fmla="*/ 8625322 w 8649520"/>
              <a:gd name="connsiteY8" fmla="*/ 3692783 h 3707740"/>
              <a:gd name="connsiteX9" fmla="*/ 291011 w 8649520"/>
              <a:gd name="connsiteY9" fmla="*/ 3707740 h 3707740"/>
              <a:gd name="connsiteX10" fmla="*/ 508966 w 8649520"/>
              <a:gd name="connsiteY10" fmla="*/ 188005 h 3707740"/>
              <a:gd name="connsiteX0" fmla="*/ 510758 w 8651312"/>
              <a:gd name="connsiteY0" fmla="*/ 188182 h 3707917"/>
              <a:gd name="connsiteX1" fmla="*/ 72057 w 8651312"/>
              <a:gd name="connsiteY1" fmla="*/ 28047 h 3707917"/>
              <a:gd name="connsiteX2" fmla="*/ 943101 w 8651312"/>
              <a:gd name="connsiteY2" fmla="*/ 19897 h 3707917"/>
              <a:gd name="connsiteX3" fmla="*/ 8627114 w 8651312"/>
              <a:gd name="connsiteY3" fmla="*/ 20960 h 3707917"/>
              <a:gd name="connsiteX4" fmla="*/ 8644225 w 8651312"/>
              <a:gd name="connsiteY4" fmla="*/ 28047 h 3707917"/>
              <a:gd name="connsiteX5" fmla="*/ 8651312 w 8651312"/>
              <a:gd name="connsiteY5" fmla="*/ 45158 h 3707917"/>
              <a:gd name="connsiteX6" fmla="*/ 8651312 w 8651312"/>
              <a:gd name="connsiteY6" fmla="*/ 3668762 h 3707917"/>
              <a:gd name="connsiteX7" fmla="*/ 8644225 w 8651312"/>
              <a:gd name="connsiteY7" fmla="*/ 3685873 h 3707917"/>
              <a:gd name="connsiteX8" fmla="*/ 8627114 w 8651312"/>
              <a:gd name="connsiteY8" fmla="*/ 3692960 h 3707917"/>
              <a:gd name="connsiteX9" fmla="*/ 292803 w 8651312"/>
              <a:gd name="connsiteY9" fmla="*/ 3707917 h 3707917"/>
              <a:gd name="connsiteX10" fmla="*/ 510758 w 8651312"/>
              <a:gd name="connsiteY10" fmla="*/ 188182 h 3707917"/>
              <a:gd name="connsiteX0" fmla="*/ 920383 w 9060937"/>
              <a:gd name="connsiteY0" fmla="*/ 614670 h 4134405"/>
              <a:gd name="connsiteX1" fmla="*/ 1352726 w 9060937"/>
              <a:gd name="connsiteY1" fmla="*/ 446385 h 4134405"/>
              <a:gd name="connsiteX2" fmla="*/ 9036739 w 9060937"/>
              <a:gd name="connsiteY2" fmla="*/ 447448 h 4134405"/>
              <a:gd name="connsiteX3" fmla="*/ 9053850 w 9060937"/>
              <a:gd name="connsiteY3" fmla="*/ 454535 h 4134405"/>
              <a:gd name="connsiteX4" fmla="*/ 9060937 w 9060937"/>
              <a:gd name="connsiteY4" fmla="*/ 471646 h 4134405"/>
              <a:gd name="connsiteX5" fmla="*/ 9060937 w 9060937"/>
              <a:gd name="connsiteY5" fmla="*/ 4095250 h 4134405"/>
              <a:gd name="connsiteX6" fmla="*/ 9053850 w 9060937"/>
              <a:gd name="connsiteY6" fmla="*/ 4112361 h 4134405"/>
              <a:gd name="connsiteX7" fmla="*/ 9036739 w 9060937"/>
              <a:gd name="connsiteY7" fmla="*/ 4119448 h 4134405"/>
              <a:gd name="connsiteX8" fmla="*/ 702428 w 9060937"/>
              <a:gd name="connsiteY8" fmla="*/ 4134405 h 4134405"/>
              <a:gd name="connsiteX9" fmla="*/ 920383 w 9060937"/>
              <a:gd name="connsiteY9" fmla="*/ 614670 h 4134405"/>
              <a:gd name="connsiteX0" fmla="*/ 0 w 8358509"/>
              <a:gd name="connsiteY0" fmla="*/ 3688020 h 3688020"/>
              <a:gd name="connsiteX1" fmla="*/ 650298 w 8358509"/>
              <a:gd name="connsiteY1" fmla="*/ 0 h 3688020"/>
              <a:gd name="connsiteX2" fmla="*/ 8334311 w 8358509"/>
              <a:gd name="connsiteY2" fmla="*/ 1063 h 3688020"/>
              <a:gd name="connsiteX3" fmla="*/ 8351422 w 8358509"/>
              <a:gd name="connsiteY3" fmla="*/ 8150 h 3688020"/>
              <a:gd name="connsiteX4" fmla="*/ 8358509 w 8358509"/>
              <a:gd name="connsiteY4" fmla="*/ 25261 h 3688020"/>
              <a:gd name="connsiteX5" fmla="*/ 8358509 w 8358509"/>
              <a:gd name="connsiteY5" fmla="*/ 3648865 h 3688020"/>
              <a:gd name="connsiteX6" fmla="*/ 8351422 w 8358509"/>
              <a:gd name="connsiteY6" fmla="*/ 3665976 h 3688020"/>
              <a:gd name="connsiteX7" fmla="*/ 8334311 w 8358509"/>
              <a:gd name="connsiteY7" fmla="*/ 3673063 h 3688020"/>
              <a:gd name="connsiteX8" fmla="*/ 0 w 8358509"/>
              <a:gd name="connsiteY8" fmla="*/ 3688020 h 3688020"/>
              <a:gd name="connsiteX0" fmla="*/ 0 w 9619013"/>
              <a:gd name="connsiteY0" fmla="*/ 4270726 h 4270726"/>
              <a:gd name="connsiteX1" fmla="*/ 650298 w 9619013"/>
              <a:gd name="connsiteY1" fmla="*/ 582706 h 4270726"/>
              <a:gd name="connsiteX2" fmla="*/ 8334311 w 9619013"/>
              <a:gd name="connsiteY2" fmla="*/ 583769 h 4270726"/>
              <a:gd name="connsiteX3" fmla="*/ 8358509 w 9619013"/>
              <a:gd name="connsiteY3" fmla="*/ 607967 h 4270726"/>
              <a:gd name="connsiteX4" fmla="*/ 8358509 w 9619013"/>
              <a:gd name="connsiteY4" fmla="*/ 4231571 h 4270726"/>
              <a:gd name="connsiteX5" fmla="*/ 8351422 w 9619013"/>
              <a:gd name="connsiteY5" fmla="*/ 4248682 h 4270726"/>
              <a:gd name="connsiteX6" fmla="*/ 8334311 w 9619013"/>
              <a:gd name="connsiteY6" fmla="*/ 4255769 h 4270726"/>
              <a:gd name="connsiteX7" fmla="*/ 0 w 9619013"/>
              <a:gd name="connsiteY7" fmla="*/ 4270726 h 4270726"/>
              <a:gd name="connsiteX0" fmla="*/ 0 w 8358509"/>
              <a:gd name="connsiteY0" fmla="*/ 3688020 h 3688020"/>
              <a:gd name="connsiteX1" fmla="*/ 650298 w 8358509"/>
              <a:gd name="connsiteY1" fmla="*/ 0 h 3688020"/>
              <a:gd name="connsiteX2" fmla="*/ 8358509 w 8358509"/>
              <a:gd name="connsiteY2" fmla="*/ 25261 h 3688020"/>
              <a:gd name="connsiteX3" fmla="*/ 8358509 w 8358509"/>
              <a:gd name="connsiteY3" fmla="*/ 3648865 h 3688020"/>
              <a:gd name="connsiteX4" fmla="*/ 8351422 w 8358509"/>
              <a:gd name="connsiteY4" fmla="*/ 3665976 h 3688020"/>
              <a:gd name="connsiteX5" fmla="*/ 8334311 w 8358509"/>
              <a:gd name="connsiteY5" fmla="*/ 3673063 h 3688020"/>
              <a:gd name="connsiteX6" fmla="*/ 0 w 8358509"/>
              <a:gd name="connsiteY6" fmla="*/ 3688020 h 3688020"/>
              <a:gd name="connsiteX0" fmla="*/ 0 w 8360155"/>
              <a:gd name="connsiteY0" fmla="*/ 3688020 h 3688020"/>
              <a:gd name="connsiteX1" fmla="*/ 650298 w 8360155"/>
              <a:gd name="connsiteY1" fmla="*/ 0 h 3688020"/>
              <a:gd name="connsiteX2" fmla="*/ 8360155 w 8360155"/>
              <a:gd name="connsiteY2" fmla="*/ 3082934 h 3688020"/>
              <a:gd name="connsiteX3" fmla="*/ 8358509 w 8360155"/>
              <a:gd name="connsiteY3" fmla="*/ 3648865 h 3688020"/>
              <a:gd name="connsiteX4" fmla="*/ 8351422 w 8360155"/>
              <a:gd name="connsiteY4" fmla="*/ 3665976 h 3688020"/>
              <a:gd name="connsiteX5" fmla="*/ 8334311 w 8360155"/>
              <a:gd name="connsiteY5" fmla="*/ 3673063 h 3688020"/>
              <a:gd name="connsiteX6" fmla="*/ 0 w 8360155"/>
              <a:gd name="connsiteY6" fmla="*/ 3688020 h 3688020"/>
              <a:gd name="connsiteX0" fmla="*/ 0 w 8360155"/>
              <a:gd name="connsiteY0" fmla="*/ 1230612 h 1230612"/>
              <a:gd name="connsiteX1" fmla="*/ 1238223 w 8360155"/>
              <a:gd name="connsiteY1" fmla="*/ 0 h 1230612"/>
              <a:gd name="connsiteX2" fmla="*/ 8360155 w 8360155"/>
              <a:gd name="connsiteY2" fmla="*/ 625526 h 1230612"/>
              <a:gd name="connsiteX3" fmla="*/ 8358509 w 8360155"/>
              <a:gd name="connsiteY3" fmla="*/ 1191457 h 1230612"/>
              <a:gd name="connsiteX4" fmla="*/ 8351422 w 8360155"/>
              <a:gd name="connsiteY4" fmla="*/ 1208568 h 1230612"/>
              <a:gd name="connsiteX5" fmla="*/ 8334311 w 8360155"/>
              <a:gd name="connsiteY5" fmla="*/ 1215655 h 1230612"/>
              <a:gd name="connsiteX6" fmla="*/ 0 w 8360155"/>
              <a:gd name="connsiteY6" fmla="*/ 1230612 h 1230612"/>
              <a:gd name="connsiteX0" fmla="*/ 0 w 8360155"/>
              <a:gd name="connsiteY0" fmla="*/ 1904302 h 1904302"/>
              <a:gd name="connsiteX1" fmla="*/ 991935 w 8360155"/>
              <a:gd name="connsiteY1" fmla="*/ 0 h 1904302"/>
              <a:gd name="connsiteX2" fmla="*/ 8360155 w 8360155"/>
              <a:gd name="connsiteY2" fmla="*/ 1299216 h 1904302"/>
              <a:gd name="connsiteX3" fmla="*/ 8358509 w 8360155"/>
              <a:gd name="connsiteY3" fmla="*/ 1865147 h 1904302"/>
              <a:gd name="connsiteX4" fmla="*/ 8351422 w 8360155"/>
              <a:gd name="connsiteY4" fmla="*/ 1882258 h 1904302"/>
              <a:gd name="connsiteX5" fmla="*/ 8334311 w 8360155"/>
              <a:gd name="connsiteY5" fmla="*/ 1889345 h 1904302"/>
              <a:gd name="connsiteX6" fmla="*/ 0 w 8360155"/>
              <a:gd name="connsiteY6" fmla="*/ 1904302 h 1904302"/>
              <a:gd name="connsiteX0" fmla="*/ 0 w 7704257"/>
              <a:gd name="connsiteY0" fmla="*/ 1905764 h 1905764"/>
              <a:gd name="connsiteX1" fmla="*/ 336037 w 7704257"/>
              <a:gd name="connsiteY1" fmla="*/ 0 h 1905764"/>
              <a:gd name="connsiteX2" fmla="*/ 7704257 w 7704257"/>
              <a:gd name="connsiteY2" fmla="*/ 1299216 h 1905764"/>
              <a:gd name="connsiteX3" fmla="*/ 7702611 w 7704257"/>
              <a:gd name="connsiteY3" fmla="*/ 1865147 h 1905764"/>
              <a:gd name="connsiteX4" fmla="*/ 7695524 w 7704257"/>
              <a:gd name="connsiteY4" fmla="*/ 1882258 h 1905764"/>
              <a:gd name="connsiteX5" fmla="*/ 7678413 w 7704257"/>
              <a:gd name="connsiteY5" fmla="*/ 1889345 h 1905764"/>
              <a:gd name="connsiteX6" fmla="*/ 0 w 7704257"/>
              <a:gd name="connsiteY6" fmla="*/ 1905764 h 1905764"/>
              <a:gd name="connsiteX0" fmla="*/ 0 w 7704257"/>
              <a:gd name="connsiteY0" fmla="*/ 1905764 h 1905764"/>
              <a:gd name="connsiteX1" fmla="*/ 336037 w 7704257"/>
              <a:gd name="connsiteY1" fmla="*/ 0 h 1905764"/>
              <a:gd name="connsiteX2" fmla="*/ 7704257 w 7704257"/>
              <a:gd name="connsiteY2" fmla="*/ 1299216 h 1905764"/>
              <a:gd name="connsiteX3" fmla="*/ 7702611 w 7704257"/>
              <a:gd name="connsiteY3" fmla="*/ 1865147 h 1905764"/>
              <a:gd name="connsiteX4" fmla="*/ 7695524 w 7704257"/>
              <a:gd name="connsiteY4" fmla="*/ 1882258 h 1905764"/>
              <a:gd name="connsiteX5" fmla="*/ 7678413 w 7704257"/>
              <a:gd name="connsiteY5" fmla="*/ 1889345 h 1905764"/>
              <a:gd name="connsiteX6" fmla="*/ 0 w 7704257"/>
              <a:gd name="connsiteY6" fmla="*/ 1905764 h 19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4257" h="1905764">
                <a:moveTo>
                  <a:pt x="0" y="1905764"/>
                </a:moveTo>
                <a:lnTo>
                  <a:pt x="336037" y="0"/>
                </a:lnTo>
                <a:lnTo>
                  <a:pt x="7704257" y="1299216"/>
                </a:lnTo>
                <a:cubicBezTo>
                  <a:pt x="7703708" y="1487860"/>
                  <a:pt x="7703160" y="1676503"/>
                  <a:pt x="7702611" y="1865147"/>
                </a:cubicBezTo>
                <a:cubicBezTo>
                  <a:pt x="7702611" y="1871565"/>
                  <a:pt x="7700062" y="1877720"/>
                  <a:pt x="7695524" y="1882258"/>
                </a:cubicBezTo>
                <a:cubicBezTo>
                  <a:pt x="7690986" y="1886796"/>
                  <a:pt x="7684831" y="1889345"/>
                  <a:pt x="7678413" y="1889345"/>
                </a:cubicBezTo>
                <a:lnTo>
                  <a:pt x="0" y="1905764"/>
                </a:lnTo>
                <a:close/>
              </a:path>
            </a:pathLst>
          </a:cu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anchor="ctr"/>
          <a:lstStyle/>
          <a:p>
            <a:pPr algn="ctr" fontAlgn="auto">
              <a:spcBef>
                <a:spcPts val="0"/>
              </a:spcBef>
              <a:spcAft>
                <a:spcPts val="0"/>
              </a:spcAft>
              <a:defRPr/>
            </a:pPr>
            <a:endParaRPr lang="fr-FR"/>
          </a:p>
        </p:txBody>
      </p:sp>
      <p:sp>
        <p:nvSpPr>
          <p:cNvPr id="2" name="Titre 1"/>
          <p:cNvSpPr>
            <a:spLocks noGrp="1"/>
          </p:cNvSpPr>
          <p:nvPr>
            <p:ph type="title"/>
          </p:nvPr>
        </p:nvSpPr>
        <p:spPr bwMode="gray">
          <a:xfrm>
            <a:off x="611560" y="332656"/>
            <a:ext cx="5146674" cy="972021"/>
          </a:xfrm>
        </p:spPr>
        <p:txBody>
          <a:bodyPr/>
          <a:lstStyle>
            <a:lvl1pPr>
              <a:defRPr>
                <a:solidFill>
                  <a:schemeClr val="bg1"/>
                </a:solidFill>
              </a:defRPr>
            </a:lvl1pPr>
          </a:lstStyle>
          <a:p>
            <a:r>
              <a:rPr lang="fr-FR" noProof="0" dirty="0" smtClean="0"/>
              <a:t>Cliquez pour modifier le style du titre</a:t>
            </a:r>
            <a:endParaRPr lang="fr-FR" noProof="0" dirty="0"/>
          </a:p>
        </p:txBody>
      </p:sp>
      <p:sp>
        <p:nvSpPr>
          <p:cNvPr id="10" name="Espace réservé du texte 9"/>
          <p:cNvSpPr>
            <a:spLocks noGrp="1"/>
          </p:cNvSpPr>
          <p:nvPr>
            <p:ph type="body" sz="quarter" idx="13"/>
          </p:nvPr>
        </p:nvSpPr>
        <p:spPr bwMode="gray">
          <a:xfrm>
            <a:off x="899592" y="2960949"/>
            <a:ext cx="6696596" cy="612068"/>
          </a:xfrm>
        </p:spPr>
        <p:txBody>
          <a:bodyPr>
            <a:noAutofit/>
          </a:bodyPr>
          <a:lstStyle>
            <a:lvl1pPr marL="0" indent="0">
              <a:lnSpc>
                <a:spcPts val="4224"/>
              </a:lnSpc>
              <a:spcAft>
                <a:spcPts val="600"/>
              </a:spcAft>
              <a:buClr>
                <a:schemeClr val="bg1"/>
              </a:buClr>
              <a:buSzPct val="160000"/>
              <a:buFontTx/>
              <a:buBlip>
                <a:blip r:embed="rId2"/>
              </a:buBlip>
              <a:tabLst>
                <a:tab pos="723900" algn="l"/>
              </a:tabLst>
              <a:defRPr sz="3300" b="1"/>
            </a:lvl1pPr>
          </a:lstStyle>
          <a:p>
            <a:pPr lvl="0"/>
            <a:r>
              <a:rPr lang="en-US" dirty="0" smtClean="0"/>
              <a:t>Cliquez pour modifier les styles du texte du masque</a:t>
            </a:r>
          </a:p>
          <a:p>
            <a:pPr lvl="1"/>
            <a:r>
              <a:rPr lang="en-US" dirty="0" smtClean="0"/>
              <a:t>Deuxième niveau</a:t>
            </a:r>
          </a:p>
          <a:p>
            <a:pPr lvl="2"/>
            <a:r>
              <a:rPr lang="en-US" dirty="0" smtClean="0"/>
              <a:t>Troisième niveau</a:t>
            </a:r>
          </a:p>
          <a:p>
            <a:pPr lvl="3"/>
            <a:r>
              <a:rPr lang="en-US" dirty="0" smtClean="0"/>
              <a:t>Quatrième niveau</a:t>
            </a:r>
          </a:p>
          <a:p>
            <a:pPr lvl="4"/>
            <a:r>
              <a:rPr lang="en-US" dirty="0" smtClean="0"/>
              <a:t>Cinquième niveau</a:t>
            </a:r>
            <a:endParaRPr lang="fr-FR" dirty="0"/>
          </a:p>
        </p:txBody>
      </p:sp>
      <p:sp>
        <p:nvSpPr>
          <p:cNvPr id="11" name="Espace réservé du texte 9"/>
          <p:cNvSpPr>
            <a:spLocks noGrp="1"/>
          </p:cNvSpPr>
          <p:nvPr>
            <p:ph type="body" sz="quarter" idx="14"/>
          </p:nvPr>
        </p:nvSpPr>
        <p:spPr bwMode="gray">
          <a:xfrm>
            <a:off x="7642228" y="2960949"/>
            <a:ext cx="587375" cy="612068"/>
          </a:xfrm>
        </p:spPr>
        <p:txBody>
          <a:bodyPr>
            <a:noAutofit/>
          </a:bodyPr>
          <a:lstStyle>
            <a:lvl1pPr marL="0" indent="0" algn="r">
              <a:lnSpc>
                <a:spcPts val="4224"/>
              </a:lnSpc>
              <a:spcAft>
                <a:spcPts val="600"/>
              </a:spcAft>
              <a:buClr>
                <a:schemeClr val="tx1"/>
              </a:buClr>
              <a:buSzPct val="130000"/>
              <a:buFontTx/>
              <a:buNone/>
              <a:defRPr sz="2100" b="1"/>
            </a:lvl1pPr>
          </a:lstStyle>
          <a:p>
            <a:pPr lvl="0"/>
            <a:r>
              <a:rPr lang="en-US" noProof="0" dirty="0" smtClean="0"/>
              <a:t>Cliquez pour modifier les styles du texte du masque</a:t>
            </a:r>
          </a:p>
          <a:p>
            <a:pPr lvl="1"/>
            <a:r>
              <a:rPr lang="en-US" noProof="0" dirty="0" smtClean="0"/>
              <a:t>Deuxième niveau</a:t>
            </a:r>
          </a:p>
        </p:txBody>
      </p:sp>
      <p:sp>
        <p:nvSpPr>
          <p:cNvPr id="27" name="Espace réservé du texte 9"/>
          <p:cNvSpPr>
            <a:spLocks noGrp="1"/>
          </p:cNvSpPr>
          <p:nvPr>
            <p:ph type="body" sz="quarter" idx="20"/>
          </p:nvPr>
        </p:nvSpPr>
        <p:spPr bwMode="gray">
          <a:xfrm>
            <a:off x="825556" y="2852936"/>
            <a:ext cx="612000" cy="720080"/>
          </a:xfrm>
        </p:spPr>
        <p:txBody>
          <a:bodyPr>
            <a:normAutofit/>
          </a:bodyPr>
          <a:lstStyle>
            <a:lvl1pPr marL="0" indent="0" algn="ctr">
              <a:lnSpc>
                <a:spcPts val="4224"/>
              </a:lnSpc>
              <a:spcAft>
                <a:spcPts val="600"/>
              </a:spcAft>
              <a:buClr>
                <a:schemeClr val="tx1"/>
              </a:buClr>
              <a:buSzPct val="130000"/>
              <a:buFontTx/>
              <a:buNone/>
              <a:defRPr sz="2400" b="1">
                <a:solidFill>
                  <a:schemeClr val="bg1"/>
                </a:solidFill>
              </a:defRPr>
            </a:lvl1pPr>
          </a:lstStyle>
          <a:p>
            <a:pPr lvl="0"/>
            <a:r>
              <a:rPr lang="en-US" noProof="0" dirty="0" smtClean="0"/>
              <a:t>Cliquez pour modifier les styles du texte du masque</a:t>
            </a:r>
          </a:p>
          <a:p>
            <a:pPr lvl="1"/>
            <a:r>
              <a:rPr lang="en-US" noProof="0" dirty="0" smtClean="0"/>
              <a:t>Deuxième niveau</a:t>
            </a:r>
          </a:p>
          <a:p>
            <a:pPr lvl="2"/>
            <a:r>
              <a:rPr lang="en-US" noProof="0" dirty="0" smtClean="0"/>
              <a:t>Troisième niveau</a:t>
            </a:r>
          </a:p>
          <a:p>
            <a:pPr lvl="3"/>
            <a:r>
              <a:rPr lang="en-US" noProof="0" dirty="0" smtClean="0"/>
              <a:t>Quatrième niveau</a:t>
            </a:r>
          </a:p>
        </p:txBody>
      </p:sp>
      <p:sp>
        <p:nvSpPr>
          <p:cNvPr id="8" name="Espace réservé de la date 2"/>
          <p:cNvSpPr>
            <a:spLocks noGrp="1"/>
          </p:cNvSpPr>
          <p:nvPr>
            <p:ph type="dt" sz="half" idx="21"/>
          </p:nvPr>
        </p:nvSpPr>
        <p:spPr bwMode="gray">
          <a:xfrm>
            <a:off x="2051050" y="6632575"/>
            <a:ext cx="6192838" cy="225425"/>
          </a:xfrm>
          <a:prstGeom prst="rect">
            <a:avLst/>
          </a:prstGeom>
        </p:spPr>
        <p:txBody>
          <a:bodyPr/>
          <a:lstStyle>
            <a:lvl1pPr fontAlgn="auto">
              <a:spcBef>
                <a:spcPts val="0"/>
              </a:spcBef>
              <a:spcAft>
                <a:spcPts val="0"/>
              </a:spcAft>
              <a:defRPr sz="200">
                <a:solidFill>
                  <a:schemeClr val="bg1"/>
                </a:solidFill>
                <a:latin typeface="+mn-lt"/>
              </a:defRPr>
            </a:lvl1pPr>
          </a:lstStyle>
          <a:p>
            <a:pPr>
              <a:defRPr/>
            </a:pPr>
            <a:endParaRPr lang="fr-FR"/>
          </a:p>
        </p:txBody>
      </p:sp>
      <p:sp>
        <p:nvSpPr>
          <p:cNvPr id="9" name="Espace réservé du pied de page 3"/>
          <p:cNvSpPr>
            <a:spLocks noGrp="1"/>
          </p:cNvSpPr>
          <p:nvPr>
            <p:ph type="ftr" sz="quarter" idx="22"/>
          </p:nvPr>
        </p:nvSpPr>
        <p:spPr bwMode="gray">
          <a:xfrm>
            <a:off x="0" y="6632575"/>
            <a:ext cx="8243888" cy="225425"/>
          </a:xfrm>
          <a:prstGeom prst="rect">
            <a:avLst/>
          </a:prstGeom>
        </p:spPr>
        <p:txBody>
          <a:bodyPr/>
          <a:lstStyle>
            <a:lvl1pPr fontAlgn="auto">
              <a:spcBef>
                <a:spcPts val="0"/>
              </a:spcBef>
              <a:spcAft>
                <a:spcPts val="0"/>
              </a:spcAft>
              <a:defRPr sz="200" smtClean="0">
                <a:solidFill>
                  <a:schemeClr val="bg1"/>
                </a:solidFill>
                <a:latin typeface="+mn-lt"/>
              </a:defRPr>
            </a:lvl1pPr>
          </a:lstStyle>
          <a:p>
            <a:pPr>
              <a:defRPr/>
            </a:pPr>
            <a:r>
              <a:rPr lang="fr-FR"/>
              <a:t>Titre du projet</a:t>
            </a:r>
            <a:endParaRPr lang="fr-FR" dirty="0"/>
          </a:p>
        </p:txBody>
      </p:sp>
      <p:sp>
        <p:nvSpPr>
          <p:cNvPr id="12" name="Espace réservé du numéro de diapositive 4"/>
          <p:cNvSpPr>
            <a:spLocks noGrp="1"/>
          </p:cNvSpPr>
          <p:nvPr>
            <p:ph type="sldNum" sz="quarter" idx="23"/>
          </p:nvPr>
        </p:nvSpPr>
        <p:spPr/>
        <p:txBody>
          <a:bodyPr/>
          <a:lstStyle>
            <a:lvl1pPr>
              <a:defRPr/>
            </a:lvl1pPr>
          </a:lstStyle>
          <a:p>
            <a:pPr>
              <a:defRPr/>
            </a:pPr>
            <a:fld id="{A78C213A-1724-42C6-9ED3-ED977A0494B1}"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itre_1_sans_image">
    <p:spTree>
      <p:nvGrpSpPr>
        <p:cNvPr id="1" name=""/>
        <p:cNvGrpSpPr/>
        <p:nvPr/>
      </p:nvGrpSpPr>
      <p:grpSpPr>
        <a:xfrm>
          <a:off x="0" y="0"/>
          <a:ext cx="0" cy="0"/>
          <a:chOff x="0" y="0"/>
          <a:chExt cx="0" cy="0"/>
        </a:xfrm>
      </p:grpSpPr>
      <p:pic>
        <p:nvPicPr>
          <p:cNvPr id="4" name="Image 12" descr="Logo_couv_4x4.jpg"/>
          <p:cNvPicPr>
            <a:picLocks noChangeAspect="1"/>
          </p:cNvPicPr>
          <p:nvPr userDrawn="1"/>
        </p:nvPicPr>
        <p:blipFill>
          <a:blip r:embed="rId2"/>
          <a:srcRect/>
          <a:stretch>
            <a:fillRect/>
          </a:stretch>
        </p:blipFill>
        <p:spPr bwMode="gray">
          <a:xfrm>
            <a:off x="7132638" y="4638675"/>
            <a:ext cx="1439862" cy="1439863"/>
          </a:xfrm>
          <a:prstGeom prst="rect">
            <a:avLst/>
          </a:prstGeom>
          <a:noFill/>
          <a:ln w="9525">
            <a:noFill/>
            <a:miter lim="800000"/>
            <a:headEnd/>
            <a:tailEnd/>
          </a:ln>
        </p:spPr>
      </p:pic>
      <p:sp>
        <p:nvSpPr>
          <p:cNvPr id="5" name="Forme libre 5"/>
          <p:cNvSpPr/>
          <p:nvPr userDrawn="1"/>
        </p:nvSpPr>
        <p:spPr bwMode="gray">
          <a:xfrm rot="21000000">
            <a:off x="-384175" y="1682750"/>
            <a:ext cx="8359775" cy="3689350"/>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013364 w 8721577"/>
              <a:gd name="connsiteY0" fmla="*/ 6418 h 3679481"/>
              <a:gd name="connsiteX1" fmla="*/ 142322 w 8721577"/>
              <a:gd name="connsiteY1" fmla="*/ 14568 h 3679481"/>
              <a:gd name="connsiteX2" fmla="*/ 159433 w 8721577"/>
              <a:gd name="connsiteY2" fmla="*/ 7481 h 3679481"/>
              <a:gd name="connsiteX3" fmla="*/ 8697379 w 8721577"/>
              <a:gd name="connsiteY3" fmla="*/ 7481 h 3679481"/>
              <a:gd name="connsiteX4" fmla="*/ 8714490 w 8721577"/>
              <a:gd name="connsiteY4" fmla="*/ 14568 h 3679481"/>
              <a:gd name="connsiteX5" fmla="*/ 8721577 w 8721577"/>
              <a:gd name="connsiteY5" fmla="*/ 31679 h 3679481"/>
              <a:gd name="connsiteX6" fmla="*/ 8721577 w 8721577"/>
              <a:gd name="connsiteY6" fmla="*/ 3655283 h 3679481"/>
              <a:gd name="connsiteX7" fmla="*/ 8714490 w 8721577"/>
              <a:gd name="connsiteY7" fmla="*/ 3672394 h 3679481"/>
              <a:gd name="connsiteX8" fmla="*/ 8697379 w 8721577"/>
              <a:gd name="connsiteY8" fmla="*/ 3679481 h 3679481"/>
              <a:gd name="connsiteX9" fmla="*/ 159433 w 8721577"/>
              <a:gd name="connsiteY9" fmla="*/ 3679481 h 3679481"/>
              <a:gd name="connsiteX10" fmla="*/ 142322 w 8721577"/>
              <a:gd name="connsiteY10" fmla="*/ 3672394 h 3679481"/>
              <a:gd name="connsiteX11" fmla="*/ 135235 w 8721577"/>
              <a:gd name="connsiteY11" fmla="*/ 3655283 h 3679481"/>
              <a:gd name="connsiteX12" fmla="*/ 1013364 w 8721577"/>
              <a:gd name="connsiteY12" fmla="*/ 6418 h 3679481"/>
              <a:gd name="connsiteX0" fmla="*/ 1013364 w 8721577"/>
              <a:gd name="connsiteY0" fmla="*/ 6418 h 3700856"/>
              <a:gd name="connsiteX1" fmla="*/ 142322 w 8721577"/>
              <a:gd name="connsiteY1" fmla="*/ 14568 h 3700856"/>
              <a:gd name="connsiteX2" fmla="*/ 159433 w 8721577"/>
              <a:gd name="connsiteY2" fmla="*/ 7481 h 3700856"/>
              <a:gd name="connsiteX3" fmla="*/ 8697379 w 8721577"/>
              <a:gd name="connsiteY3" fmla="*/ 7481 h 3700856"/>
              <a:gd name="connsiteX4" fmla="*/ 8714490 w 8721577"/>
              <a:gd name="connsiteY4" fmla="*/ 14568 h 3700856"/>
              <a:gd name="connsiteX5" fmla="*/ 8721577 w 8721577"/>
              <a:gd name="connsiteY5" fmla="*/ 31679 h 3700856"/>
              <a:gd name="connsiteX6" fmla="*/ 8721577 w 8721577"/>
              <a:gd name="connsiteY6" fmla="*/ 3655283 h 3700856"/>
              <a:gd name="connsiteX7" fmla="*/ 8714490 w 8721577"/>
              <a:gd name="connsiteY7" fmla="*/ 3672394 h 3700856"/>
              <a:gd name="connsiteX8" fmla="*/ 8697379 w 8721577"/>
              <a:gd name="connsiteY8" fmla="*/ 3679481 h 3700856"/>
              <a:gd name="connsiteX9" fmla="*/ 159433 w 8721577"/>
              <a:gd name="connsiteY9" fmla="*/ 3679481 h 3700856"/>
              <a:gd name="connsiteX10" fmla="*/ 142322 w 8721577"/>
              <a:gd name="connsiteY10" fmla="*/ 3672394 h 3700856"/>
              <a:gd name="connsiteX11" fmla="*/ 363068 w 8721577"/>
              <a:gd name="connsiteY11" fmla="*/ 3694438 h 3700856"/>
              <a:gd name="connsiteX12" fmla="*/ 1013364 w 8721577"/>
              <a:gd name="connsiteY12" fmla="*/ 6418 h 3700856"/>
              <a:gd name="connsiteX0" fmla="*/ 2242983 w 9951196"/>
              <a:gd name="connsiteY0" fmla="*/ 6418 h 4306615"/>
              <a:gd name="connsiteX1" fmla="*/ 1371941 w 9951196"/>
              <a:gd name="connsiteY1" fmla="*/ 14568 h 4306615"/>
              <a:gd name="connsiteX2" fmla="*/ 1389052 w 9951196"/>
              <a:gd name="connsiteY2" fmla="*/ 7481 h 4306615"/>
              <a:gd name="connsiteX3" fmla="*/ 9926998 w 9951196"/>
              <a:gd name="connsiteY3" fmla="*/ 7481 h 4306615"/>
              <a:gd name="connsiteX4" fmla="*/ 9944109 w 9951196"/>
              <a:gd name="connsiteY4" fmla="*/ 14568 h 4306615"/>
              <a:gd name="connsiteX5" fmla="*/ 9951196 w 9951196"/>
              <a:gd name="connsiteY5" fmla="*/ 31679 h 4306615"/>
              <a:gd name="connsiteX6" fmla="*/ 9951196 w 9951196"/>
              <a:gd name="connsiteY6" fmla="*/ 3655283 h 4306615"/>
              <a:gd name="connsiteX7" fmla="*/ 9944109 w 9951196"/>
              <a:gd name="connsiteY7" fmla="*/ 3672394 h 4306615"/>
              <a:gd name="connsiteX8" fmla="*/ 9926998 w 9951196"/>
              <a:gd name="connsiteY8" fmla="*/ 3679481 h 4306615"/>
              <a:gd name="connsiteX9" fmla="*/ 1389052 w 9951196"/>
              <a:gd name="connsiteY9" fmla="*/ 3679481 h 4306615"/>
              <a:gd name="connsiteX10" fmla="*/ 1592687 w 9951196"/>
              <a:gd name="connsiteY10" fmla="*/ 3694438 h 4306615"/>
              <a:gd name="connsiteX11" fmla="*/ 2242983 w 9951196"/>
              <a:gd name="connsiteY11" fmla="*/ 6418 h 4306615"/>
              <a:gd name="connsiteX0" fmla="*/ 1013364 w 8721577"/>
              <a:gd name="connsiteY0" fmla="*/ 6418 h 3694438"/>
              <a:gd name="connsiteX1" fmla="*/ 142322 w 8721577"/>
              <a:gd name="connsiteY1" fmla="*/ 14568 h 3694438"/>
              <a:gd name="connsiteX2" fmla="*/ 159433 w 8721577"/>
              <a:gd name="connsiteY2" fmla="*/ 7481 h 3694438"/>
              <a:gd name="connsiteX3" fmla="*/ 8697379 w 8721577"/>
              <a:gd name="connsiteY3" fmla="*/ 7481 h 3694438"/>
              <a:gd name="connsiteX4" fmla="*/ 8714490 w 8721577"/>
              <a:gd name="connsiteY4" fmla="*/ 14568 h 3694438"/>
              <a:gd name="connsiteX5" fmla="*/ 8721577 w 8721577"/>
              <a:gd name="connsiteY5" fmla="*/ 31679 h 3694438"/>
              <a:gd name="connsiteX6" fmla="*/ 8721577 w 8721577"/>
              <a:gd name="connsiteY6" fmla="*/ 3655283 h 3694438"/>
              <a:gd name="connsiteX7" fmla="*/ 8714490 w 8721577"/>
              <a:gd name="connsiteY7" fmla="*/ 3672394 h 3694438"/>
              <a:gd name="connsiteX8" fmla="*/ 8697379 w 8721577"/>
              <a:gd name="connsiteY8" fmla="*/ 3679481 h 3694438"/>
              <a:gd name="connsiteX9" fmla="*/ 363068 w 8721577"/>
              <a:gd name="connsiteY9" fmla="*/ 3694438 h 3694438"/>
              <a:gd name="connsiteX10" fmla="*/ 1013364 w 8721577"/>
              <a:gd name="connsiteY10" fmla="*/ 6418 h 3694438"/>
              <a:gd name="connsiteX0" fmla="*/ 508966 w 8649520"/>
              <a:gd name="connsiteY0" fmla="*/ 188005 h 3707740"/>
              <a:gd name="connsiteX1" fmla="*/ 70265 w 8649520"/>
              <a:gd name="connsiteY1" fmla="*/ 27870 h 3707740"/>
              <a:gd name="connsiteX2" fmla="*/ 87376 w 8649520"/>
              <a:gd name="connsiteY2" fmla="*/ 20783 h 3707740"/>
              <a:gd name="connsiteX3" fmla="*/ 8625322 w 8649520"/>
              <a:gd name="connsiteY3" fmla="*/ 20783 h 3707740"/>
              <a:gd name="connsiteX4" fmla="*/ 8642433 w 8649520"/>
              <a:gd name="connsiteY4" fmla="*/ 27870 h 3707740"/>
              <a:gd name="connsiteX5" fmla="*/ 8649520 w 8649520"/>
              <a:gd name="connsiteY5" fmla="*/ 44981 h 3707740"/>
              <a:gd name="connsiteX6" fmla="*/ 8649520 w 8649520"/>
              <a:gd name="connsiteY6" fmla="*/ 3668585 h 3707740"/>
              <a:gd name="connsiteX7" fmla="*/ 8642433 w 8649520"/>
              <a:gd name="connsiteY7" fmla="*/ 3685696 h 3707740"/>
              <a:gd name="connsiteX8" fmla="*/ 8625322 w 8649520"/>
              <a:gd name="connsiteY8" fmla="*/ 3692783 h 3707740"/>
              <a:gd name="connsiteX9" fmla="*/ 291011 w 8649520"/>
              <a:gd name="connsiteY9" fmla="*/ 3707740 h 3707740"/>
              <a:gd name="connsiteX10" fmla="*/ 508966 w 8649520"/>
              <a:gd name="connsiteY10" fmla="*/ 188005 h 3707740"/>
              <a:gd name="connsiteX0" fmla="*/ 510758 w 8651312"/>
              <a:gd name="connsiteY0" fmla="*/ 188182 h 3707917"/>
              <a:gd name="connsiteX1" fmla="*/ 72057 w 8651312"/>
              <a:gd name="connsiteY1" fmla="*/ 28047 h 3707917"/>
              <a:gd name="connsiteX2" fmla="*/ 943101 w 8651312"/>
              <a:gd name="connsiteY2" fmla="*/ 19897 h 3707917"/>
              <a:gd name="connsiteX3" fmla="*/ 8627114 w 8651312"/>
              <a:gd name="connsiteY3" fmla="*/ 20960 h 3707917"/>
              <a:gd name="connsiteX4" fmla="*/ 8644225 w 8651312"/>
              <a:gd name="connsiteY4" fmla="*/ 28047 h 3707917"/>
              <a:gd name="connsiteX5" fmla="*/ 8651312 w 8651312"/>
              <a:gd name="connsiteY5" fmla="*/ 45158 h 3707917"/>
              <a:gd name="connsiteX6" fmla="*/ 8651312 w 8651312"/>
              <a:gd name="connsiteY6" fmla="*/ 3668762 h 3707917"/>
              <a:gd name="connsiteX7" fmla="*/ 8644225 w 8651312"/>
              <a:gd name="connsiteY7" fmla="*/ 3685873 h 3707917"/>
              <a:gd name="connsiteX8" fmla="*/ 8627114 w 8651312"/>
              <a:gd name="connsiteY8" fmla="*/ 3692960 h 3707917"/>
              <a:gd name="connsiteX9" fmla="*/ 292803 w 8651312"/>
              <a:gd name="connsiteY9" fmla="*/ 3707917 h 3707917"/>
              <a:gd name="connsiteX10" fmla="*/ 510758 w 8651312"/>
              <a:gd name="connsiteY10" fmla="*/ 188182 h 3707917"/>
              <a:gd name="connsiteX0" fmla="*/ 920383 w 9060937"/>
              <a:gd name="connsiteY0" fmla="*/ 614670 h 4134405"/>
              <a:gd name="connsiteX1" fmla="*/ 1352726 w 9060937"/>
              <a:gd name="connsiteY1" fmla="*/ 446385 h 4134405"/>
              <a:gd name="connsiteX2" fmla="*/ 9036739 w 9060937"/>
              <a:gd name="connsiteY2" fmla="*/ 447448 h 4134405"/>
              <a:gd name="connsiteX3" fmla="*/ 9053850 w 9060937"/>
              <a:gd name="connsiteY3" fmla="*/ 454535 h 4134405"/>
              <a:gd name="connsiteX4" fmla="*/ 9060937 w 9060937"/>
              <a:gd name="connsiteY4" fmla="*/ 471646 h 4134405"/>
              <a:gd name="connsiteX5" fmla="*/ 9060937 w 9060937"/>
              <a:gd name="connsiteY5" fmla="*/ 4095250 h 4134405"/>
              <a:gd name="connsiteX6" fmla="*/ 9053850 w 9060937"/>
              <a:gd name="connsiteY6" fmla="*/ 4112361 h 4134405"/>
              <a:gd name="connsiteX7" fmla="*/ 9036739 w 9060937"/>
              <a:gd name="connsiteY7" fmla="*/ 4119448 h 4134405"/>
              <a:gd name="connsiteX8" fmla="*/ 702428 w 9060937"/>
              <a:gd name="connsiteY8" fmla="*/ 4134405 h 4134405"/>
              <a:gd name="connsiteX9" fmla="*/ 920383 w 9060937"/>
              <a:gd name="connsiteY9" fmla="*/ 614670 h 4134405"/>
              <a:gd name="connsiteX0" fmla="*/ 0 w 8358509"/>
              <a:gd name="connsiteY0" fmla="*/ 3688020 h 3688020"/>
              <a:gd name="connsiteX1" fmla="*/ 650298 w 8358509"/>
              <a:gd name="connsiteY1" fmla="*/ 0 h 3688020"/>
              <a:gd name="connsiteX2" fmla="*/ 8334311 w 8358509"/>
              <a:gd name="connsiteY2" fmla="*/ 1063 h 3688020"/>
              <a:gd name="connsiteX3" fmla="*/ 8351422 w 8358509"/>
              <a:gd name="connsiteY3" fmla="*/ 8150 h 3688020"/>
              <a:gd name="connsiteX4" fmla="*/ 8358509 w 8358509"/>
              <a:gd name="connsiteY4" fmla="*/ 25261 h 3688020"/>
              <a:gd name="connsiteX5" fmla="*/ 8358509 w 8358509"/>
              <a:gd name="connsiteY5" fmla="*/ 3648865 h 3688020"/>
              <a:gd name="connsiteX6" fmla="*/ 8351422 w 8358509"/>
              <a:gd name="connsiteY6" fmla="*/ 3665976 h 3688020"/>
              <a:gd name="connsiteX7" fmla="*/ 8334311 w 8358509"/>
              <a:gd name="connsiteY7" fmla="*/ 3673063 h 3688020"/>
              <a:gd name="connsiteX8" fmla="*/ 0 w 8358509"/>
              <a:gd name="connsiteY8" fmla="*/ 3688020 h 368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8509" h="3688020">
                <a:moveTo>
                  <a:pt x="0" y="3688020"/>
                </a:moveTo>
                <a:lnTo>
                  <a:pt x="650298" y="0"/>
                </a:lnTo>
                <a:lnTo>
                  <a:pt x="8334311" y="1063"/>
                </a:lnTo>
                <a:cubicBezTo>
                  <a:pt x="8340729" y="1063"/>
                  <a:pt x="8346884" y="3612"/>
                  <a:pt x="8351422" y="8150"/>
                </a:cubicBezTo>
                <a:cubicBezTo>
                  <a:pt x="8355960" y="12688"/>
                  <a:pt x="8358509" y="18843"/>
                  <a:pt x="8358509" y="25261"/>
                </a:cubicBezTo>
                <a:lnTo>
                  <a:pt x="8358509" y="3648865"/>
                </a:lnTo>
                <a:cubicBezTo>
                  <a:pt x="8358509" y="3655283"/>
                  <a:pt x="8355960" y="3661438"/>
                  <a:pt x="8351422" y="3665976"/>
                </a:cubicBezTo>
                <a:cubicBezTo>
                  <a:pt x="8346884" y="3670514"/>
                  <a:pt x="8340729" y="3673063"/>
                  <a:pt x="8334311" y="3673063"/>
                </a:cubicBezTo>
                <a:lnTo>
                  <a:pt x="0" y="3688020"/>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 name="Titre 1"/>
          <p:cNvSpPr>
            <a:spLocks noGrp="1"/>
          </p:cNvSpPr>
          <p:nvPr>
            <p:ph type="title"/>
          </p:nvPr>
        </p:nvSpPr>
        <p:spPr bwMode="gray">
          <a:xfrm>
            <a:off x="1727199" y="2205038"/>
            <a:ext cx="5868989" cy="3168650"/>
          </a:xfrm>
        </p:spPr>
        <p:txBody>
          <a:bodyPr anchor="ctr">
            <a:noAutofit/>
          </a:bodyPr>
          <a:lstStyle>
            <a:lvl1pPr marL="0" indent="0">
              <a:lnSpc>
                <a:spcPts val="5000"/>
              </a:lnSpc>
              <a:buClr>
                <a:schemeClr val="accent4"/>
              </a:buClr>
              <a:buSzPct val="130000"/>
              <a:buFontTx/>
              <a:buNone/>
              <a:defRPr sz="3600">
                <a:solidFill>
                  <a:schemeClr val="bg1"/>
                </a:solidFill>
              </a:defRPr>
            </a:lvl1pPr>
          </a:lstStyle>
          <a:p>
            <a:r>
              <a:rPr lang="fr-FR" noProof="0" dirty="0" smtClean="0"/>
              <a:t>Cliquez pour modifier le style du titre</a:t>
            </a:r>
            <a:endParaRPr lang="fr-FR" noProof="0" dirty="0"/>
          </a:p>
        </p:txBody>
      </p:sp>
      <p:sp>
        <p:nvSpPr>
          <p:cNvPr id="21" name="Espace réservé du texte 9"/>
          <p:cNvSpPr>
            <a:spLocks noGrp="1"/>
          </p:cNvSpPr>
          <p:nvPr>
            <p:ph type="body" sz="quarter" idx="19"/>
          </p:nvPr>
        </p:nvSpPr>
        <p:spPr bwMode="gray">
          <a:xfrm>
            <a:off x="719138" y="2205038"/>
            <a:ext cx="808848" cy="3168650"/>
          </a:xfrm>
        </p:spPr>
        <p:txBody>
          <a:bodyPr anchor="ctr">
            <a:noAutofit/>
          </a:bodyPr>
          <a:lstStyle>
            <a:lvl1pPr marL="0" indent="0" algn="ctr">
              <a:lnSpc>
                <a:spcPts val="5000"/>
              </a:lnSpc>
              <a:buClr>
                <a:schemeClr val="tx1"/>
              </a:buClr>
              <a:buSzPct val="130000"/>
              <a:buFontTx/>
              <a:buNone/>
              <a:defRPr sz="5000" b="1">
                <a:solidFill>
                  <a:schemeClr val="bg1"/>
                </a:solidFill>
              </a:defRPr>
            </a:lvl1pPr>
          </a:lstStyle>
          <a:p>
            <a:pPr lvl="0"/>
            <a:r>
              <a:rPr lang="en-US" noProof="0" dirty="0" smtClean="0"/>
              <a:t>Cliquez pour modifier les styles du texte du masque</a:t>
            </a:r>
          </a:p>
        </p:txBody>
      </p:sp>
      <p:sp>
        <p:nvSpPr>
          <p:cNvPr id="6" name="Espace réservé de la date 3"/>
          <p:cNvSpPr>
            <a:spLocks noGrp="1"/>
          </p:cNvSpPr>
          <p:nvPr>
            <p:ph type="dt" sz="half" idx="20"/>
          </p:nvPr>
        </p:nvSpPr>
        <p:spPr bwMode="gray">
          <a:xfrm>
            <a:off x="8243888" y="6632575"/>
            <a:ext cx="900112" cy="225425"/>
          </a:xfrm>
          <a:prstGeom prst="rect">
            <a:avLst/>
          </a:prstGeom>
        </p:spPr>
        <p:txBody>
          <a:bodyPr/>
          <a:lstStyle>
            <a:lvl1pPr fontAlgn="auto">
              <a:spcBef>
                <a:spcPts val="0"/>
              </a:spcBef>
              <a:spcAft>
                <a:spcPts val="0"/>
              </a:spcAft>
              <a:defRPr sz="200">
                <a:solidFill>
                  <a:schemeClr val="bg1"/>
                </a:solidFill>
                <a:latin typeface="+mn-lt"/>
              </a:defRPr>
            </a:lvl1pPr>
          </a:lstStyle>
          <a:p>
            <a:pPr>
              <a:defRPr/>
            </a:pPr>
            <a:endParaRPr lang="fr-FR"/>
          </a:p>
        </p:txBody>
      </p:sp>
      <p:sp>
        <p:nvSpPr>
          <p:cNvPr id="7" name="Espace réservé du pied de page 4"/>
          <p:cNvSpPr>
            <a:spLocks noGrp="1"/>
          </p:cNvSpPr>
          <p:nvPr>
            <p:ph type="ftr" sz="quarter" idx="21"/>
          </p:nvPr>
        </p:nvSpPr>
        <p:spPr bwMode="gray">
          <a:xfrm>
            <a:off x="0" y="6632575"/>
            <a:ext cx="7308850" cy="225425"/>
          </a:xfrm>
          <a:prstGeom prst="rect">
            <a:avLst/>
          </a:prstGeom>
        </p:spPr>
        <p:txBody>
          <a:bodyPr/>
          <a:lstStyle>
            <a:lvl1pPr fontAlgn="auto">
              <a:spcBef>
                <a:spcPts val="0"/>
              </a:spcBef>
              <a:spcAft>
                <a:spcPts val="0"/>
              </a:spcAft>
              <a:defRPr sz="200" smtClean="0">
                <a:solidFill>
                  <a:schemeClr val="bg1"/>
                </a:solidFill>
                <a:latin typeface="+mn-lt"/>
              </a:defRPr>
            </a:lvl1pPr>
          </a:lstStyle>
          <a:p>
            <a:pPr>
              <a:defRPr/>
            </a:pPr>
            <a:r>
              <a:rPr lang="fr-FR"/>
              <a:t>Titre du projet</a:t>
            </a:r>
          </a:p>
        </p:txBody>
      </p:sp>
      <p:sp>
        <p:nvSpPr>
          <p:cNvPr id="8" name="Espace réservé du numéro de diapositive 5"/>
          <p:cNvSpPr>
            <a:spLocks noGrp="1"/>
          </p:cNvSpPr>
          <p:nvPr>
            <p:ph type="sldNum" sz="quarter" idx="22"/>
          </p:nvPr>
        </p:nvSpPr>
        <p:spPr>
          <a:xfrm>
            <a:off x="7334250" y="6632575"/>
            <a:ext cx="900113" cy="225425"/>
          </a:xfrm>
        </p:spPr>
        <p:txBody>
          <a:bodyPr/>
          <a:lstStyle>
            <a:lvl1pPr>
              <a:defRPr sz="200" smtClean="0">
                <a:solidFill>
                  <a:schemeClr val="bg1"/>
                </a:solidFill>
              </a:defRPr>
            </a:lvl1pPr>
          </a:lstStyle>
          <a:p>
            <a:pPr>
              <a:defRPr/>
            </a:pPr>
            <a:fld id="{34F70D92-B5A8-4BCE-9E97-223E62F32C4E}"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hapitre_1_avec_image">
    <p:spTree>
      <p:nvGrpSpPr>
        <p:cNvPr id="1" name=""/>
        <p:cNvGrpSpPr/>
        <p:nvPr/>
      </p:nvGrpSpPr>
      <p:grpSpPr>
        <a:xfrm>
          <a:off x="0" y="0"/>
          <a:ext cx="0" cy="0"/>
          <a:chOff x="0" y="0"/>
          <a:chExt cx="0" cy="0"/>
        </a:xfrm>
      </p:grpSpPr>
      <p:pic>
        <p:nvPicPr>
          <p:cNvPr id="5" name="Image 15" descr="Logo_couv_4x4.jpg"/>
          <p:cNvPicPr>
            <a:picLocks noChangeAspect="1"/>
          </p:cNvPicPr>
          <p:nvPr userDrawn="1"/>
        </p:nvPicPr>
        <p:blipFill>
          <a:blip r:embed="rId2"/>
          <a:srcRect/>
          <a:stretch>
            <a:fillRect/>
          </a:stretch>
        </p:blipFill>
        <p:spPr bwMode="gray">
          <a:xfrm>
            <a:off x="4818063" y="5037138"/>
            <a:ext cx="1439862" cy="1441450"/>
          </a:xfrm>
          <a:prstGeom prst="rect">
            <a:avLst/>
          </a:prstGeom>
          <a:noFill/>
          <a:ln w="9525">
            <a:noFill/>
            <a:miter lim="800000"/>
            <a:headEnd/>
            <a:tailEnd/>
          </a:ln>
        </p:spPr>
      </p:pic>
      <p:sp>
        <p:nvSpPr>
          <p:cNvPr id="6" name="Forme libre 10"/>
          <p:cNvSpPr/>
          <p:nvPr userDrawn="1"/>
        </p:nvSpPr>
        <p:spPr bwMode="gray">
          <a:xfrm rot="21000000">
            <a:off x="-366713" y="1885950"/>
            <a:ext cx="6027738" cy="3687763"/>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013364 w 8721577"/>
              <a:gd name="connsiteY0" fmla="*/ 6418 h 3679481"/>
              <a:gd name="connsiteX1" fmla="*/ 142322 w 8721577"/>
              <a:gd name="connsiteY1" fmla="*/ 14568 h 3679481"/>
              <a:gd name="connsiteX2" fmla="*/ 159433 w 8721577"/>
              <a:gd name="connsiteY2" fmla="*/ 7481 h 3679481"/>
              <a:gd name="connsiteX3" fmla="*/ 8697379 w 8721577"/>
              <a:gd name="connsiteY3" fmla="*/ 7481 h 3679481"/>
              <a:gd name="connsiteX4" fmla="*/ 8714490 w 8721577"/>
              <a:gd name="connsiteY4" fmla="*/ 14568 h 3679481"/>
              <a:gd name="connsiteX5" fmla="*/ 8721577 w 8721577"/>
              <a:gd name="connsiteY5" fmla="*/ 31679 h 3679481"/>
              <a:gd name="connsiteX6" fmla="*/ 8721577 w 8721577"/>
              <a:gd name="connsiteY6" fmla="*/ 3655283 h 3679481"/>
              <a:gd name="connsiteX7" fmla="*/ 8714490 w 8721577"/>
              <a:gd name="connsiteY7" fmla="*/ 3672394 h 3679481"/>
              <a:gd name="connsiteX8" fmla="*/ 8697379 w 8721577"/>
              <a:gd name="connsiteY8" fmla="*/ 3679481 h 3679481"/>
              <a:gd name="connsiteX9" fmla="*/ 159433 w 8721577"/>
              <a:gd name="connsiteY9" fmla="*/ 3679481 h 3679481"/>
              <a:gd name="connsiteX10" fmla="*/ 142322 w 8721577"/>
              <a:gd name="connsiteY10" fmla="*/ 3672394 h 3679481"/>
              <a:gd name="connsiteX11" fmla="*/ 135235 w 8721577"/>
              <a:gd name="connsiteY11" fmla="*/ 3655283 h 3679481"/>
              <a:gd name="connsiteX12" fmla="*/ 1013364 w 8721577"/>
              <a:gd name="connsiteY12" fmla="*/ 6418 h 3679481"/>
              <a:gd name="connsiteX0" fmla="*/ 1013364 w 8721577"/>
              <a:gd name="connsiteY0" fmla="*/ 6418 h 3700856"/>
              <a:gd name="connsiteX1" fmla="*/ 142322 w 8721577"/>
              <a:gd name="connsiteY1" fmla="*/ 14568 h 3700856"/>
              <a:gd name="connsiteX2" fmla="*/ 159433 w 8721577"/>
              <a:gd name="connsiteY2" fmla="*/ 7481 h 3700856"/>
              <a:gd name="connsiteX3" fmla="*/ 8697379 w 8721577"/>
              <a:gd name="connsiteY3" fmla="*/ 7481 h 3700856"/>
              <a:gd name="connsiteX4" fmla="*/ 8714490 w 8721577"/>
              <a:gd name="connsiteY4" fmla="*/ 14568 h 3700856"/>
              <a:gd name="connsiteX5" fmla="*/ 8721577 w 8721577"/>
              <a:gd name="connsiteY5" fmla="*/ 31679 h 3700856"/>
              <a:gd name="connsiteX6" fmla="*/ 8721577 w 8721577"/>
              <a:gd name="connsiteY6" fmla="*/ 3655283 h 3700856"/>
              <a:gd name="connsiteX7" fmla="*/ 8714490 w 8721577"/>
              <a:gd name="connsiteY7" fmla="*/ 3672394 h 3700856"/>
              <a:gd name="connsiteX8" fmla="*/ 8697379 w 8721577"/>
              <a:gd name="connsiteY8" fmla="*/ 3679481 h 3700856"/>
              <a:gd name="connsiteX9" fmla="*/ 159433 w 8721577"/>
              <a:gd name="connsiteY9" fmla="*/ 3679481 h 3700856"/>
              <a:gd name="connsiteX10" fmla="*/ 142322 w 8721577"/>
              <a:gd name="connsiteY10" fmla="*/ 3672394 h 3700856"/>
              <a:gd name="connsiteX11" fmla="*/ 363068 w 8721577"/>
              <a:gd name="connsiteY11" fmla="*/ 3694438 h 3700856"/>
              <a:gd name="connsiteX12" fmla="*/ 1013364 w 8721577"/>
              <a:gd name="connsiteY12" fmla="*/ 6418 h 3700856"/>
              <a:gd name="connsiteX0" fmla="*/ 2242983 w 9951196"/>
              <a:gd name="connsiteY0" fmla="*/ 6418 h 4306615"/>
              <a:gd name="connsiteX1" fmla="*/ 1371941 w 9951196"/>
              <a:gd name="connsiteY1" fmla="*/ 14568 h 4306615"/>
              <a:gd name="connsiteX2" fmla="*/ 1389052 w 9951196"/>
              <a:gd name="connsiteY2" fmla="*/ 7481 h 4306615"/>
              <a:gd name="connsiteX3" fmla="*/ 9926998 w 9951196"/>
              <a:gd name="connsiteY3" fmla="*/ 7481 h 4306615"/>
              <a:gd name="connsiteX4" fmla="*/ 9944109 w 9951196"/>
              <a:gd name="connsiteY4" fmla="*/ 14568 h 4306615"/>
              <a:gd name="connsiteX5" fmla="*/ 9951196 w 9951196"/>
              <a:gd name="connsiteY5" fmla="*/ 31679 h 4306615"/>
              <a:gd name="connsiteX6" fmla="*/ 9951196 w 9951196"/>
              <a:gd name="connsiteY6" fmla="*/ 3655283 h 4306615"/>
              <a:gd name="connsiteX7" fmla="*/ 9944109 w 9951196"/>
              <a:gd name="connsiteY7" fmla="*/ 3672394 h 4306615"/>
              <a:gd name="connsiteX8" fmla="*/ 9926998 w 9951196"/>
              <a:gd name="connsiteY8" fmla="*/ 3679481 h 4306615"/>
              <a:gd name="connsiteX9" fmla="*/ 1389052 w 9951196"/>
              <a:gd name="connsiteY9" fmla="*/ 3679481 h 4306615"/>
              <a:gd name="connsiteX10" fmla="*/ 1592687 w 9951196"/>
              <a:gd name="connsiteY10" fmla="*/ 3694438 h 4306615"/>
              <a:gd name="connsiteX11" fmla="*/ 2242983 w 9951196"/>
              <a:gd name="connsiteY11" fmla="*/ 6418 h 4306615"/>
              <a:gd name="connsiteX0" fmla="*/ 1013364 w 8721577"/>
              <a:gd name="connsiteY0" fmla="*/ 6418 h 3694438"/>
              <a:gd name="connsiteX1" fmla="*/ 142322 w 8721577"/>
              <a:gd name="connsiteY1" fmla="*/ 14568 h 3694438"/>
              <a:gd name="connsiteX2" fmla="*/ 159433 w 8721577"/>
              <a:gd name="connsiteY2" fmla="*/ 7481 h 3694438"/>
              <a:gd name="connsiteX3" fmla="*/ 8697379 w 8721577"/>
              <a:gd name="connsiteY3" fmla="*/ 7481 h 3694438"/>
              <a:gd name="connsiteX4" fmla="*/ 8714490 w 8721577"/>
              <a:gd name="connsiteY4" fmla="*/ 14568 h 3694438"/>
              <a:gd name="connsiteX5" fmla="*/ 8721577 w 8721577"/>
              <a:gd name="connsiteY5" fmla="*/ 31679 h 3694438"/>
              <a:gd name="connsiteX6" fmla="*/ 8721577 w 8721577"/>
              <a:gd name="connsiteY6" fmla="*/ 3655283 h 3694438"/>
              <a:gd name="connsiteX7" fmla="*/ 8714490 w 8721577"/>
              <a:gd name="connsiteY7" fmla="*/ 3672394 h 3694438"/>
              <a:gd name="connsiteX8" fmla="*/ 8697379 w 8721577"/>
              <a:gd name="connsiteY8" fmla="*/ 3679481 h 3694438"/>
              <a:gd name="connsiteX9" fmla="*/ 363068 w 8721577"/>
              <a:gd name="connsiteY9" fmla="*/ 3694438 h 3694438"/>
              <a:gd name="connsiteX10" fmla="*/ 1013364 w 8721577"/>
              <a:gd name="connsiteY10" fmla="*/ 6418 h 3694438"/>
              <a:gd name="connsiteX0" fmla="*/ 508966 w 8649520"/>
              <a:gd name="connsiteY0" fmla="*/ 188005 h 3707740"/>
              <a:gd name="connsiteX1" fmla="*/ 70265 w 8649520"/>
              <a:gd name="connsiteY1" fmla="*/ 27870 h 3707740"/>
              <a:gd name="connsiteX2" fmla="*/ 87376 w 8649520"/>
              <a:gd name="connsiteY2" fmla="*/ 20783 h 3707740"/>
              <a:gd name="connsiteX3" fmla="*/ 8625322 w 8649520"/>
              <a:gd name="connsiteY3" fmla="*/ 20783 h 3707740"/>
              <a:gd name="connsiteX4" fmla="*/ 8642433 w 8649520"/>
              <a:gd name="connsiteY4" fmla="*/ 27870 h 3707740"/>
              <a:gd name="connsiteX5" fmla="*/ 8649520 w 8649520"/>
              <a:gd name="connsiteY5" fmla="*/ 44981 h 3707740"/>
              <a:gd name="connsiteX6" fmla="*/ 8649520 w 8649520"/>
              <a:gd name="connsiteY6" fmla="*/ 3668585 h 3707740"/>
              <a:gd name="connsiteX7" fmla="*/ 8642433 w 8649520"/>
              <a:gd name="connsiteY7" fmla="*/ 3685696 h 3707740"/>
              <a:gd name="connsiteX8" fmla="*/ 8625322 w 8649520"/>
              <a:gd name="connsiteY8" fmla="*/ 3692783 h 3707740"/>
              <a:gd name="connsiteX9" fmla="*/ 291011 w 8649520"/>
              <a:gd name="connsiteY9" fmla="*/ 3707740 h 3707740"/>
              <a:gd name="connsiteX10" fmla="*/ 508966 w 8649520"/>
              <a:gd name="connsiteY10" fmla="*/ 188005 h 3707740"/>
              <a:gd name="connsiteX0" fmla="*/ 510758 w 8651312"/>
              <a:gd name="connsiteY0" fmla="*/ 188182 h 3707917"/>
              <a:gd name="connsiteX1" fmla="*/ 72057 w 8651312"/>
              <a:gd name="connsiteY1" fmla="*/ 28047 h 3707917"/>
              <a:gd name="connsiteX2" fmla="*/ 943101 w 8651312"/>
              <a:gd name="connsiteY2" fmla="*/ 19897 h 3707917"/>
              <a:gd name="connsiteX3" fmla="*/ 8627114 w 8651312"/>
              <a:gd name="connsiteY3" fmla="*/ 20960 h 3707917"/>
              <a:gd name="connsiteX4" fmla="*/ 8644225 w 8651312"/>
              <a:gd name="connsiteY4" fmla="*/ 28047 h 3707917"/>
              <a:gd name="connsiteX5" fmla="*/ 8651312 w 8651312"/>
              <a:gd name="connsiteY5" fmla="*/ 45158 h 3707917"/>
              <a:gd name="connsiteX6" fmla="*/ 8651312 w 8651312"/>
              <a:gd name="connsiteY6" fmla="*/ 3668762 h 3707917"/>
              <a:gd name="connsiteX7" fmla="*/ 8644225 w 8651312"/>
              <a:gd name="connsiteY7" fmla="*/ 3685873 h 3707917"/>
              <a:gd name="connsiteX8" fmla="*/ 8627114 w 8651312"/>
              <a:gd name="connsiteY8" fmla="*/ 3692960 h 3707917"/>
              <a:gd name="connsiteX9" fmla="*/ 292803 w 8651312"/>
              <a:gd name="connsiteY9" fmla="*/ 3707917 h 3707917"/>
              <a:gd name="connsiteX10" fmla="*/ 510758 w 8651312"/>
              <a:gd name="connsiteY10" fmla="*/ 188182 h 3707917"/>
              <a:gd name="connsiteX0" fmla="*/ 920383 w 9060937"/>
              <a:gd name="connsiteY0" fmla="*/ 614670 h 4134405"/>
              <a:gd name="connsiteX1" fmla="*/ 1352726 w 9060937"/>
              <a:gd name="connsiteY1" fmla="*/ 446385 h 4134405"/>
              <a:gd name="connsiteX2" fmla="*/ 9036739 w 9060937"/>
              <a:gd name="connsiteY2" fmla="*/ 447448 h 4134405"/>
              <a:gd name="connsiteX3" fmla="*/ 9053850 w 9060937"/>
              <a:gd name="connsiteY3" fmla="*/ 454535 h 4134405"/>
              <a:gd name="connsiteX4" fmla="*/ 9060937 w 9060937"/>
              <a:gd name="connsiteY4" fmla="*/ 471646 h 4134405"/>
              <a:gd name="connsiteX5" fmla="*/ 9060937 w 9060937"/>
              <a:gd name="connsiteY5" fmla="*/ 4095250 h 4134405"/>
              <a:gd name="connsiteX6" fmla="*/ 9053850 w 9060937"/>
              <a:gd name="connsiteY6" fmla="*/ 4112361 h 4134405"/>
              <a:gd name="connsiteX7" fmla="*/ 9036739 w 9060937"/>
              <a:gd name="connsiteY7" fmla="*/ 4119448 h 4134405"/>
              <a:gd name="connsiteX8" fmla="*/ 702428 w 9060937"/>
              <a:gd name="connsiteY8" fmla="*/ 4134405 h 4134405"/>
              <a:gd name="connsiteX9" fmla="*/ 920383 w 9060937"/>
              <a:gd name="connsiteY9" fmla="*/ 614670 h 4134405"/>
              <a:gd name="connsiteX0" fmla="*/ 0 w 8358509"/>
              <a:gd name="connsiteY0" fmla="*/ 3688020 h 3688020"/>
              <a:gd name="connsiteX1" fmla="*/ 650298 w 8358509"/>
              <a:gd name="connsiteY1" fmla="*/ 0 h 3688020"/>
              <a:gd name="connsiteX2" fmla="*/ 8334311 w 8358509"/>
              <a:gd name="connsiteY2" fmla="*/ 1063 h 3688020"/>
              <a:gd name="connsiteX3" fmla="*/ 8351422 w 8358509"/>
              <a:gd name="connsiteY3" fmla="*/ 8150 h 3688020"/>
              <a:gd name="connsiteX4" fmla="*/ 8358509 w 8358509"/>
              <a:gd name="connsiteY4" fmla="*/ 25261 h 3688020"/>
              <a:gd name="connsiteX5" fmla="*/ 8358509 w 8358509"/>
              <a:gd name="connsiteY5" fmla="*/ 3648865 h 3688020"/>
              <a:gd name="connsiteX6" fmla="*/ 8351422 w 8358509"/>
              <a:gd name="connsiteY6" fmla="*/ 3665976 h 3688020"/>
              <a:gd name="connsiteX7" fmla="*/ 8334311 w 8358509"/>
              <a:gd name="connsiteY7" fmla="*/ 3673063 h 3688020"/>
              <a:gd name="connsiteX8" fmla="*/ 0 w 8358509"/>
              <a:gd name="connsiteY8" fmla="*/ 3688020 h 3688020"/>
              <a:gd name="connsiteX0" fmla="*/ 0 w 8358509"/>
              <a:gd name="connsiteY0" fmla="*/ 3686957 h 3686957"/>
              <a:gd name="connsiteX1" fmla="*/ 2982458 w 8358509"/>
              <a:gd name="connsiteY1" fmla="*/ 8 h 3686957"/>
              <a:gd name="connsiteX2" fmla="*/ 8334311 w 8358509"/>
              <a:gd name="connsiteY2" fmla="*/ 0 h 3686957"/>
              <a:gd name="connsiteX3" fmla="*/ 8351422 w 8358509"/>
              <a:gd name="connsiteY3" fmla="*/ 7087 h 3686957"/>
              <a:gd name="connsiteX4" fmla="*/ 8358509 w 8358509"/>
              <a:gd name="connsiteY4" fmla="*/ 24198 h 3686957"/>
              <a:gd name="connsiteX5" fmla="*/ 8358509 w 8358509"/>
              <a:gd name="connsiteY5" fmla="*/ 3647802 h 3686957"/>
              <a:gd name="connsiteX6" fmla="*/ 8351422 w 8358509"/>
              <a:gd name="connsiteY6" fmla="*/ 3664913 h 3686957"/>
              <a:gd name="connsiteX7" fmla="*/ 8334311 w 8358509"/>
              <a:gd name="connsiteY7" fmla="*/ 3672000 h 3686957"/>
              <a:gd name="connsiteX8" fmla="*/ 0 w 8358509"/>
              <a:gd name="connsiteY8" fmla="*/ 3686957 h 3686957"/>
              <a:gd name="connsiteX0" fmla="*/ 0 w 6026348"/>
              <a:gd name="connsiteY0" fmla="*/ 3688028 h 3688028"/>
              <a:gd name="connsiteX1" fmla="*/ 650297 w 6026348"/>
              <a:gd name="connsiteY1" fmla="*/ 8 h 3688028"/>
              <a:gd name="connsiteX2" fmla="*/ 6002150 w 6026348"/>
              <a:gd name="connsiteY2" fmla="*/ 0 h 3688028"/>
              <a:gd name="connsiteX3" fmla="*/ 6019261 w 6026348"/>
              <a:gd name="connsiteY3" fmla="*/ 7087 h 3688028"/>
              <a:gd name="connsiteX4" fmla="*/ 6026348 w 6026348"/>
              <a:gd name="connsiteY4" fmla="*/ 24198 h 3688028"/>
              <a:gd name="connsiteX5" fmla="*/ 6026348 w 6026348"/>
              <a:gd name="connsiteY5" fmla="*/ 3647802 h 3688028"/>
              <a:gd name="connsiteX6" fmla="*/ 6019261 w 6026348"/>
              <a:gd name="connsiteY6" fmla="*/ 3664913 h 3688028"/>
              <a:gd name="connsiteX7" fmla="*/ 6002150 w 6026348"/>
              <a:gd name="connsiteY7" fmla="*/ 3672000 h 3688028"/>
              <a:gd name="connsiteX8" fmla="*/ 0 w 6026348"/>
              <a:gd name="connsiteY8" fmla="*/ 3688028 h 368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6348" h="3688028">
                <a:moveTo>
                  <a:pt x="0" y="3688028"/>
                </a:moveTo>
                <a:lnTo>
                  <a:pt x="650297" y="8"/>
                </a:lnTo>
                <a:lnTo>
                  <a:pt x="6002150" y="0"/>
                </a:lnTo>
                <a:cubicBezTo>
                  <a:pt x="6008568" y="0"/>
                  <a:pt x="6014723" y="2549"/>
                  <a:pt x="6019261" y="7087"/>
                </a:cubicBezTo>
                <a:cubicBezTo>
                  <a:pt x="6023799" y="11625"/>
                  <a:pt x="6026348" y="17780"/>
                  <a:pt x="6026348" y="24198"/>
                </a:cubicBezTo>
                <a:lnTo>
                  <a:pt x="6026348" y="3647802"/>
                </a:lnTo>
                <a:cubicBezTo>
                  <a:pt x="6026348" y="3654220"/>
                  <a:pt x="6023799" y="3660375"/>
                  <a:pt x="6019261" y="3664913"/>
                </a:cubicBezTo>
                <a:cubicBezTo>
                  <a:pt x="6014723" y="3669451"/>
                  <a:pt x="6008568" y="3672000"/>
                  <a:pt x="6002150" y="3672000"/>
                </a:cubicBezTo>
                <a:lnTo>
                  <a:pt x="0" y="3688028"/>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2" name="Espace réservé pour une image  22"/>
          <p:cNvSpPr>
            <a:spLocks noGrp="1"/>
          </p:cNvSpPr>
          <p:nvPr>
            <p:ph type="pic" sz="quarter" idx="14"/>
          </p:nvPr>
        </p:nvSpPr>
        <p:spPr bwMode="gray">
          <a:xfrm>
            <a:off x="5513623" y="711200"/>
            <a:ext cx="3630377" cy="4253705"/>
          </a:xfrm>
          <a:custGeom>
            <a:avLst/>
            <a:gdLst>
              <a:gd name="connsiteX0" fmla="*/ 0 w 3622675"/>
              <a:gd name="connsiteY0" fmla="*/ 0 h 3725863"/>
              <a:gd name="connsiteX1" fmla="*/ 3622675 w 3622675"/>
              <a:gd name="connsiteY1" fmla="*/ 0 h 3725863"/>
              <a:gd name="connsiteX2" fmla="*/ 3622675 w 3622675"/>
              <a:gd name="connsiteY2" fmla="*/ 3725863 h 3725863"/>
              <a:gd name="connsiteX3" fmla="*/ 0 w 3622675"/>
              <a:gd name="connsiteY3" fmla="*/ 3725863 h 3725863"/>
              <a:gd name="connsiteX4" fmla="*/ 0 w 3622675"/>
              <a:gd name="connsiteY4" fmla="*/ 0 h 3725863"/>
              <a:gd name="connsiteX0" fmla="*/ 0 w 3622675"/>
              <a:gd name="connsiteY0" fmla="*/ 0 h 4229968"/>
              <a:gd name="connsiteX1" fmla="*/ 3622675 w 3622675"/>
              <a:gd name="connsiteY1" fmla="*/ 0 h 4229968"/>
              <a:gd name="connsiteX2" fmla="*/ 3622675 w 3622675"/>
              <a:gd name="connsiteY2" fmla="*/ 3725863 h 4229968"/>
              <a:gd name="connsiteX3" fmla="*/ 633413 w 3622675"/>
              <a:gd name="connsiteY3" fmla="*/ 4229968 h 4229968"/>
              <a:gd name="connsiteX4" fmla="*/ 0 w 3622675"/>
              <a:gd name="connsiteY4" fmla="*/ 0 h 4229968"/>
              <a:gd name="connsiteX0" fmla="*/ 0 w 3630091"/>
              <a:gd name="connsiteY0" fmla="*/ 638969 h 4229968"/>
              <a:gd name="connsiteX1" fmla="*/ 3630091 w 3630091"/>
              <a:gd name="connsiteY1" fmla="*/ 0 h 4229968"/>
              <a:gd name="connsiteX2" fmla="*/ 3630091 w 3630091"/>
              <a:gd name="connsiteY2" fmla="*/ 3725863 h 4229968"/>
              <a:gd name="connsiteX3" fmla="*/ 640829 w 3630091"/>
              <a:gd name="connsiteY3" fmla="*/ 4229968 h 4229968"/>
              <a:gd name="connsiteX4" fmla="*/ 0 w 3630091"/>
              <a:gd name="connsiteY4" fmla="*/ 638969 h 4229968"/>
              <a:gd name="connsiteX0" fmla="*/ 0 w 3630091"/>
              <a:gd name="connsiteY0" fmla="*/ 638969 h 4229968"/>
              <a:gd name="connsiteX1" fmla="*/ 27260 w 3630091"/>
              <a:gd name="connsiteY1" fmla="*/ 634205 h 4229968"/>
              <a:gd name="connsiteX2" fmla="*/ 3630091 w 3630091"/>
              <a:gd name="connsiteY2" fmla="*/ 0 h 4229968"/>
              <a:gd name="connsiteX3" fmla="*/ 3630091 w 3630091"/>
              <a:gd name="connsiteY3" fmla="*/ 3725863 h 4229968"/>
              <a:gd name="connsiteX4" fmla="*/ 640829 w 3630091"/>
              <a:gd name="connsiteY4" fmla="*/ 4229968 h 4229968"/>
              <a:gd name="connsiteX5" fmla="*/ 0 w 3630091"/>
              <a:gd name="connsiteY5" fmla="*/ 638969 h 4229968"/>
              <a:gd name="connsiteX0" fmla="*/ 0 w 3630091"/>
              <a:gd name="connsiteY0" fmla="*/ 638969 h 4229968"/>
              <a:gd name="connsiteX1" fmla="*/ 27260 w 3630091"/>
              <a:gd name="connsiteY1" fmla="*/ 634205 h 4229968"/>
              <a:gd name="connsiteX2" fmla="*/ 3630091 w 3630091"/>
              <a:gd name="connsiteY2" fmla="*/ 0 h 4229968"/>
              <a:gd name="connsiteX3" fmla="*/ 3630091 w 3630091"/>
              <a:gd name="connsiteY3" fmla="*/ 3725863 h 4229968"/>
              <a:gd name="connsiteX4" fmla="*/ 640829 w 3630091"/>
              <a:gd name="connsiteY4" fmla="*/ 4229968 h 4229968"/>
              <a:gd name="connsiteX5" fmla="*/ 3447 w 3630091"/>
              <a:gd name="connsiteY5" fmla="*/ 660399 h 4229968"/>
              <a:gd name="connsiteX6" fmla="*/ 0 w 3630091"/>
              <a:gd name="connsiteY6" fmla="*/ 638969 h 4229968"/>
              <a:gd name="connsiteX0" fmla="*/ 0 w 3626644"/>
              <a:gd name="connsiteY0" fmla="*/ 660399 h 4229968"/>
              <a:gd name="connsiteX1" fmla="*/ 23813 w 3626644"/>
              <a:gd name="connsiteY1" fmla="*/ 634205 h 4229968"/>
              <a:gd name="connsiteX2" fmla="*/ 3626644 w 3626644"/>
              <a:gd name="connsiteY2" fmla="*/ 0 h 4229968"/>
              <a:gd name="connsiteX3" fmla="*/ 3626644 w 3626644"/>
              <a:gd name="connsiteY3" fmla="*/ 3725863 h 4229968"/>
              <a:gd name="connsiteX4" fmla="*/ 637382 w 3626644"/>
              <a:gd name="connsiteY4" fmla="*/ 4229968 h 4229968"/>
              <a:gd name="connsiteX5" fmla="*/ 0 w 3626644"/>
              <a:gd name="connsiteY5" fmla="*/ 660399 h 4229968"/>
              <a:gd name="connsiteX0" fmla="*/ 1860 w 3628504"/>
              <a:gd name="connsiteY0" fmla="*/ 660399 h 4229968"/>
              <a:gd name="connsiteX1" fmla="*/ 25673 w 3628504"/>
              <a:gd name="connsiteY1" fmla="*/ 634205 h 4229968"/>
              <a:gd name="connsiteX2" fmla="*/ 3628504 w 3628504"/>
              <a:gd name="connsiteY2" fmla="*/ 0 h 4229968"/>
              <a:gd name="connsiteX3" fmla="*/ 3628504 w 3628504"/>
              <a:gd name="connsiteY3" fmla="*/ 3725863 h 4229968"/>
              <a:gd name="connsiteX4" fmla="*/ 639242 w 3628504"/>
              <a:gd name="connsiteY4" fmla="*/ 4229968 h 4229968"/>
              <a:gd name="connsiteX5" fmla="*/ 1860 w 3628504"/>
              <a:gd name="connsiteY5" fmla="*/ 660399 h 4229968"/>
              <a:gd name="connsiteX0" fmla="*/ 3733 w 3630377"/>
              <a:gd name="connsiteY0" fmla="*/ 660399 h 4229968"/>
              <a:gd name="connsiteX1" fmla="*/ 27546 w 3630377"/>
              <a:gd name="connsiteY1" fmla="*/ 634205 h 4229968"/>
              <a:gd name="connsiteX2" fmla="*/ 3630377 w 3630377"/>
              <a:gd name="connsiteY2" fmla="*/ 0 h 4229968"/>
              <a:gd name="connsiteX3" fmla="*/ 3630377 w 3630377"/>
              <a:gd name="connsiteY3" fmla="*/ 3725863 h 4229968"/>
              <a:gd name="connsiteX4" fmla="*/ 641115 w 3630377"/>
              <a:gd name="connsiteY4" fmla="*/ 4229968 h 4229968"/>
              <a:gd name="connsiteX5" fmla="*/ 3733 w 3630377"/>
              <a:gd name="connsiteY5" fmla="*/ 660399 h 4229968"/>
              <a:gd name="connsiteX0" fmla="*/ 3733 w 3630377"/>
              <a:gd name="connsiteY0" fmla="*/ 660399 h 4256088"/>
              <a:gd name="connsiteX1" fmla="*/ 27546 w 3630377"/>
              <a:gd name="connsiteY1" fmla="*/ 634205 h 4256088"/>
              <a:gd name="connsiteX2" fmla="*/ 3630377 w 3630377"/>
              <a:gd name="connsiteY2" fmla="*/ 0 h 4256088"/>
              <a:gd name="connsiteX3" fmla="*/ 3630377 w 3630377"/>
              <a:gd name="connsiteY3" fmla="*/ 3725863 h 4256088"/>
              <a:gd name="connsiteX4" fmla="*/ 637146 w 3630377"/>
              <a:gd name="connsiteY4" fmla="*/ 4256088 h 4256088"/>
              <a:gd name="connsiteX5" fmla="*/ 3733 w 3630377"/>
              <a:gd name="connsiteY5" fmla="*/ 660399 h 4256088"/>
              <a:gd name="connsiteX0" fmla="*/ 3733 w 3630377"/>
              <a:gd name="connsiteY0" fmla="*/ 660399 h 4256088"/>
              <a:gd name="connsiteX1" fmla="*/ 27546 w 3630377"/>
              <a:gd name="connsiteY1" fmla="*/ 634205 h 4256088"/>
              <a:gd name="connsiteX2" fmla="*/ 3630377 w 3630377"/>
              <a:gd name="connsiteY2" fmla="*/ 0 h 4256088"/>
              <a:gd name="connsiteX3" fmla="*/ 3630377 w 3630377"/>
              <a:gd name="connsiteY3" fmla="*/ 3725863 h 4256088"/>
              <a:gd name="connsiteX4" fmla="*/ 663340 w 3630377"/>
              <a:gd name="connsiteY4" fmla="*/ 4253705 h 4256088"/>
              <a:gd name="connsiteX5" fmla="*/ 637146 w 3630377"/>
              <a:gd name="connsiteY5" fmla="*/ 4256088 h 4256088"/>
              <a:gd name="connsiteX6" fmla="*/ 3733 w 3630377"/>
              <a:gd name="connsiteY6" fmla="*/ 660399 h 4256088"/>
              <a:gd name="connsiteX0" fmla="*/ 3733 w 3630377"/>
              <a:gd name="connsiteY0" fmla="*/ 660399 h 4256088"/>
              <a:gd name="connsiteX1" fmla="*/ 27546 w 3630377"/>
              <a:gd name="connsiteY1" fmla="*/ 634205 h 4256088"/>
              <a:gd name="connsiteX2" fmla="*/ 3630377 w 3630377"/>
              <a:gd name="connsiteY2" fmla="*/ 0 h 4256088"/>
              <a:gd name="connsiteX3" fmla="*/ 3630377 w 3630377"/>
              <a:gd name="connsiteY3" fmla="*/ 3725863 h 4256088"/>
              <a:gd name="connsiteX4" fmla="*/ 663340 w 3630377"/>
              <a:gd name="connsiteY4" fmla="*/ 4253705 h 4256088"/>
              <a:gd name="connsiteX5" fmla="*/ 637146 w 3630377"/>
              <a:gd name="connsiteY5" fmla="*/ 4256088 h 4256088"/>
              <a:gd name="connsiteX6" fmla="*/ 627621 w 3630377"/>
              <a:gd name="connsiteY6" fmla="*/ 4229893 h 4256088"/>
              <a:gd name="connsiteX7" fmla="*/ 3733 w 3630377"/>
              <a:gd name="connsiteY7" fmla="*/ 660399 h 4256088"/>
              <a:gd name="connsiteX0" fmla="*/ 3733 w 3630377"/>
              <a:gd name="connsiteY0" fmla="*/ 660399 h 4253705"/>
              <a:gd name="connsiteX1" fmla="*/ 27546 w 3630377"/>
              <a:gd name="connsiteY1" fmla="*/ 634205 h 4253705"/>
              <a:gd name="connsiteX2" fmla="*/ 3630377 w 3630377"/>
              <a:gd name="connsiteY2" fmla="*/ 0 h 4253705"/>
              <a:gd name="connsiteX3" fmla="*/ 3630377 w 3630377"/>
              <a:gd name="connsiteY3" fmla="*/ 3725863 h 4253705"/>
              <a:gd name="connsiteX4" fmla="*/ 663340 w 3630377"/>
              <a:gd name="connsiteY4" fmla="*/ 4253705 h 4253705"/>
              <a:gd name="connsiteX5" fmla="*/ 627621 w 3630377"/>
              <a:gd name="connsiteY5" fmla="*/ 4229893 h 4253705"/>
              <a:gd name="connsiteX6" fmla="*/ 3733 w 3630377"/>
              <a:gd name="connsiteY6" fmla="*/ 660399 h 4253705"/>
              <a:gd name="connsiteX0" fmla="*/ 3733 w 3630377"/>
              <a:gd name="connsiteY0" fmla="*/ 660399 h 4253705"/>
              <a:gd name="connsiteX1" fmla="*/ 27546 w 3630377"/>
              <a:gd name="connsiteY1" fmla="*/ 634205 h 4253705"/>
              <a:gd name="connsiteX2" fmla="*/ 3630377 w 3630377"/>
              <a:gd name="connsiteY2" fmla="*/ 0 h 4253705"/>
              <a:gd name="connsiteX3" fmla="*/ 3630377 w 3630377"/>
              <a:gd name="connsiteY3" fmla="*/ 3725863 h 4253705"/>
              <a:gd name="connsiteX4" fmla="*/ 663340 w 3630377"/>
              <a:gd name="connsiteY4" fmla="*/ 4253705 h 4253705"/>
              <a:gd name="connsiteX5" fmla="*/ 534541 w 3630377"/>
              <a:gd name="connsiteY5" fmla="*/ 4229968 h 4253705"/>
              <a:gd name="connsiteX6" fmla="*/ 3733 w 3630377"/>
              <a:gd name="connsiteY6" fmla="*/ 660399 h 4253705"/>
              <a:gd name="connsiteX0" fmla="*/ 3733 w 3630377"/>
              <a:gd name="connsiteY0" fmla="*/ 660399 h 4253705"/>
              <a:gd name="connsiteX1" fmla="*/ 27546 w 3630377"/>
              <a:gd name="connsiteY1" fmla="*/ 634205 h 4253705"/>
              <a:gd name="connsiteX2" fmla="*/ 3630377 w 3630377"/>
              <a:gd name="connsiteY2" fmla="*/ 0 h 4253705"/>
              <a:gd name="connsiteX3" fmla="*/ 3630377 w 3630377"/>
              <a:gd name="connsiteY3" fmla="*/ 3725863 h 4253705"/>
              <a:gd name="connsiteX4" fmla="*/ 663340 w 3630377"/>
              <a:gd name="connsiteY4" fmla="*/ 4253705 h 4253705"/>
              <a:gd name="connsiteX5" fmla="*/ 630002 w 3630377"/>
              <a:gd name="connsiteY5" fmla="*/ 4229894 h 4253705"/>
              <a:gd name="connsiteX6" fmla="*/ 3733 w 3630377"/>
              <a:gd name="connsiteY6" fmla="*/ 660399 h 4253705"/>
              <a:gd name="connsiteX0" fmla="*/ 3733 w 3630377"/>
              <a:gd name="connsiteY0" fmla="*/ 660399 h 4256807"/>
              <a:gd name="connsiteX1" fmla="*/ 27546 w 3630377"/>
              <a:gd name="connsiteY1" fmla="*/ 634205 h 4256807"/>
              <a:gd name="connsiteX2" fmla="*/ 3630377 w 3630377"/>
              <a:gd name="connsiteY2" fmla="*/ 0 h 4256807"/>
              <a:gd name="connsiteX3" fmla="*/ 3630377 w 3630377"/>
              <a:gd name="connsiteY3" fmla="*/ 3725863 h 4256807"/>
              <a:gd name="connsiteX4" fmla="*/ 663340 w 3630377"/>
              <a:gd name="connsiteY4" fmla="*/ 4253705 h 4256807"/>
              <a:gd name="connsiteX5" fmla="*/ 630002 w 3630377"/>
              <a:gd name="connsiteY5" fmla="*/ 4229894 h 4256807"/>
              <a:gd name="connsiteX6" fmla="*/ 3733 w 3630377"/>
              <a:gd name="connsiteY6" fmla="*/ 660399 h 4256807"/>
              <a:gd name="connsiteX0" fmla="*/ 3733 w 3630377"/>
              <a:gd name="connsiteY0" fmla="*/ 660399 h 4257600"/>
              <a:gd name="connsiteX1" fmla="*/ 27546 w 3630377"/>
              <a:gd name="connsiteY1" fmla="*/ 634205 h 4257600"/>
              <a:gd name="connsiteX2" fmla="*/ 3630377 w 3630377"/>
              <a:gd name="connsiteY2" fmla="*/ 0 h 4257600"/>
              <a:gd name="connsiteX3" fmla="*/ 3630377 w 3630377"/>
              <a:gd name="connsiteY3" fmla="*/ 3725863 h 4257600"/>
              <a:gd name="connsiteX4" fmla="*/ 663340 w 3630377"/>
              <a:gd name="connsiteY4" fmla="*/ 4253705 h 4257600"/>
              <a:gd name="connsiteX5" fmla="*/ 630002 w 3630377"/>
              <a:gd name="connsiteY5" fmla="*/ 4229894 h 4257600"/>
              <a:gd name="connsiteX6" fmla="*/ 3733 w 3630377"/>
              <a:gd name="connsiteY6" fmla="*/ 660399 h 4257600"/>
              <a:gd name="connsiteX0" fmla="*/ 3733 w 3630377"/>
              <a:gd name="connsiteY0" fmla="*/ 660399 h 4257600"/>
              <a:gd name="connsiteX1" fmla="*/ 27546 w 3630377"/>
              <a:gd name="connsiteY1" fmla="*/ 634205 h 4257600"/>
              <a:gd name="connsiteX2" fmla="*/ 3630377 w 3630377"/>
              <a:gd name="connsiteY2" fmla="*/ 0 h 4257600"/>
              <a:gd name="connsiteX3" fmla="*/ 3630377 w 3630377"/>
              <a:gd name="connsiteY3" fmla="*/ 3725863 h 4257600"/>
              <a:gd name="connsiteX4" fmla="*/ 663340 w 3630377"/>
              <a:gd name="connsiteY4" fmla="*/ 4253705 h 4257600"/>
              <a:gd name="connsiteX5" fmla="*/ 630002 w 3630377"/>
              <a:gd name="connsiteY5" fmla="*/ 4229894 h 4257600"/>
              <a:gd name="connsiteX6" fmla="*/ 3733 w 3630377"/>
              <a:gd name="connsiteY6" fmla="*/ 660399 h 4257600"/>
              <a:gd name="connsiteX0" fmla="*/ 3733 w 3630377"/>
              <a:gd name="connsiteY0" fmla="*/ 660399 h 4253705"/>
              <a:gd name="connsiteX1" fmla="*/ 27546 w 3630377"/>
              <a:gd name="connsiteY1" fmla="*/ 634205 h 4253705"/>
              <a:gd name="connsiteX2" fmla="*/ 3630377 w 3630377"/>
              <a:gd name="connsiteY2" fmla="*/ 0 h 4253705"/>
              <a:gd name="connsiteX3" fmla="*/ 3630377 w 3630377"/>
              <a:gd name="connsiteY3" fmla="*/ 3725863 h 4253705"/>
              <a:gd name="connsiteX4" fmla="*/ 663340 w 3630377"/>
              <a:gd name="connsiteY4" fmla="*/ 4253705 h 4253705"/>
              <a:gd name="connsiteX5" fmla="*/ 630002 w 3630377"/>
              <a:gd name="connsiteY5" fmla="*/ 4229894 h 4253705"/>
              <a:gd name="connsiteX6" fmla="*/ 3733 w 3630377"/>
              <a:gd name="connsiteY6" fmla="*/ 660399 h 425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0377" h="4253705">
                <a:moveTo>
                  <a:pt x="3733" y="660399"/>
                </a:moveTo>
                <a:cubicBezTo>
                  <a:pt x="1873" y="646781"/>
                  <a:pt x="0" y="642527"/>
                  <a:pt x="27546" y="634205"/>
                </a:cubicBezTo>
                <a:lnTo>
                  <a:pt x="3630377" y="0"/>
                </a:lnTo>
                <a:lnTo>
                  <a:pt x="3630377" y="3725863"/>
                </a:lnTo>
                <a:lnTo>
                  <a:pt x="663340" y="4253705"/>
                </a:lnTo>
                <a:cubicBezTo>
                  <a:pt x="646670" y="4250097"/>
                  <a:pt x="633177" y="4244541"/>
                  <a:pt x="630002" y="4229894"/>
                </a:cubicBezTo>
                <a:lnTo>
                  <a:pt x="3733" y="660399"/>
                </a:lnTo>
                <a:close/>
              </a:path>
            </a:pathLst>
          </a:custGeom>
          <a:solidFill>
            <a:schemeClr val="tx1">
              <a:lumMod val="20000"/>
              <a:lumOff val="80000"/>
            </a:schemeClr>
          </a:solidFill>
          <a:ln w="3175">
            <a:noFill/>
          </a:ln>
        </p:spPr>
        <p:txBody>
          <a:bodyPr tIns="540000" rtlCol="0" anchor="ctr">
            <a:noAutofit/>
          </a:bodyPr>
          <a:lstStyle>
            <a:lvl1pPr algn="ctr">
              <a:defRPr/>
            </a:lvl1pPr>
          </a:lstStyle>
          <a:p>
            <a:pPr lvl="0"/>
            <a:r>
              <a:rPr lang="fr-FR" noProof="0" smtClean="0"/>
              <a:t>Cliquez sur l'icône pour ajouter une image</a:t>
            </a:r>
            <a:endParaRPr lang="fr-FR" noProof="0"/>
          </a:p>
        </p:txBody>
      </p:sp>
      <p:sp>
        <p:nvSpPr>
          <p:cNvPr id="21" name="Titre 1"/>
          <p:cNvSpPr>
            <a:spLocks noGrp="1"/>
          </p:cNvSpPr>
          <p:nvPr>
            <p:ph type="title"/>
          </p:nvPr>
        </p:nvSpPr>
        <p:spPr bwMode="gray">
          <a:xfrm>
            <a:off x="1727199" y="2205038"/>
            <a:ext cx="3708897" cy="3168650"/>
          </a:xfrm>
        </p:spPr>
        <p:txBody>
          <a:bodyPr anchor="ctr">
            <a:noAutofit/>
          </a:bodyPr>
          <a:lstStyle>
            <a:lvl1pPr marL="0" indent="0">
              <a:lnSpc>
                <a:spcPts val="5000"/>
              </a:lnSpc>
              <a:buClr>
                <a:schemeClr val="accent4"/>
              </a:buClr>
              <a:buSzPct val="130000"/>
              <a:buFontTx/>
              <a:buNone/>
              <a:defRPr sz="3600">
                <a:solidFill>
                  <a:schemeClr val="bg1"/>
                </a:solidFill>
              </a:defRPr>
            </a:lvl1pPr>
          </a:lstStyle>
          <a:p>
            <a:r>
              <a:rPr lang="fr-FR" noProof="0" smtClean="0"/>
              <a:t>Cliquez pour modifier le style du titre</a:t>
            </a:r>
            <a:endParaRPr lang="fr-FR" noProof="0" dirty="0"/>
          </a:p>
        </p:txBody>
      </p:sp>
      <p:sp>
        <p:nvSpPr>
          <p:cNvPr id="22" name="Espace réservé du texte 9"/>
          <p:cNvSpPr>
            <a:spLocks noGrp="1"/>
          </p:cNvSpPr>
          <p:nvPr>
            <p:ph type="body" sz="quarter" idx="19"/>
          </p:nvPr>
        </p:nvSpPr>
        <p:spPr bwMode="gray">
          <a:xfrm>
            <a:off x="719138" y="2205038"/>
            <a:ext cx="808848" cy="3168650"/>
          </a:xfrm>
        </p:spPr>
        <p:txBody>
          <a:bodyPr anchor="ctr">
            <a:noAutofit/>
          </a:bodyPr>
          <a:lstStyle>
            <a:lvl1pPr marL="0" indent="0" algn="ctr">
              <a:lnSpc>
                <a:spcPts val="5000"/>
              </a:lnSpc>
              <a:buClr>
                <a:schemeClr val="tx1"/>
              </a:buClr>
              <a:buSzPct val="130000"/>
              <a:buFontTx/>
              <a:buNone/>
              <a:defRPr sz="5000" b="1">
                <a:solidFill>
                  <a:schemeClr val="bg1"/>
                </a:solidFill>
              </a:defRPr>
            </a:lvl1pPr>
          </a:lstStyle>
          <a:p>
            <a:pPr lvl="0"/>
            <a:r>
              <a:rPr lang="en-US" noProof="0" smtClean="0"/>
              <a:t>Cliquez pour modifier les styles du texte du masque</a:t>
            </a:r>
          </a:p>
        </p:txBody>
      </p:sp>
      <p:sp>
        <p:nvSpPr>
          <p:cNvPr id="7" name="Espace réservé de la date 3"/>
          <p:cNvSpPr>
            <a:spLocks noGrp="1"/>
          </p:cNvSpPr>
          <p:nvPr>
            <p:ph type="dt" sz="half" idx="20"/>
          </p:nvPr>
        </p:nvSpPr>
        <p:spPr bwMode="gray">
          <a:xfrm>
            <a:off x="8243888" y="6632575"/>
            <a:ext cx="900112" cy="225425"/>
          </a:xfrm>
          <a:prstGeom prst="rect">
            <a:avLst/>
          </a:prstGeom>
        </p:spPr>
        <p:txBody>
          <a:bodyPr>
            <a:noAutofit/>
          </a:bodyPr>
          <a:lstStyle>
            <a:lvl1pPr fontAlgn="auto">
              <a:spcBef>
                <a:spcPts val="0"/>
              </a:spcBef>
              <a:spcAft>
                <a:spcPts val="0"/>
              </a:spcAft>
              <a:defRPr sz="200">
                <a:solidFill>
                  <a:schemeClr val="bg1"/>
                </a:solidFill>
                <a:latin typeface="+mn-lt"/>
              </a:defRPr>
            </a:lvl1pPr>
          </a:lstStyle>
          <a:p>
            <a:pPr>
              <a:defRPr/>
            </a:pPr>
            <a:endParaRPr lang="fr-FR"/>
          </a:p>
        </p:txBody>
      </p:sp>
      <p:sp>
        <p:nvSpPr>
          <p:cNvPr id="8" name="Espace réservé du pied de page 4"/>
          <p:cNvSpPr>
            <a:spLocks noGrp="1"/>
          </p:cNvSpPr>
          <p:nvPr>
            <p:ph type="ftr" sz="quarter" idx="21"/>
          </p:nvPr>
        </p:nvSpPr>
        <p:spPr bwMode="gray">
          <a:xfrm>
            <a:off x="0" y="6632575"/>
            <a:ext cx="7308850" cy="225425"/>
          </a:xfrm>
          <a:prstGeom prst="rect">
            <a:avLst/>
          </a:prstGeom>
        </p:spPr>
        <p:txBody>
          <a:bodyPr>
            <a:noAutofit/>
          </a:bodyPr>
          <a:lstStyle>
            <a:lvl1pPr fontAlgn="auto">
              <a:spcBef>
                <a:spcPts val="0"/>
              </a:spcBef>
              <a:spcAft>
                <a:spcPts val="0"/>
              </a:spcAft>
              <a:defRPr sz="200" smtClean="0">
                <a:solidFill>
                  <a:schemeClr val="bg1"/>
                </a:solidFill>
                <a:latin typeface="+mn-lt"/>
              </a:defRPr>
            </a:lvl1pPr>
          </a:lstStyle>
          <a:p>
            <a:pPr>
              <a:defRPr/>
            </a:pPr>
            <a:r>
              <a:rPr lang="fr-FR"/>
              <a:t>Titre du projet</a:t>
            </a:r>
          </a:p>
        </p:txBody>
      </p:sp>
      <p:sp>
        <p:nvSpPr>
          <p:cNvPr id="9" name="Espace réservé du numéro de diapositive 5"/>
          <p:cNvSpPr>
            <a:spLocks noGrp="1"/>
          </p:cNvSpPr>
          <p:nvPr>
            <p:ph type="sldNum" sz="quarter" idx="22"/>
          </p:nvPr>
        </p:nvSpPr>
        <p:spPr>
          <a:xfrm>
            <a:off x="7334250" y="6632575"/>
            <a:ext cx="900113" cy="225425"/>
          </a:xfrm>
        </p:spPr>
        <p:txBody>
          <a:bodyPr>
            <a:noAutofit/>
          </a:bodyPr>
          <a:lstStyle>
            <a:lvl1pPr>
              <a:defRPr sz="200" smtClean="0">
                <a:solidFill>
                  <a:schemeClr val="bg1"/>
                </a:solidFill>
              </a:defRPr>
            </a:lvl1pPr>
          </a:lstStyle>
          <a:p>
            <a:pPr>
              <a:defRPr/>
            </a:pPr>
            <a:fld id="{BE3882E9-05FA-4676-9AEB-A6331CD28CAC}"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hapitre_1_avec_image">
    <p:spTree>
      <p:nvGrpSpPr>
        <p:cNvPr id="1" name=""/>
        <p:cNvGrpSpPr/>
        <p:nvPr/>
      </p:nvGrpSpPr>
      <p:grpSpPr>
        <a:xfrm>
          <a:off x="0" y="0"/>
          <a:ext cx="0" cy="0"/>
          <a:chOff x="0" y="0"/>
          <a:chExt cx="0" cy="0"/>
        </a:xfrm>
      </p:grpSpPr>
      <p:pic>
        <p:nvPicPr>
          <p:cNvPr id="5" name="Image 15" descr="Logo_couv_4x4.jpg"/>
          <p:cNvPicPr>
            <a:picLocks noChangeAspect="1"/>
          </p:cNvPicPr>
          <p:nvPr userDrawn="1"/>
        </p:nvPicPr>
        <p:blipFill>
          <a:blip r:embed="rId2"/>
          <a:srcRect/>
          <a:stretch>
            <a:fillRect/>
          </a:stretch>
        </p:blipFill>
        <p:spPr bwMode="gray">
          <a:xfrm>
            <a:off x="4818063" y="5037138"/>
            <a:ext cx="1439862" cy="1441450"/>
          </a:xfrm>
          <a:prstGeom prst="rect">
            <a:avLst/>
          </a:prstGeom>
          <a:noFill/>
          <a:ln w="9525">
            <a:noFill/>
            <a:miter lim="800000"/>
            <a:headEnd/>
            <a:tailEnd/>
          </a:ln>
        </p:spPr>
      </p:pic>
      <p:sp>
        <p:nvSpPr>
          <p:cNvPr id="6" name="Forme libre 10"/>
          <p:cNvSpPr/>
          <p:nvPr userDrawn="1"/>
        </p:nvSpPr>
        <p:spPr bwMode="gray">
          <a:xfrm rot="21000000">
            <a:off x="-366713" y="1885950"/>
            <a:ext cx="6027738" cy="3687763"/>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013364 w 8721577"/>
              <a:gd name="connsiteY0" fmla="*/ 6418 h 3679481"/>
              <a:gd name="connsiteX1" fmla="*/ 142322 w 8721577"/>
              <a:gd name="connsiteY1" fmla="*/ 14568 h 3679481"/>
              <a:gd name="connsiteX2" fmla="*/ 159433 w 8721577"/>
              <a:gd name="connsiteY2" fmla="*/ 7481 h 3679481"/>
              <a:gd name="connsiteX3" fmla="*/ 8697379 w 8721577"/>
              <a:gd name="connsiteY3" fmla="*/ 7481 h 3679481"/>
              <a:gd name="connsiteX4" fmla="*/ 8714490 w 8721577"/>
              <a:gd name="connsiteY4" fmla="*/ 14568 h 3679481"/>
              <a:gd name="connsiteX5" fmla="*/ 8721577 w 8721577"/>
              <a:gd name="connsiteY5" fmla="*/ 31679 h 3679481"/>
              <a:gd name="connsiteX6" fmla="*/ 8721577 w 8721577"/>
              <a:gd name="connsiteY6" fmla="*/ 3655283 h 3679481"/>
              <a:gd name="connsiteX7" fmla="*/ 8714490 w 8721577"/>
              <a:gd name="connsiteY7" fmla="*/ 3672394 h 3679481"/>
              <a:gd name="connsiteX8" fmla="*/ 8697379 w 8721577"/>
              <a:gd name="connsiteY8" fmla="*/ 3679481 h 3679481"/>
              <a:gd name="connsiteX9" fmla="*/ 159433 w 8721577"/>
              <a:gd name="connsiteY9" fmla="*/ 3679481 h 3679481"/>
              <a:gd name="connsiteX10" fmla="*/ 142322 w 8721577"/>
              <a:gd name="connsiteY10" fmla="*/ 3672394 h 3679481"/>
              <a:gd name="connsiteX11" fmla="*/ 135235 w 8721577"/>
              <a:gd name="connsiteY11" fmla="*/ 3655283 h 3679481"/>
              <a:gd name="connsiteX12" fmla="*/ 1013364 w 8721577"/>
              <a:gd name="connsiteY12" fmla="*/ 6418 h 3679481"/>
              <a:gd name="connsiteX0" fmla="*/ 1013364 w 8721577"/>
              <a:gd name="connsiteY0" fmla="*/ 6418 h 3700856"/>
              <a:gd name="connsiteX1" fmla="*/ 142322 w 8721577"/>
              <a:gd name="connsiteY1" fmla="*/ 14568 h 3700856"/>
              <a:gd name="connsiteX2" fmla="*/ 159433 w 8721577"/>
              <a:gd name="connsiteY2" fmla="*/ 7481 h 3700856"/>
              <a:gd name="connsiteX3" fmla="*/ 8697379 w 8721577"/>
              <a:gd name="connsiteY3" fmla="*/ 7481 h 3700856"/>
              <a:gd name="connsiteX4" fmla="*/ 8714490 w 8721577"/>
              <a:gd name="connsiteY4" fmla="*/ 14568 h 3700856"/>
              <a:gd name="connsiteX5" fmla="*/ 8721577 w 8721577"/>
              <a:gd name="connsiteY5" fmla="*/ 31679 h 3700856"/>
              <a:gd name="connsiteX6" fmla="*/ 8721577 w 8721577"/>
              <a:gd name="connsiteY6" fmla="*/ 3655283 h 3700856"/>
              <a:gd name="connsiteX7" fmla="*/ 8714490 w 8721577"/>
              <a:gd name="connsiteY7" fmla="*/ 3672394 h 3700856"/>
              <a:gd name="connsiteX8" fmla="*/ 8697379 w 8721577"/>
              <a:gd name="connsiteY8" fmla="*/ 3679481 h 3700856"/>
              <a:gd name="connsiteX9" fmla="*/ 159433 w 8721577"/>
              <a:gd name="connsiteY9" fmla="*/ 3679481 h 3700856"/>
              <a:gd name="connsiteX10" fmla="*/ 142322 w 8721577"/>
              <a:gd name="connsiteY10" fmla="*/ 3672394 h 3700856"/>
              <a:gd name="connsiteX11" fmla="*/ 363068 w 8721577"/>
              <a:gd name="connsiteY11" fmla="*/ 3694438 h 3700856"/>
              <a:gd name="connsiteX12" fmla="*/ 1013364 w 8721577"/>
              <a:gd name="connsiteY12" fmla="*/ 6418 h 3700856"/>
              <a:gd name="connsiteX0" fmla="*/ 2242983 w 9951196"/>
              <a:gd name="connsiteY0" fmla="*/ 6418 h 4306615"/>
              <a:gd name="connsiteX1" fmla="*/ 1371941 w 9951196"/>
              <a:gd name="connsiteY1" fmla="*/ 14568 h 4306615"/>
              <a:gd name="connsiteX2" fmla="*/ 1389052 w 9951196"/>
              <a:gd name="connsiteY2" fmla="*/ 7481 h 4306615"/>
              <a:gd name="connsiteX3" fmla="*/ 9926998 w 9951196"/>
              <a:gd name="connsiteY3" fmla="*/ 7481 h 4306615"/>
              <a:gd name="connsiteX4" fmla="*/ 9944109 w 9951196"/>
              <a:gd name="connsiteY4" fmla="*/ 14568 h 4306615"/>
              <a:gd name="connsiteX5" fmla="*/ 9951196 w 9951196"/>
              <a:gd name="connsiteY5" fmla="*/ 31679 h 4306615"/>
              <a:gd name="connsiteX6" fmla="*/ 9951196 w 9951196"/>
              <a:gd name="connsiteY6" fmla="*/ 3655283 h 4306615"/>
              <a:gd name="connsiteX7" fmla="*/ 9944109 w 9951196"/>
              <a:gd name="connsiteY7" fmla="*/ 3672394 h 4306615"/>
              <a:gd name="connsiteX8" fmla="*/ 9926998 w 9951196"/>
              <a:gd name="connsiteY8" fmla="*/ 3679481 h 4306615"/>
              <a:gd name="connsiteX9" fmla="*/ 1389052 w 9951196"/>
              <a:gd name="connsiteY9" fmla="*/ 3679481 h 4306615"/>
              <a:gd name="connsiteX10" fmla="*/ 1592687 w 9951196"/>
              <a:gd name="connsiteY10" fmla="*/ 3694438 h 4306615"/>
              <a:gd name="connsiteX11" fmla="*/ 2242983 w 9951196"/>
              <a:gd name="connsiteY11" fmla="*/ 6418 h 4306615"/>
              <a:gd name="connsiteX0" fmla="*/ 1013364 w 8721577"/>
              <a:gd name="connsiteY0" fmla="*/ 6418 h 3694438"/>
              <a:gd name="connsiteX1" fmla="*/ 142322 w 8721577"/>
              <a:gd name="connsiteY1" fmla="*/ 14568 h 3694438"/>
              <a:gd name="connsiteX2" fmla="*/ 159433 w 8721577"/>
              <a:gd name="connsiteY2" fmla="*/ 7481 h 3694438"/>
              <a:gd name="connsiteX3" fmla="*/ 8697379 w 8721577"/>
              <a:gd name="connsiteY3" fmla="*/ 7481 h 3694438"/>
              <a:gd name="connsiteX4" fmla="*/ 8714490 w 8721577"/>
              <a:gd name="connsiteY4" fmla="*/ 14568 h 3694438"/>
              <a:gd name="connsiteX5" fmla="*/ 8721577 w 8721577"/>
              <a:gd name="connsiteY5" fmla="*/ 31679 h 3694438"/>
              <a:gd name="connsiteX6" fmla="*/ 8721577 w 8721577"/>
              <a:gd name="connsiteY6" fmla="*/ 3655283 h 3694438"/>
              <a:gd name="connsiteX7" fmla="*/ 8714490 w 8721577"/>
              <a:gd name="connsiteY7" fmla="*/ 3672394 h 3694438"/>
              <a:gd name="connsiteX8" fmla="*/ 8697379 w 8721577"/>
              <a:gd name="connsiteY8" fmla="*/ 3679481 h 3694438"/>
              <a:gd name="connsiteX9" fmla="*/ 363068 w 8721577"/>
              <a:gd name="connsiteY9" fmla="*/ 3694438 h 3694438"/>
              <a:gd name="connsiteX10" fmla="*/ 1013364 w 8721577"/>
              <a:gd name="connsiteY10" fmla="*/ 6418 h 3694438"/>
              <a:gd name="connsiteX0" fmla="*/ 508966 w 8649520"/>
              <a:gd name="connsiteY0" fmla="*/ 188005 h 3707740"/>
              <a:gd name="connsiteX1" fmla="*/ 70265 w 8649520"/>
              <a:gd name="connsiteY1" fmla="*/ 27870 h 3707740"/>
              <a:gd name="connsiteX2" fmla="*/ 87376 w 8649520"/>
              <a:gd name="connsiteY2" fmla="*/ 20783 h 3707740"/>
              <a:gd name="connsiteX3" fmla="*/ 8625322 w 8649520"/>
              <a:gd name="connsiteY3" fmla="*/ 20783 h 3707740"/>
              <a:gd name="connsiteX4" fmla="*/ 8642433 w 8649520"/>
              <a:gd name="connsiteY4" fmla="*/ 27870 h 3707740"/>
              <a:gd name="connsiteX5" fmla="*/ 8649520 w 8649520"/>
              <a:gd name="connsiteY5" fmla="*/ 44981 h 3707740"/>
              <a:gd name="connsiteX6" fmla="*/ 8649520 w 8649520"/>
              <a:gd name="connsiteY6" fmla="*/ 3668585 h 3707740"/>
              <a:gd name="connsiteX7" fmla="*/ 8642433 w 8649520"/>
              <a:gd name="connsiteY7" fmla="*/ 3685696 h 3707740"/>
              <a:gd name="connsiteX8" fmla="*/ 8625322 w 8649520"/>
              <a:gd name="connsiteY8" fmla="*/ 3692783 h 3707740"/>
              <a:gd name="connsiteX9" fmla="*/ 291011 w 8649520"/>
              <a:gd name="connsiteY9" fmla="*/ 3707740 h 3707740"/>
              <a:gd name="connsiteX10" fmla="*/ 508966 w 8649520"/>
              <a:gd name="connsiteY10" fmla="*/ 188005 h 3707740"/>
              <a:gd name="connsiteX0" fmla="*/ 510758 w 8651312"/>
              <a:gd name="connsiteY0" fmla="*/ 188182 h 3707917"/>
              <a:gd name="connsiteX1" fmla="*/ 72057 w 8651312"/>
              <a:gd name="connsiteY1" fmla="*/ 28047 h 3707917"/>
              <a:gd name="connsiteX2" fmla="*/ 943101 w 8651312"/>
              <a:gd name="connsiteY2" fmla="*/ 19897 h 3707917"/>
              <a:gd name="connsiteX3" fmla="*/ 8627114 w 8651312"/>
              <a:gd name="connsiteY3" fmla="*/ 20960 h 3707917"/>
              <a:gd name="connsiteX4" fmla="*/ 8644225 w 8651312"/>
              <a:gd name="connsiteY4" fmla="*/ 28047 h 3707917"/>
              <a:gd name="connsiteX5" fmla="*/ 8651312 w 8651312"/>
              <a:gd name="connsiteY5" fmla="*/ 45158 h 3707917"/>
              <a:gd name="connsiteX6" fmla="*/ 8651312 w 8651312"/>
              <a:gd name="connsiteY6" fmla="*/ 3668762 h 3707917"/>
              <a:gd name="connsiteX7" fmla="*/ 8644225 w 8651312"/>
              <a:gd name="connsiteY7" fmla="*/ 3685873 h 3707917"/>
              <a:gd name="connsiteX8" fmla="*/ 8627114 w 8651312"/>
              <a:gd name="connsiteY8" fmla="*/ 3692960 h 3707917"/>
              <a:gd name="connsiteX9" fmla="*/ 292803 w 8651312"/>
              <a:gd name="connsiteY9" fmla="*/ 3707917 h 3707917"/>
              <a:gd name="connsiteX10" fmla="*/ 510758 w 8651312"/>
              <a:gd name="connsiteY10" fmla="*/ 188182 h 3707917"/>
              <a:gd name="connsiteX0" fmla="*/ 920383 w 9060937"/>
              <a:gd name="connsiteY0" fmla="*/ 614670 h 4134405"/>
              <a:gd name="connsiteX1" fmla="*/ 1352726 w 9060937"/>
              <a:gd name="connsiteY1" fmla="*/ 446385 h 4134405"/>
              <a:gd name="connsiteX2" fmla="*/ 9036739 w 9060937"/>
              <a:gd name="connsiteY2" fmla="*/ 447448 h 4134405"/>
              <a:gd name="connsiteX3" fmla="*/ 9053850 w 9060937"/>
              <a:gd name="connsiteY3" fmla="*/ 454535 h 4134405"/>
              <a:gd name="connsiteX4" fmla="*/ 9060937 w 9060937"/>
              <a:gd name="connsiteY4" fmla="*/ 471646 h 4134405"/>
              <a:gd name="connsiteX5" fmla="*/ 9060937 w 9060937"/>
              <a:gd name="connsiteY5" fmla="*/ 4095250 h 4134405"/>
              <a:gd name="connsiteX6" fmla="*/ 9053850 w 9060937"/>
              <a:gd name="connsiteY6" fmla="*/ 4112361 h 4134405"/>
              <a:gd name="connsiteX7" fmla="*/ 9036739 w 9060937"/>
              <a:gd name="connsiteY7" fmla="*/ 4119448 h 4134405"/>
              <a:gd name="connsiteX8" fmla="*/ 702428 w 9060937"/>
              <a:gd name="connsiteY8" fmla="*/ 4134405 h 4134405"/>
              <a:gd name="connsiteX9" fmla="*/ 920383 w 9060937"/>
              <a:gd name="connsiteY9" fmla="*/ 614670 h 4134405"/>
              <a:gd name="connsiteX0" fmla="*/ 0 w 8358509"/>
              <a:gd name="connsiteY0" fmla="*/ 3688020 h 3688020"/>
              <a:gd name="connsiteX1" fmla="*/ 650298 w 8358509"/>
              <a:gd name="connsiteY1" fmla="*/ 0 h 3688020"/>
              <a:gd name="connsiteX2" fmla="*/ 8334311 w 8358509"/>
              <a:gd name="connsiteY2" fmla="*/ 1063 h 3688020"/>
              <a:gd name="connsiteX3" fmla="*/ 8351422 w 8358509"/>
              <a:gd name="connsiteY3" fmla="*/ 8150 h 3688020"/>
              <a:gd name="connsiteX4" fmla="*/ 8358509 w 8358509"/>
              <a:gd name="connsiteY4" fmla="*/ 25261 h 3688020"/>
              <a:gd name="connsiteX5" fmla="*/ 8358509 w 8358509"/>
              <a:gd name="connsiteY5" fmla="*/ 3648865 h 3688020"/>
              <a:gd name="connsiteX6" fmla="*/ 8351422 w 8358509"/>
              <a:gd name="connsiteY6" fmla="*/ 3665976 h 3688020"/>
              <a:gd name="connsiteX7" fmla="*/ 8334311 w 8358509"/>
              <a:gd name="connsiteY7" fmla="*/ 3673063 h 3688020"/>
              <a:gd name="connsiteX8" fmla="*/ 0 w 8358509"/>
              <a:gd name="connsiteY8" fmla="*/ 3688020 h 3688020"/>
              <a:gd name="connsiteX0" fmla="*/ 0 w 8358509"/>
              <a:gd name="connsiteY0" fmla="*/ 3686957 h 3686957"/>
              <a:gd name="connsiteX1" fmla="*/ 2982458 w 8358509"/>
              <a:gd name="connsiteY1" fmla="*/ 8 h 3686957"/>
              <a:gd name="connsiteX2" fmla="*/ 8334311 w 8358509"/>
              <a:gd name="connsiteY2" fmla="*/ 0 h 3686957"/>
              <a:gd name="connsiteX3" fmla="*/ 8351422 w 8358509"/>
              <a:gd name="connsiteY3" fmla="*/ 7087 h 3686957"/>
              <a:gd name="connsiteX4" fmla="*/ 8358509 w 8358509"/>
              <a:gd name="connsiteY4" fmla="*/ 24198 h 3686957"/>
              <a:gd name="connsiteX5" fmla="*/ 8358509 w 8358509"/>
              <a:gd name="connsiteY5" fmla="*/ 3647802 h 3686957"/>
              <a:gd name="connsiteX6" fmla="*/ 8351422 w 8358509"/>
              <a:gd name="connsiteY6" fmla="*/ 3664913 h 3686957"/>
              <a:gd name="connsiteX7" fmla="*/ 8334311 w 8358509"/>
              <a:gd name="connsiteY7" fmla="*/ 3672000 h 3686957"/>
              <a:gd name="connsiteX8" fmla="*/ 0 w 8358509"/>
              <a:gd name="connsiteY8" fmla="*/ 3686957 h 3686957"/>
              <a:gd name="connsiteX0" fmla="*/ 0 w 6026348"/>
              <a:gd name="connsiteY0" fmla="*/ 3688028 h 3688028"/>
              <a:gd name="connsiteX1" fmla="*/ 650297 w 6026348"/>
              <a:gd name="connsiteY1" fmla="*/ 8 h 3688028"/>
              <a:gd name="connsiteX2" fmla="*/ 6002150 w 6026348"/>
              <a:gd name="connsiteY2" fmla="*/ 0 h 3688028"/>
              <a:gd name="connsiteX3" fmla="*/ 6019261 w 6026348"/>
              <a:gd name="connsiteY3" fmla="*/ 7087 h 3688028"/>
              <a:gd name="connsiteX4" fmla="*/ 6026348 w 6026348"/>
              <a:gd name="connsiteY4" fmla="*/ 24198 h 3688028"/>
              <a:gd name="connsiteX5" fmla="*/ 6026348 w 6026348"/>
              <a:gd name="connsiteY5" fmla="*/ 3647802 h 3688028"/>
              <a:gd name="connsiteX6" fmla="*/ 6019261 w 6026348"/>
              <a:gd name="connsiteY6" fmla="*/ 3664913 h 3688028"/>
              <a:gd name="connsiteX7" fmla="*/ 6002150 w 6026348"/>
              <a:gd name="connsiteY7" fmla="*/ 3672000 h 3688028"/>
              <a:gd name="connsiteX8" fmla="*/ 0 w 6026348"/>
              <a:gd name="connsiteY8" fmla="*/ 3688028 h 368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6348" h="3688028">
                <a:moveTo>
                  <a:pt x="0" y="3688028"/>
                </a:moveTo>
                <a:lnTo>
                  <a:pt x="650297" y="8"/>
                </a:lnTo>
                <a:lnTo>
                  <a:pt x="6002150" y="0"/>
                </a:lnTo>
                <a:cubicBezTo>
                  <a:pt x="6008568" y="0"/>
                  <a:pt x="6014723" y="2549"/>
                  <a:pt x="6019261" y="7087"/>
                </a:cubicBezTo>
                <a:cubicBezTo>
                  <a:pt x="6023799" y="11625"/>
                  <a:pt x="6026348" y="17780"/>
                  <a:pt x="6026348" y="24198"/>
                </a:cubicBezTo>
                <a:lnTo>
                  <a:pt x="6026348" y="3647802"/>
                </a:lnTo>
                <a:cubicBezTo>
                  <a:pt x="6026348" y="3654220"/>
                  <a:pt x="6023799" y="3660375"/>
                  <a:pt x="6019261" y="3664913"/>
                </a:cubicBezTo>
                <a:cubicBezTo>
                  <a:pt x="6014723" y="3669451"/>
                  <a:pt x="6008568" y="3672000"/>
                  <a:pt x="6002150" y="3672000"/>
                </a:cubicBezTo>
                <a:lnTo>
                  <a:pt x="0" y="3688028"/>
                </a:lnTo>
                <a:close/>
              </a:path>
            </a:pathLst>
          </a:cu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2" name="Espace réservé pour une image  22"/>
          <p:cNvSpPr>
            <a:spLocks noGrp="1"/>
          </p:cNvSpPr>
          <p:nvPr>
            <p:ph type="pic" sz="quarter" idx="14"/>
          </p:nvPr>
        </p:nvSpPr>
        <p:spPr bwMode="gray">
          <a:xfrm>
            <a:off x="5513623" y="711200"/>
            <a:ext cx="3630377" cy="4253705"/>
          </a:xfrm>
          <a:custGeom>
            <a:avLst/>
            <a:gdLst>
              <a:gd name="connsiteX0" fmla="*/ 0 w 3622675"/>
              <a:gd name="connsiteY0" fmla="*/ 0 h 3725863"/>
              <a:gd name="connsiteX1" fmla="*/ 3622675 w 3622675"/>
              <a:gd name="connsiteY1" fmla="*/ 0 h 3725863"/>
              <a:gd name="connsiteX2" fmla="*/ 3622675 w 3622675"/>
              <a:gd name="connsiteY2" fmla="*/ 3725863 h 3725863"/>
              <a:gd name="connsiteX3" fmla="*/ 0 w 3622675"/>
              <a:gd name="connsiteY3" fmla="*/ 3725863 h 3725863"/>
              <a:gd name="connsiteX4" fmla="*/ 0 w 3622675"/>
              <a:gd name="connsiteY4" fmla="*/ 0 h 3725863"/>
              <a:gd name="connsiteX0" fmla="*/ 0 w 3622675"/>
              <a:gd name="connsiteY0" fmla="*/ 0 h 4229968"/>
              <a:gd name="connsiteX1" fmla="*/ 3622675 w 3622675"/>
              <a:gd name="connsiteY1" fmla="*/ 0 h 4229968"/>
              <a:gd name="connsiteX2" fmla="*/ 3622675 w 3622675"/>
              <a:gd name="connsiteY2" fmla="*/ 3725863 h 4229968"/>
              <a:gd name="connsiteX3" fmla="*/ 633413 w 3622675"/>
              <a:gd name="connsiteY3" fmla="*/ 4229968 h 4229968"/>
              <a:gd name="connsiteX4" fmla="*/ 0 w 3622675"/>
              <a:gd name="connsiteY4" fmla="*/ 0 h 4229968"/>
              <a:gd name="connsiteX0" fmla="*/ 0 w 3630091"/>
              <a:gd name="connsiteY0" fmla="*/ 638969 h 4229968"/>
              <a:gd name="connsiteX1" fmla="*/ 3630091 w 3630091"/>
              <a:gd name="connsiteY1" fmla="*/ 0 h 4229968"/>
              <a:gd name="connsiteX2" fmla="*/ 3630091 w 3630091"/>
              <a:gd name="connsiteY2" fmla="*/ 3725863 h 4229968"/>
              <a:gd name="connsiteX3" fmla="*/ 640829 w 3630091"/>
              <a:gd name="connsiteY3" fmla="*/ 4229968 h 4229968"/>
              <a:gd name="connsiteX4" fmla="*/ 0 w 3630091"/>
              <a:gd name="connsiteY4" fmla="*/ 638969 h 4229968"/>
              <a:gd name="connsiteX0" fmla="*/ 0 w 3630091"/>
              <a:gd name="connsiteY0" fmla="*/ 638969 h 4229968"/>
              <a:gd name="connsiteX1" fmla="*/ 27260 w 3630091"/>
              <a:gd name="connsiteY1" fmla="*/ 634205 h 4229968"/>
              <a:gd name="connsiteX2" fmla="*/ 3630091 w 3630091"/>
              <a:gd name="connsiteY2" fmla="*/ 0 h 4229968"/>
              <a:gd name="connsiteX3" fmla="*/ 3630091 w 3630091"/>
              <a:gd name="connsiteY3" fmla="*/ 3725863 h 4229968"/>
              <a:gd name="connsiteX4" fmla="*/ 640829 w 3630091"/>
              <a:gd name="connsiteY4" fmla="*/ 4229968 h 4229968"/>
              <a:gd name="connsiteX5" fmla="*/ 0 w 3630091"/>
              <a:gd name="connsiteY5" fmla="*/ 638969 h 4229968"/>
              <a:gd name="connsiteX0" fmla="*/ 0 w 3630091"/>
              <a:gd name="connsiteY0" fmla="*/ 638969 h 4229968"/>
              <a:gd name="connsiteX1" fmla="*/ 27260 w 3630091"/>
              <a:gd name="connsiteY1" fmla="*/ 634205 h 4229968"/>
              <a:gd name="connsiteX2" fmla="*/ 3630091 w 3630091"/>
              <a:gd name="connsiteY2" fmla="*/ 0 h 4229968"/>
              <a:gd name="connsiteX3" fmla="*/ 3630091 w 3630091"/>
              <a:gd name="connsiteY3" fmla="*/ 3725863 h 4229968"/>
              <a:gd name="connsiteX4" fmla="*/ 640829 w 3630091"/>
              <a:gd name="connsiteY4" fmla="*/ 4229968 h 4229968"/>
              <a:gd name="connsiteX5" fmla="*/ 3447 w 3630091"/>
              <a:gd name="connsiteY5" fmla="*/ 660399 h 4229968"/>
              <a:gd name="connsiteX6" fmla="*/ 0 w 3630091"/>
              <a:gd name="connsiteY6" fmla="*/ 638969 h 4229968"/>
              <a:gd name="connsiteX0" fmla="*/ 0 w 3626644"/>
              <a:gd name="connsiteY0" fmla="*/ 660399 h 4229968"/>
              <a:gd name="connsiteX1" fmla="*/ 23813 w 3626644"/>
              <a:gd name="connsiteY1" fmla="*/ 634205 h 4229968"/>
              <a:gd name="connsiteX2" fmla="*/ 3626644 w 3626644"/>
              <a:gd name="connsiteY2" fmla="*/ 0 h 4229968"/>
              <a:gd name="connsiteX3" fmla="*/ 3626644 w 3626644"/>
              <a:gd name="connsiteY3" fmla="*/ 3725863 h 4229968"/>
              <a:gd name="connsiteX4" fmla="*/ 637382 w 3626644"/>
              <a:gd name="connsiteY4" fmla="*/ 4229968 h 4229968"/>
              <a:gd name="connsiteX5" fmla="*/ 0 w 3626644"/>
              <a:gd name="connsiteY5" fmla="*/ 660399 h 4229968"/>
              <a:gd name="connsiteX0" fmla="*/ 1860 w 3628504"/>
              <a:gd name="connsiteY0" fmla="*/ 660399 h 4229968"/>
              <a:gd name="connsiteX1" fmla="*/ 25673 w 3628504"/>
              <a:gd name="connsiteY1" fmla="*/ 634205 h 4229968"/>
              <a:gd name="connsiteX2" fmla="*/ 3628504 w 3628504"/>
              <a:gd name="connsiteY2" fmla="*/ 0 h 4229968"/>
              <a:gd name="connsiteX3" fmla="*/ 3628504 w 3628504"/>
              <a:gd name="connsiteY3" fmla="*/ 3725863 h 4229968"/>
              <a:gd name="connsiteX4" fmla="*/ 639242 w 3628504"/>
              <a:gd name="connsiteY4" fmla="*/ 4229968 h 4229968"/>
              <a:gd name="connsiteX5" fmla="*/ 1860 w 3628504"/>
              <a:gd name="connsiteY5" fmla="*/ 660399 h 4229968"/>
              <a:gd name="connsiteX0" fmla="*/ 3733 w 3630377"/>
              <a:gd name="connsiteY0" fmla="*/ 660399 h 4229968"/>
              <a:gd name="connsiteX1" fmla="*/ 27546 w 3630377"/>
              <a:gd name="connsiteY1" fmla="*/ 634205 h 4229968"/>
              <a:gd name="connsiteX2" fmla="*/ 3630377 w 3630377"/>
              <a:gd name="connsiteY2" fmla="*/ 0 h 4229968"/>
              <a:gd name="connsiteX3" fmla="*/ 3630377 w 3630377"/>
              <a:gd name="connsiteY3" fmla="*/ 3725863 h 4229968"/>
              <a:gd name="connsiteX4" fmla="*/ 641115 w 3630377"/>
              <a:gd name="connsiteY4" fmla="*/ 4229968 h 4229968"/>
              <a:gd name="connsiteX5" fmla="*/ 3733 w 3630377"/>
              <a:gd name="connsiteY5" fmla="*/ 660399 h 4229968"/>
              <a:gd name="connsiteX0" fmla="*/ 3733 w 3630377"/>
              <a:gd name="connsiteY0" fmla="*/ 660399 h 4256088"/>
              <a:gd name="connsiteX1" fmla="*/ 27546 w 3630377"/>
              <a:gd name="connsiteY1" fmla="*/ 634205 h 4256088"/>
              <a:gd name="connsiteX2" fmla="*/ 3630377 w 3630377"/>
              <a:gd name="connsiteY2" fmla="*/ 0 h 4256088"/>
              <a:gd name="connsiteX3" fmla="*/ 3630377 w 3630377"/>
              <a:gd name="connsiteY3" fmla="*/ 3725863 h 4256088"/>
              <a:gd name="connsiteX4" fmla="*/ 637146 w 3630377"/>
              <a:gd name="connsiteY4" fmla="*/ 4256088 h 4256088"/>
              <a:gd name="connsiteX5" fmla="*/ 3733 w 3630377"/>
              <a:gd name="connsiteY5" fmla="*/ 660399 h 4256088"/>
              <a:gd name="connsiteX0" fmla="*/ 3733 w 3630377"/>
              <a:gd name="connsiteY0" fmla="*/ 660399 h 4256088"/>
              <a:gd name="connsiteX1" fmla="*/ 27546 w 3630377"/>
              <a:gd name="connsiteY1" fmla="*/ 634205 h 4256088"/>
              <a:gd name="connsiteX2" fmla="*/ 3630377 w 3630377"/>
              <a:gd name="connsiteY2" fmla="*/ 0 h 4256088"/>
              <a:gd name="connsiteX3" fmla="*/ 3630377 w 3630377"/>
              <a:gd name="connsiteY3" fmla="*/ 3725863 h 4256088"/>
              <a:gd name="connsiteX4" fmla="*/ 663340 w 3630377"/>
              <a:gd name="connsiteY4" fmla="*/ 4253705 h 4256088"/>
              <a:gd name="connsiteX5" fmla="*/ 637146 w 3630377"/>
              <a:gd name="connsiteY5" fmla="*/ 4256088 h 4256088"/>
              <a:gd name="connsiteX6" fmla="*/ 3733 w 3630377"/>
              <a:gd name="connsiteY6" fmla="*/ 660399 h 4256088"/>
              <a:gd name="connsiteX0" fmla="*/ 3733 w 3630377"/>
              <a:gd name="connsiteY0" fmla="*/ 660399 h 4256088"/>
              <a:gd name="connsiteX1" fmla="*/ 27546 w 3630377"/>
              <a:gd name="connsiteY1" fmla="*/ 634205 h 4256088"/>
              <a:gd name="connsiteX2" fmla="*/ 3630377 w 3630377"/>
              <a:gd name="connsiteY2" fmla="*/ 0 h 4256088"/>
              <a:gd name="connsiteX3" fmla="*/ 3630377 w 3630377"/>
              <a:gd name="connsiteY3" fmla="*/ 3725863 h 4256088"/>
              <a:gd name="connsiteX4" fmla="*/ 663340 w 3630377"/>
              <a:gd name="connsiteY4" fmla="*/ 4253705 h 4256088"/>
              <a:gd name="connsiteX5" fmla="*/ 637146 w 3630377"/>
              <a:gd name="connsiteY5" fmla="*/ 4256088 h 4256088"/>
              <a:gd name="connsiteX6" fmla="*/ 627621 w 3630377"/>
              <a:gd name="connsiteY6" fmla="*/ 4229893 h 4256088"/>
              <a:gd name="connsiteX7" fmla="*/ 3733 w 3630377"/>
              <a:gd name="connsiteY7" fmla="*/ 660399 h 4256088"/>
              <a:gd name="connsiteX0" fmla="*/ 3733 w 3630377"/>
              <a:gd name="connsiteY0" fmla="*/ 660399 h 4253705"/>
              <a:gd name="connsiteX1" fmla="*/ 27546 w 3630377"/>
              <a:gd name="connsiteY1" fmla="*/ 634205 h 4253705"/>
              <a:gd name="connsiteX2" fmla="*/ 3630377 w 3630377"/>
              <a:gd name="connsiteY2" fmla="*/ 0 h 4253705"/>
              <a:gd name="connsiteX3" fmla="*/ 3630377 w 3630377"/>
              <a:gd name="connsiteY3" fmla="*/ 3725863 h 4253705"/>
              <a:gd name="connsiteX4" fmla="*/ 663340 w 3630377"/>
              <a:gd name="connsiteY4" fmla="*/ 4253705 h 4253705"/>
              <a:gd name="connsiteX5" fmla="*/ 627621 w 3630377"/>
              <a:gd name="connsiteY5" fmla="*/ 4229893 h 4253705"/>
              <a:gd name="connsiteX6" fmla="*/ 3733 w 3630377"/>
              <a:gd name="connsiteY6" fmla="*/ 660399 h 4253705"/>
              <a:gd name="connsiteX0" fmla="*/ 3733 w 3630377"/>
              <a:gd name="connsiteY0" fmla="*/ 660399 h 4253705"/>
              <a:gd name="connsiteX1" fmla="*/ 27546 w 3630377"/>
              <a:gd name="connsiteY1" fmla="*/ 634205 h 4253705"/>
              <a:gd name="connsiteX2" fmla="*/ 3630377 w 3630377"/>
              <a:gd name="connsiteY2" fmla="*/ 0 h 4253705"/>
              <a:gd name="connsiteX3" fmla="*/ 3630377 w 3630377"/>
              <a:gd name="connsiteY3" fmla="*/ 3725863 h 4253705"/>
              <a:gd name="connsiteX4" fmla="*/ 663340 w 3630377"/>
              <a:gd name="connsiteY4" fmla="*/ 4253705 h 4253705"/>
              <a:gd name="connsiteX5" fmla="*/ 534541 w 3630377"/>
              <a:gd name="connsiteY5" fmla="*/ 4229968 h 4253705"/>
              <a:gd name="connsiteX6" fmla="*/ 3733 w 3630377"/>
              <a:gd name="connsiteY6" fmla="*/ 660399 h 4253705"/>
              <a:gd name="connsiteX0" fmla="*/ 3733 w 3630377"/>
              <a:gd name="connsiteY0" fmla="*/ 660399 h 4253705"/>
              <a:gd name="connsiteX1" fmla="*/ 27546 w 3630377"/>
              <a:gd name="connsiteY1" fmla="*/ 634205 h 4253705"/>
              <a:gd name="connsiteX2" fmla="*/ 3630377 w 3630377"/>
              <a:gd name="connsiteY2" fmla="*/ 0 h 4253705"/>
              <a:gd name="connsiteX3" fmla="*/ 3630377 w 3630377"/>
              <a:gd name="connsiteY3" fmla="*/ 3725863 h 4253705"/>
              <a:gd name="connsiteX4" fmla="*/ 663340 w 3630377"/>
              <a:gd name="connsiteY4" fmla="*/ 4253705 h 4253705"/>
              <a:gd name="connsiteX5" fmla="*/ 630002 w 3630377"/>
              <a:gd name="connsiteY5" fmla="*/ 4229894 h 4253705"/>
              <a:gd name="connsiteX6" fmla="*/ 3733 w 3630377"/>
              <a:gd name="connsiteY6" fmla="*/ 660399 h 4253705"/>
              <a:gd name="connsiteX0" fmla="*/ 3733 w 3630377"/>
              <a:gd name="connsiteY0" fmla="*/ 660399 h 4256807"/>
              <a:gd name="connsiteX1" fmla="*/ 27546 w 3630377"/>
              <a:gd name="connsiteY1" fmla="*/ 634205 h 4256807"/>
              <a:gd name="connsiteX2" fmla="*/ 3630377 w 3630377"/>
              <a:gd name="connsiteY2" fmla="*/ 0 h 4256807"/>
              <a:gd name="connsiteX3" fmla="*/ 3630377 w 3630377"/>
              <a:gd name="connsiteY3" fmla="*/ 3725863 h 4256807"/>
              <a:gd name="connsiteX4" fmla="*/ 663340 w 3630377"/>
              <a:gd name="connsiteY4" fmla="*/ 4253705 h 4256807"/>
              <a:gd name="connsiteX5" fmla="*/ 630002 w 3630377"/>
              <a:gd name="connsiteY5" fmla="*/ 4229894 h 4256807"/>
              <a:gd name="connsiteX6" fmla="*/ 3733 w 3630377"/>
              <a:gd name="connsiteY6" fmla="*/ 660399 h 4256807"/>
              <a:gd name="connsiteX0" fmla="*/ 3733 w 3630377"/>
              <a:gd name="connsiteY0" fmla="*/ 660399 h 4257600"/>
              <a:gd name="connsiteX1" fmla="*/ 27546 w 3630377"/>
              <a:gd name="connsiteY1" fmla="*/ 634205 h 4257600"/>
              <a:gd name="connsiteX2" fmla="*/ 3630377 w 3630377"/>
              <a:gd name="connsiteY2" fmla="*/ 0 h 4257600"/>
              <a:gd name="connsiteX3" fmla="*/ 3630377 w 3630377"/>
              <a:gd name="connsiteY3" fmla="*/ 3725863 h 4257600"/>
              <a:gd name="connsiteX4" fmla="*/ 663340 w 3630377"/>
              <a:gd name="connsiteY4" fmla="*/ 4253705 h 4257600"/>
              <a:gd name="connsiteX5" fmla="*/ 630002 w 3630377"/>
              <a:gd name="connsiteY5" fmla="*/ 4229894 h 4257600"/>
              <a:gd name="connsiteX6" fmla="*/ 3733 w 3630377"/>
              <a:gd name="connsiteY6" fmla="*/ 660399 h 4257600"/>
              <a:gd name="connsiteX0" fmla="*/ 3733 w 3630377"/>
              <a:gd name="connsiteY0" fmla="*/ 660399 h 4257600"/>
              <a:gd name="connsiteX1" fmla="*/ 27546 w 3630377"/>
              <a:gd name="connsiteY1" fmla="*/ 634205 h 4257600"/>
              <a:gd name="connsiteX2" fmla="*/ 3630377 w 3630377"/>
              <a:gd name="connsiteY2" fmla="*/ 0 h 4257600"/>
              <a:gd name="connsiteX3" fmla="*/ 3630377 w 3630377"/>
              <a:gd name="connsiteY3" fmla="*/ 3725863 h 4257600"/>
              <a:gd name="connsiteX4" fmla="*/ 663340 w 3630377"/>
              <a:gd name="connsiteY4" fmla="*/ 4253705 h 4257600"/>
              <a:gd name="connsiteX5" fmla="*/ 630002 w 3630377"/>
              <a:gd name="connsiteY5" fmla="*/ 4229894 h 4257600"/>
              <a:gd name="connsiteX6" fmla="*/ 3733 w 3630377"/>
              <a:gd name="connsiteY6" fmla="*/ 660399 h 4257600"/>
              <a:gd name="connsiteX0" fmla="*/ 3733 w 3630377"/>
              <a:gd name="connsiteY0" fmla="*/ 660399 h 4253705"/>
              <a:gd name="connsiteX1" fmla="*/ 27546 w 3630377"/>
              <a:gd name="connsiteY1" fmla="*/ 634205 h 4253705"/>
              <a:gd name="connsiteX2" fmla="*/ 3630377 w 3630377"/>
              <a:gd name="connsiteY2" fmla="*/ 0 h 4253705"/>
              <a:gd name="connsiteX3" fmla="*/ 3630377 w 3630377"/>
              <a:gd name="connsiteY3" fmla="*/ 3725863 h 4253705"/>
              <a:gd name="connsiteX4" fmla="*/ 663340 w 3630377"/>
              <a:gd name="connsiteY4" fmla="*/ 4253705 h 4253705"/>
              <a:gd name="connsiteX5" fmla="*/ 630002 w 3630377"/>
              <a:gd name="connsiteY5" fmla="*/ 4229894 h 4253705"/>
              <a:gd name="connsiteX6" fmla="*/ 3733 w 3630377"/>
              <a:gd name="connsiteY6" fmla="*/ 660399 h 425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0377" h="4253705">
                <a:moveTo>
                  <a:pt x="3733" y="660399"/>
                </a:moveTo>
                <a:cubicBezTo>
                  <a:pt x="1873" y="646781"/>
                  <a:pt x="0" y="642527"/>
                  <a:pt x="27546" y="634205"/>
                </a:cubicBezTo>
                <a:lnTo>
                  <a:pt x="3630377" y="0"/>
                </a:lnTo>
                <a:lnTo>
                  <a:pt x="3630377" y="3725863"/>
                </a:lnTo>
                <a:lnTo>
                  <a:pt x="663340" y="4253705"/>
                </a:lnTo>
                <a:cubicBezTo>
                  <a:pt x="646670" y="4250097"/>
                  <a:pt x="633177" y="4244541"/>
                  <a:pt x="630002" y="4229894"/>
                </a:cubicBezTo>
                <a:lnTo>
                  <a:pt x="3733" y="660399"/>
                </a:lnTo>
                <a:close/>
              </a:path>
            </a:pathLst>
          </a:custGeom>
          <a:solidFill>
            <a:schemeClr val="tx1">
              <a:lumMod val="20000"/>
              <a:lumOff val="80000"/>
            </a:schemeClr>
          </a:solidFill>
          <a:ln w="3175">
            <a:noFill/>
          </a:ln>
        </p:spPr>
        <p:txBody>
          <a:bodyPr tIns="540000" rtlCol="0" anchor="ctr">
            <a:noAutofit/>
          </a:bodyPr>
          <a:lstStyle>
            <a:lvl1pPr algn="ctr">
              <a:defRPr/>
            </a:lvl1pPr>
          </a:lstStyle>
          <a:p>
            <a:pPr lvl="0"/>
            <a:r>
              <a:rPr lang="fr-FR" noProof="0" dirty="0" smtClean="0"/>
              <a:t>Cliquez sur l'icône pour ajouter une image</a:t>
            </a:r>
            <a:endParaRPr lang="fr-FR" noProof="0" dirty="0"/>
          </a:p>
        </p:txBody>
      </p:sp>
      <p:sp>
        <p:nvSpPr>
          <p:cNvPr id="21" name="Titre 1"/>
          <p:cNvSpPr>
            <a:spLocks noGrp="1"/>
          </p:cNvSpPr>
          <p:nvPr>
            <p:ph type="title"/>
          </p:nvPr>
        </p:nvSpPr>
        <p:spPr bwMode="gray">
          <a:xfrm>
            <a:off x="1727199" y="2205038"/>
            <a:ext cx="3708897" cy="3168650"/>
          </a:xfrm>
        </p:spPr>
        <p:txBody>
          <a:bodyPr anchor="ctr">
            <a:noAutofit/>
          </a:bodyPr>
          <a:lstStyle>
            <a:lvl1pPr marL="0" indent="0">
              <a:lnSpc>
                <a:spcPts val="5000"/>
              </a:lnSpc>
              <a:buClr>
                <a:schemeClr val="accent4"/>
              </a:buClr>
              <a:buSzPct val="130000"/>
              <a:buFontTx/>
              <a:buNone/>
              <a:defRPr sz="3600">
                <a:solidFill>
                  <a:schemeClr val="tx1">
                    <a:lumMod val="75000"/>
                  </a:schemeClr>
                </a:solidFill>
              </a:defRPr>
            </a:lvl1pPr>
          </a:lstStyle>
          <a:p>
            <a:r>
              <a:rPr lang="fr-FR" noProof="0" dirty="0" smtClean="0"/>
              <a:t>Cliquez pour modifier le style du titre</a:t>
            </a:r>
            <a:endParaRPr lang="fr-FR" noProof="0" dirty="0"/>
          </a:p>
        </p:txBody>
      </p:sp>
      <p:sp>
        <p:nvSpPr>
          <p:cNvPr id="22" name="Espace réservé du texte 9"/>
          <p:cNvSpPr>
            <a:spLocks noGrp="1"/>
          </p:cNvSpPr>
          <p:nvPr>
            <p:ph type="body" sz="quarter" idx="19"/>
          </p:nvPr>
        </p:nvSpPr>
        <p:spPr bwMode="gray">
          <a:xfrm>
            <a:off x="719138" y="2205038"/>
            <a:ext cx="808848" cy="3168650"/>
          </a:xfrm>
        </p:spPr>
        <p:txBody>
          <a:bodyPr anchor="ctr">
            <a:noAutofit/>
          </a:bodyPr>
          <a:lstStyle>
            <a:lvl1pPr marL="0" indent="0" algn="ctr">
              <a:lnSpc>
                <a:spcPts val="5000"/>
              </a:lnSpc>
              <a:buClr>
                <a:schemeClr val="tx1"/>
              </a:buClr>
              <a:buSzPct val="130000"/>
              <a:buFontTx/>
              <a:buNone/>
              <a:defRPr sz="5000" b="1">
                <a:solidFill>
                  <a:schemeClr val="tx1">
                    <a:lumMod val="75000"/>
                  </a:schemeClr>
                </a:solidFill>
              </a:defRPr>
            </a:lvl1pPr>
          </a:lstStyle>
          <a:p>
            <a:pPr lvl="0"/>
            <a:r>
              <a:rPr lang="en-US" noProof="0" smtClean="0"/>
              <a:t>Cliquez pour modifier les styles du texte du masque</a:t>
            </a:r>
          </a:p>
        </p:txBody>
      </p:sp>
      <p:sp>
        <p:nvSpPr>
          <p:cNvPr id="7" name="Espace réservé de la date 3"/>
          <p:cNvSpPr>
            <a:spLocks noGrp="1"/>
          </p:cNvSpPr>
          <p:nvPr>
            <p:ph type="dt" sz="half" idx="20"/>
          </p:nvPr>
        </p:nvSpPr>
        <p:spPr bwMode="gray">
          <a:xfrm>
            <a:off x="8243888" y="6632575"/>
            <a:ext cx="900112" cy="225425"/>
          </a:xfrm>
          <a:prstGeom prst="rect">
            <a:avLst/>
          </a:prstGeom>
        </p:spPr>
        <p:txBody>
          <a:bodyPr>
            <a:noAutofit/>
          </a:bodyPr>
          <a:lstStyle>
            <a:lvl1pPr fontAlgn="auto">
              <a:spcBef>
                <a:spcPts val="0"/>
              </a:spcBef>
              <a:spcAft>
                <a:spcPts val="0"/>
              </a:spcAft>
              <a:defRPr sz="200">
                <a:solidFill>
                  <a:schemeClr val="bg1"/>
                </a:solidFill>
                <a:latin typeface="+mn-lt"/>
              </a:defRPr>
            </a:lvl1pPr>
          </a:lstStyle>
          <a:p>
            <a:pPr>
              <a:defRPr/>
            </a:pPr>
            <a:endParaRPr lang="fr-FR"/>
          </a:p>
        </p:txBody>
      </p:sp>
      <p:sp>
        <p:nvSpPr>
          <p:cNvPr id="8" name="Espace réservé du pied de page 4"/>
          <p:cNvSpPr>
            <a:spLocks noGrp="1"/>
          </p:cNvSpPr>
          <p:nvPr>
            <p:ph type="ftr" sz="quarter" idx="21"/>
          </p:nvPr>
        </p:nvSpPr>
        <p:spPr bwMode="gray">
          <a:xfrm>
            <a:off x="0" y="6632575"/>
            <a:ext cx="7308850" cy="225425"/>
          </a:xfrm>
          <a:prstGeom prst="rect">
            <a:avLst/>
          </a:prstGeom>
        </p:spPr>
        <p:txBody>
          <a:bodyPr>
            <a:noAutofit/>
          </a:bodyPr>
          <a:lstStyle>
            <a:lvl1pPr fontAlgn="auto">
              <a:spcBef>
                <a:spcPts val="0"/>
              </a:spcBef>
              <a:spcAft>
                <a:spcPts val="0"/>
              </a:spcAft>
              <a:defRPr sz="200" smtClean="0">
                <a:solidFill>
                  <a:schemeClr val="bg1"/>
                </a:solidFill>
                <a:latin typeface="+mn-lt"/>
              </a:defRPr>
            </a:lvl1pPr>
          </a:lstStyle>
          <a:p>
            <a:pPr>
              <a:defRPr/>
            </a:pPr>
            <a:r>
              <a:rPr lang="fr-FR"/>
              <a:t>Titre du projet</a:t>
            </a:r>
          </a:p>
        </p:txBody>
      </p:sp>
      <p:sp>
        <p:nvSpPr>
          <p:cNvPr id="9" name="Espace réservé du numéro de diapositive 5"/>
          <p:cNvSpPr>
            <a:spLocks noGrp="1"/>
          </p:cNvSpPr>
          <p:nvPr>
            <p:ph type="sldNum" sz="quarter" idx="22"/>
          </p:nvPr>
        </p:nvSpPr>
        <p:spPr>
          <a:xfrm>
            <a:off x="7334250" y="6632575"/>
            <a:ext cx="900113" cy="225425"/>
          </a:xfrm>
        </p:spPr>
        <p:txBody>
          <a:bodyPr>
            <a:noAutofit/>
          </a:bodyPr>
          <a:lstStyle>
            <a:lvl1pPr>
              <a:defRPr sz="200" smtClean="0">
                <a:solidFill>
                  <a:schemeClr val="bg1"/>
                </a:solidFill>
              </a:defRPr>
            </a:lvl1pPr>
          </a:lstStyle>
          <a:p>
            <a:pPr>
              <a:defRPr/>
            </a:pPr>
            <a:fld id="{13B7A54F-622B-415F-809C-9E1DC7256E5B}"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e_Chapitre_1">
    <p:spTree>
      <p:nvGrpSpPr>
        <p:cNvPr id="1" name=""/>
        <p:cNvGrpSpPr/>
        <p:nvPr/>
      </p:nvGrpSpPr>
      <p:grpSpPr>
        <a:xfrm>
          <a:off x="0" y="0"/>
          <a:ext cx="0" cy="0"/>
          <a:chOff x="0" y="0"/>
          <a:chExt cx="0" cy="0"/>
        </a:xfrm>
      </p:grpSpPr>
      <p:sp>
        <p:nvSpPr>
          <p:cNvPr id="4" name="Forme libre 8"/>
          <p:cNvSpPr/>
          <p:nvPr userDrawn="1"/>
        </p:nvSpPr>
        <p:spPr>
          <a:xfrm rot="21000000">
            <a:off x="-114300" y="-34925"/>
            <a:ext cx="730250" cy="1249363"/>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402826 w 9989168"/>
              <a:gd name="connsiteY0" fmla="*/ 24198 h 4255769"/>
              <a:gd name="connsiteX1" fmla="*/ 1409913 w 9989168"/>
              <a:gd name="connsiteY1" fmla="*/ 7087 h 4255769"/>
              <a:gd name="connsiteX2" fmla="*/ 1427024 w 9989168"/>
              <a:gd name="connsiteY2" fmla="*/ 0 h 4255769"/>
              <a:gd name="connsiteX3" fmla="*/ 9964970 w 9989168"/>
              <a:gd name="connsiteY3" fmla="*/ 0 h 4255769"/>
              <a:gd name="connsiteX4" fmla="*/ 9982081 w 9989168"/>
              <a:gd name="connsiteY4" fmla="*/ 7087 h 4255769"/>
              <a:gd name="connsiteX5" fmla="*/ 9989168 w 9989168"/>
              <a:gd name="connsiteY5" fmla="*/ 24198 h 4255769"/>
              <a:gd name="connsiteX6" fmla="*/ 9989168 w 9989168"/>
              <a:gd name="connsiteY6" fmla="*/ 3647802 h 4255769"/>
              <a:gd name="connsiteX7" fmla="*/ 9982081 w 9989168"/>
              <a:gd name="connsiteY7" fmla="*/ 3664913 h 4255769"/>
              <a:gd name="connsiteX8" fmla="*/ 9964970 w 9989168"/>
              <a:gd name="connsiteY8" fmla="*/ 3672000 h 4255769"/>
              <a:gd name="connsiteX9" fmla="*/ 1427024 w 9989168"/>
              <a:gd name="connsiteY9" fmla="*/ 3672000 h 4255769"/>
              <a:gd name="connsiteX10" fmla="*/ 1402826 w 9989168"/>
              <a:gd name="connsiteY10" fmla="*/ 3647802 h 4255769"/>
              <a:gd name="connsiteX11" fmla="*/ 1402826 w 9989168"/>
              <a:gd name="connsiteY11" fmla="*/ 24198 h 4255769"/>
              <a:gd name="connsiteX0" fmla="*/ 1402826 w 9989168"/>
              <a:gd name="connsiteY0" fmla="*/ 610819 h 4258621"/>
              <a:gd name="connsiteX1" fmla="*/ 1409913 w 9989168"/>
              <a:gd name="connsiteY1" fmla="*/ 593708 h 4258621"/>
              <a:gd name="connsiteX2" fmla="*/ 1427024 w 9989168"/>
              <a:gd name="connsiteY2" fmla="*/ 586621 h 4258621"/>
              <a:gd name="connsiteX3" fmla="*/ 9964970 w 9989168"/>
              <a:gd name="connsiteY3" fmla="*/ 586621 h 4258621"/>
              <a:gd name="connsiteX4" fmla="*/ 9982081 w 9989168"/>
              <a:gd name="connsiteY4" fmla="*/ 593708 h 4258621"/>
              <a:gd name="connsiteX5" fmla="*/ 9989168 w 9989168"/>
              <a:gd name="connsiteY5" fmla="*/ 610819 h 4258621"/>
              <a:gd name="connsiteX6" fmla="*/ 9989168 w 9989168"/>
              <a:gd name="connsiteY6" fmla="*/ 4234423 h 4258621"/>
              <a:gd name="connsiteX7" fmla="*/ 9982081 w 9989168"/>
              <a:gd name="connsiteY7" fmla="*/ 4251534 h 4258621"/>
              <a:gd name="connsiteX8" fmla="*/ 9964970 w 9989168"/>
              <a:gd name="connsiteY8" fmla="*/ 4258621 h 4258621"/>
              <a:gd name="connsiteX9" fmla="*/ 1427024 w 9989168"/>
              <a:gd name="connsiteY9" fmla="*/ 4258621 h 4258621"/>
              <a:gd name="connsiteX10" fmla="*/ 1402826 w 9989168"/>
              <a:gd name="connsiteY10" fmla="*/ 610819 h 4258621"/>
              <a:gd name="connsiteX0" fmla="*/ 271129 w 8857471"/>
              <a:gd name="connsiteY0" fmla="*/ 617087 h 4302500"/>
              <a:gd name="connsiteX1" fmla="*/ 278216 w 8857471"/>
              <a:gd name="connsiteY1" fmla="*/ 599976 h 4302500"/>
              <a:gd name="connsiteX2" fmla="*/ 295327 w 8857471"/>
              <a:gd name="connsiteY2" fmla="*/ 592889 h 4302500"/>
              <a:gd name="connsiteX3" fmla="*/ 8833273 w 8857471"/>
              <a:gd name="connsiteY3" fmla="*/ 592889 h 4302500"/>
              <a:gd name="connsiteX4" fmla="*/ 8850384 w 8857471"/>
              <a:gd name="connsiteY4" fmla="*/ 599976 h 4302500"/>
              <a:gd name="connsiteX5" fmla="*/ 8857471 w 8857471"/>
              <a:gd name="connsiteY5" fmla="*/ 617087 h 4302500"/>
              <a:gd name="connsiteX6" fmla="*/ 8857471 w 8857471"/>
              <a:gd name="connsiteY6" fmla="*/ 4240691 h 4302500"/>
              <a:gd name="connsiteX7" fmla="*/ 8850384 w 8857471"/>
              <a:gd name="connsiteY7" fmla="*/ 4257802 h 4302500"/>
              <a:gd name="connsiteX8" fmla="*/ 8833273 w 8857471"/>
              <a:gd name="connsiteY8" fmla="*/ 4264889 h 4302500"/>
              <a:gd name="connsiteX9" fmla="*/ 1904990 w 8857471"/>
              <a:gd name="connsiteY9" fmla="*/ 4302500 h 4302500"/>
              <a:gd name="connsiteX10" fmla="*/ 271129 w 8857471"/>
              <a:gd name="connsiteY10" fmla="*/ 617087 h 4302500"/>
              <a:gd name="connsiteX0" fmla="*/ 1089409 w 9675751"/>
              <a:gd name="connsiteY0" fmla="*/ 676067 h 4715357"/>
              <a:gd name="connsiteX1" fmla="*/ 1096496 w 9675751"/>
              <a:gd name="connsiteY1" fmla="*/ 658956 h 4715357"/>
              <a:gd name="connsiteX2" fmla="*/ 1113607 w 9675751"/>
              <a:gd name="connsiteY2" fmla="*/ 651869 h 4715357"/>
              <a:gd name="connsiteX3" fmla="*/ 9651553 w 9675751"/>
              <a:gd name="connsiteY3" fmla="*/ 651869 h 4715357"/>
              <a:gd name="connsiteX4" fmla="*/ 9668664 w 9675751"/>
              <a:gd name="connsiteY4" fmla="*/ 658956 h 4715357"/>
              <a:gd name="connsiteX5" fmla="*/ 9675751 w 9675751"/>
              <a:gd name="connsiteY5" fmla="*/ 676067 h 4715357"/>
              <a:gd name="connsiteX6" fmla="*/ 9675751 w 9675751"/>
              <a:gd name="connsiteY6" fmla="*/ 4299671 h 4715357"/>
              <a:gd name="connsiteX7" fmla="*/ 9668664 w 9675751"/>
              <a:gd name="connsiteY7" fmla="*/ 4316782 h 4715357"/>
              <a:gd name="connsiteX8" fmla="*/ 9651553 w 9675751"/>
              <a:gd name="connsiteY8" fmla="*/ 4323869 h 4715357"/>
              <a:gd name="connsiteX9" fmla="*/ 7632953 w 9675751"/>
              <a:gd name="connsiteY9" fmla="*/ 4715357 h 4715357"/>
              <a:gd name="connsiteX10" fmla="*/ 1089409 w 9675751"/>
              <a:gd name="connsiteY10" fmla="*/ 676067 h 4715357"/>
              <a:gd name="connsiteX0" fmla="*/ 1089409 w 9016450"/>
              <a:gd name="connsiteY0" fmla="*/ 676067 h 5040523"/>
              <a:gd name="connsiteX1" fmla="*/ 437195 w 9016450"/>
              <a:gd name="connsiteY1" fmla="*/ 984122 h 5040523"/>
              <a:gd name="connsiteX2" fmla="*/ 454306 w 9016450"/>
              <a:gd name="connsiteY2" fmla="*/ 977035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089409 w 9016450"/>
              <a:gd name="connsiteY0" fmla="*/ 676067 h 5040523"/>
              <a:gd name="connsiteX1" fmla="*/ 437195 w 9016450"/>
              <a:gd name="connsiteY1" fmla="*/ 984122 h 5040523"/>
              <a:gd name="connsiteX2" fmla="*/ 599349 w 9016450"/>
              <a:gd name="connsiteY2" fmla="*/ 1174606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807200 w 9734241"/>
              <a:gd name="connsiteY0" fmla="*/ 644319 h 5008775"/>
              <a:gd name="connsiteX1" fmla="*/ 1317140 w 9734241"/>
              <a:gd name="connsiteY1" fmla="*/ 1142858 h 5008775"/>
              <a:gd name="connsiteX2" fmla="*/ 9710043 w 9734241"/>
              <a:gd name="connsiteY2" fmla="*/ 945287 h 5008775"/>
              <a:gd name="connsiteX3" fmla="*/ 9727154 w 9734241"/>
              <a:gd name="connsiteY3" fmla="*/ 952374 h 5008775"/>
              <a:gd name="connsiteX4" fmla="*/ 9734241 w 9734241"/>
              <a:gd name="connsiteY4" fmla="*/ 969485 h 5008775"/>
              <a:gd name="connsiteX5" fmla="*/ 9734241 w 9734241"/>
              <a:gd name="connsiteY5" fmla="*/ 4593089 h 5008775"/>
              <a:gd name="connsiteX6" fmla="*/ 9727154 w 9734241"/>
              <a:gd name="connsiteY6" fmla="*/ 4610200 h 5008775"/>
              <a:gd name="connsiteX7" fmla="*/ 9710043 w 9734241"/>
              <a:gd name="connsiteY7" fmla="*/ 4617287 h 5008775"/>
              <a:gd name="connsiteX8" fmla="*/ 7691443 w 9734241"/>
              <a:gd name="connsiteY8" fmla="*/ 5008775 h 5008775"/>
              <a:gd name="connsiteX9" fmla="*/ 1807200 w 9734241"/>
              <a:gd name="connsiteY9" fmla="*/ 644319 h 5008775"/>
              <a:gd name="connsiteX0" fmla="*/ 6710736 w 8753534"/>
              <a:gd name="connsiteY0" fmla="*/ 4063488 h 4063488"/>
              <a:gd name="connsiteX1" fmla="*/ 336433 w 8753534"/>
              <a:gd name="connsiteY1" fmla="*/ 197571 h 4063488"/>
              <a:gd name="connsiteX2" fmla="*/ 8729336 w 8753534"/>
              <a:gd name="connsiteY2" fmla="*/ 0 h 4063488"/>
              <a:gd name="connsiteX3" fmla="*/ 8746447 w 8753534"/>
              <a:gd name="connsiteY3" fmla="*/ 7087 h 4063488"/>
              <a:gd name="connsiteX4" fmla="*/ 8753534 w 8753534"/>
              <a:gd name="connsiteY4" fmla="*/ 24198 h 4063488"/>
              <a:gd name="connsiteX5" fmla="*/ 8753534 w 8753534"/>
              <a:gd name="connsiteY5" fmla="*/ 3647802 h 4063488"/>
              <a:gd name="connsiteX6" fmla="*/ 8746447 w 8753534"/>
              <a:gd name="connsiteY6" fmla="*/ 3664913 h 4063488"/>
              <a:gd name="connsiteX7" fmla="*/ 8729336 w 8753534"/>
              <a:gd name="connsiteY7" fmla="*/ 3672000 h 4063488"/>
              <a:gd name="connsiteX8" fmla="*/ 6710736 w 8753534"/>
              <a:gd name="connsiteY8" fmla="*/ 4063488 h 4063488"/>
              <a:gd name="connsiteX0" fmla="*/ 0 w 2357885"/>
              <a:gd name="connsiteY0" fmla="*/ 4739555 h 4739555"/>
              <a:gd name="connsiteX1" fmla="*/ 2018600 w 2357885"/>
              <a:gd name="connsiteY1" fmla="*/ 676067 h 4739555"/>
              <a:gd name="connsiteX2" fmla="*/ 2035711 w 2357885"/>
              <a:gd name="connsiteY2" fmla="*/ 683154 h 4739555"/>
              <a:gd name="connsiteX3" fmla="*/ 2042798 w 2357885"/>
              <a:gd name="connsiteY3" fmla="*/ 700265 h 4739555"/>
              <a:gd name="connsiteX4" fmla="*/ 2042798 w 2357885"/>
              <a:gd name="connsiteY4" fmla="*/ 4323869 h 4739555"/>
              <a:gd name="connsiteX5" fmla="*/ 2035711 w 2357885"/>
              <a:gd name="connsiteY5" fmla="*/ 4340980 h 4739555"/>
              <a:gd name="connsiteX6" fmla="*/ 2018600 w 2357885"/>
              <a:gd name="connsiteY6" fmla="*/ 4348067 h 4739555"/>
              <a:gd name="connsiteX7" fmla="*/ 0 w 2357885"/>
              <a:gd name="connsiteY7" fmla="*/ 4739555 h 4739555"/>
              <a:gd name="connsiteX0" fmla="*/ 0 w 826772"/>
              <a:gd name="connsiteY0" fmla="*/ 4284027 h 4284027"/>
              <a:gd name="connsiteX1" fmla="*/ 706217 w 826772"/>
              <a:gd name="connsiteY1" fmla="*/ 610991 h 4284027"/>
              <a:gd name="connsiteX2" fmla="*/ 723328 w 826772"/>
              <a:gd name="connsiteY2" fmla="*/ 618078 h 4284027"/>
              <a:gd name="connsiteX3" fmla="*/ 730415 w 826772"/>
              <a:gd name="connsiteY3" fmla="*/ 635189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826772"/>
              <a:gd name="connsiteY0" fmla="*/ 4284027 h 4284027"/>
              <a:gd name="connsiteX1" fmla="*/ 706217 w 826772"/>
              <a:gd name="connsiteY1" fmla="*/ 610991 h 4284027"/>
              <a:gd name="connsiteX2" fmla="*/ 723328 w 826772"/>
              <a:gd name="connsiteY2" fmla="*/ 618078 h 4284027"/>
              <a:gd name="connsiteX3" fmla="*/ 728356 w 826772"/>
              <a:gd name="connsiteY3" fmla="*/ 3124476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799476"/>
              <a:gd name="connsiteY0" fmla="*/ 3961195 h 3961195"/>
              <a:gd name="connsiteX1" fmla="*/ 706217 w 799476"/>
              <a:gd name="connsiteY1" fmla="*/ 288159 h 3961195"/>
              <a:gd name="connsiteX2" fmla="*/ 559555 w 799476"/>
              <a:gd name="connsiteY2" fmla="*/ 2232241 h 3961195"/>
              <a:gd name="connsiteX3" fmla="*/ 728356 w 799476"/>
              <a:gd name="connsiteY3" fmla="*/ 2801644 h 3961195"/>
              <a:gd name="connsiteX4" fmla="*/ 730415 w 799476"/>
              <a:gd name="connsiteY4" fmla="*/ 3935961 h 3961195"/>
              <a:gd name="connsiteX5" fmla="*/ 723328 w 799476"/>
              <a:gd name="connsiteY5" fmla="*/ 3953072 h 3961195"/>
              <a:gd name="connsiteX6" fmla="*/ 706217 w 799476"/>
              <a:gd name="connsiteY6" fmla="*/ 3960159 h 3961195"/>
              <a:gd name="connsiteX7" fmla="*/ 0 w 799476"/>
              <a:gd name="connsiteY7" fmla="*/ 3961195 h 3961195"/>
              <a:gd name="connsiteX0" fmla="*/ 0 w 827610"/>
              <a:gd name="connsiteY0" fmla="*/ 3866294 h 3866294"/>
              <a:gd name="connsiteX1" fmla="*/ 706217 w 827610"/>
              <a:gd name="connsiteY1" fmla="*/ 193258 h 3866294"/>
              <a:gd name="connsiteX2" fmla="*/ 728356 w 827610"/>
              <a:gd name="connsiteY2" fmla="*/ 2706743 h 3866294"/>
              <a:gd name="connsiteX3" fmla="*/ 730415 w 827610"/>
              <a:gd name="connsiteY3" fmla="*/ 3841060 h 3866294"/>
              <a:gd name="connsiteX4" fmla="*/ 723328 w 827610"/>
              <a:gd name="connsiteY4" fmla="*/ 3858171 h 3866294"/>
              <a:gd name="connsiteX5" fmla="*/ 706217 w 827610"/>
              <a:gd name="connsiteY5" fmla="*/ 3865258 h 3866294"/>
              <a:gd name="connsiteX6" fmla="*/ 0 w 827610"/>
              <a:gd name="connsiteY6" fmla="*/ 3866294 h 3866294"/>
              <a:gd name="connsiteX0" fmla="*/ 0 w 730415"/>
              <a:gd name="connsiteY0" fmla="*/ 1767518 h 1767518"/>
              <a:gd name="connsiteX1" fmla="*/ 428262 w 730415"/>
              <a:gd name="connsiteY1" fmla="*/ 783161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767518 h 1767518"/>
              <a:gd name="connsiteX1" fmla="*/ 220257 w 730415"/>
              <a:gd name="connsiteY1" fmla="*/ 518375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415" h="1249143">
                <a:moveTo>
                  <a:pt x="0" y="1249143"/>
                </a:moveTo>
                <a:lnTo>
                  <a:pt x="220257" y="0"/>
                </a:lnTo>
                <a:lnTo>
                  <a:pt x="728356" y="89592"/>
                </a:lnTo>
                <a:cubicBezTo>
                  <a:pt x="729042" y="467698"/>
                  <a:pt x="729729" y="845803"/>
                  <a:pt x="730415" y="1223909"/>
                </a:cubicBezTo>
                <a:cubicBezTo>
                  <a:pt x="730415" y="1230327"/>
                  <a:pt x="727866" y="1236482"/>
                  <a:pt x="723328" y="1241020"/>
                </a:cubicBezTo>
                <a:cubicBezTo>
                  <a:pt x="718790" y="1245558"/>
                  <a:pt x="712635" y="1248107"/>
                  <a:pt x="706217" y="1248107"/>
                </a:cubicBezTo>
                <a:lnTo>
                  <a:pt x="0" y="124914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chemeClr val="bg2">
                  <a:lumMod val="75000"/>
                </a:schemeClr>
              </a:buClr>
              <a:buSzPct val="150000"/>
              <a:defRPr/>
            </a:pPr>
            <a:endParaRPr lang="fr-FR"/>
          </a:p>
        </p:txBody>
      </p:sp>
      <p:sp>
        <p:nvSpPr>
          <p:cNvPr id="5" name="Triangle rectangle 6"/>
          <p:cNvSpPr/>
          <p:nvPr userDrawn="1"/>
        </p:nvSpPr>
        <p:spPr>
          <a:xfrm flipV="1">
            <a:off x="827088" y="1016000"/>
            <a:ext cx="8066087" cy="109538"/>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chemeClr val="bg2">
                  <a:lumMod val="75000"/>
                </a:schemeClr>
              </a:buClr>
              <a:buSzPct val="150000"/>
              <a:defRPr/>
            </a:pPr>
            <a:endParaRPr lang="fr-FR" dirty="0">
              <a:solidFill>
                <a:schemeClr val="tx1"/>
              </a:solidFill>
            </a:endParaRPr>
          </a:p>
        </p:txBody>
      </p:sp>
      <p:sp>
        <p:nvSpPr>
          <p:cNvPr id="2" name="Titre 1"/>
          <p:cNvSpPr>
            <a:spLocks noGrp="1"/>
          </p:cNvSpPr>
          <p:nvPr>
            <p:ph type="title"/>
          </p:nvPr>
        </p:nvSpPr>
        <p:spPr bwMode="gray">
          <a:xfrm>
            <a:off x="971600" y="116632"/>
            <a:ext cx="7920880" cy="792162"/>
          </a:xfrm>
        </p:spPr>
        <p:txBody>
          <a:bodyPr anchor="ctr"/>
          <a:lstStyle>
            <a:lvl1pPr>
              <a:buClr>
                <a:schemeClr val="bg2">
                  <a:lumMod val="75000"/>
                </a:schemeClr>
              </a:buClr>
              <a:buSzPct val="150000"/>
              <a:defRPr sz="2400">
                <a:solidFill>
                  <a:schemeClr val="tx1"/>
                </a:solidFill>
              </a:defRPr>
            </a:lvl1pPr>
          </a:lstStyle>
          <a:p>
            <a:r>
              <a:rPr lang="fr-FR" noProof="0" dirty="0" smtClean="0"/>
              <a:t>Cliquez pour modifier le style du titre</a:t>
            </a:r>
            <a:endParaRPr lang="fr-FR" noProof="0" dirty="0"/>
          </a:p>
        </p:txBody>
      </p:sp>
      <p:sp>
        <p:nvSpPr>
          <p:cNvPr id="27" name="Espace réservé du contenu 26"/>
          <p:cNvSpPr>
            <a:spLocks noGrp="1"/>
          </p:cNvSpPr>
          <p:nvPr>
            <p:ph sz="quarter" idx="29"/>
          </p:nvPr>
        </p:nvSpPr>
        <p:spPr bwMode="gray">
          <a:xfrm>
            <a:off x="467544" y="1556792"/>
            <a:ext cx="8424936" cy="4428085"/>
          </a:xfrm>
        </p:spPr>
        <p:txBody>
          <a:bodyPr/>
          <a:lstStyle>
            <a:lvl1pPr>
              <a:buClr>
                <a:schemeClr val="bg2">
                  <a:lumMod val="75000"/>
                </a:schemeClr>
              </a:buClr>
              <a:buSzPct val="150000"/>
              <a:buFont typeface="Arial" pitchFamily="34" charset="0"/>
              <a:buNone/>
              <a:defRPr>
                <a:solidFill>
                  <a:schemeClr val="tx1">
                    <a:lumMod val="50000"/>
                  </a:schemeClr>
                </a:solidFill>
              </a:defRPr>
            </a:lvl1pPr>
            <a:lvl2pPr>
              <a:buClr>
                <a:schemeClr val="bg2">
                  <a:lumMod val="75000"/>
                </a:schemeClr>
              </a:buClr>
              <a:buSzPct val="150000"/>
              <a:defRPr>
                <a:solidFill>
                  <a:schemeClr val="tx1">
                    <a:lumMod val="50000"/>
                  </a:schemeClr>
                </a:solidFill>
              </a:defRPr>
            </a:lvl2pPr>
            <a:lvl3pPr>
              <a:buClr>
                <a:schemeClr val="bg2">
                  <a:lumMod val="75000"/>
                </a:schemeClr>
              </a:buClr>
              <a:buSzPct val="150000"/>
              <a:defRPr>
                <a:solidFill>
                  <a:schemeClr val="tx1">
                    <a:lumMod val="50000"/>
                  </a:schemeClr>
                </a:solidFill>
              </a:defRPr>
            </a:lvl3pPr>
            <a:lvl4pPr>
              <a:buClr>
                <a:schemeClr val="bg2">
                  <a:lumMod val="75000"/>
                </a:schemeClr>
              </a:buClr>
              <a:buSzPct val="150000"/>
              <a:defRPr>
                <a:solidFill>
                  <a:schemeClr val="tx1">
                    <a:lumMod val="50000"/>
                  </a:schemeClr>
                </a:solidFill>
              </a:defRPr>
            </a:lvl4pPr>
            <a:lvl5pPr>
              <a:buClr>
                <a:schemeClr val="bg2">
                  <a:lumMod val="75000"/>
                </a:schemeClr>
              </a:buClr>
              <a:buSzPct val="150000"/>
              <a:defRPr>
                <a:solidFill>
                  <a:schemeClr val="tx1">
                    <a:lumMod val="50000"/>
                  </a:schemeClr>
                </a:solidFill>
              </a:defRPr>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6" name="Espace réservé du pied de page 3"/>
          <p:cNvSpPr>
            <a:spLocks noGrp="1"/>
          </p:cNvSpPr>
          <p:nvPr>
            <p:ph type="ftr" sz="quarter" idx="30"/>
          </p:nvPr>
        </p:nvSpPr>
        <p:spPr bwMode="gray">
          <a:xfrm>
            <a:off x="1331913" y="6545263"/>
            <a:ext cx="6192837" cy="555625"/>
          </a:xfrm>
          <a:prstGeom prst="rect">
            <a:avLst/>
          </a:prstGeom>
        </p:spPr>
        <p:txBody>
          <a:bodyPr/>
          <a:lstStyle>
            <a:lvl1pPr fontAlgn="auto">
              <a:spcBef>
                <a:spcPts val="0"/>
              </a:spcBef>
              <a:spcAft>
                <a:spcPts val="0"/>
              </a:spcAft>
              <a:buClr>
                <a:schemeClr val="bg2">
                  <a:lumMod val="75000"/>
                </a:schemeClr>
              </a:buClr>
              <a:buSzPct val="150000"/>
              <a:defRPr sz="1000" smtClean="0">
                <a:latin typeface="+mn-lt"/>
              </a:defRPr>
            </a:lvl1pPr>
          </a:lstStyle>
          <a:p>
            <a:pPr>
              <a:defRPr/>
            </a:pPr>
            <a:r>
              <a:rPr lang="fr-FR"/>
              <a:t>Titre du projet</a:t>
            </a:r>
            <a:endParaRPr lang="fr-FR" dirty="0"/>
          </a:p>
        </p:txBody>
      </p:sp>
      <p:sp>
        <p:nvSpPr>
          <p:cNvPr id="7" name="Espace réservé du numéro de diapositive 4"/>
          <p:cNvSpPr>
            <a:spLocks noGrp="1"/>
          </p:cNvSpPr>
          <p:nvPr>
            <p:ph type="sldNum" sz="quarter" idx="31"/>
          </p:nvPr>
        </p:nvSpPr>
        <p:spPr/>
        <p:txBody>
          <a:bodyPr/>
          <a:lstStyle>
            <a:lvl1pPr>
              <a:buClr>
                <a:schemeClr val="bg2">
                  <a:lumMod val="75000"/>
                </a:schemeClr>
              </a:buClr>
              <a:buSzPct val="150000"/>
              <a:defRPr smtClean="0"/>
            </a:lvl1pPr>
          </a:lstStyle>
          <a:p>
            <a:pPr>
              <a:defRPr/>
            </a:pPr>
            <a:fld id="{D61115CA-9117-4957-B597-9EF53505A1EA}" type="slidenum">
              <a:rPr lang="fr-FR"/>
              <a:pPr>
                <a:defRPr/>
              </a:pPr>
              <a:t>‹N°›</a:t>
            </a:fld>
            <a:endParaRPr lang="fr-F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exte_Chapitre_1">
    <p:spTree>
      <p:nvGrpSpPr>
        <p:cNvPr id="1" name=""/>
        <p:cNvGrpSpPr/>
        <p:nvPr/>
      </p:nvGrpSpPr>
      <p:grpSpPr>
        <a:xfrm>
          <a:off x="0" y="0"/>
          <a:ext cx="0" cy="0"/>
          <a:chOff x="0" y="0"/>
          <a:chExt cx="0" cy="0"/>
        </a:xfrm>
      </p:grpSpPr>
      <p:pic>
        <p:nvPicPr>
          <p:cNvPr id="4" name="Image 7" descr="bandeau-limousin-nature-patrimoine-activites.jpg"/>
          <p:cNvPicPr>
            <a:picLocks noChangeAspect="1"/>
          </p:cNvPicPr>
          <p:nvPr userDrawn="1"/>
        </p:nvPicPr>
        <p:blipFill>
          <a:blip r:embed="rId2"/>
          <a:srcRect/>
          <a:stretch>
            <a:fillRect/>
          </a:stretch>
        </p:blipFill>
        <p:spPr bwMode="auto">
          <a:xfrm>
            <a:off x="427038" y="-26988"/>
            <a:ext cx="8753475" cy="1116013"/>
          </a:xfrm>
          <a:prstGeom prst="rect">
            <a:avLst/>
          </a:prstGeom>
          <a:noFill/>
          <a:ln w="9525">
            <a:noFill/>
            <a:miter lim="800000"/>
            <a:headEnd/>
            <a:tailEnd/>
          </a:ln>
        </p:spPr>
      </p:pic>
      <p:sp>
        <p:nvSpPr>
          <p:cNvPr id="5" name="Forme libre 8"/>
          <p:cNvSpPr/>
          <p:nvPr userDrawn="1"/>
        </p:nvSpPr>
        <p:spPr>
          <a:xfrm rot="21000000">
            <a:off x="-114300" y="-34925"/>
            <a:ext cx="730250" cy="1249363"/>
          </a:xfrm>
          <a:custGeom>
            <a:avLst/>
            <a:gdLst>
              <a:gd name="connsiteX0" fmla="*/ 0 w 8586342"/>
              <a:gd name="connsiteY0" fmla="*/ 24198 h 3672000"/>
              <a:gd name="connsiteX1" fmla="*/ 7087 w 8586342"/>
              <a:gd name="connsiteY1" fmla="*/ 7087 h 3672000"/>
              <a:gd name="connsiteX2" fmla="*/ 24198 w 8586342"/>
              <a:gd name="connsiteY2" fmla="*/ 0 h 3672000"/>
              <a:gd name="connsiteX3" fmla="*/ 8562144 w 8586342"/>
              <a:gd name="connsiteY3" fmla="*/ 0 h 3672000"/>
              <a:gd name="connsiteX4" fmla="*/ 8579255 w 8586342"/>
              <a:gd name="connsiteY4" fmla="*/ 7087 h 3672000"/>
              <a:gd name="connsiteX5" fmla="*/ 8586342 w 8586342"/>
              <a:gd name="connsiteY5" fmla="*/ 24198 h 3672000"/>
              <a:gd name="connsiteX6" fmla="*/ 8586342 w 8586342"/>
              <a:gd name="connsiteY6" fmla="*/ 3647802 h 3672000"/>
              <a:gd name="connsiteX7" fmla="*/ 8579255 w 8586342"/>
              <a:gd name="connsiteY7" fmla="*/ 3664913 h 3672000"/>
              <a:gd name="connsiteX8" fmla="*/ 8562144 w 8586342"/>
              <a:gd name="connsiteY8" fmla="*/ 3672000 h 3672000"/>
              <a:gd name="connsiteX9" fmla="*/ 24198 w 8586342"/>
              <a:gd name="connsiteY9" fmla="*/ 3672000 h 3672000"/>
              <a:gd name="connsiteX10" fmla="*/ 7087 w 8586342"/>
              <a:gd name="connsiteY10" fmla="*/ 3664913 h 3672000"/>
              <a:gd name="connsiteX11" fmla="*/ 0 w 8586342"/>
              <a:gd name="connsiteY11" fmla="*/ 3647802 h 3672000"/>
              <a:gd name="connsiteX12" fmla="*/ 0 w 8586342"/>
              <a:gd name="connsiteY12" fmla="*/ 24198 h 3672000"/>
              <a:gd name="connsiteX0" fmla="*/ 1402826 w 9989168"/>
              <a:gd name="connsiteY0" fmla="*/ 24198 h 4255769"/>
              <a:gd name="connsiteX1" fmla="*/ 1409913 w 9989168"/>
              <a:gd name="connsiteY1" fmla="*/ 7087 h 4255769"/>
              <a:gd name="connsiteX2" fmla="*/ 1427024 w 9989168"/>
              <a:gd name="connsiteY2" fmla="*/ 0 h 4255769"/>
              <a:gd name="connsiteX3" fmla="*/ 9964970 w 9989168"/>
              <a:gd name="connsiteY3" fmla="*/ 0 h 4255769"/>
              <a:gd name="connsiteX4" fmla="*/ 9982081 w 9989168"/>
              <a:gd name="connsiteY4" fmla="*/ 7087 h 4255769"/>
              <a:gd name="connsiteX5" fmla="*/ 9989168 w 9989168"/>
              <a:gd name="connsiteY5" fmla="*/ 24198 h 4255769"/>
              <a:gd name="connsiteX6" fmla="*/ 9989168 w 9989168"/>
              <a:gd name="connsiteY6" fmla="*/ 3647802 h 4255769"/>
              <a:gd name="connsiteX7" fmla="*/ 9982081 w 9989168"/>
              <a:gd name="connsiteY7" fmla="*/ 3664913 h 4255769"/>
              <a:gd name="connsiteX8" fmla="*/ 9964970 w 9989168"/>
              <a:gd name="connsiteY8" fmla="*/ 3672000 h 4255769"/>
              <a:gd name="connsiteX9" fmla="*/ 1427024 w 9989168"/>
              <a:gd name="connsiteY9" fmla="*/ 3672000 h 4255769"/>
              <a:gd name="connsiteX10" fmla="*/ 1402826 w 9989168"/>
              <a:gd name="connsiteY10" fmla="*/ 3647802 h 4255769"/>
              <a:gd name="connsiteX11" fmla="*/ 1402826 w 9989168"/>
              <a:gd name="connsiteY11" fmla="*/ 24198 h 4255769"/>
              <a:gd name="connsiteX0" fmla="*/ 1402826 w 9989168"/>
              <a:gd name="connsiteY0" fmla="*/ 610819 h 4258621"/>
              <a:gd name="connsiteX1" fmla="*/ 1409913 w 9989168"/>
              <a:gd name="connsiteY1" fmla="*/ 593708 h 4258621"/>
              <a:gd name="connsiteX2" fmla="*/ 1427024 w 9989168"/>
              <a:gd name="connsiteY2" fmla="*/ 586621 h 4258621"/>
              <a:gd name="connsiteX3" fmla="*/ 9964970 w 9989168"/>
              <a:gd name="connsiteY3" fmla="*/ 586621 h 4258621"/>
              <a:gd name="connsiteX4" fmla="*/ 9982081 w 9989168"/>
              <a:gd name="connsiteY4" fmla="*/ 593708 h 4258621"/>
              <a:gd name="connsiteX5" fmla="*/ 9989168 w 9989168"/>
              <a:gd name="connsiteY5" fmla="*/ 610819 h 4258621"/>
              <a:gd name="connsiteX6" fmla="*/ 9989168 w 9989168"/>
              <a:gd name="connsiteY6" fmla="*/ 4234423 h 4258621"/>
              <a:gd name="connsiteX7" fmla="*/ 9982081 w 9989168"/>
              <a:gd name="connsiteY7" fmla="*/ 4251534 h 4258621"/>
              <a:gd name="connsiteX8" fmla="*/ 9964970 w 9989168"/>
              <a:gd name="connsiteY8" fmla="*/ 4258621 h 4258621"/>
              <a:gd name="connsiteX9" fmla="*/ 1427024 w 9989168"/>
              <a:gd name="connsiteY9" fmla="*/ 4258621 h 4258621"/>
              <a:gd name="connsiteX10" fmla="*/ 1402826 w 9989168"/>
              <a:gd name="connsiteY10" fmla="*/ 610819 h 4258621"/>
              <a:gd name="connsiteX0" fmla="*/ 271129 w 8857471"/>
              <a:gd name="connsiteY0" fmla="*/ 617087 h 4302500"/>
              <a:gd name="connsiteX1" fmla="*/ 278216 w 8857471"/>
              <a:gd name="connsiteY1" fmla="*/ 599976 h 4302500"/>
              <a:gd name="connsiteX2" fmla="*/ 295327 w 8857471"/>
              <a:gd name="connsiteY2" fmla="*/ 592889 h 4302500"/>
              <a:gd name="connsiteX3" fmla="*/ 8833273 w 8857471"/>
              <a:gd name="connsiteY3" fmla="*/ 592889 h 4302500"/>
              <a:gd name="connsiteX4" fmla="*/ 8850384 w 8857471"/>
              <a:gd name="connsiteY4" fmla="*/ 599976 h 4302500"/>
              <a:gd name="connsiteX5" fmla="*/ 8857471 w 8857471"/>
              <a:gd name="connsiteY5" fmla="*/ 617087 h 4302500"/>
              <a:gd name="connsiteX6" fmla="*/ 8857471 w 8857471"/>
              <a:gd name="connsiteY6" fmla="*/ 4240691 h 4302500"/>
              <a:gd name="connsiteX7" fmla="*/ 8850384 w 8857471"/>
              <a:gd name="connsiteY7" fmla="*/ 4257802 h 4302500"/>
              <a:gd name="connsiteX8" fmla="*/ 8833273 w 8857471"/>
              <a:gd name="connsiteY8" fmla="*/ 4264889 h 4302500"/>
              <a:gd name="connsiteX9" fmla="*/ 1904990 w 8857471"/>
              <a:gd name="connsiteY9" fmla="*/ 4302500 h 4302500"/>
              <a:gd name="connsiteX10" fmla="*/ 271129 w 8857471"/>
              <a:gd name="connsiteY10" fmla="*/ 617087 h 4302500"/>
              <a:gd name="connsiteX0" fmla="*/ 1089409 w 9675751"/>
              <a:gd name="connsiteY0" fmla="*/ 676067 h 4715357"/>
              <a:gd name="connsiteX1" fmla="*/ 1096496 w 9675751"/>
              <a:gd name="connsiteY1" fmla="*/ 658956 h 4715357"/>
              <a:gd name="connsiteX2" fmla="*/ 1113607 w 9675751"/>
              <a:gd name="connsiteY2" fmla="*/ 651869 h 4715357"/>
              <a:gd name="connsiteX3" fmla="*/ 9651553 w 9675751"/>
              <a:gd name="connsiteY3" fmla="*/ 651869 h 4715357"/>
              <a:gd name="connsiteX4" fmla="*/ 9668664 w 9675751"/>
              <a:gd name="connsiteY4" fmla="*/ 658956 h 4715357"/>
              <a:gd name="connsiteX5" fmla="*/ 9675751 w 9675751"/>
              <a:gd name="connsiteY5" fmla="*/ 676067 h 4715357"/>
              <a:gd name="connsiteX6" fmla="*/ 9675751 w 9675751"/>
              <a:gd name="connsiteY6" fmla="*/ 4299671 h 4715357"/>
              <a:gd name="connsiteX7" fmla="*/ 9668664 w 9675751"/>
              <a:gd name="connsiteY7" fmla="*/ 4316782 h 4715357"/>
              <a:gd name="connsiteX8" fmla="*/ 9651553 w 9675751"/>
              <a:gd name="connsiteY8" fmla="*/ 4323869 h 4715357"/>
              <a:gd name="connsiteX9" fmla="*/ 7632953 w 9675751"/>
              <a:gd name="connsiteY9" fmla="*/ 4715357 h 4715357"/>
              <a:gd name="connsiteX10" fmla="*/ 1089409 w 9675751"/>
              <a:gd name="connsiteY10" fmla="*/ 676067 h 4715357"/>
              <a:gd name="connsiteX0" fmla="*/ 1089409 w 9016450"/>
              <a:gd name="connsiteY0" fmla="*/ 676067 h 5040523"/>
              <a:gd name="connsiteX1" fmla="*/ 437195 w 9016450"/>
              <a:gd name="connsiteY1" fmla="*/ 984122 h 5040523"/>
              <a:gd name="connsiteX2" fmla="*/ 454306 w 9016450"/>
              <a:gd name="connsiteY2" fmla="*/ 977035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089409 w 9016450"/>
              <a:gd name="connsiteY0" fmla="*/ 676067 h 5040523"/>
              <a:gd name="connsiteX1" fmla="*/ 437195 w 9016450"/>
              <a:gd name="connsiteY1" fmla="*/ 984122 h 5040523"/>
              <a:gd name="connsiteX2" fmla="*/ 599349 w 9016450"/>
              <a:gd name="connsiteY2" fmla="*/ 1174606 h 5040523"/>
              <a:gd name="connsiteX3" fmla="*/ 8992252 w 9016450"/>
              <a:gd name="connsiteY3" fmla="*/ 977035 h 5040523"/>
              <a:gd name="connsiteX4" fmla="*/ 9009363 w 9016450"/>
              <a:gd name="connsiteY4" fmla="*/ 984122 h 5040523"/>
              <a:gd name="connsiteX5" fmla="*/ 9016450 w 9016450"/>
              <a:gd name="connsiteY5" fmla="*/ 1001233 h 5040523"/>
              <a:gd name="connsiteX6" fmla="*/ 9016450 w 9016450"/>
              <a:gd name="connsiteY6" fmla="*/ 4624837 h 5040523"/>
              <a:gd name="connsiteX7" fmla="*/ 9009363 w 9016450"/>
              <a:gd name="connsiteY7" fmla="*/ 4641948 h 5040523"/>
              <a:gd name="connsiteX8" fmla="*/ 8992252 w 9016450"/>
              <a:gd name="connsiteY8" fmla="*/ 4649035 h 5040523"/>
              <a:gd name="connsiteX9" fmla="*/ 6973652 w 9016450"/>
              <a:gd name="connsiteY9" fmla="*/ 5040523 h 5040523"/>
              <a:gd name="connsiteX10" fmla="*/ 1089409 w 9016450"/>
              <a:gd name="connsiteY10" fmla="*/ 676067 h 5040523"/>
              <a:gd name="connsiteX0" fmla="*/ 1807200 w 9734241"/>
              <a:gd name="connsiteY0" fmla="*/ 644319 h 5008775"/>
              <a:gd name="connsiteX1" fmla="*/ 1317140 w 9734241"/>
              <a:gd name="connsiteY1" fmla="*/ 1142858 h 5008775"/>
              <a:gd name="connsiteX2" fmla="*/ 9710043 w 9734241"/>
              <a:gd name="connsiteY2" fmla="*/ 945287 h 5008775"/>
              <a:gd name="connsiteX3" fmla="*/ 9727154 w 9734241"/>
              <a:gd name="connsiteY3" fmla="*/ 952374 h 5008775"/>
              <a:gd name="connsiteX4" fmla="*/ 9734241 w 9734241"/>
              <a:gd name="connsiteY4" fmla="*/ 969485 h 5008775"/>
              <a:gd name="connsiteX5" fmla="*/ 9734241 w 9734241"/>
              <a:gd name="connsiteY5" fmla="*/ 4593089 h 5008775"/>
              <a:gd name="connsiteX6" fmla="*/ 9727154 w 9734241"/>
              <a:gd name="connsiteY6" fmla="*/ 4610200 h 5008775"/>
              <a:gd name="connsiteX7" fmla="*/ 9710043 w 9734241"/>
              <a:gd name="connsiteY7" fmla="*/ 4617287 h 5008775"/>
              <a:gd name="connsiteX8" fmla="*/ 7691443 w 9734241"/>
              <a:gd name="connsiteY8" fmla="*/ 5008775 h 5008775"/>
              <a:gd name="connsiteX9" fmla="*/ 1807200 w 9734241"/>
              <a:gd name="connsiteY9" fmla="*/ 644319 h 5008775"/>
              <a:gd name="connsiteX0" fmla="*/ 6710736 w 8753534"/>
              <a:gd name="connsiteY0" fmla="*/ 4063488 h 4063488"/>
              <a:gd name="connsiteX1" fmla="*/ 336433 w 8753534"/>
              <a:gd name="connsiteY1" fmla="*/ 197571 h 4063488"/>
              <a:gd name="connsiteX2" fmla="*/ 8729336 w 8753534"/>
              <a:gd name="connsiteY2" fmla="*/ 0 h 4063488"/>
              <a:gd name="connsiteX3" fmla="*/ 8746447 w 8753534"/>
              <a:gd name="connsiteY3" fmla="*/ 7087 h 4063488"/>
              <a:gd name="connsiteX4" fmla="*/ 8753534 w 8753534"/>
              <a:gd name="connsiteY4" fmla="*/ 24198 h 4063488"/>
              <a:gd name="connsiteX5" fmla="*/ 8753534 w 8753534"/>
              <a:gd name="connsiteY5" fmla="*/ 3647802 h 4063488"/>
              <a:gd name="connsiteX6" fmla="*/ 8746447 w 8753534"/>
              <a:gd name="connsiteY6" fmla="*/ 3664913 h 4063488"/>
              <a:gd name="connsiteX7" fmla="*/ 8729336 w 8753534"/>
              <a:gd name="connsiteY7" fmla="*/ 3672000 h 4063488"/>
              <a:gd name="connsiteX8" fmla="*/ 6710736 w 8753534"/>
              <a:gd name="connsiteY8" fmla="*/ 4063488 h 4063488"/>
              <a:gd name="connsiteX0" fmla="*/ 0 w 2357885"/>
              <a:gd name="connsiteY0" fmla="*/ 4739555 h 4739555"/>
              <a:gd name="connsiteX1" fmla="*/ 2018600 w 2357885"/>
              <a:gd name="connsiteY1" fmla="*/ 676067 h 4739555"/>
              <a:gd name="connsiteX2" fmla="*/ 2035711 w 2357885"/>
              <a:gd name="connsiteY2" fmla="*/ 683154 h 4739555"/>
              <a:gd name="connsiteX3" fmla="*/ 2042798 w 2357885"/>
              <a:gd name="connsiteY3" fmla="*/ 700265 h 4739555"/>
              <a:gd name="connsiteX4" fmla="*/ 2042798 w 2357885"/>
              <a:gd name="connsiteY4" fmla="*/ 4323869 h 4739555"/>
              <a:gd name="connsiteX5" fmla="*/ 2035711 w 2357885"/>
              <a:gd name="connsiteY5" fmla="*/ 4340980 h 4739555"/>
              <a:gd name="connsiteX6" fmla="*/ 2018600 w 2357885"/>
              <a:gd name="connsiteY6" fmla="*/ 4348067 h 4739555"/>
              <a:gd name="connsiteX7" fmla="*/ 0 w 2357885"/>
              <a:gd name="connsiteY7" fmla="*/ 4739555 h 4739555"/>
              <a:gd name="connsiteX0" fmla="*/ 0 w 826772"/>
              <a:gd name="connsiteY0" fmla="*/ 4284027 h 4284027"/>
              <a:gd name="connsiteX1" fmla="*/ 706217 w 826772"/>
              <a:gd name="connsiteY1" fmla="*/ 610991 h 4284027"/>
              <a:gd name="connsiteX2" fmla="*/ 723328 w 826772"/>
              <a:gd name="connsiteY2" fmla="*/ 618078 h 4284027"/>
              <a:gd name="connsiteX3" fmla="*/ 730415 w 826772"/>
              <a:gd name="connsiteY3" fmla="*/ 635189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826772"/>
              <a:gd name="connsiteY0" fmla="*/ 4284027 h 4284027"/>
              <a:gd name="connsiteX1" fmla="*/ 706217 w 826772"/>
              <a:gd name="connsiteY1" fmla="*/ 610991 h 4284027"/>
              <a:gd name="connsiteX2" fmla="*/ 723328 w 826772"/>
              <a:gd name="connsiteY2" fmla="*/ 618078 h 4284027"/>
              <a:gd name="connsiteX3" fmla="*/ 728356 w 826772"/>
              <a:gd name="connsiteY3" fmla="*/ 3124476 h 4284027"/>
              <a:gd name="connsiteX4" fmla="*/ 730415 w 826772"/>
              <a:gd name="connsiteY4" fmla="*/ 4258793 h 4284027"/>
              <a:gd name="connsiteX5" fmla="*/ 723328 w 826772"/>
              <a:gd name="connsiteY5" fmla="*/ 4275904 h 4284027"/>
              <a:gd name="connsiteX6" fmla="*/ 706217 w 826772"/>
              <a:gd name="connsiteY6" fmla="*/ 4282991 h 4284027"/>
              <a:gd name="connsiteX7" fmla="*/ 0 w 826772"/>
              <a:gd name="connsiteY7" fmla="*/ 4284027 h 4284027"/>
              <a:gd name="connsiteX0" fmla="*/ 0 w 799476"/>
              <a:gd name="connsiteY0" fmla="*/ 3961195 h 3961195"/>
              <a:gd name="connsiteX1" fmla="*/ 706217 w 799476"/>
              <a:gd name="connsiteY1" fmla="*/ 288159 h 3961195"/>
              <a:gd name="connsiteX2" fmla="*/ 559555 w 799476"/>
              <a:gd name="connsiteY2" fmla="*/ 2232241 h 3961195"/>
              <a:gd name="connsiteX3" fmla="*/ 728356 w 799476"/>
              <a:gd name="connsiteY3" fmla="*/ 2801644 h 3961195"/>
              <a:gd name="connsiteX4" fmla="*/ 730415 w 799476"/>
              <a:gd name="connsiteY4" fmla="*/ 3935961 h 3961195"/>
              <a:gd name="connsiteX5" fmla="*/ 723328 w 799476"/>
              <a:gd name="connsiteY5" fmla="*/ 3953072 h 3961195"/>
              <a:gd name="connsiteX6" fmla="*/ 706217 w 799476"/>
              <a:gd name="connsiteY6" fmla="*/ 3960159 h 3961195"/>
              <a:gd name="connsiteX7" fmla="*/ 0 w 799476"/>
              <a:gd name="connsiteY7" fmla="*/ 3961195 h 3961195"/>
              <a:gd name="connsiteX0" fmla="*/ 0 w 827610"/>
              <a:gd name="connsiteY0" fmla="*/ 3866294 h 3866294"/>
              <a:gd name="connsiteX1" fmla="*/ 706217 w 827610"/>
              <a:gd name="connsiteY1" fmla="*/ 193258 h 3866294"/>
              <a:gd name="connsiteX2" fmla="*/ 728356 w 827610"/>
              <a:gd name="connsiteY2" fmla="*/ 2706743 h 3866294"/>
              <a:gd name="connsiteX3" fmla="*/ 730415 w 827610"/>
              <a:gd name="connsiteY3" fmla="*/ 3841060 h 3866294"/>
              <a:gd name="connsiteX4" fmla="*/ 723328 w 827610"/>
              <a:gd name="connsiteY4" fmla="*/ 3858171 h 3866294"/>
              <a:gd name="connsiteX5" fmla="*/ 706217 w 827610"/>
              <a:gd name="connsiteY5" fmla="*/ 3865258 h 3866294"/>
              <a:gd name="connsiteX6" fmla="*/ 0 w 827610"/>
              <a:gd name="connsiteY6" fmla="*/ 3866294 h 3866294"/>
              <a:gd name="connsiteX0" fmla="*/ 0 w 730415"/>
              <a:gd name="connsiteY0" fmla="*/ 1767518 h 1767518"/>
              <a:gd name="connsiteX1" fmla="*/ 428262 w 730415"/>
              <a:gd name="connsiteY1" fmla="*/ 783161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767518 h 1767518"/>
              <a:gd name="connsiteX1" fmla="*/ 220257 w 730415"/>
              <a:gd name="connsiteY1" fmla="*/ 518375 h 1767518"/>
              <a:gd name="connsiteX2" fmla="*/ 728356 w 730415"/>
              <a:gd name="connsiteY2" fmla="*/ 607967 h 1767518"/>
              <a:gd name="connsiteX3" fmla="*/ 730415 w 730415"/>
              <a:gd name="connsiteY3" fmla="*/ 1742284 h 1767518"/>
              <a:gd name="connsiteX4" fmla="*/ 723328 w 730415"/>
              <a:gd name="connsiteY4" fmla="*/ 1759395 h 1767518"/>
              <a:gd name="connsiteX5" fmla="*/ 706217 w 730415"/>
              <a:gd name="connsiteY5" fmla="*/ 1766482 h 1767518"/>
              <a:gd name="connsiteX6" fmla="*/ 0 w 730415"/>
              <a:gd name="connsiteY6" fmla="*/ 1767518 h 1767518"/>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 name="connsiteX0" fmla="*/ 0 w 730415"/>
              <a:gd name="connsiteY0" fmla="*/ 1249143 h 1249143"/>
              <a:gd name="connsiteX1" fmla="*/ 220257 w 730415"/>
              <a:gd name="connsiteY1" fmla="*/ 0 h 1249143"/>
              <a:gd name="connsiteX2" fmla="*/ 728356 w 730415"/>
              <a:gd name="connsiteY2" fmla="*/ 89592 h 1249143"/>
              <a:gd name="connsiteX3" fmla="*/ 730415 w 730415"/>
              <a:gd name="connsiteY3" fmla="*/ 1223909 h 1249143"/>
              <a:gd name="connsiteX4" fmla="*/ 723328 w 730415"/>
              <a:gd name="connsiteY4" fmla="*/ 1241020 h 1249143"/>
              <a:gd name="connsiteX5" fmla="*/ 706217 w 730415"/>
              <a:gd name="connsiteY5" fmla="*/ 1248107 h 1249143"/>
              <a:gd name="connsiteX6" fmla="*/ 0 w 730415"/>
              <a:gd name="connsiteY6" fmla="*/ 1249143 h 124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415" h="1249143">
                <a:moveTo>
                  <a:pt x="0" y="1249143"/>
                </a:moveTo>
                <a:lnTo>
                  <a:pt x="220257" y="0"/>
                </a:lnTo>
                <a:lnTo>
                  <a:pt x="728356" y="89592"/>
                </a:lnTo>
                <a:cubicBezTo>
                  <a:pt x="729042" y="467698"/>
                  <a:pt x="729729" y="845803"/>
                  <a:pt x="730415" y="1223909"/>
                </a:cubicBezTo>
                <a:cubicBezTo>
                  <a:pt x="730415" y="1230327"/>
                  <a:pt x="727866" y="1236482"/>
                  <a:pt x="723328" y="1241020"/>
                </a:cubicBezTo>
                <a:cubicBezTo>
                  <a:pt x="718790" y="1245558"/>
                  <a:pt x="712635" y="1248107"/>
                  <a:pt x="706217" y="1248107"/>
                </a:cubicBezTo>
                <a:lnTo>
                  <a:pt x="0" y="1249143"/>
                </a:lnTo>
                <a:close/>
              </a:path>
            </a:pathLst>
          </a:cu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chemeClr val="bg2">
                  <a:lumMod val="75000"/>
                </a:schemeClr>
              </a:buClr>
              <a:buSzPct val="150000"/>
              <a:defRPr/>
            </a:pPr>
            <a:endParaRPr lang="fr-FR"/>
          </a:p>
        </p:txBody>
      </p:sp>
      <p:sp>
        <p:nvSpPr>
          <p:cNvPr id="6" name="Triangle rectangle 6"/>
          <p:cNvSpPr/>
          <p:nvPr userDrawn="1"/>
        </p:nvSpPr>
        <p:spPr>
          <a:xfrm flipV="1">
            <a:off x="827088" y="1016000"/>
            <a:ext cx="8066087" cy="109538"/>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chemeClr val="bg2">
                  <a:lumMod val="75000"/>
                </a:schemeClr>
              </a:buClr>
              <a:buSzPct val="150000"/>
              <a:defRPr/>
            </a:pPr>
            <a:endParaRPr lang="fr-FR" dirty="0">
              <a:solidFill>
                <a:schemeClr val="tx1"/>
              </a:solidFill>
            </a:endParaRPr>
          </a:p>
        </p:txBody>
      </p:sp>
      <p:sp>
        <p:nvSpPr>
          <p:cNvPr id="2" name="Titre 1"/>
          <p:cNvSpPr>
            <a:spLocks noGrp="1"/>
          </p:cNvSpPr>
          <p:nvPr>
            <p:ph type="title"/>
          </p:nvPr>
        </p:nvSpPr>
        <p:spPr bwMode="gray">
          <a:xfrm>
            <a:off x="971600" y="116632"/>
            <a:ext cx="7920880" cy="792162"/>
          </a:xfrm>
        </p:spPr>
        <p:txBody>
          <a:bodyPr anchor="ctr"/>
          <a:lstStyle>
            <a:lvl1pPr>
              <a:buClr>
                <a:schemeClr val="bg2">
                  <a:lumMod val="75000"/>
                </a:schemeClr>
              </a:buClr>
              <a:buSzPct val="150000"/>
              <a:defRPr sz="2400">
                <a:solidFill>
                  <a:schemeClr val="tx1"/>
                </a:solidFill>
              </a:defRPr>
            </a:lvl1pPr>
          </a:lstStyle>
          <a:p>
            <a:r>
              <a:rPr lang="fr-FR" noProof="0" dirty="0" smtClean="0"/>
              <a:t>Cliquez pour modifier le style du titre</a:t>
            </a:r>
            <a:endParaRPr lang="fr-FR" noProof="0" dirty="0"/>
          </a:p>
        </p:txBody>
      </p:sp>
      <p:sp>
        <p:nvSpPr>
          <p:cNvPr id="27" name="Espace réservé du contenu 26"/>
          <p:cNvSpPr>
            <a:spLocks noGrp="1"/>
          </p:cNvSpPr>
          <p:nvPr>
            <p:ph sz="quarter" idx="29"/>
          </p:nvPr>
        </p:nvSpPr>
        <p:spPr bwMode="gray">
          <a:xfrm>
            <a:off x="467544" y="1556792"/>
            <a:ext cx="8424936" cy="4428085"/>
          </a:xfrm>
        </p:spPr>
        <p:txBody>
          <a:bodyPr/>
          <a:lstStyle>
            <a:lvl1pPr>
              <a:buClr>
                <a:schemeClr val="bg2">
                  <a:lumMod val="75000"/>
                </a:schemeClr>
              </a:buClr>
              <a:buSzPct val="150000"/>
              <a:buFont typeface="Arial" pitchFamily="34" charset="0"/>
              <a:buNone/>
              <a:defRPr>
                <a:solidFill>
                  <a:schemeClr val="tx1">
                    <a:lumMod val="50000"/>
                  </a:schemeClr>
                </a:solidFill>
              </a:defRPr>
            </a:lvl1pPr>
            <a:lvl2pPr>
              <a:buClr>
                <a:schemeClr val="bg2">
                  <a:lumMod val="75000"/>
                </a:schemeClr>
              </a:buClr>
              <a:buSzPct val="150000"/>
              <a:defRPr>
                <a:solidFill>
                  <a:schemeClr val="tx1">
                    <a:lumMod val="50000"/>
                  </a:schemeClr>
                </a:solidFill>
              </a:defRPr>
            </a:lvl2pPr>
            <a:lvl3pPr>
              <a:buClr>
                <a:schemeClr val="bg2">
                  <a:lumMod val="75000"/>
                </a:schemeClr>
              </a:buClr>
              <a:buSzPct val="150000"/>
              <a:defRPr>
                <a:solidFill>
                  <a:schemeClr val="tx1">
                    <a:lumMod val="50000"/>
                  </a:schemeClr>
                </a:solidFill>
              </a:defRPr>
            </a:lvl3pPr>
            <a:lvl4pPr>
              <a:buClr>
                <a:schemeClr val="bg2">
                  <a:lumMod val="75000"/>
                </a:schemeClr>
              </a:buClr>
              <a:buSzPct val="150000"/>
              <a:defRPr>
                <a:solidFill>
                  <a:schemeClr val="tx1">
                    <a:lumMod val="50000"/>
                  </a:schemeClr>
                </a:solidFill>
              </a:defRPr>
            </a:lvl4pPr>
            <a:lvl5pPr>
              <a:buClr>
                <a:schemeClr val="bg2">
                  <a:lumMod val="75000"/>
                </a:schemeClr>
              </a:buClr>
              <a:buSzPct val="150000"/>
              <a:defRPr>
                <a:solidFill>
                  <a:schemeClr val="tx1">
                    <a:lumMod val="50000"/>
                  </a:schemeClr>
                </a:solidFill>
              </a:defRPr>
            </a:lvl5p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7" name="Espace réservé du pied de page 3"/>
          <p:cNvSpPr>
            <a:spLocks noGrp="1"/>
          </p:cNvSpPr>
          <p:nvPr>
            <p:ph type="ftr" sz="quarter" idx="30"/>
          </p:nvPr>
        </p:nvSpPr>
        <p:spPr bwMode="gray">
          <a:xfrm>
            <a:off x="1331913" y="6545263"/>
            <a:ext cx="6192837" cy="555625"/>
          </a:xfrm>
          <a:prstGeom prst="rect">
            <a:avLst/>
          </a:prstGeom>
        </p:spPr>
        <p:txBody>
          <a:bodyPr/>
          <a:lstStyle>
            <a:lvl1pPr fontAlgn="auto">
              <a:spcBef>
                <a:spcPts val="0"/>
              </a:spcBef>
              <a:spcAft>
                <a:spcPts val="0"/>
              </a:spcAft>
              <a:buClr>
                <a:schemeClr val="bg2">
                  <a:lumMod val="75000"/>
                </a:schemeClr>
              </a:buClr>
              <a:buSzPct val="150000"/>
              <a:defRPr sz="1000" smtClean="0">
                <a:latin typeface="+mn-lt"/>
              </a:defRPr>
            </a:lvl1pPr>
          </a:lstStyle>
          <a:p>
            <a:pPr>
              <a:defRPr/>
            </a:pPr>
            <a:r>
              <a:rPr lang="fr-FR"/>
              <a:t>Titre du projet</a:t>
            </a:r>
            <a:endParaRPr lang="fr-FR" dirty="0"/>
          </a:p>
        </p:txBody>
      </p:sp>
      <p:sp>
        <p:nvSpPr>
          <p:cNvPr id="8" name="Espace réservé du numéro de diapositive 4"/>
          <p:cNvSpPr>
            <a:spLocks noGrp="1"/>
          </p:cNvSpPr>
          <p:nvPr>
            <p:ph type="sldNum" sz="quarter" idx="31"/>
          </p:nvPr>
        </p:nvSpPr>
        <p:spPr/>
        <p:txBody>
          <a:bodyPr/>
          <a:lstStyle>
            <a:lvl1pPr>
              <a:buClr>
                <a:schemeClr val="bg2">
                  <a:lumMod val="75000"/>
                </a:schemeClr>
              </a:buClr>
              <a:buSzPct val="150000"/>
              <a:defRPr smtClean="0"/>
            </a:lvl1pPr>
          </a:lstStyle>
          <a:p>
            <a:pPr>
              <a:defRPr/>
            </a:pPr>
            <a:fld id="{87B1F4D4-3D2E-4353-A15B-A1AFF58BE4EA}" type="slidenum">
              <a:rPr lang="fr-FR"/>
              <a:pPr>
                <a:defRPr/>
              </a:pPr>
              <a:t>‹N°›</a:t>
            </a:fld>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orme libre 12"/>
          <p:cNvSpPr/>
          <p:nvPr/>
        </p:nvSpPr>
        <p:spPr bwMode="gray">
          <a:xfrm rot="21000000">
            <a:off x="6775450" y="6646863"/>
            <a:ext cx="2422525" cy="414337"/>
          </a:xfrm>
          <a:custGeom>
            <a:avLst/>
            <a:gdLst>
              <a:gd name="connsiteX0" fmla="*/ 0 w 4067944"/>
              <a:gd name="connsiteY0" fmla="*/ 0 h 1224545"/>
              <a:gd name="connsiteX1" fmla="*/ 4067944 w 4067944"/>
              <a:gd name="connsiteY1" fmla="*/ 0 h 1224545"/>
              <a:gd name="connsiteX2" fmla="*/ 4067944 w 4067944"/>
              <a:gd name="connsiteY2" fmla="*/ 1224545 h 1224545"/>
              <a:gd name="connsiteX3" fmla="*/ 0 w 4067944"/>
              <a:gd name="connsiteY3" fmla="*/ 1224545 h 1224545"/>
              <a:gd name="connsiteX4" fmla="*/ 0 w 4067944"/>
              <a:gd name="connsiteY4" fmla="*/ 0 h 1224545"/>
              <a:gd name="connsiteX0" fmla="*/ 1415524 w 4067944"/>
              <a:gd name="connsiteY0" fmla="*/ 0 h 1225226"/>
              <a:gd name="connsiteX1" fmla="*/ 4067944 w 4067944"/>
              <a:gd name="connsiteY1" fmla="*/ 681 h 1225226"/>
              <a:gd name="connsiteX2" fmla="*/ 4067944 w 4067944"/>
              <a:gd name="connsiteY2" fmla="*/ 1225226 h 1225226"/>
              <a:gd name="connsiteX3" fmla="*/ 0 w 4067944"/>
              <a:gd name="connsiteY3" fmla="*/ 1225226 h 1225226"/>
              <a:gd name="connsiteX4" fmla="*/ 1415524 w 4067944"/>
              <a:gd name="connsiteY4" fmla="*/ 0 h 1225226"/>
              <a:gd name="connsiteX0" fmla="*/ 0 w 2652420"/>
              <a:gd name="connsiteY0" fmla="*/ 0 h 1225226"/>
              <a:gd name="connsiteX1" fmla="*/ 2652420 w 2652420"/>
              <a:gd name="connsiteY1" fmla="*/ 681 h 1225226"/>
              <a:gd name="connsiteX2" fmla="*/ 2652420 w 2652420"/>
              <a:gd name="connsiteY2" fmla="*/ 1225226 h 1225226"/>
              <a:gd name="connsiteX3" fmla="*/ 0 w 2652420"/>
              <a:gd name="connsiteY3" fmla="*/ 0 h 1225226"/>
              <a:gd name="connsiteX0" fmla="*/ 0 w 2652420"/>
              <a:gd name="connsiteY0" fmla="*/ 0 h 1225226"/>
              <a:gd name="connsiteX1" fmla="*/ 2422538 w 2652420"/>
              <a:gd name="connsiteY1" fmla="*/ 1594 h 1225226"/>
              <a:gd name="connsiteX2" fmla="*/ 2652420 w 2652420"/>
              <a:gd name="connsiteY2" fmla="*/ 1225226 h 1225226"/>
              <a:gd name="connsiteX3" fmla="*/ 0 w 2652420"/>
              <a:gd name="connsiteY3" fmla="*/ 0 h 1225226"/>
              <a:gd name="connsiteX0" fmla="*/ 0 w 2422538"/>
              <a:gd name="connsiteY0" fmla="*/ 0 h 414327"/>
              <a:gd name="connsiteX1" fmla="*/ 2422538 w 2422538"/>
              <a:gd name="connsiteY1" fmla="*/ 1594 h 414327"/>
              <a:gd name="connsiteX2" fmla="*/ 2349762 w 2422538"/>
              <a:gd name="connsiteY2" fmla="*/ 414327 h 414327"/>
              <a:gd name="connsiteX3" fmla="*/ 0 w 2422538"/>
              <a:gd name="connsiteY3" fmla="*/ 0 h 414327"/>
            </a:gdLst>
            <a:ahLst/>
            <a:cxnLst>
              <a:cxn ang="0">
                <a:pos x="connsiteX0" y="connsiteY0"/>
              </a:cxn>
              <a:cxn ang="0">
                <a:pos x="connsiteX1" y="connsiteY1"/>
              </a:cxn>
              <a:cxn ang="0">
                <a:pos x="connsiteX2" y="connsiteY2"/>
              </a:cxn>
              <a:cxn ang="0">
                <a:pos x="connsiteX3" y="connsiteY3"/>
              </a:cxn>
            </a:cxnLst>
            <a:rect l="l" t="t" r="r" b="b"/>
            <a:pathLst>
              <a:path w="2422538" h="414327">
                <a:moveTo>
                  <a:pt x="0" y="0"/>
                </a:moveTo>
                <a:lnTo>
                  <a:pt x="2422538" y="1594"/>
                </a:lnTo>
                <a:lnTo>
                  <a:pt x="2349762" y="41432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27" name="Espace réservé du titre 1"/>
          <p:cNvSpPr>
            <a:spLocks noGrp="1"/>
          </p:cNvSpPr>
          <p:nvPr>
            <p:ph type="title"/>
          </p:nvPr>
        </p:nvSpPr>
        <p:spPr bwMode="gray">
          <a:xfrm>
            <a:off x="1008063" y="836613"/>
            <a:ext cx="7235825" cy="7921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fr-FR" smtClean="0"/>
              <a:t>Cliquez pour modifier le style du titre</a:t>
            </a:r>
          </a:p>
        </p:txBody>
      </p:sp>
      <p:sp>
        <p:nvSpPr>
          <p:cNvPr id="1028" name="Espace réservé du texte 2"/>
          <p:cNvSpPr>
            <a:spLocks noGrp="1"/>
          </p:cNvSpPr>
          <p:nvPr>
            <p:ph type="body" idx="1"/>
          </p:nvPr>
        </p:nvSpPr>
        <p:spPr bwMode="gray">
          <a:xfrm>
            <a:off x="1008063" y="2024063"/>
            <a:ext cx="7235825" cy="39608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pic>
        <p:nvPicPr>
          <p:cNvPr id="1029" name="Image 10" descr="Logo_suite_2x2.jpg"/>
          <p:cNvPicPr>
            <a:picLocks noChangeAspect="1"/>
          </p:cNvPicPr>
          <p:nvPr/>
        </p:nvPicPr>
        <p:blipFill>
          <a:blip r:embed="rId36"/>
          <a:srcRect/>
          <a:stretch>
            <a:fillRect/>
          </a:stretch>
        </p:blipFill>
        <p:spPr bwMode="gray">
          <a:xfrm>
            <a:off x="46038" y="6237288"/>
            <a:ext cx="565150" cy="565150"/>
          </a:xfrm>
          <a:prstGeom prst="rect">
            <a:avLst/>
          </a:prstGeom>
          <a:noFill/>
          <a:ln w="9525">
            <a:noFill/>
            <a:miter lim="800000"/>
            <a:headEnd/>
            <a:tailEnd/>
          </a:ln>
        </p:spPr>
      </p:pic>
      <p:sp>
        <p:nvSpPr>
          <p:cNvPr id="6" name="Espace réservé du numéro de diapositive 5"/>
          <p:cNvSpPr>
            <a:spLocks noGrp="1"/>
          </p:cNvSpPr>
          <p:nvPr>
            <p:ph type="sldNum" sz="quarter" idx="4"/>
          </p:nvPr>
        </p:nvSpPr>
        <p:spPr bwMode="gray">
          <a:xfrm>
            <a:off x="8243888" y="6632575"/>
            <a:ext cx="900112" cy="225425"/>
          </a:xfrm>
          <a:prstGeom prst="rect">
            <a:avLst/>
          </a:prstGeom>
        </p:spPr>
        <p:txBody>
          <a:bodyPr vert="horz" lIns="0" tIns="0" rIns="0" bIns="0" rtlCol="0" anchor="t" anchorCtr="0"/>
          <a:lstStyle>
            <a:lvl1pPr algn="ctr" fontAlgn="auto">
              <a:spcBef>
                <a:spcPts val="0"/>
              </a:spcBef>
              <a:spcAft>
                <a:spcPts val="0"/>
              </a:spcAft>
              <a:defRPr sz="1200" b="1" smtClean="0">
                <a:solidFill>
                  <a:schemeClr val="bg1"/>
                </a:solidFill>
                <a:latin typeface="+mn-lt"/>
              </a:defRPr>
            </a:lvl1pPr>
          </a:lstStyle>
          <a:p>
            <a:pPr>
              <a:defRPr/>
            </a:pPr>
            <a:fld id="{5AC76F00-3EB9-42CB-BFF9-3BFFBC9A1D3D}"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Lst>
  <p:hf hdr="0" dt="0"/>
  <p:txStyles>
    <p:titleStyle>
      <a:lvl1pPr algn="l" rtl="0" fontAlgn="base">
        <a:spcBef>
          <a:spcPct val="0"/>
        </a:spcBef>
        <a:spcAft>
          <a:spcPct val="0"/>
        </a:spcAft>
        <a:defRPr sz="2800" b="1" kern="1200">
          <a:solidFill>
            <a:schemeClr val="tx1"/>
          </a:solidFill>
          <a:latin typeface="+mj-lt"/>
          <a:ea typeface="+mj-ea"/>
          <a:cs typeface="+mj-cs"/>
        </a:defRPr>
      </a:lvl1pPr>
      <a:lvl2pPr algn="l" rtl="0" fontAlgn="base">
        <a:spcBef>
          <a:spcPct val="0"/>
        </a:spcBef>
        <a:spcAft>
          <a:spcPct val="0"/>
        </a:spcAft>
        <a:defRPr sz="2800" b="1">
          <a:solidFill>
            <a:schemeClr val="tx1"/>
          </a:solidFill>
          <a:latin typeface="Calibri" pitchFamily="34" charset="0"/>
        </a:defRPr>
      </a:lvl2pPr>
      <a:lvl3pPr algn="l" rtl="0" fontAlgn="base">
        <a:spcBef>
          <a:spcPct val="0"/>
        </a:spcBef>
        <a:spcAft>
          <a:spcPct val="0"/>
        </a:spcAft>
        <a:defRPr sz="2800" b="1">
          <a:solidFill>
            <a:schemeClr val="tx1"/>
          </a:solidFill>
          <a:latin typeface="Calibri" pitchFamily="34" charset="0"/>
        </a:defRPr>
      </a:lvl3pPr>
      <a:lvl4pPr algn="l" rtl="0" fontAlgn="base">
        <a:spcBef>
          <a:spcPct val="0"/>
        </a:spcBef>
        <a:spcAft>
          <a:spcPct val="0"/>
        </a:spcAft>
        <a:defRPr sz="2800" b="1">
          <a:solidFill>
            <a:schemeClr val="tx1"/>
          </a:solidFill>
          <a:latin typeface="Calibri" pitchFamily="34" charset="0"/>
        </a:defRPr>
      </a:lvl4pPr>
      <a:lvl5pPr algn="l" rtl="0" fontAlgn="base">
        <a:spcBef>
          <a:spcPct val="0"/>
        </a:spcBef>
        <a:spcAft>
          <a:spcPct val="0"/>
        </a:spcAft>
        <a:defRPr sz="2800" b="1">
          <a:solidFill>
            <a:schemeClr val="tx1"/>
          </a:solidFill>
          <a:latin typeface="Calibri" pitchFamily="34" charset="0"/>
        </a:defRPr>
      </a:lvl5pPr>
      <a:lvl6pPr marL="457200" algn="l" rtl="0" fontAlgn="base">
        <a:spcBef>
          <a:spcPct val="0"/>
        </a:spcBef>
        <a:spcAft>
          <a:spcPct val="0"/>
        </a:spcAft>
        <a:defRPr sz="2800" b="1">
          <a:solidFill>
            <a:schemeClr val="tx1"/>
          </a:solidFill>
          <a:latin typeface="Calibri" pitchFamily="34" charset="0"/>
        </a:defRPr>
      </a:lvl6pPr>
      <a:lvl7pPr marL="914400" algn="l" rtl="0" fontAlgn="base">
        <a:spcBef>
          <a:spcPct val="0"/>
        </a:spcBef>
        <a:spcAft>
          <a:spcPct val="0"/>
        </a:spcAft>
        <a:defRPr sz="2800" b="1">
          <a:solidFill>
            <a:schemeClr val="tx1"/>
          </a:solidFill>
          <a:latin typeface="Calibri" pitchFamily="34" charset="0"/>
        </a:defRPr>
      </a:lvl7pPr>
      <a:lvl8pPr marL="1371600" algn="l" rtl="0" fontAlgn="base">
        <a:spcBef>
          <a:spcPct val="0"/>
        </a:spcBef>
        <a:spcAft>
          <a:spcPct val="0"/>
        </a:spcAft>
        <a:defRPr sz="2800" b="1">
          <a:solidFill>
            <a:schemeClr val="tx1"/>
          </a:solidFill>
          <a:latin typeface="Calibri" pitchFamily="34" charset="0"/>
        </a:defRPr>
      </a:lvl8pPr>
      <a:lvl9pPr marL="1828800" algn="l" rtl="0" fontAlgn="base">
        <a:spcBef>
          <a:spcPct val="0"/>
        </a:spcBef>
        <a:spcAft>
          <a:spcPct val="0"/>
        </a:spcAft>
        <a:defRPr sz="2800" b="1">
          <a:solidFill>
            <a:schemeClr val="tx1"/>
          </a:solidFill>
          <a:latin typeface="Calibri" pitchFamily="34" charset="0"/>
        </a:defRPr>
      </a:lvl9pPr>
    </p:titleStyle>
    <p:bodyStyle>
      <a:lvl1pPr algn="l" rtl="0" fontAlgn="base">
        <a:spcBef>
          <a:spcPct val="0"/>
        </a:spcBef>
        <a:spcAft>
          <a:spcPct val="0"/>
        </a:spcAft>
        <a:buFont typeface="Arial" charset="0"/>
        <a:defRPr sz="1600" kern="1200">
          <a:solidFill>
            <a:srgbClr val="524B41"/>
          </a:solidFill>
          <a:latin typeface="+mn-lt"/>
          <a:ea typeface="+mn-ea"/>
          <a:cs typeface="+mn-cs"/>
        </a:defRPr>
      </a:lvl1pPr>
      <a:lvl2pPr marL="179388" indent="-179388" algn="l" rtl="0" fontAlgn="base">
        <a:spcBef>
          <a:spcPct val="0"/>
        </a:spcBef>
        <a:spcAft>
          <a:spcPct val="0"/>
        </a:spcAft>
        <a:buClr>
          <a:schemeClr val="bg2"/>
        </a:buClr>
        <a:buFont typeface="Calibri" pitchFamily="34" charset="0"/>
        <a:buChar char="&gt;"/>
        <a:defRPr sz="1500" kern="1200">
          <a:solidFill>
            <a:srgbClr val="524B41"/>
          </a:solidFill>
          <a:latin typeface="+mn-lt"/>
          <a:ea typeface="+mn-ea"/>
          <a:cs typeface="+mn-cs"/>
        </a:defRPr>
      </a:lvl2pPr>
      <a:lvl3pPr marL="358775" indent="-179388" algn="l" rtl="0" fontAlgn="base">
        <a:spcBef>
          <a:spcPct val="0"/>
        </a:spcBef>
        <a:spcAft>
          <a:spcPct val="0"/>
        </a:spcAft>
        <a:buClr>
          <a:schemeClr val="bg2"/>
        </a:buClr>
        <a:buFont typeface="Calibri" pitchFamily="34" charset="0"/>
        <a:buChar char="-"/>
        <a:defRPr sz="1300" kern="1200">
          <a:solidFill>
            <a:srgbClr val="524B41"/>
          </a:solidFill>
          <a:latin typeface="+mn-lt"/>
          <a:ea typeface="+mn-ea"/>
          <a:cs typeface="+mn-cs"/>
        </a:defRPr>
      </a:lvl3pPr>
      <a:lvl4pPr marL="539750" indent="-179388" algn="l" rtl="0" fontAlgn="base">
        <a:spcBef>
          <a:spcPct val="0"/>
        </a:spcBef>
        <a:spcAft>
          <a:spcPct val="0"/>
        </a:spcAft>
        <a:buClr>
          <a:schemeClr val="bg2"/>
        </a:buClr>
        <a:buFont typeface="Arial" charset="0"/>
        <a:buChar char="•"/>
        <a:defRPr sz="1200" kern="1200">
          <a:solidFill>
            <a:srgbClr val="524B41"/>
          </a:solidFill>
          <a:latin typeface="+mn-lt"/>
          <a:ea typeface="+mn-ea"/>
          <a:cs typeface="+mn-cs"/>
        </a:defRPr>
      </a:lvl4pPr>
      <a:lvl5pPr marL="719138" indent="-179388" algn="l" rtl="0" fontAlgn="base">
        <a:spcBef>
          <a:spcPct val="0"/>
        </a:spcBef>
        <a:spcAft>
          <a:spcPct val="0"/>
        </a:spcAft>
        <a:buClr>
          <a:schemeClr val="bg2"/>
        </a:buClr>
        <a:buFont typeface="Courier New" pitchFamily="49" charset="0"/>
        <a:buChar char="o"/>
        <a:defRPr sz="1100" kern="1200">
          <a:solidFill>
            <a:srgbClr val="524B4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tags" Target="../tags/tag125.xml"/><Relationship Id="rId7" Type="http://schemas.openxmlformats.org/officeDocument/2006/relationships/image" Target="../media/image158.png"/><Relationship Id="rId2" Type="http://schemas.openxmlformats.org/officeDocument/2006/relationships/tags" Target="../tags/tag124.xml"/><Relationship Id="rId1" Type="http://schemas.openxmlformats.org/officeDocument/2006/relationships/vmlDrawing" Target="../drawings/vmlDrawing47.vml"/><Relationship Id="rId6" Type="http://schemas.openxmlformats.org/officeDocument/2006/relationships/oleObject" Target="../embeddings/oleObject69.bin"/><Relationship Id="rId5" Type="http://schemas.openxmlformats.org/officeDocument/2006/relationships/notesSlide" Target="../notesSlides/notesSlide100.xml"/><Relationship Id="rId4"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tags" Target="../tags/tag127.xml"/><Relationship Id="rId7" Type="http://schemas.openxmlformats.org/officeDocument/2006/relationships/image" Target="../media/image159.png"/><Relationship Id="rId2" Type="http://schemas.openxmlformats.org/officeDocument/2006/relationships/tags" Target="../tags/tag126.xml"/><Relationship Id="rId1" Type="http://schemas.openxmlformats.org/officeDocument/2006/relationships/vmlDrawing" Target="../drawings/vmlDrawing48.vml"/><Relationship Id="rId6" Type="http://schemas.openxmlformats.org/officeDocument/2006/relationships/oleObject" Target="../embeddings/oleObject70.bin"/><Relationship Id="rId5" Type="http://schemas.openxmlformats.org/officeDocument/2006/relationships/notesSlide" Target="../notesSlides/notesSlide101.xml"/><Relationship Id="rId4"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tags" Target="../tags/tag129.xml"/><Relationship Id="rId7" Type="http://schemas.openxmlformats.org/officeDocument/2006/relationships/image" Target="../media/image161.png"/><Relationship Id="rId2" Type="http://schemas.openxmlformats.org/officeDocument/2006/relationships/tags" Target="../tags/tag128.xml"/><Relationship Id="rId1" Type="http://schemas.openxmlformats.org/officeDocument/2006/relationships/vmlDrawing" Target="../drawings/vmlDrawing49.vml"/><Relationship Id="rId6" Type="http://schemas.openxmlformats.org/officeDocument/2006/relationships/oleObject" Target="../embeddings/oleObject71.bin"/><Relationship Id="rId5" Type="http://schemas.openxmlformats.org/officeDocument/2006/relationships/notesSlide" Target="../notesSlides/notesSlide102.xml"/><Relationship Id="rId4"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03.xml"/><Relationship Id="rId1" Type="http://schemas.openxmlformats.org/officeDocument/2006/relationships/slideLayout" Target="../slideLayouts/slideLayout8.xml"/><Relationship Id="rId5" Type="http://schemas.openxmlformats.org/officeDocument/2006/relationships/image" Target="../media/image99.jpeg"/><Relationship Id="rId4" Type="http://schemas.openxmlformats.org/officeDocument/2006/relationships/image" Target="../media/image163.jpeg"/></Relationships>
</file>

<file path=ppt/slides/_rels/slide10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tags" Target="../tags/tag131.xml"/><Relationship Id="rId7" Type="http://schemas.openxmlformats.org/officeDocument/2006/relationships/image" Target="../media/image165.png"/><Relationship Id="rId2" Type="http://schemas.openxmlformats.org/officeDocument/2006/relationships/tags" Target="../tags/tag130.xml"/><Relationship Id="rId1" Type="http://schemas.openxmlformats.org/officeDocument/2006/relationships/vmlDrawing" Target="../drawings/vmlDrawing50.vml"/><Relationship Id="rId6" Type="http://schemas.openxmlformats.org/officeDocument/2006/relationships/oleObject" Target="../embeddings/oleObject72.bin"/><Relationship Id="rId5" Type="http://schemas.openxmlformats.org/officeDocument/2006/relationships/notesSlide" Target="../notesSlides/notesSlide106.xml"/><Relationship Id="rId4"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tags" Target="../tags/tag133.xml"/><Relationship Id="rId7" Type="http://schemas.openxmlformats.org/officeDocument/2006/relationships/image" Target="../media/image166.png"/><Relationship Id="rId2" Type="http://schemas.openxmlformats.org/officeDocument/2006/relationships/tags" Target="../tags/tag132.xml"/><Relationship Id="rId1" Type="http://schemas.openxmlformats.org/officeDocument/2006/relationships/vmlDrawing" Target="../drawings/vmlDrawing51.vml"/><Relationship Id="rId6" Type="http://schemas.openxmlformats.org/officeDocument/2006/relationships/oleObject" Target="../embeddings/oleObject73.bin"/><Relationship Id="rId5" Type="http://schemas.openxmlformats.org/officeDocument/2006/relationships/notesSlide" Target="../notesSlides/notesSlide107.xml"/><Relationship Id="rId4"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tags" Target="../tags/tag135.xml"/><Relationship Id="rId7" Type="http://schemas.openxmlformats.org/officeDocument/2006/relationships/image" Target="../media/image167.png"/><Relationship Id="rId2" Type="http://schemas.openxmlformats.org/officeDocument/2006/relationships/tags" Target="../tags/tag134.xml"/><Relationship Id="rId1" Type="http://schemas.openxmlformats.org/officeDocument/2006/relationships/vmlDrawing" Target="../drawings/vmlDrawing52.vml"/><Relationship Id="rId6" Type="http://schemas.openxmlformats.org/officeDocument/2006/relationships/oleObject" Target="../embeddings/oleObject74.bin"/><Relationship Id="rId5" Type="http://schemas.openxmlformats.org/officeDocument/2006/relationships/notesSlide" Target="../notesSlides/notesSlide108.xml"/><Relationship Id="rId4"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tags" Target="../tags/tag137.xml"/><Relationship Id="rId7" Type="http://schemas.openxmlformats.org/officeDocument/2006/relationships/image" Target="../media/image168.png"/><Relationship Id="rId2" Type="http://schemas.openxmlformats.org/officeDocument/2006/relationships/tags" Target="../tags/tag136.xml"/><Relationship Id="rId1" Type="http://schemas.openxmlformats.org/officeDocument/2006/relationships/vmlDrawing" Target="../drawings/vmlDrawing53.vml"/><Relationship Id="rId6" Type="http://schemas.openxmlformats.org/officeDocument/2006/relationships/oleObject" Target="../embeddings/oleObject75.bin"/><Relationship Id="rId5" Type="http://schemas.openxmlformats.org/officeDocument/2006/relationships/notesSlide" Target="../notesSlides/notesSlide109.xml"/><Relationship Id="rId4"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tags" Target="../tags/tag139.xml"/><Relationship Id="rId7" Type="http://schemas.openxmlformats.org/officeDocument/2006/relationships/image" Target="../media/image169.png"/><Relationship Id="rId2" Type="http://schemas.openxmlformats.org/officeDocument/2006/relationships/tags" Target="../tags/tag138.xml"/><Relationship Id="rId1" Type="http://schemas.openxmlformats.org/officeDocument/2006/relationships/vmlDrawing" Target="../drawings/vmlDrawing54.vml"/><Relationship Id="rId6" Type="http://schemas.openxmlformats.org/officeDocument/2006/relationships/oleObject" Target="../embeddings/oleObject76.bin"/><Relationship Id="rId5" Type="http://schemas.openxmlformats.org/officeDocument/2006/relationships/notesSlide" Target="../notesSlides/notesSlide110.xml"/><Relationship Id="rId4"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tags" Target="../tags/tag141.xml"/><Relationship Id="rId7" Type="http://schemas.openxmlformats.org/officeDocument/2006/relationships/image" Target="../media/image170.png"/><Relationship Id="rId2" Type="http://schemas.openxmlformats.org/officeDocument/2006/relationships/tags" Target="../tags/tag140.xml"/><Relationship Id="rId1" Type="http://schemas.openxmlformats.org/officeDocument/2006/relationships/vmlDrawing" Target="../drawings/vmlDrawing55.vml"/><Relationship Id="rId6" Type="http://schemas.openxmlformats.org/officeDocument/2006/relationships/oleObject" Target="../embeddings/oleObject77.bin"/><Relationship Id="rId5" Type="http://schemas.openxmlformats.org/officeDocument/2006/relationships/notesSlide" Target="../notesSlides/notesSlide111.xml"/><Relationship Id="rId4"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tags" Target="../tags/tag143.xml"/><Relationship Id="rId7" Type="http://schemas.openxmlformats.org/officeDocument/2006/relationships/image" Target="../media/image171.png"/><Relationship Id="rId2" Type="http://schemas.openxmlformats.org/officeDocument/2006/relationships/tags" Target="../tags/tag142.xml"/><Relationship Id="rId1" Type="http://schemas.openxmlformats.org/officeDocument/2006/relationships/vmlDrawing" Target="../drawings/vmlDrawing56.vml"/><Relationship Id="rId6" Type="http://schemas.openxmlformats.org/officeDocument/2006/relationships/oleObject" Target="../embeddings/oleObject78.bin"/><Relationship Id="rId5" Type="http://schemas.openxmlformats.org/officeDocument/2006/relationships/notesSlide" Target="../notesSlides/notesSlide112.xml"/><Relationship Id="rId4"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tags" Target="../tags/tag145.xml"/><Relationship Id="rId7" Type="http://schemas.openxmlformats.org/officeDocument/2006/relationships/image" Target="../media/image172.png"/><Relationship Id="rId2" Type="http://schemas.openxmlformats.org/officeDocument/2006/relationships/tags" Target="../tags/tag144.xml"/><Relationship Id="rId1" Type="http://schemas.openxmlformats.org/officeDocument/2006/relationships/vmlDrawing" Target="../drawings/vmlDrawing57.vml"/><Relationship Id="rId6" Type="http://schemas.openxmlformats.org/officeDocument/2006/relationships/oleObject" Target="../embeddings/oleObject79.bin"/><Relationship Id="rId5" Type="http://schemas.openxmlformats.org/officeDocument/2006/relationships/notesSlide" Target="../notesSlides/notesSlide113.xml"/><Relationship Id="rId4"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14.xml"/><Relationship Id="rId1" Type="http://schemas.openxmlformats.org/officeDocument/2006/relationships/slideLayout" Target="../slideLayouts/slideLayout8.xml"/><Relationship Id="rId5" Type="http://schemas.openxmlformats.org/officeDocument/2006/relationships/image" Target="../media/image173.jpeg"/><Relationship Id="rId4" Type="http://schemas.openxmlformats.org/officeDocument/2006/relationships/hyperlink" Target="http://www.google.fr/url?q=http://opca.uniformation.fr/texte/2009%20newsletter/news8art1.htm&amp;sa=U&amp;ei=Khg8U4_UI8LS0QXt_4G4Aw&amp;ved=0CDYQ9QEwBA&amp;sig2=adBRoPLKzyRcFRFyWeXVUg&amp;usg=AFQjCNFJ3AP2W-mCAdPJnTYbVgZfhN_RXA"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15.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8" Type="http://schemas.openxmlformats.org/officeDocument/2006/relationships/notesSlide" Target="../notesSlides/notesSlide118.xml"/><Relationship Id="rId3" Type="http://schemas.openxmlformats.org/officeDocument/2006/relationships/tags" Target="../tags/tag147.xml"/><Relationship Id="rId7" Type="http://schemas.openxmlformats.org/officeDocument/2006/relationships/slideLayout" Target="../slideLayouts/slideLayout8.xml"/><Relationship Id="rId12" Type="http://schemas.openxmlformats.org/officeDocument/2006/relationships/image" Target="../media/image175.png"/><Relationship Id="rId2" Type="http://schemas.openxmlformats.org/officeDocument/2006/relationships/tags" Target="../tags/tag146.xml"/><Relationship Id="rId1" Type="http://schemas.openxmlformats.org/officeDocument/2006/relationships/vmlDrawing" Target="../drawings/vmlDrawing58.vml"/><Relationship Id="rId6" Type="http://schemas.openxmlformats.org/officeDocument/2006/relationships/tags" Target="../tags/tag150.xml"/><Relationship Id="rId11" Type="http://schemas.openxmlformats.org/officeDocument/2006/relationships/oleObject" Target="../embeddings/oleObject81.bin"/><Relationship Id="rId5" Type="http://schemas.openxmlformats.org/officeDocument/2006/relationships/tags" Target="../tags/tag149.xml"/><Relationship Id="rId10" Type="http://schemas.openxmlformats.org/officeDocument/2006/relationships/image" Target="../media/image174.png"/><Relationship Id="rId4" Type="http://schemas.openxmlformats.org/officeDocument/2006/relationships/tags" Target="../tags/tag148.xml"/><Relationship Id="rId9" Type="http://schemas.openxmlformats.org/officeDocument/2006/relationships/oleObject" Target="../embeddings/oleObject80.bin"/></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51.xml"/><Relationship Id="rId1" Type="http://schemas.openxmlformats.org/officeDocument/2006/relationships/vmlDrawing" Target="../drawings/vmlDrawing59.vml"/><Relationship Id="rId6" Type="http://schemas.openxmlformats.org/officeDocument/2006/relationships/image" Target="../media/image176.png"/><Relationship Id="rId5" Type="http://schemas.openxmlformats.org/officeDocument/2006/relationships/oleObject" Target="../embeddings/oleObject82.bin"/><Relationship Id="rId4"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21.xml"/><Relationship Id="rId1" Type="http://schemas.openxmlformats.org/officeDocument/2006/relationships/slideLayout" Target="../slideLayouts/slideLayout8.xml"/><Relationship Id="rId6" Type="http://schemas.openxmlformats.org/officeDocument/2006/relationships/image" Target="../media/image107.jpeg"/><Relationship Id="rId5" Type="http://schemas.openxmlformats.org/officeDocument/2006/relationships/hyperlink" Target="http://www.google.fr/url?q=http://haitispf87.wordpress.com/partenaires/&amp;sa=U&amp;ei=mtk6U5HJDaSw0QWo0ICgAQ&amp;ved=0CDwQ9QEwBw&amp;usg=AFQjCNFlSpvp5uxl95xgW4k64PuImlL2fw" TargetMode="External"/><Relationship Id="rId4" Type="http://schemas.openxmlformats.org/officeDocument/2006/relationships/image" Target="../media/image178.jpe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8" Type="http://schemas.openxmlformats.org/officeDocument/2006/relationships/notesSlide" Target="../notesSlides/notesSlide123.xml"/><Relationship Id="rId13" Type="http://schemas.openxmlformats.org/officeDocument/2006/relationships/oleObject" Target="../embeddings/oleObject85.bin"/><Relationship Id="rId3" Type="http://schemas.openxmlformats.org/officeDocument/2006/relationships/tags" Target="../tags/tag153.xml"/><Relationship Id="rId7" Type="http://schemas.openxmlformats.org/officeDocument/2006/relationships/slideLayout" Target="../slideLayouts/slideLayout8.xml"/><Relationship Id="rId12" Type="http://schemas.openxmlformats.org/officeDocument/2006/relationships/image" Target="../media/image180.png"/><Relationship Id="rId2" Type="http://schemas.openxmlformats.org/officeDocument/2006/relationships/tags" Target="../tags/tag152.xml"/><Relationship Id="rId1" Type="http://schemas.openxmlformats.org/officeDocument/2006/relationships/vmlDrawing" Target="../drawings/vmlDrawing60.vml"/><Relationship Id="rId6" Type="http://schemas.openxmlformats.org/officeDocument/2006/relationships/tags" Target="../tags/tag156.xml"/><Relationship Id="rId11" Type="http://schemas.openxmlformats.org/officeDocument/2006/relationships/oleObject" Target="../embeddings/oleObject84.bin"/><Relationship Id="rId5" Type="http://schemas.openxmlformats.org/officeDocument/2006/relationships/tags" Target="../tags/tag155.xml"/><Relationship Id="rId10" Type="http://schemas.openxmlformats.org/officeDocument/2006/relationships/image" Target="../media/image179.png"/><Relationship Id="rId4" Type="http://schemas.openxmlformats.org/officeDocument/2006/relationships/tags" Target="../tags/tag154.xml"/><Relationship Id="rId9" Type="http://schemas.openxmlformats.org/officeDocument/2006/relationships/oleObject" Target="../embeddings/oleObject83.bin"/><Relationship Id="rId14" Type="http://schemas.openxmlformats.org/officeDocument/2006/relationships/image" Target="../media/image181.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8" Type="http://schemas.openxmlformats.org/officeDocument/2006/relationships/tags" Target="../tags/tag163.xml"/><Relationship Id="rId13" Type="http://schemas.openxmlformats.org/officeDocument/2006/relationships/slideLayout" Target="../slideLayouts/slideLayout8.xml"/><Relationship Id="rId18" Type="http://schemas.openxmlformats.org/officeDocument/2006/relationships/image" Target="../media/image183.png"/><Relationship Id="rId26" Type="http://schemas.openxmlformats.org/officeDocument/2006/relationships/image" Target="../media/image187.png"/><Relationship Id="rId3" Type="http://schemas.openxmlformats.org/officeDocument/2006/relationships/tags" Target="../tags/tag158.xml"/><Relationship Id="rId21" Type="http://schemas.openxmlformats.org/officeDocument/2006/relationships/oleObject" Target="../embeddings/oleObject89.bin"/><Relationship Id="rId7" Type="http://schemas.openxmlformats.org/officeDocument/2006/relationships/tags" Target="../tags/tag162.xml"/><Relationship Id="rId12" Type="http://schemas.openxmlformats.org/officeDocument/2006/relationships/tags" Target="../tags/tag167.xml"/><Relationship Id="rId17" Type="http://schemas.openxmlformats.org/officeDocument/2006/relationships/oleObject" Target="../embeddings/oleObject87.bin"/><Relationship Id="rId25" Type="http://schemas.openxmlformats.org/officeDocument/2006/relationships/oleObject" Target="../embeddings/oleObject91.bin"/><Relationship Id="rId2" Type="http://schemas.openxmlformats.org/officeDocument/2006/relationships/tags" Target="../tags/tag157.xml"/><Relationship Id="rId16" Type="http://schemas.openxmlformats.org/officeDocument/2006/relationships/image" Target="../media/image182.png"/><Relationship Id="rId20" Type="http://schemas.openxmlformats.org/officeDocument/2006/relationships/image" Target="../media/image184.png"/><Relationship Id="rId1" Type="http://schemas.openxmlformats.org/officeDocument/2006/relationships/vmlDrawing" Target="../drawings/vmlDrawing61.vml"/><Relationship Id="rId6" Type="http://schemas.openxmlformats.org/officeDocument/2006/relationships/tags" Target="../tags/tag161.xml"/><Relationship Id="rId11" Type="http://schemas.openxmlformats.org/officeDocument/2006/relationships/tags" Target="../tags/tag166.xml"/><Relationship Id="rId24" Type="http://schemas.openxmlformats.org/officeDocument/2006/relationships/image" Target="../media/image186.png"/><Relationship Id="rId5" Type="http://schemas.openxmlformats.org/officeDocument/2006/relationships/tags" Target="../tags/tag160.xml"/><Relationship Id="rId15" Type="http://schemas.openxmlformats.org/officeDocument/2006/relationships/oleObject" Target="../embeddings/oleObject86.bin"/><Relationship Id="rId23" Type="http://schemas.openxmlformats.org/officeDocument/2006/relationships/oleObject" Target="../embeddings/oleObject90.bin"/><Relationship Id="rId10" Type="http://schemas.openxmlformats.org/officeDocument/2006/relationships/tags" Target="../tags/tag165.xml"/><Relationship Id="rId19" Type="http://schemas.openxmlformats.org/officeDocument/2006/relationships/oleObject" Target="../embeddings/oleObject88.bin"/><Relationship Id="rId4" Type="http://schemas.openxmlformats.org/officeDocument/2006/relationships/tags" Target="../tags/tag159.xml"/><Relationship Id="rId9" Type="http://schemas.openxmlformats.org/officeDocument/2006/relationships/tags" Target="../tags/tag164.xml"/><Relationship Id="rId14" Type="http://schemas.openxmlformats.org/officeDocument/2006/relationships/notesSlide" Target="../notesSlides/notesSlide125.xml"/><Relationship Id="rId22" Type="http://schemas.openxmlformats.org/officeDocument/2006/relationships/image" Target="../media/image185.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tags" Target="../tags/tag169.xml"/><Relationship Id="rId7" Type="http://schemas.openxmlformats.org/officeDocument/2006/relationships/oleObject" Target="../embeddings/oleObject92.bin"/><Relationship Id="rId2" Type="http://schemas.openxmlformats.org/officeDocument/2006/relationships/tags" Target="../tags/tag168.xml"/><Relationship Id="rId1" Type="http://schemas.openxmlformats.org/officeDocument/2006/relationships/vmlDrawing" Target="../drawings/vmlDrawing62.vml"/><Relationship Id="rId6" Type="http://schemas.openxmlformats.org/officeDocument/2006/relationships/notesSlide" Target="../notesSlides/notesSlide127.xml"/><Relationship Id="rId5" Type="http://schemas.openxmlformats.org/officeDocument/2006/relationships/slideLayout" Target="../slideLayouts/slideLayout8.xml"/><Relationship Id="rId4" Type="http://schemas.openxmlformats.org/officeDocument/2006/relationships/tags" Target="../tags/tag170.xml"/></Relationships>
</file>

<file path=ppt/slides/_rels/slide128.xml.rels><?xml version="1.0" encoding="UTF-8" standalone="yes"?>
<Relationships xmlns="http://schemas.openxmlformats.org/package/2006/relationships"><Relationship Id="rId3" Type="http://schemas.openxmlformats.org/officeDocument/2006/relationships/tags" Target="../tags/tag172.xml"/><Relationship Id="rId7" Type="http://schemas.openxmlformats.org/officeDocument/2006/relationships/image" Target="../media/image189.png"/><Relationship Id="rId2" Type="http://schemas.openxmlformats.org/officeDocument/2006/relationships/tags" Target="../tags/tag171.xml"/><Relationship Id="rId1" Type="http://schemas.openxmlformats.org/officeDocument/2006/relationships/vmlDrawing" Target="../drawings/vmlDrawing63.vml"/><Relationship Id="rId6" Type="http://schemas.openxmlformats.org/officeDocument/2006/relationships/oleObject" Target="../embeddings/oleObject93.bin"/><Relationship Id="rId5" Type="http://schemas.openxmlformats.org/officeDocument/2006/relationships/notesSlide" Target="../notesSlides/notesSlide128.xml"/><Relationship Id="rId4"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8.xml"/><Relationship Id="rId1" Type="http://schemas.openxmlformats.org/officeDocument/2006/relationships/tags" Target="../tags/tag17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notesSlide" Target="../notesSlides/notesSlide130.xml"/><Relationship Id="rId1" Type="http://schemas.openxmlformats.org/officeDocument/2006/relationships/slideLayout" Target="../slideLayouts/slideLayout8.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tags" Target="../tags/tag175.xml"/><Relationship Id="rId7" Type="http://schemas.openxmlformats.org/officeDocument/2006/relationships/oleObject" Target="../embeddings/oleObject94.bin"/><Relationship Id="rId12" Type="http://schemas.openxmlformats.org/officeDocument/2006/relationships/image" Target="../media/image197.png"/><Relationship Id="rId2" Type="http://schemas.openxmlformats.org/officeDocument/2006/relationships/tags" Target="../tags/tag174.xml"/><Relationship Id="rId1" Type="http://schemas.openxmlformats.org/officeDocument/2006/relationships/vmlDrawing" Target="../drawings/vmlDrawing64.vml"/><Relationship Id="rId6" Type="http://schemas.openxmlformats.org/officeDocument/2006/relationships/notesSlide" Target="../notesSlides/notesSlide132.xml"/><Relationship Id="rId11" Type="http://schemas.openxmlformats.org/officeDocument/2006/relationships/oleObject" Target="../embeddings/oleObject96.bin"/><Relationship Id="rId5" Type="http://schemas.openxmlformats.org/officeDocument/2006/relationships/slideLayout" Target="../slideLayouts/slideLayout8.xml"/><Relationship Id="rId10" Type="http://schemas.openxmlformats.org/officeDocument/2006/relationships/image" Target="../media/image196.png"/><Relationship Id="rId4" Type="http://schemas.openxmlformats.org/officeDocument/2006/relationships/tags" Target="../tags/tag176.xml"/><Relationship Id="rId9" Type="http://schemas.openxmlformats.org/officeDocument/2006/relationships/oleObject" Target="../embeddings/oleObject95.bin"/></Relationships>
</file>

<file path=ppt/slides/_rels/slide133.xml.rels><?xml version="1.0" encoding="UTF-8" standalone="yes"?>
<Relationships xmlns="http://schemas.openxmlformats.org/package/2006/relationships"><Relationship Id="rId8" Type="http://schemas.openxmlformats.org/officeDocument/2006/relationships/oleObject" Target="../embeddings/oleObject98.bin"/><Relationship Id="rId3" Type="http://schemas.openxmlformats.org/officeDocument/2006/relationships/tags" Target="../tags/tag178.xml"/><Relationship Id="rId7" Type="http://schemas.openxmlformats.org/officeDocument/2006/relationships/image" Target="../media/image198.png"/><Relationship Id="rId2" Type="http://schemas.openxmlformats.org/officeDocument/2006/relationships/tags" Target="../tags/tag177.xml"/><Relationship Id="rId1" Type="http://schemas.openxmlformats.org/officeDocument/2006/relationships/vmlDrawing" Target="../drawings/vmlDrawing65.vml"/><Relationship Id="rId6" Type="http://schemas.openxmlformats.org/officeDocument/2006/relationships/oleObject" Target="../embeddings/oleObject97.bin"/><Relationship Id="rId5" Type="http://schemas.openxmlformats.org/officeDocument/2006/relationships/notesSlide" Target="../notesSlides/notesSlide133.xml"/><Relationship Id="rId4" Type="http://schemas.openxmlformats.org/officeDocument/2006/relationships/slideLayout" Target="../slideLayouts/slideLayout8.xml"/><Relationship Id="rId9" Type="http://schemas.openxmlformats.org/officeDocument/2006/relationships/image" Target="../media/image199.png"/></Relationships>
</file>

<file path=ppt/slides/_rels/slide134.xml.rels><?xml version="1.0" encoding="UTF-8" standalone="yes"?>
<Relationships xmlns="http://schemas.openxmlformats.org/package/2006/relationships"><Relationship Id="rId3" Type="http://schemas.openxmlformats.org/officeDocument/2006/relationships/tags" Target="../tags/tag180.xml"/><Relationship Id="rId7" Type="http://schemas.openxmlformats.org/officeDocument/2006/relationships/image" Target="../media/image200.png"/><Relationship Id="rId2" Type="http://schemas.openxmlformats.org/officeDocument/2006/relationships/tags" Target="../tags/tag179.xml"/><Relationship Id="rId1" Type="http://schemas.openxmlformats.org/officeDocument/2006/relationships/vmlDrawing" Target="../drawings/vmlDrawing66.vml"/><Relationship Id="rId6" Type="http://schemas.openxmlformats.org/officeDocument/2006/relationships/oleObject" Target="../embeddings/oleObject99.bin"/><Relationship Id="rId5" Type="http://schemas.openxmlformats.org/officeDocument/2006/relationships/notesSlide" Target="../notesSlides/notesSlide134.xml"/><Relationship Id="rId4"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tags" Target="../tags/tag182.xml"/><Relationship Id="rId7" Type="http://schemas.openxmlformats.org/officeDocument/2006/relationships/oleObject" Target="../embeddings/oleObject100.bin"/><Relationship Id="rId12" Type="http://schemas.openxmlformats.org/officeDocument/2006/relationships/image" Target="../media/image203.png"/><Relationship Id="rId2" Type="http://schemas.openxmlformats.org/officeDocument/2006/relationships/tags" Target="../tags/tag181.xml"/><Relationship Id="rId1" Type="http://schemas.openxmlformats.org/officeDocument/2006/relationships/vmlDrawing" Target="../drawings/vmlDrawing67.vml"/><Relationship Id="rId6" Type="http://schemas.openxmlformats.org/officeDocument/2006/relationships/notesSlide" Target="../notesSlides/notesSlide135.xml"/><Relationship Id="rId11" Type="http://schemas.openxmlformats.org/officeDocument/2006/relationships/oleObject" Target="../embeddings/oleObject102.bin"/><Relationship Id="rId5" Type="http://schemas.openxmlformats.org/officeDocument/2006/relationships/slideLayout" Target="../slideLayouts/slideLayout8.xml"/><Relationship Id="rId10" Type="http://schemas.openxmlformats.org/officeDocument/2006/relationships/image" Target="../media/image202.png"/><Relationship Id="rId4" Type="http://schemas.openxmlformats.org/officeDocument/2006/relationships/tags" Target="../tags/tag183.xml"/><Relationship Id="rId9" Type="http://schemas.openxmlformats.org/officeDocument/2006/relationships/oleObject" Target="../embeddings/oleObject101.bin"/></Relationships>
</file>

<file path=ppt/slides/_rels/slide136.xml.rels><?xml version="1.0" encoding="UTF-8" standalone="yes"?>
<Relationships xmlns="http://schemas.openxmlformats.org/package/2006/relationships"><Relationship Id="rId8" Type="http://schemas.openxmlformats.org/officeDocument/2006/relationships/oleObject" Target="../embeddings/oleObject104.bin"/><Relationship Id="rId3" Type="http://schemas.openxmlformats.org/officeDocument/2006/relationships/tags" Target="../tags/tag185.xml"/><Relationship Id="rId7" Type="http://schemas.openxmlformats.org/officeDocument/2006/relationships/image" Target="../media/image204.png"/><Relationship Id="rId2" Type="http://schemas.openxmlformats.org/officeDocument/2006/relationships/tags" Target="../tags/tag184.xml"/><Relationship Id="rId1" Type="http://schemas.openxmlformats.org/officeDocument/2006/relationships/vmlDrawing" Target="../drawings/vmlDrawing68.vml"/><Relationship Id="rId6" Type="http://schemas.openxmlformats.org/officeDocument/2006/relationships/oleObject" Target="../embeddings/oleObject103.bin"/><Relationship Id="rId5" Type="http://schemas.openxmlformats.org/officeDocument/2006/relationships/notesSlide" Target="../notesSlides/notesSlide136.xml"/><Relationship Id="rId4" Type="http://schemas.openxmlformats.org/officeDocument/2006/relationships/slideLayout" Target="../slideLayouts/slideLayout8.xml"/><Relationship Id="rId9" Type="http://schemas.openxmlformats.org/officeDocument/2006/relationships/image" Target="../media/image205.png"/></Relationships>
</file>

<file path=ppt/slides/_rels/slide1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7.xml"/><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38.xml"/><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1.jpeg"/><Relationship Id="rId3" Type="http://schemas.openxmlformats.org/officeDocument/2006/relationships/hyperlink" Target="//upload.wikimedia.org/wikipedia/commons/7/78/Paysage-vers-Ussel.jpg" TargetMode="External"/><Relationship Id="rId7" Type="http://schemas.openxmlformats.org/officeDocument/2006/relationships/hyperlink" Target="http://fr.123rf.com/photo_14815571_3d-personnes--homme-personne-avec-une-guitare-acoustique-guitariste-sur-scene-lors-d-39-un-microphon.html" TargetMode="External"/><Relationship Id="rId12" Type="http://schemas.openxmlformats.org/officeDocument/2006/relationships/hyperlink" Target="http://fr.123rf.com/photo_9372907_.html" TargetMode="External"/><Relationship Id="rId2" Type="http://schemas.openxmlformats.org/officeDocument/2006/relationships/notesSlide" Target="../notesSlides/notesSlide140.xml"/><Relationship Id="rId1" Type="http://schemas.openxmlformats.org/officeDocument/2006/relationships/slideLayout" Target="../slideLayouts/slideLayout8.xml"/><Relationship Id="rId6" Type="http://schemas.openxmlformats.org/officeDocument/2006/relationships/image" Target="../media/image102.jpeg"/><Relationship Id="rId11" Type="http://schemas.openxmlformats.org/officeDocument/2006/relationships/image" Target="../media/image99.jpeg"/><Relationship Id="rId5" Type="http://schemas.openxmlformats.org/officeDocument/2006/relationships/image" Target="../media/image141.jpeg"/><Relationship Id="rId15" Type="http://schemas.openxmlformats.org/officeDocument/2006/relationships/image" Target="../media/image17.png"/><Relationship Id="rId10" Type="http://schemas.openxmlformats.org/officeDocument/2006/relationships/image" Target="../media/image103.jpeg"/><Relationship Id="rId4" Type="http://schemas.openxmlformats.org/officeDocument/2006/relationships/image" Target="../media/image206.jpeg"/><Relationship Id="rId9" Type="http://schemas.openxmlformats.org/officeDocument/2006/relationships/image" Target="../media/image106.jpeg"/><Relationship Id="rId14" Type="http://schemas.openxmlformats.org/officeDocument/2006/relationships/image" Target="../media/image207.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3.xml"/><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44.xml"/><Relationship Id="rId1" Type="http://schemas.openxmlformats.org/officeDocument/2006/relationships/slideLayout" Target="../slideLayouts/slideLayout8.xml"/><Relationship Id="rId6" Type="http://schemas.openxmlformats.org/officeDocument/2006/relationships/image" Target="../media/image162.jpeg"/><Relationship Id="rId5" Type="http://schemas.openxmlformats.org/officeDocument/2006/relationships/image" Target="../media/image61.jpeg"/><Relationship Id="rId4" Type="http://schemas.openxmlformats.org/officeDocument/2006/relationships/image" Target="../media/image209.jpeg"/></Relationships>
</file>

<file path=ppt/slides/_rels/slide145.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45.xml"/><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image" Target="../media/image162.jpeg"/><Relationship Id="rId4" Type="http://schemas.openxmlformats.org/officeDocument/2006/relationships/image" Target="../media/image209.jpeg"/></Relationships>
</file>

<file path=ppt/slides/_rels/slide14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46.xml"/><Relationship Id="rId1" Type="http://schemas.openxmlformats.org/officeDocument/2006/relationships/slideLayout" Target="../slideLayouts/slideLayout8.xml"/><Relationship Id="rId6" Type="http://schemas.openxmlformats.org/officeDocument/2006/relationships/image" Target="../media/image63.jpeg"/><Relationship Id="rId5" Type="http://schemas.openxmlformats.org/officeDocument/2006/relationships/image" Target="../media/image162.jpeg"/><Relationship Id="rId4" Type="http://schemas.openxmlformats.org/officeDocument/2006/relationships/image" Target="../media/image209.jpe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30.png"/><Relationship Id="rId3" Type="http://schemas.openxmlformats.org/officeDocument/2006/relationships/tags" Target="../tags/tag8.xml"/><Relationship Id="rId7" Type="http://schemas.openxmlformats.org/officeDocument/2006/relationships/notesSlide" Target="../notesSlides/notesSlide15.xml"/><Relationship Id="rId12" Type="http://schemas.openxmlformats.org/officeDocument/2006/relationships/oleObject" Target="../embeddings/oleObject3.bin"/><Relationship Id="rId2" Type="http://schemas.openxmlformats.org/officeDocument/2006/relationships/tags" Target="../tags/tag7.xml"/><Relationship Id="rId1" Type="http://schemas.openxmlformats.org/officeDocument/2006/relationships/vmlDrawing" Target="../drawings/vmlDrawing2.vml"/><Relationship Id="rId6" Type="http://schemas.openxmlformats.org/officeDocument/2006/relationships/slideLayout" Target="../slideLayouts/slideLayout8.xml"/><Relationship Id="rId11" Type="http://schemas.openxmlformats.org/officeDocument/2006/relationships/image" Target="../media/image29.png"/><Relationship Id="rId5" Type="http://schemas.openxmlformats.org/officeDocument/2006/relationships/tags" Target="../tags/tag10.xml"/><Relationship Id="rId10" Type="http://schemas.openxmlformats.org/officeDocument/2006/relationships/oleObject" Target="../embeddings/oleObject2.bin"/><Relationship Id="rId4" Type="http://schemas.openxmlformats.org/officeDocument/2006/relationships/tags" Target="../tags/tag9.xml"/><Relationship Id="rId9" Type="http://schemas.openxmlformats.org/officeDocument/2006/relationships/image" Target="../media/image28.png"/><Relationship Id="rId14"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oleObject" Target="../embeddings/oleObject6.bin"/><Relationship Id="rId3" Type="http://schemas.openxmlformats.org/officeDocument/2006/relationships/tags" Target="../tags/tag12.xml"/><Relationship Id="rId7" Type="http://schemas.openxmlformats.org/officeDocument/2006/relationships/notesSlide" Target="../notesSlides/notesSlide16.xml"/><Relationship Id="rId12" Type="http://schemas.openxmlformats.org/officeDocument/2006/relationships/image" Target="../media/image33.png"/><Relationship Id="rId2" Type="http://schemas.openxmlformats.org/officeDocument/2006/relationships/tags" Target="../tags/tag11.xml"/><Relationship Id="rId1" Type="http://schemas.openxmlformats.org/officeDocument/2006/relationships/vmlDrawing" Target="../drawings/vmlDrawing3.vml"/><Relationship Id="rId6" Type="http://schemas.openxmlformats.org/officeDocument/2006/relationships/slideLayout" Target="../slideLayouts/slideLayout8.xml"/><Relationship Id="rId11" Type="http://schemas.openxmlformats.org/officeDocument/2006/relationships/oleObject" Target="../embeddings/oleObject5.bin"/><Relationship Id="rId5" Type="http://schemas.openxmlformats.org/officeDocument/2006/relationships/tags" Target="../tags/tag14.xml"/><Relationship Id="rId10" Type="http://schemas.openxmlformats.org/officeDocument/2006/relationships/image" Target="../media/image32.png"/><Relationship Id="rId4" Type="http://schemas.openxmlformats.org/officeDocument/2006/relationships/tags" Target="../tags/tag13.xml"/><Relationship Id="rId9" Type="http://schemas.openxmlformats.org/officeDocument/2006/relationships/oleObject" Target="../embeddings/oleObject4.bin"/><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oleObject" Target="../embeddings/oleObject9.bin"/><Relationship Id="rId3" Type="http://schemas.openxmlformats.org/officeDocument/2006/relationships/tags" Target="../tags/tag16.xml"/><Relationship Id="rId7" Type="http://schemas.openxmlformats.org/officeDocument/2006/relationships/notesSlide" Target="../notesSlides/notesSlide18.xml"/><Relationship Id="rId12" Type="http://schemas.openxmlformats.org/officeDocument/2006/relationships/image" Target="../media/image36.png"/><Relationship Id="rId2" Type="http://schemas.openxmlformats.org/officeDocument/2006/relationships/tags" Target="../tags/tag15.xml"/><Relationship Id="rId1" Type="http://schemas.openxmlformats.org/officeDocument/2006/relationships/vmlDrawing" Target="../drawings/vmlDrawing4.vml"/><Relationship Id="rId6" Type="http://schemas.openxmlformats.org/officeDocument/2006/relationships/slideLayout" Target="../slideLayouts/slideLayout8.xml"/><Relationship Id="rId11" Type="http://schemas.openxmlformats.org/officeDocument/2006/relationships/oleObject" Target="../embeddings/oleObject8.bin"/><Relationship Id="rId5" Type="http://schemas.openxmlformats.org/officeDocument/2006/relationships/tags" Target="../tags/tag18.xml"/><Relationship Id="rId10" Type="http://schemas.openxmlformats.org/officeDocument/2006/relationships/image" Target="../media/image35.png"/><Relationship Id="rId4" Type="http://schemas.openxmlformats.org/officeDocument/2006/relationships/tags" Target="../tags/tag17.xml"/><Relationship Id="rId9" Type="http://schemas.openxmlformats.org/officeDocument/2006/relationships/oleObject" Target="../embeddings/oleObject7.bin"/><Relationship Id="rId1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oleObject" Target="../embeddings/oleObject12.bin"/><Relationship Id="rId3" Type="http://schemas.openxmlformats.org/officeDocument/2006/relationships/tags" Target="../tags/tag20.xml"/><Relationship Id="rId7" Type="http://schemas.openxmlformats.org/officeDocument/2006/relationships/notesSlide" Target="../notesSlides/notesSlide20.xml"/><Relationship Id="rId12" Type="http://schemas.openxmlformats.org/officeDocument/2006/relationships/image" Target="../media/image39.png"/><Relationship Id="rId2" Type="http://schemas.openxmlformats.org/officeDocument/2006/relationships/tags" Target="../tags/tag19.xml"/><Relationship Id="rId1" Type="http://schemas.openxmlformats.org/officeDocument/2006/relationships/vmlDrawing" Target="../drawings/vmlDrawing5.vml"/><Relationship Id="rId6" Type="http://schemas.openxmlformats.org/officeDocument/2006/relationships/slideLayout" Target="../slideLayouts/slideLayout8.xml"/><Relationship Id="rId11" Type="http://schemas.openxmlformats.org/officeDocument/2006/relationships/oleObject" Target="../embeddings/oleObject11.bin"/><Relationship Id="rId5" Type="http://schemas.openxmlformats.org/officeDocument/2006/relationships/tags" Target="../tags/tag22.xml"/><Relationship Id="rId10" Type="http://schemas.openxmlformats.org/officeDocument/2006/relationships/image" Target="../media/image38.png"/><Relationship Id="rId4" Type="http://schemas.openxmlformats.org/officeDocument/2006/relationships/tags" Target="../tags/tag21.xml"/><Relationship Id="rId9" Type="http://schemas.openxmlformats.org/officeDocument/2006/relationships/oleObject" Target="../embeddings/oleObject10.bin"/><Relationship Id="rId1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24.xml"/><Relationship Id="rId7" Type="http://schemas.openxmlformats.org/officeDocument/2006/relationships/oleObject" Target="../embeddings/oleObject13.bin"/><Relationship Id="rId12" Type="http://schemas.openxmlformats.org/officeDocument/2006/relationships/image" Target="../media/image49.jpeg"/><Relationship Id="rId2" Type="http://schemas.openxmlformats.org/officeDocument/2006/relationships/tags" Target="../tags/tag23.xml"/><Relationship Id="rId1" Type="http://schemas.openxmlformats.org/officeDocument/2006/relationships/vmlDrawing" Target="../drawings/vmlDrawing6.vml"/><Relationship Id="rId6" Type="http://schemas.openxmlformats.org/officeDocument/2006/relationships/notesSlide" Target="../notesSlides/notesSlide24.xml"/><Relationship Id="rId11" Type="http://schemas.openxmlformats.org/officeDocument/2006/relationships/image" Target="../media/image31.jpeg"/><Relationship Id="rId5" Type="http://schemas.openxmlformats.org/officeDocument/2006/relationships/slideLayout" Target="../slideLayouts/slideLayout8.xml"/><Relationship Id="rId10" Type="http://schemas.openxmlformats.org/officeDocument/2006/relationships/image" Target="../media/image48.png"/><Relationship Id="rId4" Type="http://schemas.openxmlformats.org/officeDocument/2006/relationships/tags" Target="../tags/tag25.xml"/><Relationship Id="rId9" Type="http://schemas.openxmlformats.org/officeDocument/2006/relationships/oleObject" Target="../embeddings/oleObject14.bin"/></Relationships>
</file>

<file path=ppt/slides/_rels/slide2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oleObject" Target="../embeddings/oleObject17.bin"/><Relationship Id="rId3" Type="http://schemas.openxmlformats.org/officeDocument/2006/relationships/tags" Target="../tags/tag27.xml"/><Relationship Id="rId7" Type="http://schemas.openxmlformats.org/officeDocument/2006/relationships/notesSlide" Target="../notesSlides/notesSlide26.xml"/><Relationship Id="rId12" Type="http://schemas.openxmlformats.org/officeDocument/2006/relationships/image" Target="../media/image51.png"/><Relationship Id="rId2" Type="http://schemas.openxmlformats.org/officeDocument/2006/relationships/tags" Target="../tags/tag26.xml"/><Relationship Id="rId1" Type="http://schemas.openxmlformats.org/officeDocument/2006/relationships/vmlDrawing" Target="../drawings/vmlDrawing7.vml"/><Relationship Id="rId6" Type="http://schemas.openxmlformats.org/officeDocument/2006/relationships/slideLayout" Target="../slideLayouts/slideLayout8.xml"/><Relationship Id="rId11" Type="http://schemas.openxmlformats.org/officeDocument/2006/relationships/oleObject" Target="../embeddings/oleObject16.bin"/><Relationship Id="rId5" Type="http://schemas.openxmlformats.org/officeDocument/2006/relationships/tags" Target="../tags/tag29.xml"/><Relationship Id="rId10" Type="http://schemas.openxmlformats.org/officeDocument/2006/relationships/image" Target="../media/image50.png"/><Relationship Id="rId4" Type="http://schemas.openxmlformats.org/officeDocument/2006/relationships/tags" Target="../tags/tag28.xml"/><Relationship Id="rId9" Type="http://schemas.openxmlformats.org/officeDocument/2006/relationships/oleObject" Target="../embeddings/oleObject15.bin"/><Relationship Id="rId1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tags" Target="../tags/tag30.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vmlDrawing" Target="../drawings/vmlDrawing8.vml"/><Relationship Id="rId5" Type="http://schemas.openxmlformats.org/officeDocument/2006/relationships/image" Target="../media/image53.emf"/><Relationship Id="rId4" Type="http://schemas.openxmlformats.org/officeDocument/2006/relationships/oleObject" Target="???"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vmlDrawing" Target="../drawings/vmlDrawing9.vml"/><Relationship Id="rId5" Type="http://schemas.openxmlformats.org/officeDocument/2006/relationships/image" Target="../media/image54.emf"/><Relationship Id="rId4" Type="http://schemas.openxmlformats.org/officeDocument/2006/relationships/oleObject" Target="???"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59.jpeg"/><Relationship Id="rId3" Type="http://schemas.openxmlformats.org/officeDocument/2006/relationships/hyperlink" Target="http://www.google.fr/url?q=https://www.afd.fr/home/AFD/nospartenaires/Cooperation_decentralisee/Partenaires_collectivites/regions&amp;sa=U&amp;ei=5IM6U4j1A-WW0QWjkICoDA&amp;ved=0CEQQ9QEwCw&amp;usg=AFQjCNFb_fLIhjapHlOTLXIX4L2nRwV4Tw" TargetMode="External"/><Relationship Id="rId7" Type="http://schemas.openxmlformats.org/officeDocument/2006/relationships/hyperlink" Target="http://www.google.fr/url?q=http://www.tmoregions.fr/&amp;sa=U&amp;ei=5IM6U4j1A-WW0QWjkICoDA&amp;ved=0CDwQ9QEwBw&amp;usg=AFQjCNEQUT9812r8zc1ya8W-g9El6DIZUw" TargetMode="External"/><Relationship Id="rId12"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24.jpeg"/><Relationship Id="rId11" Type="http://schemas.openxmlformats.org/officeDocument/2006/relationships/hyperlink" Target="http://fr.123rf.com/photo_9356373_gold-cup.html" TargetMode="External"/><Relationship Id="rId5" Type="http://schemas.openxmlformats.org/officeDocument/2006/relationships/hyperlink" Target="http://www.google.fr/url?q=http://pige2com.blogspot.com/2010/01/collection-les-regions-francaises.html&amp;sa=U&amp;ei=5IM6U4j1A-WW0QWjkICoDA&amp;ved=0CFAQ9QEwEQ&amp;usg=AFQjCNFgRC1ttYx8mFfJprJCfSKjBg4cRw" TargetMode="External"/><Relationship Id="rId10" Type="http://schemas.openxmlformats.org/officeDocument/2006/relationships/image" Target="../media/image57.jpeg"/><Relationship Id="rId4" Type="http://schemas.openxmlformats.org/officeDocument/2006/relationships/image" Target="../media/image55.jpeg"/><Relationship Id="rId9" Type="http://schemas.openxmlformats.org/officeDocument/2006/relationships/hyperlink" Target="http://www.google.fr/url?q=http://www.rtl.fr/actualites/info/article/sia-2012-un-jour-une-region-provence-alpes-cote-d-azur-7744484511&amp;sa=U&amp;ei=J4Q6U4uAHMXt0gXM_4FQ&amp;ved=0CEYQ9QEwDDgU&amp;usg=AFQjCNG0kofnvE0UUoxKXCkzdAb-_azMBQ" TargetMode="External"/><Relationship Id="rId14" Type="http://schemas.openxmlformats.org/officeDocument/2006/relationships/image" Target="../media/image60.jpeg"/></Relationships>
</file>

<file path=ppt/slides/_rels/slide31.xml.rels><?xml version="1.0" encoding="UTF-8" standalone="yes"?>
<Relationships xmlns="http://schemas.openxmlformats.org/package/2006/relationships"><Relationship Id="rId8" Type="http://schemas.openxmlformats.org/officeDocument/2006/relationships/hyperlink" Target="http://fr.123rf.com/photo_7631878_personnage-3d-debout--isole-sur-un-fond-blanc.html" TargetMode="External"/><Relationship Id="rId3" Type="http://schemas.openxmlformats.org/officeDocument/2006/relationships/image" Target="../media/image61.jpeg"/><Relationship Id="rId7"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hyperlink" Target="http://fr.123rf.com/photo_22801065_personne-3d-avec-le-symbole-negatif-rouge-dans-les-mains-sur-un-fond-blanc.html" TargetMode="External"/><Relationship Id="rId5" Type="http://schemas.openxmlformats.org/officeDocument/2006/relationships/image" Target="../media/image63.jpeg"/><Relationship Id="rId4" Type="http://schemas.openxmlformats.org/officeDocument/2006/relationships/image" Target="../media/image62.png"/><Relationship Id="rId9" Type="http://schemas.openxmlformats.org/officeDocument/2006/relationships/image" Target="../media/image65.jpeg"/></Relationships>
</file>

<file path=ppt/slides/_rels/slide3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hyperlink" Target="http://www.google.fr/url?q=https://www.afd.fr/home/AFD/nospartenaires/Cooperation_decentralisee/Partenaires_collectivites/regions&amp;sa=U&amp;ei=5IM6U4j1A-WW0QWjkICoDA&amp;ved=0CEQQ9QEwCw&amp;usg=AFQjCNFb_fLIhjapHlOTLXIX4L2nRwV4Tw" TargetMode="External"/><Relationship Id="rId7" Type="http://schemas.openxmlformats.org/officeDocument/2006/relationships/hyperlink" Target="http://www.google.fr/url?q=http://www.tmoregions.fr/&amp;sa=U&amp;ei=5IM6U4j1A-WW0QWjkICoDA&amp;ved=0CDwQ9QEwBw&amp;usg=AFQjCNEQUT9812r8zc1ya8W-g9El6DIZUw"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hyperlink" Target="http://www.google.fr/url?q=http://pige2com.blogspot.com/2010/01/collection-les-regions-francaises.html&amp;sa=U&amp;ei=5IM6U4j1A-WW0QWjkICoDA&amp;ved=0CFAQ9QEwEQ&amp;usg=AFQjCNFgRC1ttYx8mFfJprJCfSKjBg4cRw" TargetMode="External"/><Relationship Id="rId4" Type="http://schemas.openxmlformats.org/officeDocument/2006/relationships/image" Target="../media/image55.jpeg"/><Relationship Id="rId9" Type="http://schemas.openxmlformats.org/officeDocument/2006/relationships/image" Target="../media/image23.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tags" Target="../tags/tag32.xml"/><Relationship Id="rId7" Type="http://schemas.openxmlformats.org/officeDocument/2006/relationships/image" Target="../media/image31.jpeg"/><Relationship Id="rId2" Type="http://schemas.openxmlformats.org/officeDocument/2006/relationships/tags" Target="../tags/tag31.xml"/><Relationship Id="rId1" Type="http://schemas.openxmlformats.org/officeDocument/2006/relationships/vmlDrawing" Target="../drawings/vmlDrawing10.vml"/><Relationship Id="rId6" Type="http://schemas.openxmlformats.org/officeDocument/2006/relationships/notesSlide" Target="../notesSlides/notesSlide35.xml"/><Relationship Id="rId11" Type="http://schemas.openxmlformats.org/officeDocument/2006/relationships/image" Target="../media/image67.png"/><Relationship Id="rId5" Type="http://schemas.openxmlformats.org/officeDocument/2006/relationships/slideLayout" Target="../slideLayouts/slideLayout8.xml"/><Relationship Id="rId10" Type="http://schemas.openxmlformats.org/officeDocument/2006/relationships/oleObject" Target="../embeddings/oleObject19.bin"/><Relationship Id="rId4" Type="http://schemas.openxmlformats.org/officeDocument/2006/relationships/tags" Target="../tags/tag33.xml"/><Relationship Id="rId9" Type="http://schemas.openxmlformats.org/officeDocument/2006/relationships/image" Target="../media/image6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xml"/><Relationship Id="rId1" Type="http://schemas.openxmlformats.org/officeDocument/2006/relationships/tags" Target="../tags/tag34.xml"/><Relationship Id="rId5" Type="http://schemas.openxmlformats.org/officeDocument/2006/relationships/image" Target="../media/image49.jpeg"/><Relationship Id="rId4" Type="http://schemas.openxmlformats.org/officeDocument/2006/relationships/chart" Target="../charts/chart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tags" Target="../tags/tag35.xml"/><Relationship Id="rId5" Type="http://schemas.openxmlformats.org/officeDocument/2006/relationships/image" Target="../media/image49.jpeg"/><Relationship Id="rId4" Type="http://schemas.openxmlformats.org/officeDocument/2006/relationships/chart" Target="../charts/chart2.xml"/></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73.jpeg"/><Relationship Id="rId3" Type="http://schemas.openxmlformats.org/officeDocument/2006/relationships/tags" Target="../tags/tag37.xml"/><Relationship Id="rId7" Type="http://schemas.openxmlformats.org/officeDocument/2006/relationships/image" Target="../media/image68.png"/><Relationship Id="rId12" Type="http://schemas.openxmlformats.org/officeDocument/2006/relationships/image" Target="../media/image72.jpeg"/><Relationship Id="rId2" Type="http://schemas.openxmlformats.org/officeDocument/2006/relationships/tags" Target="../tags/tag36.xml"/><Relationship Id="rId1" Type="http://schemas.openxmlformats.org/officeDocument/2006/relationships/vmlDrawing" Target="../drawings/vmlDrawing11.vml"/><Relationship Id="rId6" Type="http://schemas.openxmlformats.org/officeDocument/2006/relationships/oleObject" Target="../embeddings/oleObject20.bin"/><Relationship Id="rId11" Type="http://schemas.openxmlformats.org/officeDocument/2006/relationships/image" Target="../media/image71.png"/><Relationship Id="rId5" Type="http://schemas.openxmlformats.org/officeDocument/2006/relationships/notesSlide" Target="../notesSlides/notesSlide39.xml"/><Relationship Id="rId10" Type="http://schemas.openxmlformats.org/officeDocument/2006/relationships/image" Target="../media/image70.jpeg"/><Relationship Id="rId4" Type="http://schemas.openxmlformats.org/officeDocument/2006/relationships/slideLayout" Target="../slideLayouts/slideLayout8.xml"/><Relationship Id="rId9" Type="http://schemas.openxmlformats.org/officeDocument/2006/relationships/image" Target="../media/image69.png"/><Relationship Id="rId1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79.jpeg"/><Relationship Id="rId3" Type="http://schemas.openxmlformats.org/officeDocument/2006/relationships/tags" Target="../tags/tag39.xml"/><Relationship Id="rId7" Type="http://schemas.openxmlformats.org/officeDocument/2006/relationships/image" Target="../media/image74.png"/><Relationship Id="rId12" Type="http://schemas.openxmlformats.org/officeDocument/2006/relationships/image" Target="../media/image78.png"/><Relationship Id="rId2" Type="http://schemas.openxmlformats.org/officeDocument/2006/relationships/tags" Target="../tags/tag38.xml"/><Relationship Id="rId1" Type="http://schemas.openxmlformats.org/officeDocument/2006/relationships/vmlDrawing" Target="../drawings/vmlDrawing12.vml"/><Relationship Id="rId6" Type="http://schemas.openxmlformats.org/officeDocument/2006/relationships/oleObject" Target="../embeddings/oleObject22.bin"/><Relationship Id="rId11" Type="http://schemas.openxmlformats.org/officeDocument/2006/relationships/image" Target="../media/image77.jpeg"/><Relationship Id="rId5" Type="http://schemas.openxmlformats.org/officeDocument/2006/relationships/notesSlide" Target="../notesSlides/notesSlide40.xml"/><Relationship Id="rId10" Type="http://schemas.openxmlformats.org/officeDocument/2006/relationships/image" Target="../media/image76.jpeg"/><Relationship Id="rId4" Type="http://schemas.openxmlformats.org/officeDocument/2006/relationships/slideLayout" Target="../slideLayouts/slideLayout8.xml"/><Relationship Id="rId9" Type="http://schemas.openxmlformats.org/officeDocument/2006/relationships/image" Target="../media/image75.png"/><Relationship Id="rId14" Type="http://schemas.openxmlformats.org/officeDocument/2006/relationships/image" Target="../media/image3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image" Target="../media/image85.jpeg"/><Relationship Id="rId3" Type="http://schemas.openxmlformats.org/officeDocument/2006/relationships/tags" Target="../tags/tag41.xml"/><Relationship Id="rId7" Type="http://schemas.openxmlformats.org/officeDocument/2006/relationships/image" Target="../media/image80.png"/><Relationship Id="rId12" Type="http://schemas.openxmlformats.org/officeDocument/2006/relationships/image" Target="../media/image84.jpeg"/><Relationship Id="rId2" Type="http://schemas.openxmlformats.org/officeDocument/2006/relationships/tags" Target="../tags/tag40.xml"/><Relationship Id="rId1" Type="http://schemas.openxmlformats.org/officeDocument/2006/relationships/vmlDrawing" Target="../drawings/vmlDrawing13.vml"/><Relationship Id="rId6" Type="http://schemas.openxmlformats.org/officeDocument/2006/relationships/oleObject" Target="../embeddings/oleObject24.bin"/><Relationship Id="rId11" Type="http://schemas.openxmlformats.org/officeDocument/2006/relationships/image" Target="../media/image83.jpeg"/><Relationship Id="rId5" Type="http://schemas.openxmlformats.org/officeDocument/2006/relationships/notesSlide" Target="../notesSlides/notesSlide42.xml"/><Relationship Id="rId15" Type="http://schemas.openxmlformats.org/officeDocument/2006/relationships/image" Target="../media/image72.jpeg"/><Relationship Id="rId10" Type="http://schemas.openxmlformats.org/officeDocument/2006/relationships/image" Target="../media/image82.png"/><Relationship Id="rId4" Type="http://schemas.openxmlformats.org/officeDocument/2006/relationships/slideLayout" Target="../slideLayouts/slideLayout8.xml"/><Relationship Id="rId9" Type="http://schemas.openxmlformats.org/officeDocument/2006/relationships/image" Target="../media/image81.png"/><Relationship Id="rId14" Type="http://schemas.openxmlformats.org/officeDocument/2006/relationships/image" Target="../media/image70.jpeg"/></Relationships>
</file>

<file path=ppt/slides/_rels/slide43.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slideLayout" Target="../slideLayouts/slideLayout8.xml"/><Relationship Id="rId7" Type="http://schemas.openxmlformats.org/officeDocument/2006/relationships/image" Target="../media/image84.jpe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86.jpeg"/><Relationship Id="rId5" Type="http://schemas.openxmlformats.org/officeDocument/2006/relationships/image" Target="../media/image82.png"/><Relationship Id="rId10" Type="http://schemas.openxmlformats.org/officeDocument/2006/relationships/image" Target="../media/image72.jpeg"/><Relationship Id="rId4" Type="http://schemas.openxmlformats.org/officeDocument/2006/relationships/notesSlide" Target="../notesSlides/notesSlide43.xml"/><Relationship Id="rId9" Type="http://schemas.openxmlformats.org/officeDocument/2006/relationships/image" Target="../media/image70.jpeg"/></Relationships>
</file>

<file path=ppt/slides/_rels/slide4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slideLayout" Target="../slideLayouts/slideLayout8.xml"/><Relationship Id="rId7" Type="http://schemas.openxmlformats.org/officeDocument/2006/relationships/image" Target="../media/image84.jpe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86.jpeg"/><Relationship Id="rId5" Type="http://schemas.openxmlformats.org/officeDocument/2006/relationships/image" Target="../media/image82.png"/><Relationship Id="rId10" Type="http://schemas.openxmlformats.org/officeDocument/2006/relationships/image" Target="../media/image72.jpeg"/><Relationship Id="rId4" Type="http://schemas.openxmlformats.org/officeDocument/2006/relationships/notesSlide" Target="../notesSlides/notesSlide44.xml"/><Relationship Id="rId9" Type="http://schemas.openxmlformats.org/officeDocument/2006/relationships/image" Target="../media/image70.jpeg"/></Relationships>
</file>

<file path=ppt/slides/_rels/slide4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tags" Target="../tags/tag47.xml"/><Relationship Id="rId7" Type="http://schemas.openxmlformats.org/officeDocument/2006/relationships/image" Target="../media/image87.png"/><Relationship Id="rId2" Type="http://schemas.openxmlformats.org/officeDocument/2006/relationships/tags" Target="../tags/tag46.xml"/><Relationship Id="rId1" Type="http://schemas.openxmlformats.org/officeDocument/2006/relationships/vmlDrawing" Target="../drawings/vmlDrawing14.vml"/><Relationship Id="rId6" Type="http://schemas.openxmlformats.org/officeDocument/2006/relationships/oleObject" Target="../embeddings/oleObject26.bin"/><Relationship Id="rId11" Type="http://schemas.openxmlformats.org/officeDocument/2006/relationships/image" Target="../media/image49.jpeg"/><Relationship Id="rId5" Type="http://schemas.openxmlformats.org/officeDocument/2006/relationships/notesSlide" Target="../notesSlides/notesSlide45.xml"/><Relationship Id="rId10" Type="http://schemas.openxmlformats.org/officeDocument/2006/relationships/image" Target="../media/image70.jpeg"/><Relationship Id="rId4" Type="http://schemas.openxmlformats.org/officeDocument/2006/relationships/slideLayout" Target="../slideLayouts/slideLayout8.xml"/><Relationship Id="rId9" Type="http://schemas.openxmlformats.org/officeDocument/2006/relationships/image" Target="../media/image86.jpeg"/></Relationships>
</file>

<file path=ppt/slides/_rels/slide4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tags" Target="../tags/tag49.xml"/><Relationship Id="rId7" Type="http://schemas.openxmlformats.org/officeDocument/2006/relationships/image" Target="../media/image88.png"/><Relationship Id="rId2" Type="http://schemas.openxmlformats.org/officeDocument/2006/relationships/tags" Target="../tags/tag48.xml"/><Relationship Id="rId1" Type="http://schemas.openxmlformats.org/officeDocument/2006/relationships/vmlDrawing" Target="../drawings/vmlDrawing15.vml"/><Relationship Id="rId6" Type="http://schemas.openxmlformats.org/officeDocument/2006/relationships/oleObject" Target="../embeddings/oleObject27.bin"/><Relationship Id="rId11" Type="http://schemas.openxmlformats.org/officeDocument/2006/relationships/image" Target="../media/image49.jpeg"/><Relationship Id="rId5" Type="http://schemas.openxmlformats.org/officeDocument/2006/relationships/notesSlide" Target="../notesSlides/notesSlide46.xml"/><Relationship Id="rId10" Type="http://schemas.openxmlformats.org/officeDocument/2006/relationships/image" Target="../media/image86.jpeg"/><Relationship Id="rId4" Type="http://schemas.openxmlformats.org/officeDocument/2006/relationships/slideLayout" Target="../slideLayouts/slideLayout8.xml"/><Relationship Id="rId9" Type="http://schemas.openxmlformats.org/officeDocument/2006/relationships/image" Target="../media/image70.jpeg"/></Relationships>
</file>

<file path=ppt/slides/_rels/slide4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tags" Target="../tags/tag51.xml"/><Relationship Id="rId7" Type="http://schemas.openxmlformats.org/officeDocument/2006/relationships/image" Target="../media/image89.png"/><Relationship Id="rId2" Type="http://schemas.openxmlformats.org/officeDocument/2006/relationships/tags" Target="../tags/tag50.xml"/><Relationship Id="rId1" Type="http://schemas.openxmlformats.org/officeDocument/2006/relationships/vmlDrawing" Target="../drawings/vmlDrawing16.vml"/><Relationship Id="rId6" Type="http://schemas.openxmlformats.org/officeDocument/2006/relationships/oleObject" Target="../embeddings/oleObject28.bin"/><Relationship Id="rId5" Type="http://schemas.openxmlformats.org/officeDocument/2006/relationships/notesSlide" Target="../notesSlides/notesSlide47.xml"/><Relationship Id="rId4"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tags" Target="../tags/tag53.xml"/><Relationship Id="rId7" Type="http://schemas.openxmlformats.org/officeDocument/2006/relationships/image" Target="../media/image90.png"/><Relationship Id="rId2" Type="http://schemas.openxmlformats.org/officeDocument/2006/relationships/tags" Target="../tags/tag52.xml"/><Relationship Id="rId1" Type="http://schemas.openxmlformats.org/officeDocument/2006/relationships/vmlDrawing" Target="../drawings/vmlDrawing17.vml"/><Relationship Id="rId6" Type="http://schemas.openxmlformats.org/officeDocument/2006/relationships/oleObject" Target="../embeddings/oleObject29.bin"/><Relationship Id="rId5" Type="http://schemas.openxmlformats.org/officeDocument/2006/relationships/notesSlide" Target="../notesSlides/notesSlide48.xml"/><Relationship Id="rId4"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tags" Target="../tags/tag55.xml"/><Relationship Id="rId7" Type="http://schemas.openxmlformats.org/officeDocument/2006/relationships/image" Target="../media/image91.png"/><Relationship Id="rId2" Type="http://schemas.openxmlformats.org/officeDocument/2006/relationships/tags" Target="../tags/tag54.xml"/><Relationship Id="rId1" Type="http://schemas.openxmlformats.org/officeDocument/2006/relationships/vmlDrawing" Target="../drawings/vmlDrawing18.vml"/><Relationship Id="rId6" Type="http://schemas.openxmlformats.org/officeDocument/2006/relationships/oleObject" Target="../embeddings/oleObject30.bin"/><Relationship Id="rId5" Type="http://schemas.openxmlformats.org/officeDocument/2006/relationships/notesSlide" Target="../notesSlides/notesSlide49.xml"/><Relationship Id="rId4"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5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tags" Target="../tags/tag57.xml"/><Relationship Id="rId7" Type="http://schemas.openxmlformats.org/officeDocument/2006/relationships/image" Target="../media/image92.png"/><Relationship Id="rId2" Type="http://schemas.openxmlformats.org/officeDocument/2006/relationships/tags" Target="../tags/tag56.xml"/><Relationship Id="rId1" Type="http://schemas.openxmlformats.org/officeDocument/2006/relationships/vmlDrawing" Target="../drawings/vmlDrawing19.vml"/><Relationship Id="rId6" Type="http://schemas.openxmlformats.org/officeDocument/2006/relationships/oleObject" Target="../embeddings/oleObject31.bin"/><Relationship Id="rId5" Type="http://schemas.openxmlformats.org/officeDocument/2006/relationships/notesSlide" Target="../notesSlides/notesSlide50.xml"/><Relationship Id="rId4"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8" Type="http://schemas.openxmlformats.org/officeDocument/2006/relationships/hyperlink" Target="http://www.google.fr/url?q=http://fr.wikipedia.org/wiki/Fichier:R%C3%A9gion_Centre_(logo).svg&amp;sa=U&amp;ei=mMs6U56rLerV0QXFwIGQCQ&amp;ved=0CC4Q9QEwAA&amp;usg=AFQjCNHxrBJpNjMgfzr8VI8IU3Oj_yQ4bA" TargetMode="External"/><Relationship Id="rId13" Type="http://schemas.openxmlformats.org/officeDocument/2006/relationships/image" Target="../media/image96.jpeg"/><Relationship Id="rId3" Type="http://schemas.openxmlformats.org/officeDocument/2006/relationships/image" Target="../media/image93.jpeg"/><Relationship Id="rId7" Type="http://schemas.openxmlformats.org/officeDocument/2006/relationships/image" Target="../media/image72.jpeg"/><Relationship Id="rId12" Type="http://schemas.openxmlformats.org/officeDocument/2006/relationships/image" Target="../media/image24.jpeg"/><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openxmlformats.org/officeDocument/2006/relationships/image" Target="../media/image73.jpeg"/><Relationship Id="rId11" Type="http://schemas.openxmlformats.org/officeDocument/2006/relationships/hyperlink" Target="http://www.google.fr/url?q=http://pige2com.blogspot.com/2010/01/collection-les-regions-francaises.html&amp;sa=U&amp;ei=5IM6U4j1A-WW0QWjkICoDA&amp;ved=0CFAQ9QEwEQ&amp;usg=AFQjCNFgRC1ttYx8mFfJprJCfSKjBg4cRw" TargetMode="External"/><Relationship Id="rId5" Type="http://schemas.openxmlformats.org/officeDocument/2006/relationships/image" Target="../media/image71.png"/><Relationship Id="rId10" Type="http://schemas.openxmlformats.org/officeDocument/2006/relationships/image" Target="../media/image95.jpeg"/><Relationship Id="rId4" Type="http://schemas.openxmlformats.org/officeDocument/2006/relationships/image" Target="../media/image70.jpeg"/><Relationship Id="rId9" Type="http://schemas.openxmlformats.org/officeDocument/2006/relationships/image" Target="../media/image94.jpeg"/></Relationships>
</file>

<file path=ppt/slides/_rels/slide52.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hyperlink" Target="http://fr.123rf.com/photo_10326778_homme-3d-avec-la-loupe-recherche-globe.html" TargetMode="External"/><Relationship Id="rId3" Type="http://schemas.openxmlformats.org/officeDocument/2006/relationships/image" Target="../media/image97.jpeg"/><Relationship Id="rId7" Type="http://schemas.openxmlformats.org/officeDocument/2006/relationships/hyperlink" Target="http://fr.123rf.com/photo_9372907_.html" TargetMode="External"/><Relationship Id="rId12" Type="http://schemas.openxmlformats.org/officeDocument/2006/relationships/image" Target="../media/image104.jpeg"/><Relationship Id="rId17" Type="http://schemas.openxmlformats.org/officeDocument/2006/relationships/image" Target="../media/image107.jpeg"/><Relationship Id="rId2" Type="http://schemas.openxmlformats.org/officeDocument/2006/relationships/notesSlide" Target="../notesSlides/notesSlide52.xml"/><Relationship Id="rId16" Type="http://schemas.openxmlformats.org/officeDocument/2006/relationships/hyperlink" Target="http://www.google.fr/url?q=http://haitispf87.wordpress.com/partenaires/&amp;sa=U&amp;ei=mtk6U5HJDaSw0QWo0ICgAQ&amp;ved=0CDwQ9QEwBw&amp;usg=AFQjCNFlSpvp5uxl95xgW4k64PuImlL2fw" TargetMode="External"/><Relationship Id="rId1" Type="http://schemas.openxmlformats.org/officeDocument/2006/relationships/slideLayout" Target="../slideLayouts/slideLayout8.xml"/><Relationship Id="rId6" Type="http://schemas.openxmlformats.org/officeDocument/2006/relationships/image" Target="../media/image100.jpeg"/><Relationship Id="rId11" Type="http://schemas.openxmlformats.org/officeDocument/2006/relationships/hyperlink" Target="http://fr.123rf.com/photo_14815571_3d-personnes--homme-personne-avec-une-guitare-acoustique-guitariste-sur-scene-lors-d-39-un-microphon.html" TargetMode="External"/><Relationship Id="rId5" Type="http://schemas.openxmlformats.org/officeDocument/2006/relationships/image" Target="../media/image99.jpeg"/><Relationship Id="rId15" Type="http://schemas.openxmlformats.org/officeDocument/2006/relationships/image" Target="../media/image106.jpeg"/><Relationship Id="rId10" Type="http://schemas.openxmlformats.org/officeDocument/2006/relationships/image" Target="../media/image103.jpeg"/><Relationship Id="rId4" Type="http://schemas.openxmlformats.org/officeDocument/2006/relationships/image" Target="../media/image98.jpeg"/><Relationship Id="rId9" Type="http://schemas.openxmlformats.org/officeDocument/2006/relationships/image" Target="../media/image102.jpeg"/><Relationship Id="rId14" Type="http://schemas.openxmlformats.org/officeDocument/2006/relationships/image" Target="../media/image105.jpeg"/></Relationships>
</file>

<file path=ppt/slides/_rels/slide5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96.jpeg"/><Relationship Id="rId7"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72.jpeg"/><Relationship Id="rId10" Type="http://schemas.openxmlformats.org/officeDocument/2006/relationships/image" Target="../media/image108.jpeg"/><Relationship Id="rId4" Type="http://schemas.openxmlformats.org/officeDocument/2006/relationships/image" Target="../media/image20.jpeg"/><Relationship Id="rId9" Type="http://schemas.openxmlformats.org/officeDocument/2006/relationships/hyperlink" Target="http://www.google.fr/url?q=http://www.villecresnes.fr/blog/2014/01/31/coupure-sur-le-reseau-electrique-2/&amp;sa=U&amp;ei=J-w6U8TKAYWQhQfL7IGACw&amp;ved=0CCMQ9QEwAA&amp;usg=AFQjCNEwj5uPv_MQYY2z_YsRSliLBnxCxw"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tags" Target="../tags/tag59.xml"/><Relationship Id="rId7" Type="http://schemas.openxmlformats.org/officeDocument/2006/relationships/image" Target="../media/image109.png"/><Relationship Id="rId2" Type="http://schemas.openxmlformats.org/officeDocument/2006/relationships/tags" Target="../tags/tag58.xml"/><Relationship Id="rId1" Type="http://schemas.openxmlformats.org/officeDocument/2006/relationships/vmlDrawing" Target="../drawings/vmlDrawing20.vml"/><Relationship Id="rId6" Type="http://schemas.openxmlformats.org/officeDocument/2006/relationships/oleObject" Target="../embeddings/oleObject32.bin"/><Relationship Id="rId5" Type="http://schemas.openxmlformats.org/officeDocument/2006/relationships/notesSlide" Target="../notesSlides/notesSlide55.xml"/><Relationship Id="rId4"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tags" Target="../tags/tag61.xml"/><Relationship Id="rId7" Type="http://schemas.openxmlformats.org/officeDocument/2006/relationships/oleObject" Target="../embeddings/oleObject33.bin"/><Relationship Id="rId2" Type="http://schemas.openxmlformats.org/officeDocument/2006/relationships/tags" Target="../tags/tag60.xml"/><Relationship Id="rId1" Type="http://schemas.openxmlformats.org/officeDocument/2006/relationships/vmlDrawing" Target="../drawings/vmlDrawing21.vml"/><Relationship Id="rId6" Type="http://schemas.openxmlformats.org/officeDocument/2006/relationships/notesSlide" Target="../notesSlides/notesSlide57.xml"/><Relationship Id="rId5" Type="http://schemas.openxmlformats.org/officeDocument/2006/relationships/slideLayout" Target="../slideLayouts/slideLayout8.xml"/><Relationship Id="rId4" Type="http://schemas.openxmlformats.org/officeDocument/2006/relationships/tags" Target="../tags/tag62.xml"/><Relationship Id="rId9" Type="http://schemas.openxmlformats.org/officeDocument/2006/relationships/image" Target="../media/image49.jpeg"/></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tags" Target="../tags/tag64.xml"/><Relationship Id="rId7" Type="http://schemas.openxmlformats.org/officeDocument/2006/relationships/notesSlide" Target="../notesSlides/notesSlide58.xml"/><Relationship Id="rId2" Type="http://schemas.openxmlformats.org/officeDocument/2006/relationships/tags" Target="../tags/tag63.xml"/><Relationship Id="rId1" Type="http://schemas.openxmlformats.org/officeDocument/2006/relationships/vmlDrawing" Target="../drawings/vmlDrawing22.vml"/><Relationship Id="rId6" Type="http://schemas.openxmlformats.org/officeDocument/2006/relationships/slideLayout" Target="../slideLayouts/slideLayout8.xml"/><Relationship Id="rId5" Type="http://schemas.openxmlformats.org/officeDocument/2006/relationships/tags" Target="../tags/tag66.xml"/><Relationship Id="rId10" Type="http://schemas.openxmlformats.org/officeDocument/2006/relationships/image" Target="../media/image49.jpeg"/><Relationship Id="rId4" Type="http://schemas.openxmlformats.org/officeDocument/2006/relationships/tags" Target="../tags/tag65.xml"/><Relationship Id="rId9" Type="http://schemas.openxmlformats.org/officeDocument/2006/relationships/image" Target="../media/image111.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12.png"/><Relationship Id="rId2" Type="http://schemas.openxmlformats.org/officeDocument/2006/relationships/tags" Target="../tags/tag67.xml"/><Relationship Id="rId1" Type="http://schemas.openxmlformats.org/officeDocument/2006/relationships/vmlDrawing" Target="../drawings/vmlDrawing23.vml"/><Relationship Id="rId6" Type="http://schemas.openxmlformats.org/officeDocument/2006/relationships/oleObject" Target="../embeddings/oleObject35.bin"/><Relationship Id="rId5" Type="http://schemas.openxmlformats.org/officeDocument/2006/relationships/image" Target="../media/image49.jpe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13" Type="http://schemas.openxmlformats.org/officeDocument/2006/relationships/image" Target="../media/image25.jpeg"/><Relationship Id="rId3" Type="http://schemas.openxmlformats.org/officeDocument/2006/relationships/tags" Target="../tags/tag3.xml"/><Relationship Id="rId7" Type="http://schemas.openxmlformats.org/officeDocument/2006/relationships/slideLayout" Target="../slideLayouts/slideLayout8.xml"/><Relationship Id="rId12" Type="http://schemas.openxmlformats.org/officeDocument/2006/relationships/image" Target="../media/image24.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hyperlink" Target="http://www.google.fr/url?q=http://pige2com.blogspot.com/2010/01/collection-les-regions-francaises.html&amp;sa=U&amp;ei=5IM6U4j1A-WW0QWjkICoDA&amp;ved=0CFAQ9QEwEQ&amp;usg=AFQjCNFgRC1ttYx8mFfJprJCfSKjBg4cRw" TargetMode="External"/><Relationship Id="rId5" Type="http://schemas.openxmlformats.org/officeDocument/2006/relationships/tags" Target="../tags/tag5.xml"/><Relationship Id="rId10" Type="http://schemas.openxmlformats.org/officeDocument/2006/relationships/image" Target="../media/image23.jpeg"/><Relationship Id="rId4" Type="http://schemas.openxmlformats.org/officeDocument/2006/relationships/tags" Target="../tags/tag4.xml"/><Relationship Id="rId9"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9.jpeg"/><Relationship Id="rId2" Type="http://schemas.openxmlformats.org/officeDocument/2006/relationships/tags" Target="../tags/tag68.xml"/><Relationship Id="rId1" Type="http://schemas.openxmlformats.org/officeDocument/2006/relationships/vmlDrawing" Target="../drawings/vmlDrawing24.vml"/><Relationship Id="rId6" Type="http://schemas.openxmlformats.org/officeDocument/2006/relationships/image" Target="../media/image113.png"/><Relationship Id="rId5" Type="http://schemas.openxmlformats.org/officeDocument/2006/relationships/oleObject" Target="../embeddings/oleObject36.bin"/><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8" Type="http://schemas.openxmlformats.org/officeDocument/2006/relationships/hyperlink" Target="http://fr.123rf.com/photo_14815571_3d-personnes--homme-personne-avec-une-guitare-acoustique-guitariste-sur-scene-lors-d-39-un-microphon.html" TargetMode="External"/><Relationship Id="rId13" Type="http://schemas.openxmlformats.org/officeDocument/2006/relationships/image" Target="../media/image114.jpeg"/><Relationship Id="rId3" Type="http://schemas.openxmlformats.org/officeDocument/2006/relationships/image" Target="../media/image98.jpeg"/><Relationship Id="rId7" Type="http://schemas.openxmlformats.org/officeDocument/2006/relationships/image" Target="../media/image102.jpeg"/><Relationship Id="rId12" Type="http://schemas.openxmlformats.org/officeDocument/2006/relationships/image" Target="../media/image106.jpe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101.jpeg"/><Relationship Id="rId11" Type="http://schemas.openxmlformats.org/officeDocument/2006/relationships/image" Target="../media/image105.jpeg"/><Relationship Id="rId5" Type="http://schemas.openxmlformats.org/officeDocument/2006/relationships/hyperlink" Target="http://fr.123rf.com/photo_9372907_.html" TargetMode="External"/><Relationship Id="rId10" Type="http://schemas.openxmlformats.org/officeDocument/2006/relationships/hyperlink" Target="http://fr.123rf.com/photo_10326778_homme-3d-avec-la-loupe-recherche-globe.html" TargetMode="External"/><Relationship Id="rId4" Type="http://schemas.openxmlformats.org/officeDocument/2006/relationships/image" Target="../media/image99.jpeg"/><Relationship Id="rId9" Type="http://schemas.openxmlformats.org/officeDocument/2006/relationships/image" Target="../media/image104.jpeg"/></Relationships>
</file>

<file path=ppt/slides/_rels/slide62.xml.rels><?xml version="1.0" encoding="UTF-8" standalone="yes"?>
<Relationships xmlns="http://schemas.openxmlformats.org/package/2006/relationships"><Relationship Id="rId3" Type="http://schemas.openxmlformats.org/officeDocument/2006/relationships/tags" Target="../tags/tag70.xml"/><Relationship Id="rId7" Type="http://schemas.openxmlformats.org/officeDocument/2006/relationships/image" Target="../media/image115.png"/><Relationship Id="rId2" Type="http://schemas.openxmlformats.org/officeDocument/2006/relationships/tags" Target="../tags/tag69.xml"/><Relationship Id="rId1" Type="http://schemas.openxmlformats.org/officeDocument/2006/relationships/vmlDrawing" Target="../drawings/vmlDrawing25.vml"/><Relationship Id="rId6" Type="http://schemas.openxmlformats.org/officeDocument/2006/relationships/oleObject" Target="../embeddings/oleObject37.bin"/><Relationship Id="rId5" Type="http://schemas.openxmlformats.org/officeDocument/2006/relationships/notesSlide" Target="../notesSlides/notesSlide62.xml"/><Relationship Id="rId4"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tags" Target="../tags/tag72.xml"/><Relationship Id="rId7" Type="http://schemas.openxmlformats.org/officeDocument/2006/relationships/image" Target="../media/image31.jpeg"/><Relationship Id="rId2" Type="http://schemas.openxmlformats.org/officeDocument/2006/relationships/tags" Target="../tags/tag71.xml"/><Relationship Id="rId1" Type="http://schemas.openxmlformats.org/officeDocument/2006/relationships/vmlDrawing" Target="../drawings/vmlDrawing26.vml"/><Relationship Id="rId6" Type="http://schemas.openxmlformats.org/officeDocument/2006/relationships/notesSlide" Target="../notesSlides/notesSlide64.xml"/><Relationship Id="rId11" Type="http://schemas.openxmlformats.org/officeDocument/2006/relationships/image" Target="../media/image117.png"/><Relationship Id="rId5" Type="http://schemas.openxmlformats.org/officeDocument/2006/relationships/slideLayout" Target="../slideLayouts/slideLayout8.xml"/><Relationship Id="rId10" Type="http://schemas.openxmlformats.org/officeDocument/2006/relationships/oleObject" Target="../embeddings/oleObject39.bin"/><Relationship Id="rId4" Type="http://schemas.openxmlformats.org/officeDocument/2006/relationships/tags" Target="../tags/tag73.xml"/><Relationship Id="rId9" Type="http://schemas.openxmlformats.org/officeDocument/2006/relationships/image" Target="../media/image116.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8.xml"/><Relationship Id="rId1" Type="http://schemas.openxmlformats.org/officeDocument/2006/relationships/tags" Target="../tags/tag74.xml"/><Relationship Id="rId5" Type="http://schemas.openxmlformats.org/officeDocument/2006/relationships/image" Target="../media/image49.jpeg"/><Relationship Id="rId4" Type="http://schemas.openxmlformats.org/officeDocument/2006/relationships/chart" Target="../charts/chart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8.xml"/><Relationship Id="rId1" Type="http://schemas.openxmlformats.org/officeDocument/2006/relationships/tags" Target="../tags/tag75.xml"/><Relationship Id="rId5" Type="http://schemas.openxmlformats.org/officeDocument/2006/relationships/image" Target="../media/image49.jpeg"/><Relationship Id="rId4" Type="http://schemas.openxmlformats.org/officeDocument/2006/relationships/chart" Target="../charts/chart4.xml"/></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41.bin"/><Relationship Id="rId13" Type="http://schemas.openxmlformats.org/officeDocument/2006/relationships/image" Target="../media/image73.jpeg"/><Relationship Id="rId3" Type="http://schemas.openxmlformats.org/officeDocument/2006/relationships/tags" Target="../tags/tag77.xml"/><Relationship Id="rId7" Type="http://schemas.openxmlformats.org/officeDocument/2006/relationships/image" Target="../media/image118.png"/><Relationship Id="rId12" Type="http://schemas.openxmlformats.org/officeDocument/2006/relationships/image" Target="../media/image72.jpeg"/><Relationship Id="rId2" Type="http://schemas.openxmlformats.org/officeDocument/2006/relationships/tags" Target="../tags/tag76.xml"/><Relationship Id="rId1" Type="http://schemas.openxmlformats.org/officeDocument/2006/relationships/vmlDrawing" Target="../drawings/vmlDrawing27.vml"/><Relationship Id="rId6" Type="http://schemas.openxmlformats.org/officeDocument/2006/relationships/oleObject" Target="../embeddings/oleObject40.bin"/><Relationship Id="rId11" Type="http://schemas.openxmlformats.org/officeDocument/2006/relationships/image" Target="../media/image71.png"/><Relationship Id="rId5" Type="http://schemas.openxmlformats.org/officeDocument/2006/relationships/notesSlide" Target="../notesSlides/notesSlide67.xml"/><Relationship Id="rId15" Type="http://schemas.openxmlformats.org/officeDocument/2006/relationships/image" Target="../media/image120.jpeg"/><Relationship Id="rId10" Type="http://schemas.openxmlformats.org/officeDocument/2006/relationships/image" Target="../media/image70.jpeg"/><Relationship Id="rId4" Type="http://schemas.openxmlformats.org/officeDocument/2006/relationships/slideLayout" Target="../slideLayouts/slideLayout8.xml"/><Relationship Id="rId9" Type="http://schemas.openxmlformats.org/officeDocument/2006/relationships/image" Target="../media/image119.png"/><Relationship Id="rId14" Type="http://schemas.openxmlformats.org/officeDocument/2006/relationships/image" Target="../media/image31.jpeg"/></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43.bin"/><Relationship Id="rId13" Type="http://schemas.openxmlformats.org/officeDocument/2006/relationships/image" Target="../media/image31.jpeg"/><Relationship Id="rId3" Type="http://schemas.openxmlformats.org/officeDocument/2006/relationships/tags" Target="../tags/tag79.xml"/><Relationship Id="rId7" Type="http://schemas.openxmlformats.org/officeDocument/2006/relationships/image" Target="../media/image121.png"/><Relationship Id="rId12" Type="http://schemas.openxmlformats.org/officeDocument/2006/relationships/image" Target="../media/image77.jpeg"/><Relationship Id="rId2" Type="http://schemas.openxmlformats.org/officeDocument/2006/relationships/tags" Target="../tags/tag78.xml"/><Relationship Id="rId1" Type="http://schemas.openxmlformats.org/officeDocument/2006/relationships/vmlDrawing" Target="../drawings/vmlDrawing28.vml"/><Relationship Id="rId6" Type="http://schemas.openxmlformats.org/officeDocument/2006/relationships/oleObject" Target="../embeddings/oleObject42.bin"/><Relationship Id="rId11" Type="http://schemas.openxmlformats.org/officeDocument/2006/relationships/image" Target="../media/image78.png"/><Relationship Id="rId5" Type="http://schemas.openxmlformats.org/officeDocument/2006/relationships/notesSlide" Target="../notesSlides/notesSlide68.xml"/><Relationship Id="rId15" Type="http://schemas.openxmlformats.org/officeDocument/2006/relationships/image" Target="../media/image120.jpeg"/><Relationship Id="rId10" Type="http://schemas.openxmlformats.org/officeDocument/2006/relationships/image" Target="../media/image76.jpeg"/><Relationship Id="rId4" Type="http://schemas.openxmlformats.org/officeDocument/2006/relationships/slideLayout" Target="../slideLayouts/slideLayout8.xml"/><Relationship Id="rId9" Type="http://schemas.openxmlformats.org/officeDocument/2006/relationships/image" Target="../media/image122.png"/><Relationship Id="rId14" Type="http://schemas.openxmlformats.org/officeDocument/2006/relationships/image" Target="../media/image79.jpeg"/></Relationships>
</file>

<file path=ppt/slides/_rels/slide6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tags" Target="../tags/tag81.xml"/><Relationship Id="rId7" Type="http://schemas.openxmlformats.org/officeDocument/2006/relationships/image" Target="../media/image123.png"/><Relationship Id="rId2" Type="http://schemas.openxmlformats.org/officeDocument/2006/relationships/tags" Target="../tags/tag80.xml"/><Relationship Id="rId1" Type="http://schemas.openxmlformats.org/officeDocument/2006/relationships/vmlDrawing" Target="../drawings/vmlDrawing29.vml"/><Relationship Id="rId6" Type="http://schemas.openxmlformats.org/officeDocument/2006/relationships/oleObject" Target="../embeddings/oleObject44.bin"/><Relationship Id="rId11" Type="http://schemas.openxmlformats.org/officeDocument/2006/relationships/image" Target="../media/image72.jpeg"/><Relationship Id="rId5" Type="http://schemas.openxmlformats.org/officeDocument/2006/relationships/notesSlide" Target="../notesSlides/notesSlide69.xml"/><Relationship Id="rId10" Type="http://schemas.openxmlformats.org/officeDocument/2006/relationships/image" Target="../media/image70.jpeg"/><Relationship Id="rId4" Type="http://schemas.openxmlformats.org/officeDocument/2006/relationships/slideLayout" Target="../slideLayouts/slideLayout8.xml"/><Relationship Id="rId9" Type="http://schemas.openxmlformats.org/officeDocument/2006/relationships/image" Target="../media/image8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tags" Target="../tags/tag83.xml"/><Relationship Id="rId7" Type="http://schemas.openxmlformats.org/officeDocument/2006/relationships/image" Target="../media/image124.png"/><Relationship Id="rId12" Type="http://schemas.openxmlformats.org/officeDocument/2006/relationships/image" Target="../media/image49.jpeg"/><Relationship Id="rId2" Type="http://schemas.openxmlformats.org/officeDocument/2006/relationships/tags" Target="../tags/tag82.xml"/><Relationship Id="rId1" Type="http://schemas.openxmlformats.org/officeDocument/2006/relationships/vmlDrawing" Target="../drawings/vmlDrawing30.vml"/><Relationship Id="rId6" Type="http://schemas.openxmlformats.org/officeDocument/2006/relationships/oleObject" Target="../embeddings/oleObject45.bin"/><Relationship Id="rId11" Type="http://schemas.openxmlformats.org/officeDocument/2006/relationships/image" Target="../media/image70.jpeg"/><Relationship Id="rId5" Type="http://schemas.openxmlformats.org/officeDocument/2006/relationships/notesSlide" Target="../notesSlides/notesSlide70.xml"/><Relationship Id="rId10" Type="http://schemas.openxmlformats.org/officeDocument/2006/relationships/image" Target="../media/image85.jpeg"/><Relationship Id="rId4" Type="http://schemas.openxmlformats.org/officeDocument/2006/relationships/slideLayout" Target="../slideLayouts/slideLayout8.xml"/><Relationship Id="rId9" Type="http://schemas.openxmlformats.org/officeDocument/2006/relationships/image" Target="../media/image83.jpeg"/></Relationships>
</file>

<file path=ppt/slides/_rels/slide7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tags" Target="../tags/tag85.xml"/><Relationship Id="rId7" Type="http://schemas.openxmlformats.org/officeDocument/2006/relationships/oleObject" Target="../embeddings/oleObject46.bin"/><Relationship Id="rId2" Type="http://schemas.openxmlformats.org/officeDocument/2006/relationships/tags" Target="../tags/tag84.xml"/><Relationship Id="rId1" Type="http://schemas.openxmlformats.org/officeDocument/2006/relationships/vmlDrawing" Target="../drawings/vmlDrawing31.vml"/><Relationship Id="rId6" Type="http://schemas.openxmlformats.org/officeDocument/2006/relationships/notesSlide" Target="../notesSlides/notesSlide71.xml"/><Relationship Id="rId5" Type="http://schemas.openxmlformats.org/officeDocument/2006/relationships/slideLayout" Target="../slideLayouts/slideLayout8.xml"/><Relationship Id="rId4" Type="http://schemas.openxmlformats.org/officeDocument/2006/relationships/tags" Target="../tags/tag86.xml"/><Relationship Id="rId9" Type="http://schemas.openxmlformats.org/officeDocument/2006/relationships/image" Target="../media/image49.jpeg"/></Relationships>
</file>

<file path=ppt/slides/_rels/slide72.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tags" Target="../tags/tag88.xml"/><Relationship Id="rId7" Type="http://schemas.openxmlformats.org/officeDocument/2006/relationships/oleObject" Target="../embeddings/oleObject47.bin"/><Relationship Id="rId2" Type="http://schemas.openxmlformats.org/officeDocument/2006/relationships/tags" Target="../tags/tag87.xml"/><Relationship Id="rId1" Type="http://schemas.openxmlformats.org/officeDocument/2006/relationships/vmlDrawing" Target="../drawings/vmlDrawing32.vml"/><Relationship Id="rId6" Type="http://schemas.openxmlformats.org/officeDocument/2006/relationships/notesSlide" Target="../notesSlides/notesSlide72.xml"/><Relationship Id="rId5" Type="http://schemas.openxmlformats.org/officeDocument/2006/relationships/slideLayout" Target="../slideLayouts/slideLayout8.xml"/><Relationship Id="rId4" Type="http://schemas.openxmlformats.org/officeDocument/2006/relationships/tags" Target="../tags/tag89.xml"/><Relationship Id="rId9" Type="http://schemas.openxmlformats.org/officeDocument/2006/relationships/image" Target="../media/image49.jpeg"/></Relationships>
</file>

<file path=ppt/slides/_rels/slide73.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23.jpeg"/><Relationship Id="rId7" Type="http://schemas.openxmlformats.org/officeDocument/2006/relationships/image" Target="../media/image93.jpeg"/><Relationship Id="rId2" Type="http://schemas.openxmlformats.org/officeDocument/2006/relationships/notesSlide" Target="../notesSlides/notesSlide73.xml"/><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24.jpeg"/><Relationship Id="rId4" Type="http://schemas.openxmlformats.org/officeDocument/2006/relationships/hyperlink" Target="http://www.google.fr/url?q=http://pige2com.blogspot.com/2010/01/collection-les-regions-francaises.html&amp;sa=U&amp;ei=5IM6U4j1A-WW0QWjkICoDA&amp;ved=0CFAQ9QEwEQ&amp;usg=AFQjCNFgRC1ttYx8mFfJprJCfSKjBg4cRw" TargetMode="External"/><Relationship Id="rId9" Type="http://schemas.openxmlformats.org/officeDocument/2006/relationships/image" Target="../media/image71.png"/></Relationships>
</file>

<file path=ppt/slides/_rels/slide74.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07.jpeg"/><Relationship Id="rId3" Type="http://schemas.openxmlformats.org/officeDocument/2006/relationships/image" Target="../media/image98.jpeg"/><Relationship Id="rId7" Type="http://schemas.openxmlformats.org/officeDocument/2006/relationships/image" Target="../media/image101.jpeg"/><Relationship Id="rId12" Type="http://schemas.openxmlformats.org/officeDocument/2006/relationships/hyperlink" Target="http://www.google.fr/url?q=http://haitispf87.wordpress.com/partenaires/&amp;sa=U&amp;ei=mtk6U5HJDaSw0QWo0ICgAQ&amp;ved=0CDwQ9QEwBw&amp;usg=AFQjCNFlSpvp5uxl95xgW4k64PuImlL2fw" TargetMode="External"/><Relationship Id="rId2" Type="http://schemas.openxmlformats.org/officeDocument/2006/relationships/notesSlide" Target="../notesSlides/notesSlide74.xml"/><Relationship Id="rId1" Type="http://schemas.openxmlformats.org/officeDocument/2006/relationships/slideLayout" Target="../slideLayouts/slideLayout8.xml"/><Relationship Id="rId6" Type="http://schemas.openxmlformats.org/officeDocument/2006/relationships/hyperlink" Target="http://fr.123rf.com/photo_9372907_.html" TargetMode="External"/><Relationship Id="rId11" Type="http://schemas.openxmlformats.org/officeDocument/2006/relationships/image" Target="../media/image106.jpeg"/><Relationship Id="rId5" Type="http://schemas.openxmlformats.org/officeDocument/2006/relationships/image" Target="../media/image100.jpeg"/><Relationship Id="rId10" Type="http://schemas.openxmlformats.org/officeDocument/2006/relationships/image" Target="../media/image104.jpeg"/><Relationship Id="rId4" Type="http://schemas.openxmlformats.org/officeDocument/2006/relationships/image" Target="../media/image99.jpeg"/><Relationship Id="rId9" Type="http://schemas.openxmlformats.org/officeDocument/2006/relationships/hyperlink" Target="http://fr.123rf.com/photo_14815571_3d-personnes--homme-personne-avec-une-guitare-acoustique-guitariste-sur-scene-lors-d-39-un-microphon.html" TargetMode="External"/><Relationship Id="rId14" Type="http://schemas.openxmlformats.org/officeDocument/2006/relationships/image" Target="../media/image103.jpeg"/></Relationships>
</file>

<file path=ppt/slides/_rels/slide75.xml.rels><?xml version="1.0" encoding="UTF-8" standalone="yes"?>
<Relationships xmlns="http://schemas.openxmlformats.org/package/2006/relationships"><Relationship Id="rId3" Type="http://schemas.openxmlformats.org/officeDocument/2006/relationships/tags" Target="../tags/tag91.xml"/><Relationship Id="rId7" Type="http://schemas.openxmlformats.org/officeDocument/2006/relationships/image" Target="../media/image127.png"/><Relationship Id="rId2" Type="http://schemas.openxmlformats.org/officeDocument/2006/relationships/tags" Target="../tags/tag90.xml"/><Relationship Id="rId1" Type="http://schemas.openxmlformats.org/officeDocument/2006/relationships/vmlDrawing" Target="../drawings/vmlDrawing33.vml"/><Relationship Id="rId6" Type="http://schemas.openxmlformats.org/officeDocument/2006/relationships/oleObject" Target="../embeddings/oleObject48.bin"/><Relationship Id="rId5" Type="http://schemas.openxmlformats.org/officeDocument/2006/relationships/notesSlide" Target="../notesSlides/notesSlide75.xml"/><Relationship Id="rId4"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tags" Target="../tags/tag93.xml"/><Relationship Id="rId7" Type="http://schemas.openxmlformats.org/officeDocument/2006/relationships/oleObject" Target="../embeddings/oleObject49.bin"/><Relationship Id="rId2" Type="http://schemas.openxmlformats.org/officeDocument/2006/relationships/tags" Target="../tags/tag92.xml"/><Relationship Id="rId1" Type="http://schemas.openxmlformats.org/officeDocument/2006/relationships/vmlDrawing" Target="../drawings/vmlDrawing34.vml"/><Relationship Id="rId6" Type="http://schemas.openxmlformats.org/officeDocument/2006/relationships/notesSlide" Target="../notesSlides/notesSlide78.xml"/><Relationship Id="rId11" Type="http://schemas.openxmlformats.org/officeDocument/2006/relationships/image" Target="../media/image49.jpeg"/><Relationship Id="rId5" Type="http://schemas.openxmlformats.org/officeDocument/2006/relationships/slideLayout" Target="../slideLayouts/slideLayout8.xml"/><Relationship Id="rId10" Type="http://schemas.openxmlformats.org/officeDocument/2006/relationships/image" Target="../media/image129.png"/><Relationship Id="rId4" Type="http://schemas.openxmlformats.org/officeDocument/2006/relationships/tags" Target="../tags/tag94.xml"/><Relationship Id="rId9" Type="http://schemas.openxmlformats.org/officeDocument/2006/relationships/oleObject" Target="../embeddings/oleObject50.bin"/></Relationships>
</file>

<file path=ppt/slides/_rels/slide7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tags" Target="../tags/tag96.xml"/><Relationship Id="rId7" Type="http://schemas.openxmlformats.org/officeDocument/2006/relationships/oleObject" Target="../embeddings/oleObject51.bin"/><Relationship Id="rId2" Type="http://schemas.openxmlformats.org/officeDocument/2006/relationships/tags" Target="../tags/tag95.xml"/><Relationship Id="rId1" Type="http://schemas.openxmlformats.org/officeDocument/2006/relationships/vmlDrawing" Target="../drawings/vmlDrawing35.vml"/><Relationship Id="rId6" Type="http://schemas.openxmlformats.org/officeDocument/2006/relationships/notesSlide" Target="../notesSlides/notesSlide79.xml"/><Relationship Id="rId11" Type="http://schemas.openxmlformats.org/officeDocument/2006/relationships/image" Target="../media/image31.jpeg"/><Relationship Id="rId5" Type="http://schemas.openxmlformats.org/officeDocument/2006/relationships/slideLayout" Target="../slideLayouts/slideLayout8.xml"/><Relationship Id="rId10" Type="http://schemas.openxmlformats.org/officeDocument/2006/relationships/image" Target="../media/image131.png"/><Relationship Id="rId4" Type="http://schemas.openxmlformats.org/officeDocument/2006/relationships/tags" Target="../tags/tag97.xml"/><Relationship Id="rId9" Type="http://schemas.openxmlformats.org/officeDocument/2006/relationships/oleObject" Target="../embeddings/oleObject52.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oleObject" Target="???" TargetMode="External"/></Relationships>
</file>

<file path=ppt/slides/_rels/slide80.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notesSlide" Target="../notesSlides/notesSlide80.xml"/><Relationship Id="rId1" Type="http://schemas.openxmlformats.org/officeDocument/2006/relationships/slideLayout" Target="../slideLayouts/slideLayout11.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81.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tags" Target="../tags/tag99.xml"/><Relationship Id="rId7" Type="http://schemas.openxmlformats.org/officeDocument/2006/relationships/oleObject" Target="../embeddings/oleObject53.bin"/><Relationship Id="rId2" Type="http://schemas.openxmlformats.org/officeDocument/2006/relationships/tags" Target="../tags/tag98.xml"/><Relationship Id="rId1" Type="http://schemas.openxmlformats.org/officeDocument/2006/relationships/vmlDrawing" Target="../drawings/vmlDrawing36.vml"/><Relationship Id="rId6" Type="http://schemas.openxmlformats.org/officeDocument/2006/relationships/notesSlide" Target="../notesSlides/notesSlide81.xml"/><Relationship Id="rId11" Type="http://schemas.openxmlformats.org/officeDocument/2006/relationships/image" Target="../media/image31.jpeg"/><Relationship Id="rId5" Type="http://schemas.openxmlformats.org/officeDocument/2006/relationships/slideLayout" Target="../slideLayouts/slideLayout8.xml"/><Relationship Id="rId10" Type="http://schemas.openxmlformats.org/officeDocument/2006/relationships/image" Target="../media/image139.png"/><Relationship Id="rId4" Type="http://schemas.openxmlformats.org/officeDocument/2006/relationships/tags" Target="../tags/tag100.xml"/><Relationship Id="rId9" Type="http://schemas.openxmlformats.org/officeDocument/2006/relationships/oleObject" Target="../embeddings/oleObject54.bin"/></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20.jpeg"/><Relationship Id="rId2" Type="http://schemas.openxmlformats.org/officeDocument/2006/relationships/notesSlide" Target="../notesSlides/notesSlide84.xml"/><Relationship Id="rId1" Type="http://schemas.openxmlformats.org/officeDocument/2006/relationships/slideLayout" Target="../slideLayouts/slideLayout8.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hyperlink" Target="http://fr.123rf.com/photo_6672520_presentation-de-la-nouvelle-maison-image-3d-isole.html" TargetMode="Externa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oleObject" Target="../embeddings/oleObject55.bin"/><Relationship Id="rId3" Type="http://schemas.openxmlformats.org/officeDocument/2006/relationships/tags" Target="../tags/tag102.xml"/><Relationship Id="rId7" Type="http://schemas.openxmlformats.org/officeDocument/2006/relationships/image" Target="../media/image31.jpeg"/><Relationship Id="rId2" Type="http://schemas.openxmlformats.org/officeDocument/2006/relationships/tags" Target="../tags/tag101.xml"/><Relationship Id="rId1" Type="http://schemas.openxmlformats.org/officeDocument/2006/relationships/vmlDrawing" Target="../drawings/vmlDrawing37.vml"/><Relationship Id="rId6" Type="http://schemas.openxmlformats.org/officeDocument/2006/relationships/notesSlide" Target="../notesSlides/notesSlide87.xml"/><Relationship Id="rId11" Type="http://schemas.openxmlformats.org/officeDocument/2006/relationships/image" Target="../media/image143.png"/><Relationship Id="rId5" Type="http://schemas.openxmlformats.org/officeDocument/2006/relationships/slideLayout" Target="../slideLayouts/slideLayout8.xml"/><Relationship Id="rId10" Type="http://schemas.openxmlformats.org/officeDocument/2006/relationships/oleObject" Target="../embeddings/oleObject56.bin"/><Relationship Id="rId4" Type="http://schemas.openxmlformats.org/officeDocument/2006/relationships/tags" Target="../tags/tag103.xml"/><Relationship Id="rId9" Type="http://schemas.openxmlformats.org/officeDocument/2006/relationships/image" Target="../media/image142.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44.png"/><Relationship Id="rId2" Type="http://schemas.openxmlformats.org/officeDocument/2006/relationships/tags" Target="../tags/tag104.xml"/><Relationship Id="rId1" Type="http://schemas.openxmlformats.org/officeDocument/2006/relationships/vmlDrawing" Target="../drawings/vmlDrawing38.vml"/><Relationship Id="rId6" Type="http://schemas.openxmlformats.org/officeDocument/2006/relationships/oleObject" Target="../embeddings/oleObject57.bin"/><Relationship Id="rId5" Type="http://schemas.openxmlformats.org/officeDocument/2006/relationships/image" Target="../media/image31.jpeg"/><Relationship Id="rId4"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tags" Target="../tags/tag106.xml"/><Relationship Id="rId7" Type="http://schemas.openxmlformats.org/officeDocument/2006/relationships/oleObject" Target="../embeddings/oleObject58.bin"/><Relationship Id="rId2" Type="http://schemas.openxmlformats.org/officeDocument/2006/relationships/tags" Target="../tags/tag105.xml"/><Relationship Id="rId1" Type="http://schemas.openxmlformats.org/officeDocument/2006/relationships/vmlDrawing" Target="../drawings/vmlDrawing39.vml"/><Relationship Id="rId6" Type="http://schemas.openxmlformats.org/officeDocument/2006/relationships/notesSlide" Target="../notesSlides/notesSlide89.xml"/><Relationship Id="rId11" Type="http://schemas.openxmlformats.org/officeDocument/2006/relationships/image" Target="../media/image146.png"/><Relationship Id="rId5" Type="http://schemas.openxmlformats.org/officeDocument/2006/relationships/slideLayout" Target="../slideLayouts/slideLayout8.xml"/><Relationship Id="rId10" Type="http://schemas.openxmlformats.org/officeDocument/2006/relationships/oleObject" Target="../embeddings/oleObject59.bin"/><Relationship Id="rId4" Type="http://schemas.openxmlformats.org/officeDocument/2006/relationships/tags" Target="../tags/tag107.xml"/><Relationship Id="rId9" Type="http://schemas.openxmlformats.org/officeDocument/2006/relationships/image" Target="../media/image6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tags" Target="../tags/tag109.xml"/><Relationship Id="rId7" Type="http://schemas.openxmlformats.org/officeDocument/2006/relationships/oleObject" Target="../embeddings/oleObject60.bin"/><Relationship Id="rId2" Type="http://schemas.openxmlformats.org/officeDocument/2006/relationships/tags" Target="../tags/tag108.xml"/><Relationship Id="rId1" Type="http://schemas.openxmlformats.org/officeDocument/2006/relationships/vmlDrawing" Target="../drawings/vmlDrawing40.vml"/><Relationship Id="rId6" Type="http://schemas.openxmlformats.org/officeDocument/2006/relationships/notesSlide" Target="../notesSlides/notesSlide90.xml"/><Relationship Id="rId11" Type="http://schemas.openxmlformats.org/officeDocument/2006/relationships/image" Target="../media/image62.png"/><Relationship Id="rId5" Type="http://schemas.openxmlformats.org/officeDocument/2006/relationships/slideLayout" Target="../slideLayouts/slideLayout8.xml"/><Relationship Id="rId10" Type="http://schemas.openxmlformats.org/officeDocument/2006/relationships/image" Target="../media/image148.png"/><Relationship Id="rId4" Type="http://schemas.openxmlformats.org/officeDocument/2006/relationships/tags" Target="../tags/tag110.xml"/><Relationship Id="rId9" Type="http://schemas.openxmlformats.org/officeDocument/2006/relationships/oleObject" Target="../embeddings/oleObject61.bin"/></Relationships>
</file>

<file path=ppt/slides/_rels/slide91.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tags" Target="../tags/tag112.xml"/><Relationship Id="rId7" Type="http://schemas.openxmlformats.org/officeDocument/2006/relationships/oleObject" Target="../embeddings/oleObject62.bin"/><Relationship Id="rId2" Type="http://schemas.openxmlformats.org/officeDocument/2006/relationships/tags" Target="../tags/tag111.xml"/><Relationship Id="rId1" Type="http://schemas.openxmlformats.org/officeDocument/2006/relationships/vmlDrawing" Target="../drawings/vmlDrawing41.vml"/><Relationship Id="rId6" Type="http://schemas.openxmlformats.org/officeDocument/2006/relationships/notesSlide" Target="../notesSlides/notesSlide91.xml"/><Relationship Id="rId11" Type="http://schemas.openxmlformats.org/officeDocument/2006/relationships/image" Target="../media/image63.jpeg"/><Relationship Id="rId5" Type="http://schemas.openxmlformats.org/officeDocument/2006/relationships/slideLayout" Target="../slideLayouts/slideLayout8.xml"/><Relationship Id="rId10" Type="http://schemas.openxmlformats.org/officeDocument/2006/relationships/image" Target="../media/image150.png"/><Relationship Id="rId4" Type="http://schemas.openxmlformats.org/officeDocument/2006/relationships/tags" Target="../tags/tag113.xml"/><Relationship Id="rId9" Type="http://schemas.openxmlformats.org/officeDocument/2006/relationships/oleObject" Target="../embeddings/oleObject63.bin"/></Relationships>
</file>

<file path=ppt/slides/_rels/slide92.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23.jpeg"/><Relationship Id="rId2" Type="http://schemas.openxmlformats.org/officeDocument/2006/relationships/notesSlide" Target="../notesSlides/notesSlide92.xml"/><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24.jpeg"/><Relationship Id="rId4" Type="http://schemas.openxmlformats.org/officeDocument/2006/relationships/hyperlink" Target="http://www.google.fr/url?q=http://pige2com.blogspot.com/2010/01/collection-les-regions-francaises.html&amp;sa=U&amp;ei=5IM6U4j1A-WW0QWjkICoDA&amp;ved=0CFAQ9QEwEQ&amp;usg=AFQjCNFgRC1ttYx8mFfJprJCfSKjBg4cRw"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tags" Target="../tags/tag115.xml"/><Relationship Id="rId7" Type="http://schemas.openxmlformats.org/officeDocument/2006/relationships/image" Target="../media/image151.png"/><Relationship Id="rId2" Type="http://schemas.openxmlformats.org/officeDocument/2006/relationships/tags" Target="../tags/tag114.xml"/><Relationship Id="rId1" Type="http://schemas.openxmlformats.org/officeDocument/2006/relationships/vmlDrawing" Target="../drawings/vmlDrawing42.vml"/><Relationship Id="rId6" Type="http://schemas.openxmlformats.org/officeDocument/2006/relationships/oleObject" Target="../embeddings/oleObject64.bin"/><Relationship Id="rId5" Type="http://schemas.openxmlformats.org/officeDocument/2006/relationships/notesSlide" Target="../notesSlides/notesSlide95.xml"/><Relationship Id="rId4"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tags" Target="../tags/tag117.xml"/><Relationship Id="rId7" Type="http://schemas.openxmlformats.org/officeDocument/2006/relationships/image" Target="../media/image152.png"/><Relationship Id="rId2" Type="http://schemas.openxmlformats.org/officeDocument/2006/relationships/tags" Target="../tags/tag116.xml"/><Relationship Id="rId1" Type="http://schemas.openxmlformats.org/officeDocument/2006/relationships/vmlDrawing" Target="../drawings/vmlDrawing43.vml"/><Relationship Id="rId6" Type="http://schemas.openxmlformats.org/officeDocument/2006/relationships/oleObject" Target="../embeddings/oleObject65.bin"/><Relationship Id="rId5" Type="http://schemas.openxmlformats.org/officeDocument/2006/relationships/notesSlide" Target="../notesSlides/notesSlide96.xml"/><Relationship Id="rId4"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tags" Target="../tags/tag119.xml"/><Relationship Id="rId7" Type="http://schemas.openxmlformats.org/officeDocument/2006/relationships/image" Target="../media/image153.png"/><Relationship Id="rId2" Type="http://schemas.openxmlformats.org/officeDocument/2006/relationships/tags" Target="../tags/tag118.xml"/><Relationship Id="rId1" Type="http://schemas.openxmlformats.org/officeDocument/2006/relationships/vmlDrawing" Target="../drawings/vmlDrawing44.vml"/><Relationship Id="rId6" Type="http://schemas.openxmlformats.org/officeDocument/2006/relationships/oleObject" Target="../embeddings/oleObject66.bin"/><Relationship Id="rId5" Type="http://schemas.openxmlformats.org/officeDocument/2006/relationships/notesSlide" Target="../notesSlides/notesSlide97.xml"/><Relationship Id="rId4"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tags" Target="../tags/tag121.xml"/><Relationship Id="rId7" Type="http://schemas.openxmlformats.org/officeDocument/2006/relationships/image" Target="../media/image155.png"/><Relationship Id="rId2" Type="http://schemas.openxmlformats.org/officeDocument/2006/relationships/tags" Target="../tags/tag120.xml"/><Relationship Id="rId1" Type="http://schemas.openxmlformats.org/officeDocument/2006/relationships/vmlDrawing" Target="../drawings/vmlDrawing45.vml"/><Relationship Id="rId6" Type="http://schemas.openxmlformats.org/officeDocument/2006/relationships/oleObject" Target="../embeddings/oleObject67.bin"/><Relationship Id="rId5" Type="http://schemas.openxmlformats.org/officeDocument/2006/relationships/notesSlide" Target="../notesSlides/notesSlide98.xml"/><Relationship Id="rId4"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tags" Target="../tags/tag123.xml"/><Relationship Id="rId7" Type="http://schemas.openxmlformats.org/officeDocument/2006/relationships/image" Target="../media/image156.png"/><Relationship Id="rId2" Type="http://schemas.openxmlformats.org/officeDocument/2006/relationships/tags" Target="../tags/tag122.xml"/><Relationship Id="rId1" Type="http://schemas.openxmlformats.org/officeDocument/2006/relationships/vmlDrawing" Target="../drawings/vmlDrawing46.vml"/><Relationship Id="rId6" Type="http://schemas.openxmlformats.org/officeDocument/2006/relationships/oleObject" Target="../embeddings/oleObject68.bin"/><Relationship Id="rId5" Type="http://schemas.openxmlformats.org/officeDocument/2006/relationships/notesSlide" Target="../notesSlides/notesSlide99.xml"/><Relationship Id="rId4"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ce réservé du texte 3"/>
          <p:cNvSpPr>
            <a:spLocks noGrp="1"/>
          </p:cNvSpPr>
          <p:nvPr>
            <p:ph type="body" sz="quarter" idx="13"/>
          </p:nvPr>
        </p:nvSpPr>
        <p:spPr>
          <a:xfrm>
            <a:off x="719138" y="2178050"/>
            <a:ext cx="6877050" cy="3744913"/>
          </a:xfrm>
        </p:spPr>
        <p:txBody>
          <a:bodyPr/>
          <a:lstStyle/>
          <a:p>
            <a:r>
              <a:rPr lang="fr-FR" smtClean="0"/>
              <a:t>Etude de notoriété et d’image de la région Limousin</a:t>
            </a:r>
          </a:p>
          <a:p>
            <a:pPr lvl="1"/>
            <a:r>
              <a:rPr lang="fr-FR" sz="2000" smtClean="0"/>
              <a:t>- Rapport -</a:t>
            </a:r>
          </a:p>
          <a:p>
            <a:pPr lvl="1"/>
            <a:r>
              <a:rPr lang="fr-FR" sz="1400" smtClean="0"/>
              <a:t>À l’attention de Carine PAULIAC</a:t>
            </a:r>
          </a:p>
          <a:p>
            <a:pPr lvl="2"/>
            <a:endParaRPr lang="fr-FR" smtClean="0"/>
          </a:p>
          <a:p>
            <a:pPr lvl="2"/>
            <a:endParaRPr lang="fr-FR" smtClean="0"/>
          </a:p>
          <a:p>
            <a:pPr lvl="2"/>
            <a:r>
              <a:rPr lang="fr-FR" smtClean="0"/>
              <a:t>Virginie WONG, Directrice du Pôle Consumer – 01.57.00.58.76 </a:t>
            </a:r>
          </a:p>
          <a:p>
            <a:pPr lvl="2"/>
            <a:r>
              <a:rPr lang="fr-FR" smtClean="0"/>
              <a:t>Nathalie CROMBECQUE, Directrice de clientèle du Pôle Consumer – 01.57.00.58.75</a:t>
            </a:r>
          </a:p>
          <a:p>
            <a:pPr lvl="2"/>
            <a:r>
              <a:rPr lang="fr-FR" smtClean="0"/>
              <a:t>Pauline LAINE, Chargée d’études Senior du Pôle Consumer – 01.57.00.58.78</a:t>
            </a:r>
          </a:p>
          <a:p>
            <a:pPr lvl="2"/>
            <a:endParaRPr lang="fr-FR" smtClean="0"/>
          </a:p>
          <a:p>
            <a:pPr lvl="2"/>
            <a:r>
              <a:rPr lang="fr-FR" smtClean="0"/>
              <a:t>Études n°1301654</a:t>
            </a:r>
          </a:p>
          <a:p>
            <a:pPr lvl="2"/>
            <a:r>
              <a:rPr lang="fr-FR" smtClean="0"/>
              <a:t>Mars 2014</a:t>
            </a:r>
          </a:p>
        </p:txBody>
      </p:sp>
      <p:pic>
        <p:nvPicPr>
          <p:cNvPr id="38914" name="Image 3" descr="logo-tourisme-limousin.png"/>
          <p:cNvPicPr>
            <a:picLocks noChangeAspect="1"/>
          </p:cNvPicPr>
          <p:nvPr/>
        </p:nvPicPr>
        <p:blipFill>
          <a:blip r:embed="rId3"/>
          <a:srcRect/>
          <a:stretch>
            <a:fillRect/>
          </a:stretch>
        </p:blipFill>
        <p:spPr bwMode="auto">
          <a:xfrm>
            <a:off x="0" y="0"/>
            <a:ext cx="3411538" cy="1052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Sommaire</a:t>
            </a:r>
            <a:endParaRPr lang="fr-FR" dirty="0"/>
          </a:p>
        </p:txBody>
      </p:sp>
      <p:sp>
        <p:nvSpPr>
          <p:cNvPr id="3" name="Espace réservé du numéro de diapositive 2"/>
          <p:cNvSpPr>
            <a:spLocks noGrp="1"/>
          </p:cNvSpPr>
          <p:nvPr>
            <p:ph type="sldNum" sz="quarter" idx="31"/>
          </p:nvPr>
        </p:nvSpPr>
        <p:spPr/>
        <p:txBody>
          <a:bodyPr/>
          <a:lstStyle/>
          <a:p>
            <a:pPr>
              <a:defRPr/>
            </a:pPr>
            <a:fld id="{0317E834-F6BC-4763-9E01-0019612354B5}" type="slidenum">
              <a:rPr lang="fr-FR"/>
              <a:pPr>
                <a:defRPr/>
              </a:pPr>
              <a:t>10</a:t>
            </a:fld>
            <a:r>
              <a:rPr lang="fr-FR" dirty="0"/>
              <a:t> </a:t>
            </a:r>
          </a:p>
        </p:txBody>
      </p:sp>
      <p:sp>
        <p:nvSpPr>
          <p:cNvPr id="5"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7" name="ZoneTexte 6"/>
          <p:cNvSpPr txBox="1"/>
          <p:nvPr/>
        </p:nvSpPr>
        <p:spPr>
          <a:xfrm>
            <a:off x="395288" y="1666875"/>
            <a:ext cx="8461375" cy="4154488"/>
          </a:xfrm>
          <a:prstGeom prst="rect">
            <a:avLst/>
          </a:prstGeom>
          <a:noFill/>
        </p:spPr>
        <p:txBody>
          <a:bodyPr>
            <a:spAutoFit/>
          </a:bodyPr>
          <a:lstStyle/>
          <a:p>
            <a:pPr marL="342900" indent="-342900" fontAlgn="auto">
              <a:spcBef>
                <a:spcPts val="300"/>
              </a:spcBef>
              <a:spcAft>
                <a:spcPts val="300"/>
              </a:spcAft>
              <a:buFont typeface="+mj-lt"/>
              <a:buAutoNum type="arabicPeriod"/>
              <a:tabLst>
                <a:tab pos="7715250" algn="l"/>
              </a:tabLst>
              <a:defRPr/>
            </a:pPr>
            <a:r>
              <a:rPr lang="fr-FR" sz="1200" b="1" dirty="0">
                <a:solidFill>
                  <a:schemeClr val="tx1">
                    <a:lumMod val="50000"/>
                  </a:schemeClr>
                </a:solidFill>
                <a:latin typeface="+mn-lt"/>
              </a:rPr>
              <a:t>Le Limousin et ses régions limitrophes	p12</a:t>
            </a:r>
          </a:p>
          <a:p>
            <a:pPr marL="800100" lvl="1" indent="-342900" fontAlgn="auto">
              <a:spcBef>
                <a:spcPts val="300"/>
              </a:spcBef>
              <a:spcAft>
                <a:spcPts val="300"/>
              </a:spcAft>
              <a:buFont typeface="+mj-lt"/>
              <a:buAutoNum type="arabicPeriod"/>
              <a:tabLst>
                <a:tab pos="7715250" algn="l"/>
              </a:tabLst>
              <a:defRPr/>
            </a:pPr>
            <a:r>
              <a:rPr lang="fr-FR" sz="1100" i="1" dirty="0">
                <a:solidFill>
                  <a:schemeClr val="tx1">
                    <a:lumMod val="50000"/>
                  </a:schemeClr>
                </a:solidFill>
                <a:latin typeface="+mn-lt"/>
              </a:rPr>
              <a:t>Notoriété	p13</a:t>
            </a:r>
          </a:p>
          <a:p>
            <a:pPr marL="800100" lvl="1" indent="-342900" fontAlgn="auto">
              <a:spcBef>
                <a:spcPts val="300"/>
              </a:spcBef>
              <a:spcAft>
                <a:spcPts val="300"/>
              </a:spcAft>
              <a:buFont typeface="+mj-lt"/>
              <a:buAutoNum type="arabicPeriod"/>
              <a:tabLst>
                <a:tab pos="7715250" algn="l"/>
              </a:tabLst>
              <a:defRPr/>
            </a:pPr>
            <a:r>
              <a:rPr lang="fr-FR" sz="1100" i="1" dirty="0">
                <a:solidFill>
                  <a:schemeClr val="tx1">
                    <a:lumMod val="50000"/>
                  </a:schemeClr>
                </a:solidFill>
                <a:latin typeface="+mn-lt"/>
              </a:rPr>
              <a:t>Perception                                                                                                                                                                                                       p33</a:t>
            </a:r>
          </a:p>
          <a:p>
            <a:pPr marL="1257300" lvl="2" indent="-342900" fontAlgn="auto">
              <a:spcBef>
                <a:spcPts val="300"/>
              </a:spcBef>
              <a:spcAft>
                <a:spcPts val="300"/>
              </a:spcAft>
              <a:buFont typeface="+mj-lt"/>
              <a:buAutoNum type="alphaLcPeriod"/>
              <a:tabLst>
                <a:tab pos="7715250" algn="l"/>
              </a:tabLst>
              <a:defRPr/>
            </a:pPr>
            <a:r>
              <a:rPr lang="fr-FR" sz="1100" i="1" dirty="0">
                <a:solidFill>
                  <a:schemeClr val="tx1">
                    <a:lumMod val="50000"/>
                  </a:schemeClr>
                </a:solidFill>
                <a:latin typeface="+mn-lt"/>
              </a:rPr>
              <a:t>Perception des Français                                                                                                                                                                  p34</a:t>
            </a:r>
          </a:p>
          <a:p>
            <a:pPr marL="1257300" lvl="2" indent="-342900" fontAlgn="auto">
              <a:spcBef>
                <a:spcPts val="300"/>
              </a:spcBef>
              <a:spcAft>
                <a:spcPts val="300"/>
              </a:spcAft>
              <a:buFont typeface="+mj-lt"/>
              <a:buAutoNum type="alphaLcPeriod"/>
              <a:tabLst>
                <a:tab pos="7715250" algn="l"/>
              </a:tabLst>
              <a:defRPr/>
            </a:pPr>
            <a:r>
              <a:rPr lang="fr-FR" sz="1100" i="1" dirty="0">
                <a:solidFill>
                  <a:schemeClr val="tx1">
                    <a:lumMod val="50000"/>
                  </a:schemeClr>
                </a:solidFill>
                <a:latin typeface="+mn-lt"/>
              </a:rPr>
              <a:t>Perception des Français non connaisseurs après exposition au film	p56</a:t>
            </a:r>
          </a:p>
          <a:p>
            <a:pPr marL="1257300" lvl="2" indent="-342900" fontAlgn="auto">
              <a:spcBef>
                <a:spcPts val="300"/>
              </a:spcBef>
              <a:spcAft>
                <a:spcPts val="300"/>
              </a:spcAft>
              <a:buFont typeface="+mj-lt"/>
              <a:buAutoNum type="alphaLcPeriod"/>
              <a:tabLst>
                <a:tab pos="7715250" algn="l"/>
              </a:tabLst>
              <a:defRPr/>
            </a:pPr>
            <a:r>
              <a:rPr lang="fr-FR" sz="1100" i="1" dirty="0">
                <a:solidFill>
                  <a:schemeClr val="tx1">
                    <a:lumMod val="50000"/>
                  </a:schemeClr>
                </a:solidFill>
                <a:latin typeface="+mn-lt"/>
              </a:rPr>
              <a:t>Perception des Limousins                                                                                                                                                               p63</a:t>
            </a:r>
          </a:p>
          <a:p>
            <a:pPr marL="342900" indent="-342900" fontAlgn="auto">
              <a:spcBef>
                <a:spcPts val="300"/>
              </a:spcBef>
              <a:spcAft>
                <a:spcPts val="300"/>
              </a:spcAft>
              <a:buFont typeface="+mj-lt"/>
              <a:buAutoNum type="arabicPeriod"/>
              <a:tabLst>
                <a:tab pos="7715250" algn="l"/>
              </a:tabLst>
              <a:defRPr/>
            </a:pPr>
            <a:r>
              <a:rPr lang="fr-FR" sz="1200" b="1" dirty="0">
                <a:solidFill>
                  <a:schemeClr val="tx1">
                    <a:lumMod val="50000"/>
                  </a:schemeClr>
                </a:solidFill>
                <a:latin typeface="+mn-lt"/>
              </a:rPr>
              <a:t>Les départements du Limousin	p76</a:t>
            </a:r>
          </a:p>
          <a:p>
            <a:pPr marL="800100" lvl="1" indent="-342900" fontAlgn="auto">
              <a:spcBef>
                <a:spcPts val="300"/>
              </a:spcBef>
              <a:spcAft>
                <a:spcPts val="300"/>
              </a:spcAft>
              <a:buFont typeface="+mj-lt"/>
              <a:buAutoNum type="arabicPeriod"/>
              <a:tabLst>
                <a:tab pos="7715250" algn="l"/>
              </a:tabLst>
              <a:defRPr/>
            </a:pPr>
            <a:r>
              <a:rPr lang="fr-FR" sz="1100" i="1" dirty="0">
                <a:solidFill>
                  <a:schemeClr val="tx1">
                    <a:lumMod val="50000"/>
                  </a:schemeClr>
                </a:solidFill>
                <a:latin typeface="+mn-lt"/>
              </a:rPr>
              <a:t>Notoriété	p77</a:t>
            </a:r>
          </a:p>
          <a:p>
            <a:pPr marL="800100" lvl="1" indent="-342900" fontAlgn="auto">
              <a:spcBef>
                <a:spcPts val="300"/>
              </a:spcBef>
              <a:spcAft>
                <a:spcPts val="300"/>
              </a:spcAft>
              <a:buFont typeface="+mj-lt"/>
              <a:buAutoNum type="arabicPeriod"/>
              <a:tabLst>
                <a:tab pos="7715250" algn="l"/>
              </a:tabLst>
              <a:defRPr/>
            </a:pPr>
            <a:r>
              <a:rPr lang="fr-FR" sz="1100" i="1" dirty="0">
                <a:solidFill>
                  <a:schemeClr val="tx1">
                    <a:lumMod val="50000"/>
                  </a:schemeClr>
                </a:solidFill>
                <a:latin typeface="+mn-lt"/>
              </a:rPr>
              <a:t>Perception	p85</a:t>
            </a:r>
          </a:p>
          <a:p>
            <a:pPr marL="1257300" lvl="2" indent="-342900" fontAlgn="auto">
              <a:spcBef>
                <a:spcPts val="300"/>
              </a:spcBef>
              <a:spcAft>
                <a:spcPts val="300"/>
              </a:spcAft>
              <a:buFont typeface="+mj-lt"/>
              <a:buAutoNum type="alphaLcPeriod"/>
              <a:tabLst>
                <a:tab pos="7715250" algn="l"/>
              </a:tabLst>
              <a:defRPr/>
            </a:pPr>
            <a:r>
              <a:rPr lang="fr-FR" sz="1100" i="1" dirty="0">
                <a:solidFill>
                  <a:schemeClr val="tx1">
                    <a:lumMod val="50000"/>
                  </a:schemeClr>
                </a:solidFill>
                <a:latin typeface="+mn-lt"/>
              </a:rPr>
              <a:t>Note d’image globale                                                                                                                                                                      p86</a:t>
            </a:r>
          </a:p>
          <a:p>
            <a:pPr marL="1257300" lvl="2" indent="-342900" fontAlgn="auto">
              <a:spcBef>
                <a:spcPts val="300"/>
              </a:spcBef>
              <a:spcAft>
                <a:spcPts val="300"/>
              </a:spcAft>
              <a:buFont typeface="+mj-lt"/>
              <a:buAutoNum type="alphaLcPeriod"/>
              <a:tabLst>
                <a:tab pos="7715250" algn="l"/>
              </a:tabLst>
              <a:defRPr/>
            </a:pPr>
            <a:r>
              <a:rPr lang="fr-FR" sz="1100" i="1" dirty="0">
                <a:solidFill>
                  <a:schemeClr val="tx1">
                    <a:lumMod val="50000"/>
                  </a:schemeClr>
                </a:solidFill>
                <a:latin typeface="+mn-lt"/>
              </a:rPr>
              <a:t>Perception des Français                                                                                                                                                                  p93</a:t>
            </a:r>
          </a:p>
          <a:p>
            <a:pPr marL="1257300" lvl="2" indent="-342900" fontAlgn="auto">
              <a:spcBef>
                <a:spcPts val="300"/>
              </a:spcBef>
              <a:spcAft>
                <a:spcPts val="300"/>
              </a:spcAft>
              <a:buFont typeface="+mj-lt"/>
              <a:buAutoNum type="alphaLcPeriod"/>
              <a:tabLst>
                <a:tab pos="7708900" algn="l"/>
              </a:tabLst>
              <a:defRPr/>
            </a:pPr>
            <a:r>
              <a:rPr lang="fr-FR" sz="1100" i="1" dirty="0">
                <a:solidFill>
                  <a:schemeClr val="tx1">
                    <a:lumMod val="50000"/>
                  </a:schemeClr>
                </a:solidFill>
                <a:latin typeface="+mn-lt"/>
              </a:rPr>
              <a:t>Perception des Limousins                                                                                                                                                               p105</a:t>
            </a:r>
          </a:p>
          <a:p>
            <a:pPr marL="342900" indent="-342900" fontAlgn="auto">
              <a:spcBef>
                <a:spcPts val="300"/>
              </a:spcBef>
              <a:spcAft>
                <a:spcPts val="300"/>
              </a:spcAft>
              <a:buFont typeface="+mj-lt"/>
              <a:buAutoNum type="arabicPeriod"/>
              <a:tabLst>
                <a:tab pos="7715250" algn="l"/>
              </a:tabLst>
              <a:defRPr/>
            </a:pPr>
            <a:r>
              <a:rPr lang="fr-FR" sz="1200" b="1" dirty="0">
                <a:solidFill>
                  <a:schemeClr val="tx1">
                    <a:lumMod val="50000"/>
                  </a:schemeClr>
                </a:solidFill>
                <a:latin typeface="+mn-lt"/>
              </a:rPr>
              <a:t>Les profils de voyage	p116</a:t>
            </a:r>
            <a:endParaRPr lang="fr-FR" sz="1100" i="1" dirty="0">
              <a:solidFill>
                <a:schemeClr val="tx1">
                  <a:lumMod val="50000"/>
                </a:schemeClr>
              </a:solidFill>
              <a:latin typeface="+mn-lt"/>
            </a:endParaRPr>
          </a:p>
          <a:p>
            <a:pPr marL="800100" lvl="1" indent="-342900" fontAlgn="auto">
              <a:spcBef>
                <a:spcPts val="300"/>
              </a:spcBef>
              <a:spcAft>
                <a:spcPts val="300"/>
              </a:spcAft>
              <a:buFont typeface="+mj-lt"/>
              <a:buAutoNum type="arabicPeriod"/>
              <a:tabLst>
                <a:tab pos="7715250" algn="l"/>
              </a:tabLst>
              <a:defRPr/>
            </a:pPr>
            <a:r>
              <a:rPr lang="fr-FR" sz="1100" i="1" dirty="0">
                <a:solidFill>
                  <a:schemeClr val="tx1">
                    <a:lumMod val="50000"/>
                  </a:schemeClr>
                </a:solidFill>
                <a:latin typeface="+mn-lt"/>
              </a:rPr>
              <a:t>Visites du Limousin 	p117</a:t>
            </a:r>
          </a:p>
          <a:p>
            <a:pPr marL="800100" lvl="1" indent="-342900" fontAlgn="auto">
              <a:spcBef>
                <a:spcPts val="300"/>
              </a:spcBef>
              <a:spcAft>
                <a:spcPts val="300"/>
              </a:spcAft>
              <a:buFont typeface="+mj-lt"/>
              <a:buAutoNum type="arabicPeriod"/>
              <a:tabLst>
                <a:tab pos="7715250" algn="l"/>
              </a:tabLst>
              <a:defRPr/>
            </a:pPr>
            <a:r>
              <a:rPr lang="fr-FR" sz="1100" i="1" dirty="0">
                <a:solidFill>
                  <a:schemeClr val="tx1">
                    <a:lumMod val="50000"/>
                  </a:schemeClr>
                </a:solidFill>
                <a:latin typeface="+mn-lt"/>
              </a:rPr>
              <a:t>Habitudes de voyage	p122</a:t>
            </a:r>
          </a:p>
          <a:p>
            <a:pPr marL="800100" lvl="1" indent="-342900" fontAlgn="auto">
              <a:spcBef>
                <a:spcPts val="300"/>
              </a:spcBef>
              <a:spcAft>
                <a:spcPts val="300"/>
              </a:spcAft>
              <a:buFont typeface="+mj-lt"/>
              <a:buAutoNum type="arabicPeriod"/>
              <a:tabLst>
                <a:tab pos="7715250" algn="l"/>
              </a:tabLst>
              <a:defRPr/>
            </a:pPr>
            <a:r>
              <a:rPr lang="fr-FR" sz="1100" i="1" dirty="0">
                <a:solidFill>
                  <a:schemeClr val="tx1">
                    <a:lumMod val="50000"/>
                  </a:schemeClr>
                </a:solidFill>
                <a:latin typeface="+mn-lt"/>
              </a:rPr>
              <a:t>Critères d’importance pour un </a:t>
            </a:r>
            <a:r>
              <a:rPr lang="fr-FR" sz="1100" i="1">
                <a:solidFill>
                  <a:schemeClr val="tx1">
                    <a:lumMod val="50000"/>
                  </a:schemeClr>
                </a:solidFill>
                <a:latin typeface="+mn-lt"/>
              </a:rPr>
              <a:t>voyage                                                                                                                                                       p131                                </a:t>
            </a:r>
            <a:endParaRPr lang="fr-FR" sz="1100" i="1" dirty="0">
              <a:solidFill>
                <a:schemeClr val="tx1">
                  <a:lumMod val="50000"/>
                </a:schemeClr>
              </a:solidFill>
              <a:latin typeface="+mn-lt"/>
            </a:endParaRPr>
          </a:p>
          <a:p>
            <a:pPr marL="800100" lvl="1" indent="-342900" fontAlgn="auto">
              <a:spcBef>
                <a:spcPts val="300"/>
              </a:spcBef>
              <a:spcAft>
                <a:spcPts val="300"/>
              </a:spcAft>
              <a:buFont typeface="+mj-lt"/>
              <a:buAutoNum type="arabicPeriod"/>
              <a:tabLst>
                <a:tab pos="7715250" algn="l"/>
              </a:tabLst>
              <a:defRPr/>
            </a:pPr>
            <a:endParaRPr lang="fr-FR" sz="500" b="1" dirty="0">
              <a:solidFill>
                <a:schemeClr val="tx1">
                  <a:lumMod val="50000"/>
                </a:schemeClr>
              </a:solidFill>
              <a:latin typeface="+mn-lt"/>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de la Creuse</a:t>
            </a:r>
            <a:br>
              <a:rPr lang="fr-FR" dirty="0" smtClean="0"/>
            </a:br>
            <a:r>
              <a:rPr lang="fr-FR" sz="2000" i="1" dirty="0" smtClean="0"/>
              <a:t>Image touristique</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6770D386-948A-44EE-83D4-9F4DE5D4E45D}" type="slidenum">
              <a:rPr lang="fr-FR"/>
              <a:pPr>
                <a:defRPr/>
              </a:pPr>
              <a:t>100</a:t>
            </a:fld>
            <a:endParaRPr lang="fr-FR"/>
          </a:p>
        </p:txBody>
      </p:sp>
      <p:graphicFrame>
        <p:nvGraphicFramePr>
          <p:cNvPr id="25" name="Tableau 24"/>
          <p:cNvGraphicFramePr>
            <a:graphicFrameLocks noGrp="1"/>
          </p:cNvGraphicFramePr>
          <p:nvPr/>
        </p:nvGraphicFramePr>
        <p:xfrm>
          <a:off x="0" y="1628775"/>
          <a:ext cx="3708400" cy="4176713"/>
        </p:xfrm>
        <a:graphic>
          <a:graphicData uri="http://schemas.openxmlformats.org/drawingml/2006/table">
            <a:tbl>
              <a:tblPr firstRow="1" bandRow="1">
                <a:tableStyleId>{2D5ABB26-0587-4C30-8999-92F81FD0307C}</a:tableStyleId>
              </a:tblPr>
              <a:tblGrid>
                <a:gridCol w="3707904"/>
              </a:tblGrid>
              <a:tr h="321266">
                <a:tc>
                  <a:txBody>
                    <a:bodyPr/>
                    <a:lstStyle/>
                    <a:p>
                      <a:pPr algn="r" rtl="0" fontAlgn="ctr"/>
                      <a:r>
                        <a:rPr lang="fr-FR" sz="1100" b="0" i="0" u="none" strike="noStrike" dirty="0" smtClean="0">
                          <a:solidFill>
                            <a:srgbClr val="524B41"/>
                          </a:solidFill>
                          <a:effectLst/>
                          <a:latin typeface="Calibri"/>
                        </a:rPr>
                        <a:t>Adapté</a:t>
                      </a:r>
                      <a:r>
                        <a:rPr lang="fr-FR" sz="1100" b="0" i="0" u="none" strike="noStrike" baseline="0" dirty="0" smtClean="0">
                          <a:solidFill>
                            <a:srgbClr val="524B41"/>
                          </a:solidFill>
                          <a:effectLst/>
                          <a:latin typeface="Calibri"/>
                        </a:rPr>
                        <a:t> </a:t>
                      </a:r>
                      <a:r>
                        <a:rPr lang="fr-FR" sz="1100" b="0" i="0" u="none" strike="noStrike" dirty="0" smtClean="0">
                          <a:solidFill>
                            <a:srgbClr val="524B41"/>
                          </a:solidFill>
                          <a:effectLst/>
                          <a:latin typeface="Calibri"/>
                        </a:rPr>
                        <a:t>pour </a:t>
                      </a:r>
                      <a:r>
                        <a:rPr lang="fr-FR" sz="1100" b="0" i="0" u="none" strike="noStrike" dirty="0">
                          <a:solidFill>
                            <a:srgbClr val="524B41"/>
                          </a:solidFill>
                          <a:effectLst/>
                          <a:latin typeface="Calibri"/>
                        </a:rPr>
                        <a:t>des vacances en famille</a:t>
                      </a:r>
                    </a:p>
                  </a:txBody>
                  <a:tcPr marL="9525" marR="9525" marT="9525" marB="0" anchor="ctr"/>
                </a:tc>
              </a:tr>
              <a:tr h="321266">
                <a:tc>
                  <a:txBody>
                    <a:bodyPr/>
                    <a:lstStyle/>
                    <a:p>
                      <a:pPr algn="r" rtl="0" fontAlgn="ctr"/>
                      <a:r>
                        <a:rPr lang="fr-FR" sz="1100" b="0" i="0" u="none" strike="noStrike" dirty="0">
                          <a:solidFill>
                            <a:srgbClr val="524B41"/>
                          </a:solidFill>
                          <a:effectLst/>
                          <a:latin typeface="Calibri"/>
                        </a:rPr>
                        <a:t>La diversité et la beauté des paysages</a:t>
                      </a:r>
                    </a:p>
                  </a:txBody>
                  <a:tcPr marL="9525" marR="9525" marT="9525" marB="0" anchor="ctr"/>
                </a:tc>
              </a:tr>
              <a:tr h="321266">
                <a:tc>
                  <a:txBody>
                    <a:bodyPr/>
                    <a:lstStyle/>
                    <a:p>
                      <a:pPr algn="r" rtl="0" fontAlgn="ctr"/>
                      <a:r>
                        <a:rPr lang="fr-FR" sz="1100" b="0" i="0" u="none" strike="noStrike">
                          <a:solidFill>
                            <a:srgbClr val="524B41"/>
                          </a:solidFill>
                          <a:effectLst/>
                          <a:latin typeface="Calibri"/>
                        </a:rPr>
                        <a:t>La richesse de la gastronomie et des produits du terroir</a:t>
                      </a:r>
                    </a:p>
                  </a:txBody>
                  <a:tcPr marL="9525" marR="9525" marT="9525" marB="0" anchor="ctr"/>
                </a:tc>
              </a:tr>
              <a:tr h="321266">
                <a:tc>
                  <a:txBody>
                    <a:bodyPr/>
                    <a:lstStyle/>
                    <a:p>
                      <a:pPr algn="r" rtl="0" fontAlgn="ctr"/>
                      <a:r>
                        <a:rPr lang="fr-FR" sz="1100" b="0" i="0" u="none" strike="noStrike" dirty="0">
                          <a:solidFill>
                            <a:srgbClr val="524B41"/>
                          </a:solidFill>
                          <a:effectLst/>
                          <a:latin typeface="Calibri"/>
                        </a:rPr>
                        <a:t>Le rapport qualité-prix des prestations touristiques</a:t>
                      </a:r>
                    </a:p>
                  </a:txBody>
                  <a:tcPr marL="9525" marR="9525" marT="9525" marB="0" anchor="ctr"/>
                </a:tc>
              </a:tr>
              <a:tr h="321266">
                <a:tc>
                  <a:txBody>
                    <a:bodyPr/>
                    <a:lstStyle/>
                    <a:p>
                      <a:pPr algn="r" rtl="0" fontAlgn="ctr"/>
                      <a:r>
                        <a:rPr lang="fr-FR" sz="1100" b="0" i="0" u="none" strike="noStrike" dirty="0">
                          <a:solidFill>
                            <a:srgbClr val="524B41"/>
                          </a:solidFill>
                          <a:effectLst/>
                          <a:latin typeface="Calibri"/>
                        </a:rPr>
                        <a:t>La diversité des activités autour des lacs et des rivières</a:t>
                      </a:r>
                    </a:p>
                  </a:txBody>
                  <a:tcPr marL="9525" marR="9525" marT="9525" marB="0" anchor="ctr"/>
                </a:tc>
              </a:tr>
              <a:tr h="321266">
                <a:tc>
                  <a:txBody>
                    <a:bodyPr/>
                    <a:lstStyle/>
                    <a:p>
                      <a:pPr algn="r" rtl="0" fontAlgn="ctr"/>
                      <a:r>
                        <a:rPr lang="fr-FR" sz="1100" b="0" i="0" u="none" strike="noStrike" dirty="0">
                          <a:solidFill>
                            <a:srgbClr val="524B41"/>
                          </a:solidFill>
                          <a:effectLst/>
                          <a:latin typeface="Calibri"/>
                        </a:rPr>
                        <a:t>La qualité de l'accueil, la convivialité des habitants</a:t>
                      </a:r>
                    </a:p>
                  </a:txBody>
                  <a:tcPr marL="9525" marR="9525" marT="9525" marB="0" anchor="ctr"/>
                </a:tc>
              </a:tr>
              <a:tr h="321266">
                <a:tc>
                  <a:txBody>
                    <a:bodyPr/>
                    <a:lstStyle/>
                    <a:p>
                      <a:pPr algn="r" rtl="0" fontAlgn="ctr"/>
                      <a:r>
                        <a:rPr lang="fr-FR" sz="1100" b="0" i="0" u="none" strike="noStrike">
                          <a:solidFill>
                            <a:srgbClr val="524B41"/>
                          </a:solidFill>
                          <a:effectLst/>
                          <a:latin typeface="Calibri"/>
                        </a:rPr>
                        <a:t>La qualité de l'hébergement</a:t>
                      </a:r>
                    </a:p>
                  </a:txBody>
                  <a:tcPr marL="9525" marR="9525" marT="9525" marB="0" anchor="ctr"/>
                </a:tc>
              </a:tr>
              <a:tr h="321266">
                <a:tc>
                  <a:txBody>
                    <a:bodyPr/>
                    <a:lstStyle/>
                    <a:p>
                      <a:pPr algn="r" rtl="0" fontAlgn="ctr"/>
                      <a:r>
                        <a:rPr lang="fr-FR" sz="1100" b="0" i="0" u="none" strike="noStrike" dirty="0">
                          <a:solidFill>
                            <a:srgbClr val="524B41"/>
                          </a:solidFill>
                          <a:effectLst/>
                          <a:latin typeface="Calibri"/>
                        </a:rPr>
                        <a:t>La richesse du patrimoine historique et culturel</a:t>
                      </a:r>
                    </a:p>
                  </a:txBody>
                  <a:tcPr marL="9525" marR="9525" marT="9525" marB="0" anchor="ctr"/>
                </a:tc>
              </a:tr>
              <a:tr h="321266">
                <a:tc>
                  <a:txBody>
                    <a:bodyPr/>
                    <a:lstStyle/>
                    <a:p>
                      <a:pPr algn="r" rtl="0" fontAlgn="ctr"/>
                      <a:r>
                        <a:rPr lang="fr-FR" sz="1100" b="0" i="0" u="none" strike="noStrike" dirty="0">
                          <a:solidFill>
                            <a:srgbClr val="524B41"/>
                          </a:solidFill>
                          <a:effectLst/>
                          <a:latin typeface="Calibri"/>
                        </a:rPr>
                        <a:t>La diversité des activités sportives de pleine nature</a:t>
                      </a:r>
                    </a:p>
                  </a:txBody>
                  <a:tcPr marL="9525" marR="9525" marT="9525" marB="0" anchor="ctr"/>
                </a:tc>
              </a:tr>
              <a:tr h="321266">
                <a:tc>
                  <a:txBody>
                    <a:bodyPr/>
                    <a:lstStyle/>
                    <a:p>
                      <a:pPr algn="r" rtl="0" fontAlgn="ctr"/>
                      <a:r>
                        <a:rPr lang="fr-FR" sz="1100" b="0" i="0" u="none" strike="noStrike">
                          <a:solidFill>
                            <a:srgbClr val="524B41"/>
                          </a:solidFill>
                          <a:effectLst/>
                          <a:latin typeface="Calibri"/>
                        </a:rPr>
                        <a:t>La facilité d'accès</a:t>
                      </a:r>
                    </a:p>
                  </a:txBody>
                  <a:tcPr marL="9525" marR="9525" marT="9525" marB="0" anchor="ctr"/>
                </a:tc>
              </a:tr>
              <a:tr h="321266">
                <a:tc>
                  <a:txBody>
                    <a:bodyPr/>
                    <a:lstStyle/>
                    <a:p>
                      <a:pPr algn="r" rtl="0" fontAlgn="ctr"/>
                      <a:r>
                        <a:rPr lang="fr-FR" sz="1100" b="0" i="0" u="none" strike="noStrike" dirty="0">
                          <a:solidFill>
                            <a:srgbClr val="524B41"/>
                          </a:solidFill>
                          <a:effectLst/>
                          <a:latin typeface="Calibri"/>
                        </a:rPr>
                        <a:t>La qualité de l'information fournie</a:t>
                      </a:r>
                    </a:p>
                  </a:txBody>
                  <a:tcPr marL="9525" marR="9525" marT="9525" marB="0" anchor="ctr"/>
                </a:tc>
              </a:tr>
              <a:tr h="321266">
                <a:tc>
                  <a:txBody>
                    <a:bodyPr/>
                    <a:lstStyle/>
                    <a:p>
                      <a:pPr algn="r" rtl="0" fontAlgn="ctr"/>
                      <a:r>
                        <a:rPr lang="fr-FR" sz="1100" b="0" i="0" u="none" strike="noStrike" dirty="0">
                          <a:solidFill>
                            <a:srgbClr val="524B41"/>
                          </a:solidFill>
                          <a:effectLst/>
                          <a:latin typeface="Calibri"/>
                        </a:rPr>
                        <a:t>Le climat agréable</a:t>
                      </a:r>
                    </a:p>
                  </a:txBody>
                  <a:tcPr marL="9525" marR="9525" marT="9525" marB="0" anchor="ctr"/>
                </a:tc>
              </a:tr>
              <a:tr h="321266">
                <a:tc>
                  <a:txBody>
                    <a:bodyPr/>
                    <a:lstStyle/>
                    <a:p>
                      <a:pPr algn="r" rtl="0" fontAlgn="ctr"/>
                      <a:r>
                        <a:rPr lang="fr-FR" sz="1100" b="0" i="0" u="none" strike="noStrike" dirty="0">
                          <a:solidFill>
                            <a:srgbClr val="524B41"/>
                          </a:solidFill>
                          <a:effectLst/>
                          <a:latin typeface="Calibri"/>
                        </a:rPr>
                        <a:t>La diversité des animations culturelles et des festivals</a:t>
                      </a:r>
                    </a:p>
                  </a:txBody>
                  <a:tcPr marL="9525" marR="9525" marT="9525" marB="0" anchor="ctr"/>
                </a:tc>
              </a:tr>
            </a:tbl>
          </a:graphicData>
        </a:graphic>
      </p:graphicFrame>
      <p:sp>
        <p:nvSpPr>
          <p:cNvPr id="26" name="ZoneTexte 25"/>
          <p:cNvSpPr txBox="1"/>
          <p:nvPr/>
        </p:nvSpPr>
        <p:spPr>
          <a:xfrm>
            <a:off x="468313" y="6092825"/>
            <a:ext cx="8675687" cy="431800"/>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Q5Breg/ Q5Adép. </a:t>
            </a:r>
            <a:r>
              <a:rPr lang="fr-FR" sz="1100" dirty="0">
                <a:solidFill>
                  <a:schemeClr val="tx1">
                    <a:lumMod val="75000"/>
                  </a:schemeClr>
                </a:solidFill>
                <a:latin typeface="+mn-lt"/>
              </a:rPr>
              <a:t>Voici à présent une liste des qualités possibles pour une destination touristique. Pour chacune de ces qualités, veuillez donner une note de 0 à 10 à chacune des régions/départements que vous connaissez.</a:t>
            </a:r>
          </a:p>
        </p:txBody>
      </p:sp>
      <p:graphicFrame>
        <p:nvGraphicFramePr>
          <p:cNvPr id="175123" name="Object 34"/>
          <p:cNvGraphicFramePr>
            <a:graphicFrameLocks noChangeAspect="1"/>
          </p:cNvGraphicFramePr>
          <p:nvPr/>
        </p:nvGraphicFramePr>
        <p:xfrm>
          <a:off x="3516313" y="1619250"/>
          <a:ext cx="3432175" cy="4162425"/>
        </p:xfrm>
        <a:graphic>
          <a:graphicData uri="http://schemas.openxmlformats.org/presentationml/2006/ole">
            <mc:AlternateContent xmlns:mc="http://schemas.openxmlformats.org/markup-compatibility/2006">
              <mc:Choice xmlns:v="urn:schemas-microsoft-com:vml" Requires="v">
                <p:oleObj spid="_x0000_s175124" r:id="rId6" imgW="3432345" imgH="4157832" progId="Excel.Chart.8">
                  <p:embed/>
                </p:oleObj>
              </mc:Choice>
              <mc:Fallback>
                <p:oleObj r:id="rId6" imgW="3432345" imgH="4157832"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6313" y="1619250"/>
                        <a:ext cx="3432175" cy="416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75124" name="Groupe 30"/>
          <p:cNvGrpSpPr>
            <a:grpSpLocks/>
          </p:cNvGrpSpPr>
          <p:nvPr/>
        </p:nvGrpSpPr>
        <p:grpSpPr bwMode="auto">
          <a:xfrm>
            <a:off x="3851275" y="1295400"/>
            <a:ext cx="3384550" cy="261938"/>
            <a:chOff x="3851920" y="1295182"/>
            <a:chExt cx="3384376" cy="261610"/>
          </a:xfrm>
        </p:grpSpPr>
        <p:sp>
          <p:nvSpPr>
            <p:cNvPr id="32" name="Ellipse 31"/>
            <p:cNvSpPr/>
            <p:nvPr/>
          </p:nvSpPr>
          <p:spPr>
            <a:xfrm>
              <a:off x="3959864" y="1390313"/>
              <a:ext cx="71434" cy="713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33" name="Connecteur droit 32"/>
            <p:cNvCxnSpPr/>
            <p:nvPr/>
          </p:nvCxnSpPr>
          <p:spPr>
            <a:xfrm>
              <a:off x="3851920" y="1426780"/>
              <a:ext cx="287323"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4075746" y="1295182"/>
              <a:ext cx="3160550"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Creuse (138)                        Limousin (194)</a:t>
              </a:r>
            </a:p>
          </p:txBody>
        </p:sp>
        <p:cxnSp>
          <p:nvCxnSpPr>
            <p:cNvPr id="35" name="Connecteur droit 34"/>
            <p:cNvCxnSpPr/>
            <p:nvPr/>
          </p:nvCxnSpPr>
          <p:spPr>
            <a:xfrm>
              <a:off x="5364730" y="1426780"/>
              <a:ext cx="287322" cy="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75125" name="Image 18" descr="logo creuse.png"/>
          <p:cNvPicPr>
            <a:picLocks noChangeAspect="1"/>
          </p:cNvPicPr>
          <p:nvPr/>
        </p:nvPicPr>
        <p:blipFill>
          <a:blip r:embed="rId8"/>
          <a:srcRect/>
          <a:stretch>
            <a:fillRect/>
          </a:stretch>
        </p:blipFill>
        <p:spPr bwMode="auto">
          <a:xfrm>
            <a:off x="7926388" y="1196975"/>
            <a:ext cx="677862" cy="1006475"/>
          </a:xfrm>
          <a:prstGeom prst="rect">
            <a:avLst/>
          </a:prstGeom>
          <a:noFill/>
          <a:ln w="9525">
            <a:noFill/>
            <a:miter lim="800000"/>
            <a:headEnd/>
            <a:tailEnd/>
          </a:ln>
        </p:spPr>
      </p:pic>
      <p:sp>
        <p:nvSpPr>
          <p:cNvPr id="21" name="Espace réservé du texte 4"/>
          <p:cNvSpPr txBox="1">
            <a:spLocks/>
          </p:cNvSpPr>
          <p:nvPr>
            <p:custDataLst>
              <p:tags r:id="rId2"/>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
        <p:nvSpPr>
          <p:cNvPr id="20" name="ZoneTexte 19"/>
          <p:cNvSpPr txBox="1"/>
          <p:nvPr/>
        </p:nvSpPr>
        <p:spPr>
          <a:xfrm>
            <a:off x="2987675" y="5832475"/>
            <a:ext cx="2089150" cy="260350"/>
          </a:xfrm>
          <a:prstGeom prst="rect">
            <a:avLst/>
          </a:prstGeom>
          <a:noFill/>
        </p:spPr>
        <p:txBody>
          <a:bodyPr>
            <a:spAutoFit/>
          </a:bodyPr>
          <a:lstStyle/>
          <a:p>
            <a:pPr fontAlgn="auto">
              <a:spcBef>
                <a:spcPts val="0"/>
              </a:spcBef>
              <a:spcAft>
                <a:spcPts val="0"/>
              </a:spcAft>
              <a:buClr>
                <a:schemeClr val="bg2">
                  <a:lumMod val="75000"/>
                </a:schemeClr>
              </a:buClr>
              <a:defRPr/>
            </a:pPr>
            <a:r>
              <a:rPr lang="fr-FR" sz="1050" i="1" dirty="0">
                <a:solidFill>
                  <a:schemeClr val="tx2"/>
                </a:solidFill>
                <a:latin typeface="+mn-lt"/>
              </a:rPr>
              <a:t>(x) </a:t>
            </a:r>
            <a:r>
              <a:rPr lang="fr-FR" sz="1050" dirty="0">
                <a:solidFill>
                  <a:schemeClr val="tx2"/>
                </a:solidFill>
                <a:latin typeface="+mn-lt"/>
              </a:rPr>
              <a:t>Rappel des résultats 2009</a:t>
            </a:r>
          </a:p>
        </p:txBody>
      </p:sp>
      <p:sp>
        <p:nvSpPr>
          <p:cNvPr id="22" name="ZoneTexte 21"/>
          <p:cNvSpPr txBox="1"/>
          <p:nvPr/>
        </p:nvSpPr>
        <p:spPr>
          <a:xfrm>
            <a:off x="5364163" y="1989138"/>
            <a:ext cx="503237" cy="230187"/>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(7,6)</a:t>
            </a:r>
          </a:p>
        </p:txBody>
      </p:sp>
      <p:sp>
        <p:nvSpPr>
          <p:cNvPr id="24" name="ZoneTexte 23"/>
          <p:cNvSpPr txBox="1"/>
          <p:nvPr/>
        </p:nvSpPr>
        <p:spPr>
          <a:xfrm>
            <a:off x="5219700" y="2598738"/>
            <a:ext cx="504825" cy="231775"/>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(6,7)</a:t>
            </a:r>
          </a:p>
        </p:txBody>
      </p:sp>
      <p:sp>
        <p:nvSpPr>
          <p:cNvPr id="28" name="ZoneTexte 27"/>
          <p:cNvSpPr txBox="1"/>
          <p:nvPr/>
        </p:nvSpPr>
        <p:spPr>
          <a:xfrm>
            <a:off x="5292725" y="3246438"/>
            <a:ext cx="503238" cy="231775"/>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(7,4)</a:t>
            </a:r>
          </a:p>
        </p:txBody>
      </p:sp>
      <p:sp>
        <p:nvSpPr>
          <p:cNvPr id="29" name="ZoneTexte 28"/>
          <p:cNvSpPr txBox="1"/>
          <p:nvPr/>
        </p:nvSpPr>
        <p:spPr>
          <a:xfrm>
            <a:off x="5219700" y="3573463"/>
            <a:ext cx="504825" cy="230187"/>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(7,0)</a:t>
            </a:r>
          </a:p>
        </p:txBody>
      </p:sp>
      <p:sp>
        <p:nvSpPr>
          <p:cNvPr id="36" name="ZoneTexte 35"/>
          <p:cNvSpPr txBox="1"/>
          <p:nvPr/>
        </p:nvSpPr>
        <p:spPr>
          <a:xfrm>
            <a:off x="5148263" y="3895725"/>
            <a:ext cx="503237" cy="230188"/>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(7,0)</a:t>
            </a:r>
          </a:p>
        </p:txBody>
      </p:sp>
      <p:sp>
        <p:nvSpPr>
          <p:cNvPr id="37" name="ZoneTexte 36"/>
          <p:cNvSpPr txBox="1"/>
          <p:nvPr/>
        </p:nvSpPr>
        <p:spPr>
          <a:xfrm>
            <a:off x="5219700" y="4221163"/>
            <a:ext cx="504825" cy="230187"/>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(6,6)</a:t>
            </a:r>
          </a:p>
        </p:txBody>
      </p:sp>
      <p:sp>
        <p:nvSpPr>
          <p:cNvPr id="38" name="ZoneTexte 37"/>
          <p:cNvSpPr txBox="1"/>
          <p:nvPr/>
        </p:nvSpPr>
        <p:spPr>
          <a:xfrm>
            <a:off x="5148263" y="4543425"/>
            <a:ext cx="503237" cy="230188"/>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(6,6)</a:t>
            </a:r>
          </a:p>
        </p:txBody>
      </p:sp>
      <p:sp>
        <p:nvSpPr>
          <p:cNvPr id="39" name="ZoneTexte 38"/>
          <p:cNvSpPr txBox="1"/>
          <p:nvPr/>
        </p:nvSpPr>
        <p:spPr>
          <a:xfrm>
            <a:off x="5148263" y="4830763"/>
            <a:ext cx="503237" cy="231775"/>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(6,6)</a:t>
            </a:r>
          </a:p>
        </p:txBody>
      </p:sp>
      <p:sp>
        <p:nvSpPr>
          <p:cNvPr id="40" name="ZoneTexte 39"/>
          <p:cNvSpPr txBox="1"/>
          <p:nvPr/>
        </p:nvSpPr>
        <p:spPr>
          <a:xfrm>
            <a:off x="4932363" y="5480050"/>
            <a:ext cx="503237" cy="230188"/>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(6,6)</a:t>
            </a:r>
          </a:p>
        </p:txBody>
      </p:sp>
      <p:sp>
        <p:nvSpPr>
          <p:cNvPr id="41" name="Text Box 48"/>
          <p:cNvSpPr txBox="1">
            <a:spLocks noChangeArrowheads="1"/>
          </p:cNvSpPr>
          <p:nvPr/>
        </p:nvSpPr>
        <p:spPr bwMode="auto">
          <a:xfrm>
            <a:off x="5148263" y="4221163"/>
            <a:ext cx="174625" cy="276225"/>
          </a:xfrm>
          <a:prstGeom prst="rect">
            <a:avLst/>
          </a:prstGeom>
          <a:noFill/>
          <a:ln w="12700">
            <a:noFill/>
            <a:miter lim="800000"/>
            <a:headEnd/>
            <a:tailEnd/>
          </a:ln>
        </p:spPr>
        <p:txBody>
          <a:bodyPr>
            <a:spAutoFit/>
          </a:bodyPr>
          <a:lstStyle/>
          <a:p>
            <a:pPr algn="ctr" eaLnBrk="0" fontAlgn="auto" hangingPunct="0">
              <a:spcBef>
                <a:spcPts val="0"/>
              </a:spcBef>
              <a:spcAft>
                <a:spcPts val="0"/>
              </a:spcAft>
              <a:defRPr/>
            </a:pPr>
            <a:r>
              <a:rPr lang="fr-FR" sz="1200" b="1" kern="0" dirty="0">
                <a:solidFill>
                  <a:srgbClr val="008000"/>
                </a:solidFill>
                <a:latin typeface="Wingdings 3" pitchFamily="18" charset="2"/>
              </a:rPr>
              <a:t>k</a:t>
            </a:r>
          </a:p>
        </p:txBody>
      </p:sp>
      <p:sp>
        <p:nvSpPr>
          <p:cNvPr id="42" name="Text Box 48"/>
          <p:cNvSpPr txBox="1">
            <a:spLocks noChangeArrowheads="1"/>
          </p:cNvSpPr>
          <p:nvPr/>
        </p:nvSpPr>
        <p:spPr bwMode="auto">
          <a:xfrm>
            <a:off x="5148263" y="2576513"/>
            <a:ext cx="174625" cy="276225"/>
          </a:xfrm>
          <a:prstGeom prst="rect">
            <a:avLst/>
          </a:prstGeom>
          <a:noFill/>
          <a:ln w="12700">
            <a:noFill/>
            <a:miter lim="800000"/>
            <a:headEnd/>
            <a:tailEnd/>
          </a:ln>
        </p:spPr>
        <p:txBody>
          <a:bodyPr>
            <a:spAutoFit/>
          </a:bodyPr>
          <a:lstStyle/>
          <a:p>
            <a:pPr algn="ctr" eaLnBrk="0" fontAlgn="auto" hangingPunct="0">
              <a:spcBef>
                <a:spcPts val="0"/>
              </a:spcBef>
              <a:spcAft>
                <a:spcPts val="0"/>
              </a:spcAft>
              <a:defRPr/>
            </a:pPr>
            <a:r>
              <a:rPr lang="fr-FR" sz="1200" b="1" kern="0" dirty="0">
                <a:solidFill>
                  <a:srgbClr val="008000"/>
                </a:solidFill>
                <a:latin typeface="Wingdings 3" pitchFamily="18" charset="2"/>
              </a:rPr>
              <a:t>k</a:t>
            </a:r>
          </a:p>
        </p:txBody>
      </p:sp>
      <p:sp>
        <p:nvSpPr>
          <p:cNvPr id="43" name="Espace réservé du texte 4"/>
          <p:cNvSpPr txBox="1">
            <a:spLocks/>
          </p:cNvSpPr>
          <p:nvPr>
            <p:custDataLst>
              <p:tags r:id="rId3"/>
            </p:custDataLst>
          </p:nvPr>
        </p:nvSpPr>
        <p:spPr>
          <a:xfrm>
            <a:off x="5076056" y="5805264"/>
            <a:ext cx="396044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le département (bien ou assez bien)</a:t>
            </a:r>
            <a:endParaRPr lang="fr-FR" sz="1200" i="1" dirty="0">
              <a:solidFill>
                <a:srgbClr val="000000"/>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de la Haute-Vienne</a:t>
            </a:r>
            <a:br>
              <a:rPr lang="fr-FR" dirty="0" smtClean="0"/>
            </a:br>
            <a:r>
              <a:rPr lang="fr-FR" sz="2000" i="1" dirty="0" smtClean="0"/>
              <a:t>Image générale</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6DEEC447-FAA2-4FD0-BD53-42A028195E2F}" type="slidenum">
              <a:rPr lang="fr-FR"/>
              <a:pPr>
                <a:defRPr/>
              </a:pPr>
              <a:t>101</a:t>
            </a:fld>
            <a:endParaRPr lang="fr-FR"/>
          </a:p>
        </p:txBody>
      </p:sp>
      <p:graphicFrame>
        <p:nvGraphicFramePr>
          <p:cNvPr id="23" name="Tableau 22"/>
          <p:cNvGraphicFramePr>
            <a:graphicFrameLocks noGrp="1"/>
          </p:cNvGraphicFramePr>
          <p:nvPr/>
        </p:nvGraphicFramePr>
        <p:xfrm>
          <a:off x="107950" y="1628775"/>
          <a:ext cx="3671888" cy="4032250"/>
        </p:xfrm>
        <a:graphic>
          <a:graphicData uri="http://schemas.openxmlformats.org/drawingml/2006/table">
            <a:tbl>
              <a:tblPr firstRow="1" bandRow="1">
                <a:tableStyleId>{2D5ABB26-0587-4C30-8999-92F81FD0307C}</a:tableStyleId>
              </a:tblPr>
              <a:tblGrid>
                <a:gridCol w="3672408"/>
              </a:tblGrid>
              <a:tr h="403245">
                <a:tc>
                  <a:txBody>
                    <a:bodyPr/>
                    <a:lstStyle/>
                    <a:p>
                      <a:pPr algn="r" rtl="0" fontAlgn="ctr"/>
                      <a:r>
                        <a:rPr lang="fr-FR" sz="1100" b="0" i="0" u="none" strike="noStrike" dirty="0">
                          <a:solidFill>
                            <a:srgbClr val="524B41"/>
                          </a:solidFill>
                          <a:effectLst/>
                          <a:latin typeface="Calibri"/>
                        </a:rPr>
                        <a:t>Où l'on vit simplement, en harmonie avec la nature</a:t>
                      </a:r>
                    </a:p>
                  </a:txBody>
                  <a:tcPr marL="9525" marR="9525" marT="9525" marB="0" anchor="ctr"/>
                </a:tc>
              </a:tr>
              <a:tr h="403245">
                <a:tc>
                  <a:txBody>
                    <a:bodyPr/>
                    <a:lstStyle/>
                    <a:p>
                      <a:pPr algn="r" rtl="0" fontAlgn="ctr"/>
                      <a:r>
                        <a:rPr lang="fr-FR" sz="1100" b="0" i="0" u="none" strike="noStrike" dirty="0">
                          <a:solidFill>
                            <a:srgbClr val="524B41"/>
                          </a:solidFill>
                          <a:effectLst/>
                          <a:latin typeface="Calibri"/>
                        </a:rPr>
                        <a:t>Où l'on se ressource</a:t>
                      </a:r>
                    </a:p>
                  </a:txBody>
                  <a:tcPr marL="9525" marR="9525" marT="9525" marB="0" anchor="ctr"/>
                </a:tc>
              </a:tr>
              <a:tr h="403245">
                <a:tc>
                  <a:txBody>
                    <a:bodyPr/>
                    <a:lstStyle/>
                    <a:p>
                      <a:pPr algn="r" rtl="0" fontAlgn="ctr"/>
                      <a:r>
                        <a:rPr lang="fr-FR" sz="1100" b="0" i="0" u="none" strike="noStrike" dirty="0">
                          <a:solidFill>
                            <a:srgbClr val="524B41"/>
                          </a:solidFill>
                          <a:effectLst/>
                          <a:latin typeface="Calibri"/>
                        </a:rPr>
                        <a:t>Propose de découvrir une nature préservée</a:t>
                      </a:r>
                    </a:p>
                  </a:txBody>
                  <a:tcPr marL="9525" marR="9525" marT="9525" marB="0" anchor="ctr"/>
                </a:tc>
              </a:tr>
              <a:tr h="403245">
                <a:tc>
                  <a:txBody>
                    <a:bodyPr/>
                    <a:lstStyle/>
                    <a:p>
                      <a:pPr algn="r" rtl="0" fontAlgn="ctr"/>
                      <a:r>
                        <a:rPr lang="fr-FR" sz="1100" b="0" i="0" u="none" strike="noStrike" dirty="0">
                          <a:solidFill>
                            <a:srgbClr val="524B41"/>
                          </a:solidFill>
                          <a:effectLst/>
                          <a:latin typeface="Calibri"/>
                        </a:rPr>
                        <a:t>Qui gagne à être </a:t>
                      </a:r>
                      <a:r>
                        <a:rPr lang="fr-FR" sz="1100" b="0" i="0" u="none" strike="noStrike" dirty="0" smtClean="0">
                          <a:solidFill>
                            <a:srgbClr val="524B41"/>
                          </a:solidFill>
                          <a:effectLst/>
                          <a:latin typeface="Calibri"/>
                        </a:rPr>
                        <a:t>connu</a:t>
                      </a:r>
                      <a:endParaRPr lang="fr-FR" sz="1100" b="0" i="0" u="none" strike="noStrike" dirty="0">
                        <a:solidFill>
                          <a:srgbClr val="524B41"/>
                        </a:solidFill>
                        <a:effectLst/>
                        <a:latin typeface="Calibri"/>
                      </a:endParaRPr>
                    </a:p>
                  </a:txBody>
                  <a:tcPr marL="9525" marR="9525" marT="9525" marB="0" anchor="ctr"/>
                </a:tc>
              </a:tr>
              <a:tr h="403245">
                <a:tc>
                  <a:txBody>
                    <a:bodyPr/>
                    <a:lstStyle/>
                    <a:p>
                      <a:pPr algn="r" rtl="0" fontAlgn="ctr"/>
                      <a:r>
                        <a:rPr lang="fr-FR" sz="1100" b="0" i="0" u="none" strike="noStrike" dirty="0">
                          <a:solidFill>
                            <a:srgbClr val="524B41"/>
                          </a:solidFill>
                          <a:effectLst/>
                          <a:latin typeface="Calibri"/>
                        </a:rPr>
                        <a:t>Protège et valorise sa culture et ses savoir-faire</a:t>
                      </a:r>
                    </a:p>
                  </a:txBody>
                  <a:tcPr marL="9525" marR="9525" marT="9525" marB="0" anchor="ctr"/>
                </a:tc>
              </a:tr>
              <a:tr h="403245">
                <a:tc>
                  <a:txBody>
                    <a:bodyPr/>
                    <a:lstStyle/>
                    <a:p>
                      <a:pPr algn="r" rtl="0" fontAlgn="ctr"/>
                      <a:r>
                        <a:rPr lang="fr-FR" sz="1100" b="0" i="0" u="none" strike="noStrike" dirty="0">
                          <a:solidFill>
                            <a:srgbClr val="524B41"/>
                          </a:solidFill>
                          <a:effectLst/>
                          <a:latin typeface="Calibri"/>
                        </a:rPr>
                        <a:t>Touristique</a:t>
                      </a:r>
                    </a:p>
                  </a:txBody>
                  <a:tcPr marL="9525" marR="9525" marT="9525" marB="0" anchor="ctr"/>
                </a:tc>
              </a:tr>
              <a:tr h="403245">
                <a:tc>
                  <a:txBody>
                    <a:bodyPr/>
                    <a:lstStyle/>
                    <a:p>
                      <a:pPr algn="r" rtl="0" fontAlgn="ctr"/>
                      <a:r>
                        <a:rPr lang="fr-FR" sz="1100" b="0" i="0" u="none" strike="noStrike">
                          <a:solidFill>
                            <a:srgbClr val="524B41"/>
                          </a:solidFill>
                          <a:effectLst/>
                          <a:latin typeface="Calibri"/>
                        </a:rPr>
                        <a:t>Dynamique</a:t>
                      </a:r>
                    </a:p>
                  </a:txBody>
                  <a:tcPr marL="9525" marR="9525" marT="9525" marB="0" anchor="ctr"/>
                </a:tc>
              </a:tr>
              <a:tr h="403245">
                <a:tc>
                  <a:txBody>
                    <a:bodyPr/>
                    <a:lstStyle/>
                    <a:p>
                      <a:pPr algn="r" rtl="0" fontAlgn="ctr"/>
                      <a:r>
                        <a:rPr lang="fr-FR" sz="1100" b="0" i="0" u="none" strike="noStrike">
                          <a:solidFill>
                            <a:srgbClr val="524B41"/>
                          </a:solidFill>
                          <a:effectLst/>
                          <a:latin typeface="Calibri"/>
                        </a:rPr>
                        <a:t>Où se développent des partenariats entre entreprises, collectivités et entre habitants</a:t>
                      </a:r>
                    </a:p>
                  </a:txBody>
                  <a:tcPr marL="9525" marR="9525" marT="9525" marB="0" anchor="ctr"/>
                </a:tc>
              </a:tr>
              <a:tr h="403245">
                <a:tc>
                  <a:txBody>
                    <a:bodyPr/>
                    <a:lstStyle/>
                    <a:p>
                      <a:pPr algn="r" rtl="0" fontAlgn="ctr"/>
                      <a:r>
                        <a:rPr lang="fr-FR" sz="1100" b="0" i="0" u="none" strike="noStrike" dirty="0">
                          <a:solidFill>
                            <a:srgbClr val="524B41"/>
                          </a:solidFill>
                          <a:effectLst/>
                          <a:latin typeface="Calibri"/>
                        </a:rPr>
                        <a:t>Qui soutient la recherche et les projets innovants</a:t>
                      </a:r>
                    </a:p>
                  </a:txBody>
                  <a:tcPr marL="9525" marR="9525" marT="9525" marB="0" anchor="ctr"/>
                </a:tc>
              </a:tr>
              <a:tr h="403245">
                <a:tc>
                  <a:txBody>
                    <a:bodyPr/>
                    <a:lstStyle/>
                    <a:p>
                      <a:pPr algn="r" rtl="0" fontAlgn="ctr"/>
                      <a:r>
                        <a:rPr lang="fr-FR" sz="1100" b="0" i="0" u="none" strike="noStrike" dirty="0">
                          <a:solidFill>
                            <a:srgbClr val="524B41"/>
                          </a:solidFill>
                          <a:effectLst/>
                          <a:latin typeface="Calibri"/>
                        </a:rPr>
                        <a:t>Qui a des entreprises aux savoir-faire reconnus à l'international</a:t>
                      </a:r>
                    </a:p>
                  </a:txBody>
                  <a:tcPr marL="9525" marR="9525" marT="9525" marB="0" anchor="ctr"/>
                </a:tc>
              </a:tr>
            </a:tbl>
          </a:graphicData>
        </a:graphic>
      </p:graphicFrame>
      <p:sp>
        <p:nvSpPr>
          <p:cNvPr id="26" name="ZoneTexte 25"/>
          <p:cNvSpPr txBox="1"/>
          <p:nvPr/>
        </p:nvSpPr>
        <p:spPr>
          <a:xfrm>
            <a:off x="468313" y="6094413"/>
            <a:ext cx="8675687" cy="430212"/>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Q5Areg/ Q5Adép</a:t>
            </a:r>
            <a:r>
              <a:rPr lang="fr-FR" sz="1100" dirty="0">
                <a:solidFill>
                  <a:schemeClr val="tx1">
                    <a:lumMod val="75000"/>
                  </a:schemeClr>
                </a:solidFill>
                <a:latin typeface="+mn-lt"/>
              </a:rPr>
              <a:t>.</a:t>
            </a:r>
            <a:r>
              <a:rPr lang="fr-FR" sz="1100" dirty="0">
                <a:latin typeface="+mn-lt"/>
              </a:rPr>
              <a:t> </a:t>
            </a:r>
            <a:r>
              <a:rPr lang="fr-FR" sz="1100" dirty="0">
                <a:solidFill>
                  <a:schemeClr val="tx1">
                    <a:lumMod val="75000"/>
                  </a:schemeClr>
                </a:solidFill>
                <a:latin typeface="+mn-lt"/>
              </a:rPr>
              <a:t>Voici à présent une liste de caractéristiques que nous ont dites d’autres personnes à propos de certaines régions/départements de France. Pour chacune de ces caractéristiques, veuillez donner une note de 0 à 10 à chacune des régions/départements que vous connaissez</a:t>
            </a:r>
          </a:p>
        </p:txBody>
      </p:sp>
      <p:graphicFrame>
        <p:nvGraphicFramePr>
          <p:cNvPr id="176144" name="Object 34"/>
          <p:cNvGraphicFramePr>
            <a:graphicFrameLocks noChangeAspect="1"/>
          </p:cNvGraphicFramePr>
          <p:nvPr/>
        </p:nvGraphicFramePr>
        <p:xfrm>
          <a:off x="3492500" y="1603375"/>
          <a:ext cx="3455988" cy="4160838"/>
        </p:xfrm>
        <a:graphic>
          <a:graphicData uri="http://schemas.openxmlformats.org/presentationml/2006/ole">
            <mc:AlternateContent xmlns:mc="http://schemas.openxmlformats.org/markup-compatibility/2006">
              <mc:Choice xmlns:v="urn:schemas-microsoft-com:vml" Requires="v">
                <p:oleObj spid="_x0000_s176145" r:id="rId6" imgW="3456732" imgH="4163929" progId="Excel.Chart.8">
                  <p:embed/>
                </p:oleObj>
              </mc:Choice>
              <mc:Fallback>
                <p:oleObj r:id="rId6" imgW="3456732" imgH="4163929"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1603375"/>
                        <a:ext cx="3455988" cy="416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76145" name="Groupe 30"/>
          <p:cNvGrpSpPr>
            <a:grpSpLocks/>
          </p:cNvGrpSpPr>
          <p:nvPr/>
        </p:nvGrpSpPr>
        <p:grpSpPr bwMode="auto">
          <a:xfrm>
            <a:off x="3851275" y="1295400"/>
            <a:ext cx="3384550" cy="261938"/>
            <a:chOff x="3851920" y="1295182"/>
            <a:chExt cx="3384376" cy="261610"/>
          </a:xfrm>
        </p:grpSpPr>
        <p:sp>
          <p:nvSpPr>
            <p:cNvPr id="32" name="Ellipse 31"/>
            <p:cNvSpPr/>
            <p:nvPr/>
          </p:nvSpPr>
          <p:spPr>
            <a:xfrm>
              <a:off x="3959864" y="1390313"/>
              <a:ext cx="71434" cy="713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33" name="Connecteur droit 32"/>
            <p:cNvCxnSpPr/>
            <p:nvPr/>
          </p:nvCxnSpPr>
          <p:spPr>
            <a:xfrm>
              <a:off x="3851920" y="1426780"/>
              <a:ext cx="287323"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4075746" y="1295182"/>
              <a:ext cx="3160550"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Haute-Vienne (179)              Limousin (194)</a:t>
              </a:r>
            </a:p>
          </p:txBody>
        </p:sp>
        <p:cxnSp>
          <p:nvCxnSpPr>
            <p:cNvPr id="35" name="Connecteur droit 34"/>
            <p:cNvCxnSpPr/>
            <p:nvPr/>
          </p:nvCxnSpPr>
          <p:spPr>
            <a:xfrm>
              <a:off x="5364730" y="1426780"/>
              <a:ext cx="287322" cy="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76146" name="Image 35" descr="logo haute vienne.jpg"/>
          <p:cNvPicPr>
            <a:picLocks noChangeAspect="1"/>
          </p:cNvPicPr>
          <p:nvPr/>
        </p:nvPicPr>
        <p:blipFill>
          <a:blip r:embed="rId8"/>
          <a:srcRect b="12421"/>
          <a:stretch>
            <a:fillRect/>
          </a:stretch>
        </p:blipFill>
        <p:spPr bwMode="auto">
          <a:xfrm>
            <a:off x="7735888" y="1268413"/>
            <a:ext cx="1084262" cy="854075"/>
          </a:xfrm>
          <a:prstGeom prst="rect">
            <a:avLst/>
          </a:prstGeom>
          <a:noFill/>
          <a:ln w="9525">
            <a:noFill/>
            <a:miter lim="800000"/>
            <a:headEnd/>
            <a:tailEnd/>
          </a:ln>
        </p:spPr>
      </p:pic>
      <p:sp>
        <p:nvSpPr>
          <p:cNvPr id="21" name="Espace réservé du texte 4"/>
          <p:cNvSpPr txBox="1">
            <a:spLocks/>
          </p:cNvSpPr>
          <p:nvPr>
            <p:custDataLst>
              <p:tags r:id="rId2"/>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
        <p:nvSpPr>
          <p:cNvPr id="19" name="ZoneTexte 18"/>
          <p:cNvSpPr txBox="1"/>
          <p:nvPr/>
        </p:nvSpPr>
        <p:spPr>
          <a:xfrm>
            <a:off x="2987675" y="5832475"/>
            <a:ext cx="2089150" cy="260350"/>
          </a:xfrm>
          <a:prstGeom prst="rect">
            <a:avLst/>
          </a:prstGeom>
          <a:noFill/>
        </p:spPr>
        <p:txBody>
          <a:bodyPr>
            <a:spAutoFit/>
          </a:bodyPr>
          <a:lstStyle/>
          <a:p>
            <a:pPr fontAlgn="auto">
              <a:spcBef>
                <a:spcPts val="0"/>
              </a:spcBef>
              <a:spcAft>
                <a:spcPts val="0"/>
              </a:spcAft>
              <a:buClr>
                <a:schemeClr val="bg2">
                  <a:lumMod val="75000"/>
                </a:schemeClr>
              </a:buClr>
              <a:defRPr/>
            </a:pPr>
            <a:r>
              <a:rPr lang="fr-FR" sz="1050" i="1" dirty="0">
                <a:solidFill>
                  <a:schemeClr val="tx2"/>
                </a:solidFill>
                <a:latin typeface="+mn-lt"/>
              </a:rPr>
              <a:t>(x) </a:t>
            </a:r>
            <a:r>
              <a:rPr lang="fr-FR" sz="1050" dirty="0">
                <a:solidFill>
                  <a:schemeClr val="tx2"/>
                </a:solidFill>
                <a:latin typeface="+mn-lt"/>
              </a:rPr>
              <a:t>Rappel des résultats 2009</a:t>
            </a:r>
          </a:p>
        </p:txBody>
      </p:sp>
      <p:sp>
        <p:nvSpPr>
          <p:cNvPr id="22" name="ZoneTexte 21"/>
          <p:cNvSpPr txBox="1"/>
          <p:nvPr/>
        </p:nvSpPr>
        <p:spPr>
          <a:xfrm>
            <a:off x="5292725" y="2492375"/>
            <a:ext cx="503238" cy="231775"/>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(7,2)</a:t>
            </a:r>
          </a:p>
        </p:txBody>
      </p:sp>
      <p:sp>
        <p:nvSpPr>
          <p:cNvPr id="18" name="Espace réservé du texte 4"/>
          <p:cNvSpPr txBox="1">
            <a:spLocks/>
          </p:cNvSpPr>
          <p:nvPr>
            <p:custDataLst>
              <p:tags r:id="rId3"/>
            </p:custDataLst>
          </p:nvPr>
        </p:nvSpPr>
        <p:spPr>
          <a:xfrm>
            <a:off x="5076056" y="5805264"/>
            <a:ext cx="396044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le département (bien ou assez bien)</a:t>
            </a:r>
            <a:endParaRPr lang="fr-FR" sz="1200" i="1" dirty="0">
              <a:solidFill>
                <a:srgbClr val="000000"/>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de la Haute-Vienne</a:t>
            </a:r>
            <a:br>
              <a:rPr lang="fr-FR" dirty="0" smtClean="0"/>
            </a:br>
            <a:r>
              <a:rPr lang="fr-FR" sz="2000" i="1" dirty="0" smtClean="0"/>
              <a:t>Image touristique</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598312C5-0912-4BDB-BBB0-191AA1934BC8}" type="slidenum">
              <a:rPr lang="fr-FR"/>
              <a:pPr>
                <a:defRPr/>
              </a:pPr>
              <a:t>102</a:t>
            </a:fld>
            <a:endParaRPr lang="fr-FR"/>
          </a:p>
        </p:txBody>
      </p:sp>
      <p:graphicFrame>
        <p:nvGraphicFramePr>
          <p:cNvPr id="25" name="Tableau 24"/>
          <p:cNvGraphicFramePr>
            <a:graphicFrameLocks noGrp="1"/>
          </p:cNvGraphicFramePr>
          <p:nvPr/>
        </p:nvGraphicFramePr>
        <p:xfrm>
          <a:off x="0" y="1589088"/>
          <a:ext cx="3779838" cy="4216400"/>
        </p:xfrm>
        <a:graphic>
          <a:graphicData uri="http://schemas.openxmlformats.org/drawingml/2006/table">
            <a:tbl>
              <a:tblPr firstRow="1" bandRow="1">
                <a:tableStyleId>{2D5ABB26-0587-4C30-8999-92F81FD0307C}</a:tableStyleId>
              </a:tblPr>
              <a:tblGrid>
                <a:gridCol w="3779912"/>
              </a:tblGrid>
              <a:tr h="324355">
                <a:tc>
                  <a:txBody>
                    <a:bodyPr/>
                    <a:lstStyle/>
                    <a:p>
                      <a:pPr algn="r" rtl="0" fontAlgn="ctr"/>
                      <a:r>
                        <a:rPr lang="fr-FR" sz="1100" b="0" i="0" u="none" strike="noStrike" dirty="0" smtClean="0">
                          <a:solidFill>
                            <a:srgbClr val="524B41"/>
                          </a:solidFill>
                          <a:effectLst/>
                          <a:latin typeface="Calibri"/>
                        </a:rPr>
                        <a:t>Adapté </a:t>
                      </a:r>
                      <a:r>
                        <a:rPr lang="fr-FR" sz="1100" b="0" i="0" u="none" strike="noStrike" dirty="0">
                          <a:solidFill>
                            <a:srgbClr val="524B41"/>
                          </a:solidFill>
                          <a:effectLst/>
                          <a:latin typeface="Calibri"/>
                        </a:rPr>
                        <a:t>pour des vacances en famille</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diversité et la beauté des paysages</a:t>
                      </a:r>
                    </a:p>
                  </a:txBody>
                  <a:tcPr marL="9525" marR="9525" marT="9525" marB="0" anchor="ctr"/>
                </a:tc>
              </a:tr>
              <a:tr h="324355">
                <a:tc>
                  <a:txBody>
                    <a:bodyPr/>
                    <a:lstStyle/>
                    <a:p>
                      <a:pPr algn="r" rtl="0" fontAlgn="ctr"/>
                      <a:r>
                        <a:rPr lang="fr-FR" sz="1100" b="0" i="0" u="none" strike="noStrike">
                          <a:solidFill>
                            <a:srgbClr val="524B41"/>
                          </a:solidFill>
                          <a:effectLst/>
                          <a:latin typeface="Calibri"/>
                        </a:rPr>
                        <a:t>La richesse de la gastronomie et des produits du terroir</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Le rapport qualité-prix des prestations touristiques</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diversité des activités autour des lacs et des rivières</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qualité de l'accueil, la convivialité des habitants</a:t>
                      </a:r>
                    </a:p>
                  </a:txBody>
                  <a:tcPr marL="9525" marR="9525" marT="9525" marB="0" anchor="ctr"/>
                </a:tc>
              </a:tr>
              <a:tr h="324355">
                <a:tc>
                  <a:txBody>
                    <a:bodyPr/>
                    <a:lstStyle/>
                    <a:p>
                      <a:pPr algn="r" rtl="0" fontAlgn="ctr"/>
                      <a:r>
                        <a:rPr lang="fr-FR" sz="1100" b="0" i="0" u="none" strike="noStrike">
                          <a:solidFill>
                            <a:srgbClr val="524B41"/>
                          </a:solidFill>
                          <a:effectLst/>
                          <a:latin typeface="Calibri"/>
                        </a:rPr>
                        <a:t>La qualité de l'hébergement</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richesse du patrimoine historique et culturel</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diversité des activités sportives de pleine nature</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facilité d'accès</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qualité de l'information fournie</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Le climat agréable</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diversité des animations culturelles et des festivals</a:t>
                      </a:r>
                    </a:p>
                  </a:txBody>
                  <a:tcPr marL="9525" marR="9525" marT="9525" marB="0" anchor="ctr"/>
                </a:tc>
              </a:tr>
            </a:tbl>
          </a:graphicData>
        </a:graphic>
      </p:graphicFrame>
      <p:sp>
        <p:nvSpPr>
          <p:cNvPr id="26" name="ZoneTexte 25"/>
          <p:cNvSpPr txBox="1"/>
          <p:nvPr/>
        </p:nvSpPr>
        <p:spPr>
          <a:xfrm>
            <a:off x="468313" y="6092825"/>
            <a:ext cx="8675687" cy="431800"/>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Q5Breg/ Q5Bdép. </a:t>
            </a:r>
            <a:r>
              <a:rPr lang="fr-FR" sz="1100" dirty="0">
                <a:solidFill>
                  <a:schemeClr val="tx1">
                    <a:lumMod val="75000"/>
                  </a:schemeClr>
                </a:solidFill>
                <a:latin typeface="+mn-lt"/>
              </a:rPr>
              <a:t>Voici à présent une liste des qualités possibles pour une destination touristique. Pour chacune de ces qualités, veuillez donner une note de 0 à 10 à chacune des régions/départements que vous connaissez.</a:t>
            </a:r>
          </a:p>
        </p:txBody>
      </p:sp>
      <p:graphicFrame>
        <p:nvGraphicFramePr>
          <p:cNvPr id="177171" name="Object 34"/>
          <p:cNvGraphicFramePr>
            <a:graphicFrameLocks noChangeAspect="1"/>
          </p:cNvGraphicFramePr>
          <p:nvPr/>
        </p:nvGraphicFramePr>
        <p:xfrm>
          <a:off x="3516313" y="1619250"/>
          <a:ext cx="3432175" cy="4162425"/>
        </p:xfrm>
        <a:graphic>
          <a:graphicData uri="http://schemas.openxmlformats.org/presentationml/2006/ole">
            <mc:AlternateContent xmlns:mc="http://schemas.openxmlformats.org/markup-compatibility/2006">
              <mc:Choice xmlns:v="urn:schemas-microsoft-com:vml" Requires="v">
                <p:oleObj spid="_x0000_s177172" r:id="rId6" imgW="3432345" imgH="4157832" progId="Excel.Chart.8">
                  <p:embed/>
                </p:oleObj>
              </mc:Choice>
              <mc:Fallback>
                <p:oleObj r:id="rId6" imgW="3432345" imgH="4157832"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6313" y="1619250"/>
                        <a:ext cx="3432175" cy="416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77172" name="Groupe 30"/>
          <p:cNvGrpSpPr>
            <a:grpSpLocks/>
          </p:cNvGrpSpPr>
          <p:nvPr/>
        </p:nvGrpSpPr>
        <p:grpSpPr bwMode="auto">
          <a:xfrm>
            <a:off x="3851275" y="1295400"/>
            <a:ext cx="3384550" cy="261938"/>
            <a:chOff x="3851920" y="1295182"/>
            <a:chExt cx="3384376" cy="261610"/>
          </a:xfrm>
        </p:grpSpPr>
        <p:sp>
          <p:nvSpPr>
            <p:cNvPr id="32" name="Ellipse 31"/>
            <p:cNvSpPr/>
            <p:nvPr/>
          </p:nvSpPr>
          <p:spPr>
            <a:xfrm>
              <a:off x="3959864" y="1390313"/>
              <a:ext cx="71434" cy="713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33" name="Connecteur droit 32"/>
            <p:cNvCxnSpPr/>
            <p:nvPr/>
          </p:nvCxnSpPr>
          <p:spPr>
            <a:xfrm>
              <a:off x="3851920" y="1426780"/>
              <a:ext cx="287323"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4075746" y="1295182"/>
              <a:ext cx="3160550"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Haute-Vienne (179)              Limousin (194)</a:t>
              </a:r>
            </a:p>
          </p:txBody>
        </p:sp>
        <p:cxnSp>
          <p:nvCxnSpPr>
            <p:cNvPr id="35" name="Connecteur droit 34"/>
            <p:cNvCxnSpPr/>
            <p:nvPr/>
          </p:nvCxnSpPr>
          <p:spPr>
            <a:xfrm>
              <a:off x="5364730" y="1426780"/>
              <a:ext cx="287322" cy="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77173" name="Image 17" descr="logo haute vienne.jpg"/>
          <p:cNvPicPr>
            <a:picLocks noChangeAspect="1"/>
          </p:cNvPicPr>
          <p:nvPr/>
        </p:nvPicPr>
        <p:blipFill>
          <a:blip r:embed="rId8"/>
          <a:srcRect b="12421"/>
          <a:stretch>
            <a:fillRect/>
          </a:stretch>
        </p:blipFill>
        <p:spPr bwMode="auto">
          <a:xfrm>
            <a:off x="7735888" y="1268413"/>
            <a:ext cx="1084262" cy="854075"/>
          </a:xfrm>
          <a:prstGeom prst="rect">
            <a:avLst/>
          </a:prstGeom>
          <a:noFill/>
          <a:ln w="9525">
            <a:noFill/>
            <a:miter lim="800000"/>
            <a:headEnd/>
            <a:tailEnd/>
          </a:ln>
        </p:spPr>
      </p:pic>
      <p:sp>
        <p:nvSpPr>
          <p:cNvPr id="20" name="Espace réservé du texte 4"/>
          <p:cNvSpPr txBox="1">
            <a:spLocks/>
          </p:cNvSpPr>
          <p:nvPr>
            <p:custDataLst>
              <p:tags r:id="rId2"/>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
        <p:nvSpPr>
          <p:cNvPr id="19" name="ZoneTexte 18"/>
          <p:cNvSpPr txBox="1"/>
          <p:nvPr/>
        </p:nvSpPr>
        <p:spPr>
          <a:xfrm>
            <a:off x="3059113" y="5832475"/>
            <a:ext cx="2089150" cy="260350"/>
          </a:xfrm>
          <a:prstGeom prst="rect">
            <a:avLst/>
          </a:prstGeom>
          <a:noFill/>
        </p:spPr>
        <p:txBody>
          <a:bodyPr>
            <a:spAutoFit/>
          </a:bodyPr>
          <a:lstStyle/>
          <a:p>
            <a:pPr fontAlgn="auto">
              <a:spcBef>
                <a:spcPts val="0"/>
              </a:spcBef>
              <a:spcAft>
                <a:spcPts val="0"/>
              </a:spcAft>
              <a:buClr>
                <a:schemeClr val="bg2">
                  <a:lumMod val="75000"/>
                </a:schemeClr>
              </a:buClr>
              <a:defRPr/>
            </a:pPr>
            <a:r>
              <a:rPr lang="fr-FR" sz="1050" i="1" dirty="0">
                <a:solidFill>
                  <a:schemeClr val="tx2"/>
                </a:solidFill>
                <a:latin typeface="+mn-lt"/>
              </a:rPr>
              <a:t>(x) </a:t>
            </a:r>
            <a:r>
              <a:rPr lang="fr-FR" sz="1050" dirty="0">
                <a:solidFill>
                  <a:schemeClr val="tx2"/>
                </a:solidFill>
                <a:latin typeface="+mn-lt"/>
              </a:rPr>
              <a:t>Rappel des résultats 2009</a:t>
            </a:r>
          </a:p>
        </p:txBody>
      </p:sp>
      <p:sp>
        <p:nvSpPr>
          <p:cNvPr id="22" name="ZoneTexte 21"/>
          <p:cNvSpPr txBox="1"/>
          <p:nvPr/>
        </p:nvSpPr>
        <p:spPr>
          <a:xfrm>
            <a:off x="5364163" y="1989138"/>
            <a:ext cx="503237" cy="230187"/>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(7,5)</a:t>
            </a:r>
          </a:p>
        </p:txBody>
      </p:sp>
      <p:sp>
        <p:nvSpPr>
          <p:cNvPr id="24" name="ZoneTexte 23"/>
          <p:cNvSpPr txBox="1"/>
          <p:nvPr/>
        </p:nvSpPr>
        <p:spPr>
          <a:xfrm>
            <a:off x="5219700" y="2598738"/>
            <a:ext cx="504825" cy="231775"/>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(6,4)</a:t>
            </a:r>
          </a:p>
        </p:txBody>
      </p:sp>
      <p:sp>
        <p:nvSpPr>
          <p:cNvPr id="28" name="ZoneTexte 27"/>
          <p:cNvSpPr txBox="1"/>
          <p:nvPr/>
        </p:nvSpPr>
        <p:spPr>
          <a:xfrm>
            <a:off x="5219700" y="3246438"/>
            <a:ext cx="504825" cy="231775"/>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(7,1)</a:t>
            </a:r>
          </a:p>
        </p:txBody>
      </p:sp>
      <p:sp>
        <p:nvSpPr>
          <p:cNvPr id="36" name="ZoneTexte 35"/>
          <p:cNvSpPr txBox="1"/>
          <p:nvPr/>
        </p:nvSpPr>
        <p:spPr>
          <a:xfrm>
            <a:off x="5292725" y="3573463"/>
            <a:ext cx="503238" cy="230187"/>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(6,8)</a:t>
            </a:r>
          </a:p>
        </p:txBody>
      </p:sp>
      <p:sp>
        <p:nvSpPr>
          <p:cNvPr id="37" name="ZoneTexte 36"/>
          <p:cNvSpPr txBox="1"/>
          <p:nvPr/>
        </p:nvSpPr>
        <p:spPr>
          <a:xfrm>
            <a:off x="5292725" y="3895725"/>
            <a:ext cx="503238" cy="230188"/>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(7,2)</a:t>
            </a:r>
          </a:p>
        </p:txBody>
      </p:sp>
      <p:sp>
        <p:nvSpPr>
          <p:cNvPr id="38" name="ZoneTexte 37"/>
          <p:cNvSpPr txBox="1"/>
          <p:nvPr/>
        </p:nvSpPr>
        <p:spPr>
          <a:xfrm>
            <a:off x="5219700" y="4221163"/>
            <a:ext cx="504825" cy="230187"/>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(6,7)</a:t>
            </a:r>
          </a:p>
        </p:txBody>
      </p:sp>
      <p:sp>
        <p:nvSpPr>
          <p:cNvPr id="39" name="ZoneTexte 38"/>
          <p:cNvSpPr txBox="1"/>
          <p:nvPr/>
        </p:nvSpPr>
        <p:spPr>
          <a:xfrm>
            <a:off x="5219700" y="4508500"/>
            <a:ext cx="504825" cy="231775"/>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(6,8)</a:t>
            </a:r>
          </a:p>
        </p:txBody>
      </p:sp>
      <p:sp>
        <p:nvSpPr>
          <p:cNvPr id="40" name="ZoneTexte 39"/>
          <p:cNvSpPr txBox="1"/>
          <p:nvPr/>
        </p:nvSpPr>
        <p:spPr>
          <a:xfrm>
            <a:off x="5148263" y="4830763"/>
            <a:ext cx="503237" cy="231775"/>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(6,6)</a:t>
            </a:r>
          </a:p>
        </p:txBody>
      </p:sp>
      <p:sp>
        <p:nvSpPr>
          <p:cNvPr id="41" name="ZoneTexte 40"/>
          <p:cNvSpPr txBox="1"/>
          <p:nvPr/>
        </p:nvSpPr>
        <p:spPr>
          <a:xfrm>
            <a:off x="5148263" y="5480050"/>
            <a:ext cx="503237" cy="230188"/>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(6,5)</a:t>
            </a:r>
          </a:p>
        </p:txBody>
      </p:sp>
      <p:sp>
        <p:nvSpPr>
          <p:cNvPr id="29" name="Text Box 48"/>
          <p:cNvSpPr txBox="1">
            <a:spLocks noChangeArrowheads="1"/>
          </p:cNvSpPr>
          <p:nvPr/>
        </p:nvSpPr>
        <p:spPr bwMode="auto">
          <a:xfrm>
            <a:off x="5148263" y="4221163"/>
            <a:ext cx="174625" cy="276225"/>
          </a:xfrm>
          <a:prstGeom prst="rect">
            <a:avLst/>
          </a:prstGeom>
          <a:noFill/>
          <a:ln w="12700">
            <a:noFill/>
            <a:miter lim="800000"/>
            <a:headEnd/>
            <a:tailEnd/>
          </a:ln>
        </p:spPr>
        <p:txBody>
          <a:bodyPr>
            <a:spAutoFit/>
          </a:bodyPr>
          <a:lstStyle/>
          <a:p>
            <a:pPr algn="ctr" eaLnBrk="0" fontAlgn="auto" hangingPunct="0">
              <a:spcBef>
                <a:spcPts val="0"/>
              </a:spcBef>
              <a:spcAft>
                <a:spcPts val="0"/>
              </a:spcAft>
              <a:defRPr/>
            </a:pPr>
            <a:r>
              <a:rPr lang="fr-FR" sz="1200" b="1" kern="0" dirty="0">
                <a:solidFill>
                  <a:srgbClr val="008000"/>
                </a:solidFill>
                <a:latin typeface="Wingdings 3" pitchFamily="18" charset="2"/>
              </a:rPr>
              <a:t>k</a:t>
            </a:r>
          </a:p>
        </p:txBody>
      </p:sp>
      <p:sp>
        <p:nvSpPr>
          <p:cNvPr id="42" name="Text Box 48"/>
          <p:cNvSpPr txBox="1">
            <a:spLocks noChangeArrowheads="1"/>
          </p:cNvSpPr>
          <p:nvPr/>
        </p:nvSpPr>
        <p:spPr bwMode="auto">
          <a:xfrm>
            <a:off x="5189538" y="3584575"/>
            <a:ext cx="174625" cy="276225"/>
          </a:xfrm>
          <a:prstGeom prst="rect">
            <a:avLst/>
          </a:prstGeom>
          <a:noFill/>
          <a:ln w="12700">
            <a:noFill/>
            <a:miter lim="800000"/>
            <a:headEnd/>
            <a:tailEnd/>
          </a:ln>
        </p:spPr>
        <p:txBody>
          <a:bodyPr>
            <a:spAutoFit/>
          </a:bodyPr>
          <a:lstStyle/>
          <a:p>
            <a:pPr algn="ctr" eaLnBrk="0" fontAlgn="auto" hangingPunct="0">
              <a:spcBef>
                <a:spcPts val="0"/>
              </a:spcBef>
              <a:spcAft>
                <a:spcPts val="0"/>
              </a:spcAft>
              <a:defRPr/>
            </a:pPr>
            <a:r>
              <a:rPr lang="fr-FR" sz="1200" b="1" kern="0" dirty="0">
                <a:solidFill>
                  <a:srgbClr val="008000"/>
                </a:solidFill>
                <a:latin typeface="Wingdings 3" pitchFamily="18" charset="2"/>
              </a:rPr>
              <a:t>k</a:t>
            </a:r>
          </a:p>
        </p:txBody>
      </p:sp>
      <p:sp>
        <p:nvSpPr>
          <p:cNvPr id="43" name="Text Box 48"/>
          <p:cNvSpPr txBox="1">
            <a:spLocks noChangeArrowheads="1"/>
          </p:cNvSpPr>
          <p:nvPr/>
        </p:nvSpPr>
        <p:spPr bwMode="auto">
          <a:xfrm>
            <a:off x="5148263" y="2565400"/>
            <a:ext cx="174625" cy="276225"/>
          </a:xfrm>
          <a:prstGeom prst="rect">
            <a:avLst/>
          </a:prstGeom>
          <a:noFill/>
          <a:ln w="12700">
            <a:noFill/>
            <a:miter lim="800000"/>
            <a:headEnd/>
            <a:tailEnd/>
          </a:ln>
        </p:spPr>
        <p:txBody>
          <a:bodyPr>
            <a:spAutoFit/>
          </a:bodyPr>
          <a:lstStyle/>
          <a:p>
            <a:pPr algn="ctr" eaLnBrk="0" fontAlgn="auto" hangingPunct="0">
              <a:spcBef>
                <a:spcPts val="0"/>
              </a:spcBef>
              <a:spcAft>
                <a:spcPts val="0"/>
              </a:spcAft>
              <a:defRPr/>
            </a:pPr>
            <a:r>
              <a:rPr lang="fr-FR" sz="1200" b="1" kern="0" dirty="0">
                <a:solidFill>
                  <a:srgbClr val="008000"/>
                </a:solidFill>
                <a:latin typeface="Wingdings 3" pitchFamily="18" charset="2"/>
              </a:rPr>
              <a:t>k</a:t>
            </a:r>
          </a:p>
        </p:txBody>
      </p:sp>
      <p:sp>
        <p:nvSpPr>
          <p:cNvPr id="44" name="Espace réservé du texte 4"/>
          <p:cNvSpPr txBox="1">
            <a:spLocks/>
          </p:cNvSpPr>
          <p:nvPr>
            <p:custDataLst>
              <p:tags r:id="rId3"/>
            </p:custDataLst>
          </p:nvPr>
        </p:nvSpPr>
        <p:spPr>
          <a:xfrm>
            <a:off x="5076056" y="5805264"/>
            <a:ext cx="396044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le département (bien ou assez bien)</a:t>
            </a:r>
            <a:endParaRPr lang="fr-FR" sz="1200" i="1" dirty="0">
              <a:solidFill>
                <a:srgbClr val="000000"/>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088" y="115888"/>
            <a:ext cx="8137525" cy="792162"/>
          </a:xfrm>
        </p:spPr>
        <p:txBody>
          <a:bodyPr rtlCol="0">
            <a:noAutofit/>
          </a:bodyPr>
          <a:lstStyle/>
          <a:p>
            <a:pPr fontAlgn="auto">
              <a:spcAft>
                <a:spcPts val="0"/>
              </a:spcAft>
              <a:defRPr/>
            </a:pPr>
            <a:r>
              <a:rPr lang="fr-FR" sz="1600" dirty="0" smtClean="0"/>
              <a:t>Auprès des Français connaisseurs, la région du Limousin véhicule l’image d’une Nature préservée, où la beauté des paysages permet de se ressourcer.  Perçu comme adapté aux familles, le Limousin est une destination à potentiel qui gagne à être connue, notamment au travers des départements de la Corrèze et de la Creuse</a:t>
            </a:r>
            <a:endParaRPr lang="fr-FR" sz="16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5C218980-F09F-45EF-B029-DA9783A178DD}" type="slidenum">
              <a:rPr lang="fr-FR"/>
              <a:pPr>
                <a:defRPr/>
              </a:pPr>
              <a:t>103</a:t>
            </a:fld>
            <a:endParaRPr lang="fr-FR" dirty="0"/>
          </a:p>
        </p:txBody>
      </p:sp>
      <p:sp>
        <p:nvSpPr>
          <p:cNvPr id="6" name="ZoneTexte 5"/>
          <p:cNvSpPr txBox="1"/>
          <p:nvPr/>
        </p:nvSpPr>
        <p:spPr>
          <a:xfrm rot="16200000">
            <a:off x="-3280569" y="3244056"/>
            <a:ext cx="6858000" cy="36988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buClr>
                <a:schemeClr val="bg2">
                  <a:lumMod val="75000"/>
                </a:schemeClr>
              </a:buClr>
              <a:defRPr/>
            </a:pPr>
            <a:r>
              <a:rPr lang="fr-FR" b="1" i="1" dirty="0">
                <a:solidFill>
                  <a:schemeClr val="tx1">
                    <a:lumMod val="50000"/>
                  </a:schemeClr>
                </a:solidFill>
                <a:effectLst>
                  <a:outerShdw blurRad="38100" dist="38100" dir="2700000" algn="tl">
                    <a:srgbClr val="000000">
                      <a:alpha val="43137"/>
                    </a:srgbClr>
                  </a:outerShdw>
                </a:effectLst>
              </a:rPr>
              <a:t>EN SYNTHESE</a:t>
            </a:r>
          </a:p>
        </p:txBody>
      </p:sp>
      <p:pic>
        <p:nvPicPr>
          <p:cNvPr id="178181" name="Picture 2" descr="O:\Consumer\Banque d'images\Résultats\ok\ok4.jpg"/>
          <p:cNvPicPr>
            <a:picLocks noChangeAspect="1" noChangeArrowheads="1"/>
          </p:cNvPicPr>
          <p:nvPr/>
        </p:nvPicPr>
        <p:blipFill>
          <a:blip r:embed="rId3"/>
          <a:srcRect/>
          <a:stretch>
            <a:fillRect/>
          </a:stretch>
        </p:blipFill>
        <p:spPr bwMode="auto">
          <a:xfrm>
            <a:off x="827088" y="1484313"/>
            <a:ext cx="1331912" cy="1073150"/>
          </a:xfrm>
          <a:prstGeom prst="rect">
            <a:avLst/>
          </a:prstGeom>
          <a:noFill/>
          <a:ln w="9525">
            <a:noFill/>
            <a:miter lim="800000"/>
            <a:headEnd/>
            <a:tailEnd/>
          </a:ln>
        </p:spPr>
      </p:pic>
      <p:sp>
        <p:nvSpPr>
          <p:cNvPr id="8" name="Rectangle 7"/>
          <p:cNvSpPr/>
          <p:nvPr/>
        </p:nvSpPr>
        <p:spPr>
          <a:xfrm>
            <a:off x="2484438" y="1268413"/>
            <a:ext cx="6335712" cy="2592387"/>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Le Limousin : une destination qui gagne à être connue</a:t>
            </a:r>
          </a:p>
          <a:p>
            <a:pPr fontAlgn="auto">
              <a:spcBef>
                <a:spcPts val="0"/>
              </a:spcBef>
              <a:spcAft>
                <a:spcPts val="0"/>
              </a:spcAft>
              <a:defRPr/>
            </a:pPr>
            <a:endParaRPr lang="fr-FR" sz="1400" dirty="0">
              <a:solidFill>
                <a:schemeClr val="tx2"/>
              </a:solidFill>
            </a:endParaRPr>
          </a:p>
          <a:p>
            <a:pPr fontAlgn="auto">
              <a:spcBef>
                <a:spcPts val="0"/>
              </a:spcBef>
              <a:spcAft>
                <a:spcPts val="0"/>
              </a:spcAft>
              <a:defRPr/>
            </a:pPr>
            <a:r>
              <a:rPr lang="fr-FR" sz="1400" dirty="0">
                <a:solidFill>
                  <a:schemeClr val="tx2"/>
                </a:solidFill>
              </a:rPr>
              <a:t>Les Français connaisseurs de la Région évaluent positivement:</a:t>
            </a:r>
          </a:p>
          <a:p>
            <a:pPr fontAlgn="auto">
              <a:spcBef>
                <a:spcPts val="0"/>
              </a:spcBef>
              <a:spcAft>
                <a:spcPts val="0"/>
              </a:spcAft>
              <a:defRPr/>
            </a:pPr>
            <a:r>
              <a:rPr lang="fr-FR" sz="1400" dirty="0">
                <a:solidFill>
                  <a:schemeClr val="tx2"/>
                </a:solidFill>
              </a:rPr>
              <a:t>- un </a:t>
            </a:r>
            <a:r>
              <a:rPr lang="fr-FR" sz="1400" b="1" dirty="0">
                <a:solidFill>
                  <a:schemeClr val="tx2"/>
                </a:solidFill>
              </a:rPr>
              <a:t>lieu de vie simple où l’on vit en harmonie avec la Nature </a:t>
            </a:r>
            <a:r>
              <a:rPr lang="fr-FR" sz="1400" dirty="0">
                <a:solidFill>
                  <a:schemeClr val="tx2"/>
                </a:solidFill>
              </a:rPr>
              <a:t>(8/10)</a:t>
            </a:r>
          </a:p>
          <a:p>
            <a:pPr fontAlgn="auto">
              <a:spcBef>
                <a:spcPts val="0"/>
              </a:spcBef>
              <a:spcAft>
                <a:spcPts val="0"/>
              </a:spcAft>
              <a:buFontTx/>
              <a:buChar char="-"/>
              <a:defRPr/>
            </a:pPr>
            <a:r>
              <a:rPr lang="fr-FR" sz="1400" dirty="0">
                <a:solidFill>
                  <a:schemeClr val="tx2"/>
                </a:solidFill>
              </a:rPr>
              <a:t> où </a:t>
            </a:r>
            <a:r>
              <a:rPr lang="fr-FR" sz="1400" b="1" dirty="0">
                <a:solidFill>
                  <a:schemeClr val="tx2"/>
                </a:solidFill>
              </a:rPr>
              <a:t>l’on se ressource </a:t>
            </a:r>
            <a:r>
              <a:rPr lang="fr-FR" sz="1400" dirty="0">
                <a:solidFill>
                  <a:schemeClr val="tx2"/>
                </a:solidFill>
              </a:rPr>
              <a:t>(7,8) </a:t>
            </a:r>
          </a:p>
          <a:p>
            <a:pPr fontAlgn="auto">
              <a:spcBef>
                <a:spcPts val="0"/>
              </a:spcBef>
              <a:spcAft>
                <a:spcPts val="0"/>
              </a:spcAft>
              <a:buFontTx/>
              <a:buChar char="-"/>
              <a:defRPr/>
            </a:pPr>
            <a:r>
              <a:rPr lang="fr-FR" sz="1400" dirty="0">
                <a:solidFill>
                  <a:schemeClr val="tx2"/>
                </a:solidFill>
              </a:rPr>
              <a:t> proposant une </a:t>
            </a:r>
            <a:r>
              <a:rPr lang="fr-FR" sz="1400" b="1" dirty="0">
                <a:solidFill>
                  <a:schemeClr val="tx2"/>
                </a:solidFill>
              </a:rPr>
              <a:t>nature préservée </a:t>
            </a:r>
            <a:r>
              <a:rPr lang="fr-FR" sz="1400" dirty="0">
                <a:solidFill>
                  <a:schemeClr val="tx2"/>
                </a:solidFill>
              </a:rPr>
              <a:t>(7,8), une </a:t>
            </a:r>
            <a:r>
              <a:rPr lang="fr-FR" sz="1400" b="1" dirty="0">
                <a:solidFill>
                  <a:schemeClr val="tx2"/>
                </a:solidFill>
              </a:rPr>
              <a:t>diversité et une beauté des paysages </a:t>
            </a:r>
            <a:r>
              <a:rPr lang="fr-FR" sz="1400" dirty="0">
                <a:solidFill>
                  <a:schemeClr val="tx2"/>
                </a:solidFill>
              </a:rPr>
              <a:t>(7,6)</a:t>
            </a:r>
          </a:p>
          <a:p>
            <a:pPr fontAlgn="auto">
              <a:spcBef>
                <a:spcPts val="0"/>
              </a:spcBef>
              <a:spcAft>
                <a:spcPts val="0"/>
              </a:spcAft>
              <a:buFontTx/>
              <a:buChar char="-"/>
              <a:defRPr/>
            </a:pPr>
            <a:endParaRPr lang="fr-FR" sz="1400" dirty="0">
              <a:solidFill>
                <a:schemeClr val="tx2"/>
              </a:solidFill>
            </a:endParaRPr>
          </a:p>
          <a:p>
            <a:pPr algn="ctr" fontAlgn="auto">
              <a:spcBef>
                <a:spcPts val="0"/>
              </a:spcBef>
              <a:spcAft>
                <a:spcPts val="0"/>
              </a:spcAft>
              <a:buClr>
                <a:srgbClr val="00BCE4">
                  <a:lumMod val="75000"/>
                </a:srgbClr>
              </a:buClr>
              <a:defRPr/>
            </a:pPr>
            <a:r>
              <a:rPr lang="fr-FR" sz="1400" dirty="0">
                <a:solidFill>
                  <a:schemeClr val="accent3"/>
                </a:solidFill>
                <a:sym typeface="Wingdings" pitchFamily="2" charset="2"/>
              </a:rPr>
              <a:t> </a:t>
            </a:r>
            <a:r>
              <a:rPr lang="fr-FR" sz="1400" b="1" dirty="0">
                <a:solidFill>
                  <a:schemeClr val="accent3"/>
                </a:solidFill>
              </a:rPr>
              <a:t>En tête de cette évaluation, les départements de la Corrèze et de la Creuse </a:t>
            </a:r>
            <a:br>
              <a:rPr lang="fr-FR" sz="1400" b="1" dirty="0">
                <a:solidFill>
                  <a:schemeClr val="accent3"/>
                </a:solidFill>
              </a:rPr>
            </a:br>
            <a:r>
              <a:rPr lang="fr-FR" sz="1400" b="1" dirty="0">
                <a:solidFill>
                  <a:schemeClr val="accent3"/>
                </a:solidFill>
              </a:rPr>
              <a:t>sont mieux perçus que la Haute Vienne </a:t>
            </a:r>
            <a:br>
              <a:rPr lang="fr-FR" sz="1400" b="1" dirty="0">
                <a:solidFill>
                  <a:schemeClr val="accent3"/>
                </a:solidFill>
              </a:rPr>
            </a:br>
            <a:r>
              <a:rPr lang="fr-FR" sz="1400" dirty="0">
                <a:solidFill>
                  <a:schemeClr val="accent3"/>
                </a:solidFill>
              </a:rPr>
              <a:t>(scores compris entre 7,5 et 7,9 sur ces dimensions)</a:t>
            </a:r>
          </a:p>
          <a:p>
            <a:pPr fontAlgn="auto">
              <a:spcBef>
                <a:spcPts val="0"/>
              </a:spcBef>
              <a:spcAft>
                <a:spcPts val="0"/>
              </a:spcAft>
              <a:buFontTx/>
              <a:buChar char="-"/>
              <a:defRPr/>
            </a:pPr>
            <a:endParaRPr lang="fr-FR" sz="1600" dirty="0">
              <a:solidFill>
                <a:schemeClr val="tx2"/>
              </a:solidFill>
            </a:endParaRPr>
          </a:p>
        </p:txBody>
      </p:sp>
      <p:pic>
        <p:nvPicPr>
          <p:cNvPr id="178183" name="Image 8" descr="nature.jpg"/>
          <p:cNvPicPr>
            <a:picLocks noChangeAspect="1"/>
          </p:cNvPicPr>
          <p:nvPr/>
        </p:nvPicPr>
        <p:blipFill>
          <a:blip r:embed="rId4"/>
          <a:srcRect/>
          <a:stretch>
            <a:fillRect/>
          </a:stretch>
        </p:blipFill>
        <p:spPr bwMode="auto">
          <a:xfrm>
            <a:off x="7524750" y="1341438"/>
            <a:ext cx="1228725" cy="771525"/>
          </a:xfrm>
          <a:prstGeom prst="rect">
            <a:avLst/>
          </a:prstGeom>
          <a:noFill/>
          <a:ln w="9525">
            <a:noFill/>
            <a:miter lim="800000"/>
            <a:headEnd/>
            <a:tailEnd/>
          </a:ln>
        </p:spPr>
      </p:pic>
      <p:sp>
        <p:nvSpPr>
          <p:cNvPr id="19" name="Rectangle 18"/>
          <p:cNvSpPr/>
          <p:nvPr/>
        </p:nvSpPr>
        <p:spPr>
          <a:xfrm>
            <a:off x="755650" y="4076700"/>
            <a:ext cx="6337300" cy="2089150"/>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Le Limousin : une destination adaptée pour des vacances en famille</a:t>
            </a:r>
            <a:endParaRPr lang="fr-FR" sz="1400" dirty="0">
              <a:solidFill>
                <a:schemeClr val="tx2"/>
              </a:solidFill>
            </a:endParaRPr>
          </a:p>
          <a:p>
            <a:pPr fontAlgn="auto">
              <a:spcBef>
                <a:spcPts val="0"/>
              </a:spcBef>
              <a:spcAft>
                <a:spcPts val="0"/>
              </a:spcAft>
              <a:defRPr/>
            </a:pPr>
            <a:endParaRPr lang="fr-FR" sz="1400" dirty="0">
              <a:solidFill>
                <a:schemeClr val="tx2"/>
              </a:solidFill>
            </a:endParaRPr>
          </a:p>
          <a:p>
            <a:pPr fontAlgn="auto">
              <a:spcBef>
                <a:spcPts val="0"/>
              </a:spcBef>
              <a:spcAft>
                <a:spcPts val="0"/>
              </a:spcAft>
              <a:defRPr/>
            </a:pPr>
            <a:r>
              <a:rPr lang="fr-FR" sz="1400" dirty="0">
                <a:solidFill>
                  <a:schemeClr val="tx2"/>
                </a:solidFill>
              </a:rPr>
              <a:t>Du point de vue touristique, les Français connaisseurs sont plus positifs concernant:</a:t>
            </a:r>
          </a:p>
          <a:p>
            <a:pPr fontAlgn="auto">
              <a:spcBef>
                <a:spcPts val="0"/>
              </a:spcBef>
              <a:spcAft>
                <a:spcPts val="0"/>
              </a:spcAft>
              <a:defRPr/>
            </a:pPr>
            <a:r>
              <a:rPr lang="fr-FR" sz="1400" dirty="0">
                <a:solidFill>
                  <a:schemeClr val="tx2"/>
                </a:solidFill>
              </a:rPr>
              <a:t>	</a:t>
            </a:r>
          </a:p>
          <a:p>
            <a:pPr fontAlgn="auto">
              <a:spcBef>
                <a:spcPts val="0"/>
              </a:spcBef>
              <a:spcAft>
                <a:spcPts val="0"/>
              </a:spcAft>
              <a:defRPr/>
            </a:pPr>
            <a:r>
              <a:rPr lang="fr-FR" sz="1400" dirty="0">
                <a:solidFill>
                  <a:schemeClr val="tx2"/>
                </a:solidFill>
              </a:rPr>
              <a:t>- une </a:t>
            </a:r>
            <a:r>
              <a:rPr lang="fr-FR" sz="1400" b="1" dirty="0">
                <a:solidFill>
                  <a:schemeClr val="tx2"/>
                </a:solidFill>
              </a:rPr>
              <a:t>destination adaptée pour des vacances en famille </a:t>
            </a:r>
            <a:r>
              <a:rPr lang="fr-FR" sz="1400" dirty="0">
                <a:solidFill>
                  <a:schemeClr val="tx2"/>
                </a:solidFill>
              </a:rPr>
              <a:t>(7,8/10)</a:t>
            </a:r>
          </a:p>
          <a:p>
            <a:pPr fontAlgn="auto">
              <a:spcBef>
                <a:spcPts val="0"/>
              </a:spcBef>
              <a:spcAft>
                <a:spcPts val="0"/>
              </a:spcAft>
              <a:buFontTx/>
              <a:buChar char="-"/>
              <a:defRPr/>
            </a:pPr>
            <a:r>
              <a:rPr lang="fr-FR" sz="1400" dirty="0">
                <a:solidFill>
                  <a:schemeClr val="tx2"/>
                </a:solidFill>
              </a:rPr>
              <a:t> riche d’une </a:t>
            </a:r>
            <a:r>
              <a:rPr lang="fr-FR" sz="1400" b="1" dirty="0">
                <a:solidFill>
                  <a:schemeClr val="tx2"/>
                </a:solidFill>
              </a:rPr>
              <a:t>gastronomie  et des produits du terroir </a:t>
            </a:r>
            <a:r>
              <a:rPr lang="fr-FR" sz="1400" dirty="0">
                <a:solidFill>
                  <a:schemeClr val="tx2"/>
                </a:solidFill>
              </a:rPr>
              <a:t>(7,6) </a:t>
            </a:r>
          </a:p>
          <a:p>
            <a:pPr fontAlgn="auto">
              <a:spcBef>
                <a:spcPts val="0"/>
              </a:spcBef>
              <a:spcAft>
                <a:spcPts val="0"/>
              </a:spcAft>
              <a:buFontTx/>
              <a:buChar char="-"/>
              <a:defRPr/>
            </a:pPr>
            <a:endParaRPr lang="fr-FR" sz="1400" dirty="0">
              <a:solidFill>
                <a:schemeClr val="tx2"/>
              </a:solidFill>
            </a:endParaRPr>
          </a:p>
          <a:p>
            <a:pPr algn="ctr" fontAlgn="auto">
              <a:spcBef>
                <a:spcPts val="0"/>
              </a:spcBef>
              <a:spcAft>
                <a:spcPts val="0"/>
              </a:spcAft>
              <a:buClr>
                <a:srgbClr val="00BCE4">
                  <a:lumMod val="75000"/>
                </a:srgbClr>
              </a:buClr>
              <a:defRPr/>
            </a:pPr>
            <a:r>
              <a:rPr lang="fr-FR" sz="1200" dirty="0">
                <a:solidFill>
                  <a:schemeClr val="accent3"/>
                </a:solidFill>
                <a:sym typeface="Wingdings" pitchFamily="2" charset="2"/>
              </a:rPr>
              <a:t> </a:t>
            </a:r>
            <a:r>
              <a:rPr lang="fr-FR" sz="1400" b="1" dirty="0">
                <a:solidFill>
                  <a:schemeClr val="accent3"/>
                </a:solidFill>
              </a:rPr>
              <a:t>En tête de cette évaluation, la Corrèze se révèle mieux perçue que les autres départements </a:t>
            </a:r>
            <a:r>
              <a:rPr lang="fr-FR" sz="1400" dirty="0">
                <a:solidFill>
                  <a:schemeClr val="accent3"/>
                </a:solidFill>
              </a:rPr>
              <a:t>(scores compris entre 7,6 et 7,9)</a:t>
            </a:r>
          </a:p>
          <a:p>
            <a:pPr fontAlgn="auto">
              <a:spcBef>
                <a:spcPts val="0"/>
              </a:spcBef>
              <a:spcAft>
                <a:spcPts val="0"/>
              </a:spcAft>
              <a:buFontTx/>
              <a:buChar char="-"/>
              <a:defRPr/>
            </a:pPr>
            <a:endParaRPr lang="fr-FR" sz="1600" dirty="0">
              <a:solidFill>
                <a:schemeClr val="accent3"/>
              </a:solidFill>
            </a:endParaRPr>
          </a:p>
        </p:txBody>
      </p:sp>
      <p:pic>
        <p:nvPicPr>
          <p:cNvPr id="178185" name="Picture 2" descr="O:\Consumer\Banque d'images\Situation\famille.jpg"/>
          <p:cNvPicPr>
            <a:picLocks noChangeAspect="1" noChangeArrowheads="1"/>
          </p:cNvPicPr>
          <p:nvPr/>
        </p:nvPicPr>
        <p:blipFill>
          <a:blip r:embed="rId5"/>
          <a:srcRect/>
          <a:stretch>
            <a:fillRect/>
          </a:stretch>
        </p:blipFill>
        <p:spPr bwMode="auto">
          <a:xfrm>
            <a:off x="7235825" y="4076700"/>
            <a:ext cx="1023938" cy="1023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088" y="115888"/>
            <a:ext cx="8137525" cy="792162"/>
          </a:xfrm>
        </p:spPr>
        <p:txBody>
          <a:bodyPr rtlCol="0">
            <a:noAutofit/>
          </a:bodyPr>
          <a:lstStyle/>
          <a:p>
            <a:pPr fontAlgn="auto">
              <a:spcAft>
                <a:spcPts val="0"/>
              </a:spcAft>
              <a:defRPr/>
            </a:pPr>
            <a:r>
              <a:rPr lang="fr-FR" sz="1600" dirty="0" smtClean="0"/>
              <a:t>Plus en retrait, l’image d’une région dynamique économiquement où les savoir-faire innovants ou à l’international sont moins bien perçus. </a:t>
            </a:r>
            <a:endParaRPr lang="fr-FR" sz="16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ABE5A80F-0E63-4A5E-9388-3F0E252757F9}" type="slidenum">
              <a:rPr lang="fr-FR"/>
              <a:pPr>
                <a:defRPr/>
              </a:pPr>
              <a:t>104</a:t>
            </a:fld>
            <a:endParaRPr lang="fr-FR" dirty="0"/>
          </a:p>
        </p:txBody>
      </p:sp>
      <p:sp>
        <p:nvSpPr>
          <p:cNvPr id="6" name="ZoneTexte 5"/>
          <p:cNvSpPr txBox="1"/>
          <p:nvPr/>
        </p:nvSpPr>
        <p:spPr>
          <a:xfrm rot="16200000">
            <a:off x="-3280569" y="3244056"/>
            <a:ext cx="6858000" cy="36988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buClr>
                <a:schemeClr val="bg2">
                  <a:lumMod val="75000"/>
                </a:schemeClr>
              </a:buClr>
              <a:defRPr/>
            </a:pPr>
            <a:r>
              <a:rPr lang="fr-FR" b="1" i="1" dirty="0">
                <a:solidFill>
                  <a:schemeClr val="tx1">
                    <a:lumMod val="50000"/>
                  </a:schemeClr>
                </a:solidFill>
                <a:effectLst>
                  <a:outerShdw blurRad="38100" dist="38100" dir="2700000" algn="tl">
                    <a:srgbClr val="000000">
                      <a:alpha val="43137"/>
                    </a:srgbClr>
                  </a:outerShdw>
                </a:effectLst>
              </a:rPr>
              <a:t>EN SYNTHESE</a:t>
            </a:r>
          </a:p>
        </p:txBody>
      </p:sp>
      <p:sp>
        <p:nvSpPr>
          <p:cNvPr id="8" name="Rectangle 7"/>
          <p:cNvSpPr/>
          <p:nvPr/>
        </p:nvSpPr>
        <p:spPr>
          <a:xfrm>
            <a:off x="2484438" y="2565400"/>
            <a:ext cx="6335712" cy="2951163"/>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Le Limousin : au regard d’une image « Nature apaisante », un dynamisme économique moins perçu</a:t>
            </a:r>
            <a:endParaRPr lang="fr-FR" sz="1400" dirty="0">
              <a:solidFill>
                <a:schemeClr val="tx2"/>
              </a:solidFill>
            </a:endParaRPr>
          </a:p>
          <a:p>
            <a:pPr fontAlgn="auto">
              <a:spcBef>
                <a:spcPts val="0"/>
              </a:spcBef>
              <a:spcAft>
                <a:spcPts val="0"/>
              </a:spcAft>
              <a:defRPr/>
            </a:pPr>
            <a:endParaRPr lang="fr-FR" sz="1400" dirty="0">
              <a:solidFill>
                <a:schemeClr val="tx2"/>
              </a:solidFill>
            </a:endParaRPr>
          </a:p>
          <a:p>
            <a:pPr fontAlgn="auto">
              <a:spcBef>
                <a:spcPts val="0"/>
              </a:spcBef>
              <a:spcAft>
                <a:spcPts val="0"/>
              </a:spcAft>
              <a:defRPr/>
            </a:pPr>
            <a:r>
              <a:rPr lang="fr-FR" sz="1400" dirty="0">
                <a:solidFill>
                  <a:schemeClr val="tx2"/>
                </a:solidFill>
              </a:rPr>
              <a:t>En retrait des différentes dimensions évaluées, les Français connaisseurs sont moins positifs à l’égard :	</a:t>
            </a:r>
          </a:p>
          <a:p>
            <a:pPr fontAlgn="auto">
              <a:spcBef>
                <a:spcPts val="0"/>
              </a:spcBef>
              <a:spcAft>
                <a:spcPts val="0"/>
              </a:spcAft>
              <a:defRPr/>
            </a:pPr>
            <a:r>
              <a:rPr lang="fr-FR" sz="1400" dirty="0">
                <a:solidFill>
                  <a:schemeClr val="tx2"/>
                </a:solidFill>
              </a:rPr>
              <a:t>- Du </a:t>
            </a:r>
            <a:r>
              <a:rPr lang="fr-FR" sz="1400" b="1" dirty="0">
                <a:solidFill>
                  <a:schemeClr val="tx2"/>
                </a:solidFill>
              </a:rPr>
              <a:t>dynamisme de la région </a:t>
            </a:r>
            <a:r>
              <a:rPr lang="fr-FR" sz="1400" dirty="0">
                <a:solidFill>
                  <a:schemeClr val="tx2"/>
                </a:solidFill>
              </a:rPr>
              <a:t>(6.6/10)</a:t>
            </a:r>
          </a:p>
          <a:p>
            <a:pPr fontAlgn="auto">
              <a:spcBef>
                <a:spcPts val="0"/>
              </a:spcBef>
              <a:spcAft>
                <a:spcPts val="0"/>
              </a:spcAft>
              <a:buFontTx/>
              <a:buChar char="-"/>
              <a:defRPr/>
            </a:pPr>
            <a:r>
              <a:rPr lang="fr-FR" sz="1400" dirty="0">
                <a:solidFill>
                  <a:schemeClr val="tx2"/>
                </a:solidFill>
              </a:rPr>
              <a:t> Des </a:t>
            </a:r>
            <a:r>
              <a:rPr lang="fr-FR" sz="1400" b="1" dirty="0">
                <a:solidFill>
                  <a:schemeClr val="tx2"/>
                </a:solidFill>
              </a:rPr>
              <a:t>partenariats entre entreprises, collectivités et habitants </a:t>
            </a:r>
            <a:r>
              <a:rPr lang="fr-FR" sz="1400" dirty="0">
                <a:solidFill>
                  <a:schemeClr val="tx2"/>
                </a:solidFill>
              </a:rPr>
              <a:t>ou </a:t>
            </a:r>
            <a:r>
              <a:rPr lang="fr-FR" sz="1400" b="1" dirty="0">
                <a:solidFill>
                  <a:schemeClr val="tx2"/>
                </a:solidFill>
              </a:rPr>
              <a:t>du soutien à la recherche et l’innovation</a:t>
            </a:r>
            <a:r>
              <a:rPr lang="fr-FR" sz="1400" dirty="0">
                <a:solidFill>
                  <a:schemeClr val="tx2"/>
                </a:solidFill>
              </a:rPr>
              <a:t> (6,5) </a:t>
            </a:r>
          </a:p>
          <a:p>
            <a:pPr fontAlgn="auto">
              <a:spcBef>
                <a:spcPts val="0"/>
              </a:spcBef>
              <a:spcAft>
                <a:spcPts val="0"/>
              </a:spcAft>
              <a:buFontTx/>
              <a:buChar char="-"/>
              <a:defRPr/>
            </a:pPr>
            <a:r>
              <a:rPr lang="fr-FR" sz="1400" dirty="0">
                <a:solidFill>
                  <a:schemeClr val="tx2"/>
                </a:solidFill>
              </a:rPr>
              <a:t> aux </a:t>
            </a:r>
            <a:r>
              <a:rPr lang="fr-FR" sz="1400" b="1" dirty="0">
                <a:solidFill>
                  <a:schemeClr val="tx2"/>
                </a:solidFill>
              </a:rPr>
              <a:t>savoir faires reconnus à l’international </a:t>
            </a:r>
            <a:r>
              <a:rPr lang="fr-FR" sz="1400" dirty="0">
                <a:solidFill>
                  <a:schemeClr val="tx2"/>
                </a:solidFill>
              </a:rPr>
              <a:t>(6,4)</a:t>
            </a:r>
          </a:p>
          <a:p>
            <a:pPr fontAlgn="auto">
              <a:spcBef>
                <a:spcPts val="0"/>
              </a:spcBef>
              <a:spcAft>
                <a:spcPts val="0"/>
              </a:spcAft>
              <a:buFontTx/>
              <a:buChar char="-"/>
              <a:defRPr/>
            </a:pPr>
            <a:endParaRPr lang="fr-FR" sz="1400" dirty="0">
              <a:solidFill>
                <a:schemeClr val="accent3"/>
              </a:solidFill>
            </a:endParaRPr>
          </a:p>
          <a:p>
            <a:pPr algn="ctr" fontAlgn="auto">
              <a:spcBef>
                <a:spcPts val="0"/>
              </a:spcBef>
              <a:spcAft>
                <a:spcPts val="0"/>
              </a:spcAft>
              <a:buClr>
                <a:srgbClr val="00BCE4">
                  <a:lumMod val="75000"/>
                </a:srgbClr>
              </a:buClr>
              <a:defRPr/>
            </a:pPr>
            <a:r>
              <a:rPr lang="fr-FR" sz="1200" dirty="0">
                <a:solidFill>
                  <a:schemeClr val="accent3"/>
                </a:solidFill>
                <a:sym typeface="Wingdings" pitchFamily="2" charset="2"/>
              </a:rPr>
              <a:t> </a:t>
            </a:r>
            <a:r>
              <a:rPr lang="fr-FR" sz="1400" b="1" dirty="0">
                <a:solidFill>
                  <a:schemeClr val="accent3"/>
                </a:solidFill>
              </a:rPr>
              <a:t>Le département de la Creuse est le plus en retrait sur ces dimensions (scores de 5,7 à 6), suivi par La Corrèze et la Haute Vienne</a:t>
            </a:r>
            <a:endParaRPr lang="fr-FR" sz="1600" b="1" dirty="0">
              <a:solidFill>
                <a:schemeClr val="accent3"/>
              </a:solidFill>
            </a:endParaRPr>
          </a:p>
        </p:txBody>
      </p:sp>
      <p:pic>
        <p:nvPicPr>
          <p:cNvPr id="179206" name="Picture 3" descr="O:\Consumer\Banque d'images\Situation\ascenssion.jpg"/>
          <p:cNvPicPr>
            <a:picLocks noChangeAspect="1" noChangeArrowheads="1"/>
          </p:cNvPicPr>
          <p:nvPr/>
        </p:nvPicPr>
        <p:blipFill>
          <a:blip r:embed="rId3"/>
          <a:srcRect/>
          <a:stretch>
            <a:fillRect/>
          </a:stretch>
        </p:blipFill>
        <p:spPr bwMode="auto">
          <a:xfrm>
            <a:off x="611188" y="1773238"/>
            <a:ext cx="1600200" cy="140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pour une image  8"/>
          <p:cNvSpPr>
            <a:spLocks noGrp="1"/>
          </p:cNvSpPr>
          <p:nvPr>
            <p:ph type="pic" sz="quarter" idx="14"/>
          </p:nvPr>
        </p:nvSpPr>
        <p:spPr>
          <a:xfrm>
            <a:off x="5513388" y="711200"/>
            <a:ext cx="3630612" cy="4252913"/>
          </a:xfrm>
        </p:spPr>
      </p:sp>
      <p:sp>
        <p:nvSpPr>
          <p:cNvPr id="180226" name="Espace réservé du pied de page 2"/>
          <p:cNvSpPr>
            <a:spLocks noGrp="1"/>
          </p:cNvSpPr>
          <p:nvPr>
            <p:ph type="ftr" sz="quarter" idx="21"/>
          </p:nvPr>
        </p:nvSpPr>
        <p:spPr>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fr-FR"/>
              <a:t>Titre du projet</a:t>
            </a:r>
          </a:p>
        </p:txBody>
      </p:sp>
      <p:sp>
        <p:nvSpPr>
          <p:cNvPr id="180227" name="Espace réservé du numéro de diapositive 3"/>
          <p:cNvSpPr>
            <a:spLocks noGrp="1"/>
          </p:cNvSpPr>
          <p:nvPr>
            <p:ph type="sldNum" sz="quarter" idx="22"/>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BE6CACF8-AD51-45A5-A9B3-82D813BE461F}" type="slidenum">
              <a:rPr lang="fr-FR"/>
              <a:pPr fontAlgn="base">
                <a:spcBef>
                  <a:spcPct val="0"/>
                </a:spcBef>
                <a:spcAft>
                  <a:spcPct val="0"/>
                </a:spcAft>
              </a:pPr>
              <a:t>105</a:t>
            </a:fld>
            <a:endParaRPr lang="fr-FR"/>
          </a:p>
        </p:txBody>
      </p:sp>
      <p:sp>
        <p:nvSpPr>
          <p:cNvPr id="8" name="Titre 7"/>
          <p:cNvSpPr>
            <a:spLocks noGrp="1"/>
          </p:cNvSpPr>
          <p:nvPr>
            <p:ph type="title"/>
          </p:nvPr>
        </p:nvSpPr>
        <p:spPr>
          <a:xfrm>
            <a:off x="1727200" y="2205038"/>
            <a:ext cx="3708400" cy="3168650"/>
          </a:xfrm>
        </p:spPr>
        <p:txBody>
          <a:bodyPr rtlCol="0"/>
          <a:lstStyle/>
          <a:p>
            <a:pPr fontAlgn="auto">
              <a:spcAft>
                <a:spcPts val="0"/>
              </a:spcAft>
              <a:defRPr/>
            </a:pPr>
            <a:r>
              <a:rPr lang="fr-FR" dirty="0" smtClean="0"/>
              <a:t>Perception des Limousins</a:t>
            </a:r>
            <a:endParaRPr lang="fr-FR" dirty="0"/>
          </a:p>
        </p:txBody>
      </p:sp>
      <p:sp>
        <p:nvSpPr>
          <p:cNvPr id="10" name="Espace réservé du texte 9"/>
          <p:cNvSpPr>
            <a:spLocks noGrp="1"/>
          </p:cNvSpPr>
          <p:nvPr>
            <p:ph type="body" sz="quarter" idx="19"/>
          </p:nvPr>
        </p:nvSpPr>
        <p:spPr>
          <a:xfrm>
            <a:off x="0" y="2205038"/>
            <a:ext cx="1528763" cy="3168650"/>
          </a:xfrm>
        </p:spPr>
        <p:txBody>
          <a:bodyPr rtlCol="0"/>
          <a:lstStyle/>
          <a:p>
            <a:pPr fontAlgn="auto">
              <a:spcBef>
                <a:spcPts val="0"/>
              </a:spcBef>
              <a:spcAft>
                <a:spcPts val="0"/>
              </a:spcAft>
              <a:defRPr/>
            </a:pPr>
            <a:r>
              <a:rPr lang="fr-FR" dirty="0" smtClean="0"/>
              <a:t>2.2c</a:t>
            </a:r>
            <a:endParaRPr lang="fr-FR"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des 3 départements</a:t>
            </a:r>
            <a:br>
              <a:rPr lang="fr-FR" dirty="0" smtClean="0"/>
            </a:br>
            <a:r>
              <a:rPr lang="fr-FR" sz="2000" i="1" dirty="0" smtClean="0"/>
              <a:t>Image générale</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30263551-7A21-460D-AE42-FC098BCBE698}" type="slidenum">
              <a:rPr lang="fr-FR"/>
              <a:pPr>
                <a:defRPr/>
              </a:pPr>
              <a:t>106</a:t>
            </a:fld>
            <a:endParaRPr lang="fr-FR"/>
          </a:p>
        </p:txBody>
      </p:sp>
      <p:sp>
        <p:nvSpPr>
          <p:cNvPr id="7" name="ZoneTexte 6"/>
          <p:cNvSpPr txBox="1"/>
          <p:nvPr/>
        </p:nvSpPr>
        <p:spPr>
          <a:xfrm>
            <a:off x="468313" y="6094413"/>
            <a:ext cx="8675687" cy="430212"/>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Q5Adép. </a:t>
            </a:r>
            <a:r>
              <a:rPr lang="fr-FR" sz="1100" dirty="0">
                <a:solidFill>
                  <a:schemeClr val="tx1">
                    <a:lumMod val="75000"/>
                  </a:schemeClr>
                </a:solidFill>
                <a:latin typeface="+mn-lt"/>
              </a:rPr>
              <a:t>Voici à présent une liste de caractéristiques que nous ont dites d’autres personnes à propos de certains départements de France. Pour chacune de ces caractéristiques, veuillez donner une note de 0 à 10 à chacun des départements que vous connaissez.</a:t>
            </a:r>
          </a:p>
        </p:txBody>
      </p:sp>
      <p:graphicFrame>
        <p:nvGraphicFramePr>
          <p:cNvPr id="181253" name="Object 34"/>
          <p:cNvGraphicFramePr>
            <a:graphicFrameLocks noChangeAspect="1"/>
          </p:cNvGraphicFramePr>
          <p:nvPr/>
        </p:nvGraphicFramePr>
        <p:xfrm>
          <a:off x="3492500" y="1603375"/>
          <a:ext cx="3455988" cy="4160838"/>
        </p:xfrm>
        <a:graphic>
          <a:graphicData uri="http://schemas.openxmlformats.org/presentationml/2006/ole">
            <mc:AlternateContent xmlns:mc="http://schemas.openxmlformats.org/markup-compatibility/2006">
              <mc:Choice xmlns:v="urn:schemas-microsoft-com:vml" Requires="v">
                <p:oleObj spid="_x0000_s181254" r:id="rId6" imgW="3456732" imgH="4163929" progId="Excel.Chart.8">
                  <p:embed/>
                </p:oleObj>
              </mc:Choice>
              <mc:Fallback>
                <p:oleObj r:id="rId6" imgW="3456732" imgH="4163929"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1603375"/>
                        <a:ext cx="3455988" cy="416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Tableau 22"/>
          <p:cNvGraphicFramePr>
            <a:graphicFrameLocks noGrp="1"/>
          </p:cNvGraphicFramePr>
          <p:nvPr/>
        </p:nvGraphicFramePr>
        <p:xfrm>
          <a:off x="107950" y="1628775"/>
          <a:ext cx="3600450" cy="4105275"/>
        </p:xfrm>
        <a:graphic>
          <a:graphicData uri="http://schemas.openxmlformats.org/drawingml/2006/table">
            <a:tbl>
              <a:tblPr firstRow="1" bandRow="1">
                <a:tableStyleId>{2D5ABB26-0587-4C30-8999-92F81FD0307C}</a:tableStyleId>
              </a:tblPr>
              <a:tblGrid>
                <a:gridCol w="3600400"/>
              </a:tblGrid>
              <a:tr h="410446">
                <a:tc>
                  <a:txBody>
                    <a:bodyPr/>
                    <a:lstStyle/>
                    <a:p>
                      <a:pPr algn="r" fontAlgn="ctr"/>
                      <a:r>
                        <a:rPr lang="fr-FR" sz="1100" b="0" i="0" u="none" strike="noStrike" kern="1200" dirty="0">
                          <a:solidFill>
                            <a:schemeClr val="tx1">
                              <a:lumMod val="50000"/>
                            </a:schemeClr>
                          </a:solidFill>
                          <a:latin typeface="+mj-lt"/>
                          <a:ea typeface="+mn-ea"/>
                          <a:cs typeface="+mn-cs"/>
                        </a:rPr>
                        <a:t>Où l'on se ressource</a:t>
                      </a:r>
                    </a:p>
                  </a:txBody>
                  <a:tcPr marL="9525" marR="9525" marT="9525" marB="0" anchor="ctr"/>
                </a:tc>
              </a:tr>
              <a:tr h="410446">
                <a:tc>
                  <a:txBody>
                    <a:bodyPr/>
                    <a:lstStyle/>
                    <a:p>
                      <a:pPr algn="r" fontAlgn="ctr"/>
                      <a:r>
                        <a:rPr lang="fr-FR" sz="1100" b="0" i="0" u="none" strike="noStrike" kern="1200" dirty="0">
                          <a:solidFill>
                            <a:schemeClr val="tx1">
                              <a:lumMod val="50000"/>
                            </a:schemeClr>
                          </a:solidFill>
                          <a:latin typeface="+mj-lt"/>
                          <a:ea typeface="+mn-ea"/>
                          <a:cs typeface="+mn-cs"/>
                        </a:rPr>
                        <a:t>Propose de découvrir une nature préservée</a:t>
                      </a:r>
                    </a:p>
                  </a:txBody>
                  <a:tcPr marL="9525" marR="9525" marT="9525" marB="0" anchor="ctr"/>
                </a:tc>
              </a:tr>
              <a:tr h="410446">
                <a:tc>
                  <a:txBody>
                    <a:bodyPr/>
                    <a:lstStyle/>
                    <a:p>
                      <a:pPr algn="r" fontAlgn="ctr"/>
                      <a:r>
                        <a:rPr lang="fr-FR" sz="1100" b="0" i="0" u="none" strike="noStrike" kern="1200" dirty="0">
                          <a:solidFill>
                            <a:schemeClr val="tx1">
                              <a:lumMod val="50000"/>
                            </a:schemeClr>
                          </a:solidFill>
                          <a:latin typeface="+mj-lt"/>
                          <a:ea typeface="+mn-ea"/>
                          <a:cs typeface="+mn-cs"/>
                        </a:rPr>
                        <a:t>Où l'on vit simplement, en harmonie avec la nature</a:t>
                      </a:r>
                    </a:p>
                  </a:txBody>
                  <a:tcPr marL="9525" marR="9525" marT="9525" marB="0" anchor="ctr"/>
                </a:tc>
              </a:tr>
              <a:tr h="410446">
                <a:tc>
                  <a:txBody>
                    <a:bodyPr/>
                    <a:lstStyle/>
                    <a:p>
                      <a:pPr algn="r" fontAlgn="ctr"/>
                      <a:r>
                        <a:rPr lang="fr-FR" sz="1100" b="0" i="0" u="none" strike="noStrike" kern="1200" dirty="0">
                          <a:solidFill>
                            <a:schemeClr val="tx1">
                              <a:lumMod val="50000"/>
                            </a:schemeClr>
                          </a:solidFill>
                          <a:latin typeface="+mj-lt"/>
                          <a:ea typeface="+mn-ea"/>
                          <a:cs typeface="+mn-cs"/>
                        </a:rPr>
                        <a:t>Qui gagne à être connu</a:t>
                      </a:r>
                    </a:p>
                  </a:txBody>
                  <a:tcPr marL="9525" marR="9525" marT="9525" marB="0" anchor="ctr"/>
                </a:tc>
              </a:tr>
              <a:tr h="410446">
                <a:tc>
                  <a:txBody>
                    <a:bodyPr/>
                    <a:lstStyle/>
                    <a:p>
                      <a:pPr algn="r" fontAlgn="ctr"/>
                      <a:r>
                        <a:rPr lang="fr-FR" sz="1100" b="0" i="0" u="none" strike="noStrike" kern="1200" dirty="0">
                          <a:solidFill>
                            <a:schemeClr val="tx1">
                              <a:lumMod val="50000"/>
                            </a:schemeClr>
                          </a:solidFill>
                          <a:latin typeface="+mj-lt"/>
                          <a:ea typeface="+mn-ea"/>
                          <a:cs typeface="+mn-cs"/>
                        </a:rPr>
                        <a:t>Protège et valorise sa culture et ses savoir-faire</a:t>
                      </a:r>
                    </a:p>
                  </a:txBody>
                  <a:tcPr marL="9525" marR="9525" marT="9525" marB="0" anchor="ctr"/>
                </a:tc>
              </a:tr>
              <a:tr h="410446">
                <a:tc>
                  <a:txBody>
                    <a:bodyPr/>
                    <a:lstStyle/>
                    <a:p>
                      <a:pPr algn="r" fontAlgn="ctr"/>
                      <a:r>
                        <a:rPr lang="fr-FR" sz="1100" b="0" i="0" u="none" strike="noStrike" kern="1200" dirty="0">
                          <a:solidFill>
                            <a:schemeClr val="tx1">
                              <a:lumMod val="50000"/>
                            </a:schemeClr>
                          </a:solidFill>
                          <a:latin typeface="+mj-lt"/>
                          <a:ea typeface="+mn-ea"/>
                          <a:cs typeface="+mn-cs"/>
                        </a:rPr>
                        <a:t>Touristique</a:t>
                      </a:r>
                    </a:p>
                  </a:txBody>
                  <a:tcPr marL="9525" marR="9525" marT="9525" marB="0" anchor="ctr"/>
                </a:tc>
              </a:tr>
              <a:tr h="410446">
                <a:tc>
                  <a:txBody>
                    <a:bodyPr/>
                    <a:lstStyle/>
                    <a:p>
                      <a:pPr algn="r" fontAlgn="ctr"/>
                      <a:r>
                        <a:rPr lang="fr-FR" sz="1100" b="0" i="0" u="none" strike="noStrike" kern="1200" dirty="0">
                          <a:solidFill>
                            <a:schemeClr val="tx1">
                              <a:lumMod val="50000"/>
                            </a:schemeClr>
                          </a:solidFill>
                          <a:latin typeface="+mj-lt"/>
                          <a:ea typeface="+mn-ea"/>
                          <a:cs typeface="+mn-cs"/>
                        </a:rPr>
                        <a:t>Qui a des entreprises aux savoir-faire reconnus à l'international</a:t>
                      </a:r>
                    </a:p>
                  </a:txBody>
                  <a:tcPr marL="9525" marR="9525" marT="9525" marB="0" anchor="ctr"/>
                </a:tc>
              </a:tr>
              <a:tr h="410446">
                <a:tc>
                  <a:txBody>
                    <a:bodyPr/>
                    <a:lstStyle/>
                    <a:p>
                      <a:pPr algn="r" fontAlgn="ctr"/>
                      <a:r>
                        <a:rPr lang="fr-FR" sz="1100" b="0" i="0" u="none" strike="noStrike" kern="1200" dirty="0">
                          <a:solidFill>
                            <a:schemeClr val="tx1">
                              <a:lumMod val="50000"/>
                            </a:schemeClr>
                          </a:solidFill>
                          <a:latin typeface="+mj-lt"/>
                          <a:ea typeface="+mn-ea"/>
                          <a:cs typeface="+mn-cs"/>
                        </a:rPr>
                        <a:t>Qui soutient la recherche et les projets innovants</a:t>
                      </a:r>
                    </a:p>
                  </a:txBody>
                  <a:tcPr marL="9525" marR="9525" marT="9525" marB="0" anchor="ctr"/>
                </a:tc>
              </a:tr>
              <a:tr h="410446">
                <a:tc>
                  <a:txBody>
                    <a:bodyPr/>
                    <a:lstStyle/>
                    <a:p>
                      <a:pPr algn="r" fontAlgn="ctr"/>
                      <a:r>
                        <a:rPr lang="fr-FR" sz="1100" b="0" i="0" u="none" strike="noStrike" kern="1200" dirty="0">
                          <a:solidFill>
                            <a:schemeClr val="tx1">
                              <a:lumMod val="50000"/>
                            </a:schemeClr>
                          </a:solidFill>
                          <a:latin typeface="+mj-lt"/>
                          <a:ea typeface="+mn-ea"/>
                          <a:cs typeface="+mn-cs"/>
                        </a:rPr>
                        <a:t>Où se développent des partenariats entre entreprises, collectivités et entre </a:t>
                      </a:r>
                      <a:r>
                        <a:rPr lang="fr-FR" sz="1100" b="0" i="0" u="none" strike="noStrike" kern="1200" dirty="0" smtClean="0">
                          <a:solidFill>
                            <a:schemeClr val="tx1">
                              <a:lumMod val="50000"/>
                            </a:schemeClr>
                          </a:solidFill>
                          <a:latin typeface="+mj-lt"/>
                          <a:ea typeface="+mn-ea"/>
                          <a:cs typeface="+mn-cs"/>
                        </a:rPr>
                        <a:t>Limousins</a:t>
                      </a:r>
                      <a:endParaRPr lang="fr-FR" sz="1100" b="0" i="0" u="none" strike="noStrike" kern="1200" dirty="0">
                        <a:solidFill>
                          <a:schemeClr val="tx1">
                            <a:lumMod val="50000"/>
                          </a:schemeClr>
                        </a:solidFill>
                        <a:latin typeface="+mj-lt"/>
                        <a:ea typeface="+mn-ea"/>
                        <a:cs typeface="+mn-cs"/>
                      </a:endParaRPr>
                    </a:p>
                  </a:txBody>
                  <a:tcPr marL="9525" marR="9525" marT="9525" marB="0" anchor="ctr"/>
                </a:tc>
              </a:tr>
              <a:tr h="410446">
                <a:tc>
                  <a:txBody>
                    <a:bodyPr/>
                    <a:lstStyle/>
                    <a:p>
                      <a:pPr algn="r" fontAlgn="ctr"/>
                      <a:r>
                        <a:rPr lang="fr-FR" sz="1100" b="0" i="0" u="none" strike="noStrike" kern="1200" dirty="0">
                          <a:solidFill>
                            <a:schemeClr val="tx1">
                              <a:lumMod val="50000"/>
                            </a:schemeClr>
                          </a:solidFill>
                          <a:latin typeface="+mj-lt"/>
                          <a:ea typeface="+mn-ea"/>
                          <a:cs typeface="+mn-cs"/>
                        </a:rPr>
                        <a:t>Dynamique</a:t>
                      </a:r>
                    </a:p>
                  </a:txBody>
                  <a:tcPr marL="9525" marR="9525" marT="9525" marB="0" anchor="ctr"/>
                </a:tc>
              </a:tr>
            </a:tbl>
          </a:graphicData>
        </a:graphic>
      </p:graphicFrame>
      <p:grpSp>
        <p:nvGrpSpPr>
          <p:cNvPr id="181265" name="Groupe 27"/>
          <p:cNvGrpSpPr>
            <a:grpSpLocks/>
          </p:cNvGrpSpPr>
          <p:nvPr/>
        </p:nvGrpSpPr>
        <p:grpSpPr bwMode="auto">
          <a:xfrm>
            <a:off x="3635375" y="1295400"/>
            <a:ext cx="6553200" cy="261938"/>
            <a:chOff x="4788024" y="1295182"/>
            <a:chExt cx="6552728" cy="261610"/>
          </a:xfrm>
        </p:grpSpPr>
        <p:sp>
          <p:nvSpPr>
            <p:cNvPr id="17" name="Ellipse 16"/>
            <p:cNvSpPr/>
            <p:nvPr/>
          </p:nvSpPr>
          <p:spPr>
            <a:xfrm>
              <a:off x="4895966" y="1390313"/>
              <a:ext cx="71433" cy="713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18" name="Connecteur droit 17"/>
            <p:cNvCxnSpPr/>
            <p:nvPr/>
          </p:nvCxnSpPr>
          <p:spPr>
            <a:xfrm>
              <a:off x="4788024" y="1426780"/>
              <a:ext cx="28731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5075341" y="1295182"/>
              <a:ext cx="6265411"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Creuse (179)              Corrèze  (235)              Haute-Vienne (250)</a:t>
              </a:r>
            </a:p>
          </p:txBody>
        </p:sp>
        <p:grpSp>
          <p:nvGrpSpPr>
            <p:cNvPr id="181276" name="Groupe 33"/>
            <p:cNvGrpSpPr>
              <a:grpSpLocks/>
            </p:cNvGrpSpPr>
            <p:nvPr/>
          </p:nvGrpSpPr>
          <p:grpSpPr bwMode="auto">
            <a:xfrm>
              <a:off x="5940152" y="1389983"/>
              <a:ext cx="288032" cy="72008"/>
              <a:chOff x="5364088" y="1389983"/>
              <a:chExt cx="288032" cy="72008"/>
            </a:xfrm>
          </p:grpSpPr>
          <p:sp>
            <p:nvSpPr>
              <p:cNvPr id="20" name="Rectangle 19"/>
              <p:cNvSpPr/>
              <p:nvPr/>
            </p:nvSpPr>
            <p:spPr>
              <a:xfrm>
                <a:off x="5472344" y="1390313"/>
                <a:ext cx="71433" cy="713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21" name="Connecteur droit 20"/>
              <p:cNvCxnSpPr/>
              <p:nvPr/>
            </p:nvCxnSpPr>
            <p:spPr>
              <a:xfrm>
                <a:off x="5364402" y="1426780"/>
                <a:ext cx="28731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81277" name="Groupe 32"/>
            <p:cNvGrpSpPr>
              <a:grpSpLocks/>
            </p:cNvGrpSpPr>
            <p:nvPr/>
          </p:nvGrpSpPr>
          <p:grpSpPr bwMode="auto">
            <a:xfrm>
              <a:off x="7236296" y="1389983"/>
              <a:ext cx="288032" cy="72008"/>
              <a:chOff x="6012160" y="1412776"/>
              <a:chExt cx="288032" cy="72008"/>
            </a:xfrm>
          </p:grpSpPr>
          <p:cxnSp>
            <p:nvCxnSpPr>
              <p:cNvPr id="31" name="Connecteur droit 30"/>
              <p:cNvCxnSpPr/>
              <p:nvPr/>
            </p:nvCxnSpPr>
            <p:spPr>
              <a:xfrm>
                <a:off x="6011637" y="1449573"/>
                <a:ext cx="288904"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32" name="Triangle isocèle 31"/>
              <p:cNvSpPr/>
              <p:nvPr/>
            </p:nvSpPr>
            <p:spPr>
              <a:xfrm>
                <a:off x="6119579" y="1413106"/>
                <a:ext cx="73020" cy="71349"/>
              </a:xfrm>
              <a:prstGeom prst="triangle">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grpSp>
      </p:grpSp>
      <p:pic>
        <p:nvPicPr>
          <p:cNvPr id="181266" name="Image 29" descr="region Limousin.jpg"/>
          <p:cNvPicPr>
            <a:picLocks noChangeAspect="1"/>
          </p:cNvPicPr>
          <p:nvPr/>
        </p:nvPicPr>
        <p:blipFill>
          <a:blip r:embed="rId8"/>
          <a:srcRect/>
          <a:stretch>
            <a:fillRect/>
          </a:stretch>
        </p:blipFill>
        <p:spPr bwMode="auto">
          <a:xfrm>
            <a:off x="8316913" y="1125538"/>
            <a:ext cx="639762" cy="846137"/>
          </a:xfrm>
          <a:prstGeom prst="rect">
            <a:avLst/>
          </a:prstGeom>
          <a:noFill/>
          <a:ln w="9525">
            <a:noFill/>
            <a:miter lim="800000"/>
            <a:headEnd/>
            <a:tailEnd/>
          </a:ln>
        </p:spPr>
      </p:pic>
      <p:sp>
        <p:nvSpPr>
          <p:cNvPr id="36" name="Espace réservé du texte 4"/>
          <p:cNvSpPr txBox="1">
            <a:spLocks/>
          </p:cNvSpPr>
          <p:nvPr>
            <p:custDataLst>
              <p:tags r:id="rId2"/>
            </p:custDataLst>
          </p:nvPr>
        </p:nvSpPr>
        <p:spPr>
          <a:xfrm>
            <a:off x="8172400" y="620688"/>
            <a:ext cx="899592"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Limousins</a:t>
            </a:r>
            <a:endParaRPr lang="fr-FR" sz="1200" i="1" dirty="0">
              <a:solidFill>
                <a:schemeClr val="bg1"/>
              </a:solidFill>
              <a:latin typeface="+mn-lt"/>
              <a:ea typeface="ＭＳ Ｐゴシック" pitchFamily="1" charset="-128"/>
              <a:cs typeface="Arial" pitchFamily="34" charset="0"/>
            </a:endParaRPr>
          </a:p>
        </p:txBody>
      </p:sp>
      <p:sp>
        <p:nvSpPr>
          <p:cNvPr id="25" name="Espace réservé du texte 4"/>
          <p:cNvSpPr txBox="1">
            <a:spLocks/>
          </p:cNvSpPr>
          <p:nvPr>
            <p:custDataLst>
              <p:tags r:id="rId3"/>
            </p:custDataLst>
          </p:nvPr>
        </p:nvSpPr>
        <p:spPr>
          <a:xfrm>
            <a:off x="5076056" y="5805264"/>
            <a:ext cx="396044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le département (bien ou assez bien)</a:t>
            </a:r>
            <a:endParaRPr lang="fr-FR" sz="1200" i="1" dirty="0">
              <a:solidFill>
                <a:srgbClr val="000000"/>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a:t>Image détaillée des 3 départements</a:t>
            </a:r>
            <a:br>
              <a:rPr lang="fr-FR" dirty="0"/>
            </a:br>
            <a:r>
              <a:rPr lang="fr-FR" sz="2000" i="1" dirty="0"/>
              <a:t>Image </a:t>
            </a:r>
            <a:r>
              <a:rPr lang="fr-FR" sz="2000" i="1" dirty="0" smtClean="0"/>
              <a:t>touristique</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49CDA156-ED51-4B91-96E8-133576A29EB3}" type="slidenum">
              <a:rPr lang="fr-FR"/>
              <a:pPr>
                <a:defRPr/>
              </a:pPr>
              <a:t>107</a:t>
            </a:fld>
            <a:endParaRPr lang="fr-FR"/>
          </a:p>
        </p:txBody>
      </p:sp>
      <p:sp>
        <p:nvSpPr>
          <p:cNvPr id="7" name="ZoneTexte 6"/>
          <p:cNvSpPr txBox="1"/>
          <p:nvPr/>
        </p:nvSpPr>
        <p:spPr>
          <a:xfrm>
            <a:off x="468313" y="6092825"/>
            <a:ext cx="8675687" cy="431800"/>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Q5Bdép. </a:t>
            </a:r>
            <a:r>
              <a:rPr lang="fr-FR" sz="1100" dirty="0">
                <a:solidFill>
                  <a:schemeClr val="tx1">
                    <a:lumMod val="75000"/>
                  </a:schemeClr>
                </a:solidFill>
                <a:latin typeface="+mn-lt"/>
              </a:rPr>
              <a:t>Voici à présent une liste des qualités possibles pour une destination touristique. Pour chacune de ces qualités, veuillez donner une note de 0 à 10 à chacun des départements que vous connaissez.</a:t>
            </a:r>
          </a:p>
        </p:txBody>
      </p:sp>
      <p:graphicFrame>
        <p:nvGraphicFramePr>
          <p:cNvPr id="25" name="Tableau 24"/>
          <p:cNvGraphicFramePr>
            <a:graphicFrameLocks noGrp="1"/>
          </p:cNvGraphicFramePr>
          <p:nvPr/>
        </p:nvGraphicFramePr>
        <p:xfrm>
          <a:off x="107950" y="1589088"/>
          <a:ext cx="3697288" cy="4216400"/>
        </p:xfrm>
        <a:graphic>
          <a:graphicData uri="http://schemas.openxmlformats.org/drawingml/2006/table">
            <a:tbl>
              <a:tblPr firstRow="1" bandRow="1">
                <a:tableStyleId>{2D5ABB26-0587-4C30-8999-92F81FD0307C}</a:tableStyleId>
              </a:tblPr>
              <a:tblGrid>
                <a:gridCol w="3696984"/>
              </a:tblGrid>
              <a:tr h="324355">
                <a:tc>
                  <a:txBody>
                    <a:bodyPr/>
                    <a:lstStyle/>
                    <a:p>
                      <a:pPr algn="r" fontAlgn="ctr"/>
                      <a:r>
                        <a:rPr lang="fr-FR" sz="1100" b="0" i="0" u="none" strike="noStrike" kern="1200" dirty="0">
                          <a:solidFill>
                            <a:schemeClr val="tx1">
                              <a:lumMod val="50000"/>
                            </a:schemeClr>
                          </a:solidFill>
                          <a:latin typeface="+mj-lt"/>
                          <a:ea typeface="+mn-ea"/>
                          <a:cs typeface="+mn-cs"/>
                        </a:rPr>
                        <a:t>La diversité et la beauté des paysages</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richesse de la gastronomie et des produits du terroir </a:t>
                      </a:r>
                    </a:p>
                  </a:txBody>
                  <a:tcPr marL="9525" marR="9525" marT="9525" marB="0" anchor="ctr"/>
                </a:tc>
              </a:tr>
              <a:tr h="324355">
                <a:tc>
                  <a:txBody>
                    <a:bodyPr/>
                    <a:lstStyle/>
                    <a:p>
                      <a:pPr algn="r" fontAlgn="b"/>
                      <a:r>
                        <a:rPr lang="fr-FR" sz="1100" b="0" i="0" u="none" strike="noStrike" kern="1200" dirty="0" smtClean="0">
                          <a:solidFill>
                            <a:schemeClr val="tx1">
                              <a:lumMod val="50000"/>
                            </a:schemeClr>
                          </a:solidFill>
                          <a:latin typeface="+mj-lt"/>
                          <a:ea typeface="+mn-ea"/>
                          <a:cs typeface="+mn-cs"/>
                        </a:rPr>
                        <a:t>Adapté </a:t>
                      </a:r>
                      <a:r>
                        <a:rPr lang="fr-FR" sz="1100" b="0" i="0" u="none" strike="noStrike" kern="1200" dirty="0">
                          <a:solidFill>
                            <a:schemeClr val="tx1">
                              <a:lumMod val="50000"/>
                            </a:schemeClr>
                          </a:solidFill>
                          <a:latin typeface="+mj-lt"/>
                          <a:ea typeface="+mn-ea"/>
                          <a:cs typeface="+mn-cs"/>
                        </a:rPr>
                        <a:t>pour des vacances en famille</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diversité des activités autour des lacs et des rivières </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richesse du patrimoine historique et culturel </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Le rapport qualité-prix des prestations touristiques</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diversité des activités sportives de pleine nature </a:t>
                      </a:r>
                    </a:p>
                  </a:txBody>
                  <a:tcPr marL="9525" marR="9525" marT="9525" marB="0" anchor="ctr"/>
                </a:tc>
              </a:tr>
              <a:tr h="324355">
                <a:tc>
                  <a:txBody>
                    <a:bodyPr/>
                    <a:lstStyle/>
                    <a:p>
                      <a:pPr algn="r" fontAlgn="b"/>
                      <a:r>
                        <a:rPr lang="fr-FR" sz="1100" b="0" i="0" u="none" strike="noStrike" kern="1200">
                          <a:solidFill>
                            <a:schemeClr val="tx1">
                              <a:lumMod val="50000"/>
                            </a:schemeClr>
                          </a:solidFill>
                          <a:latin typeface="+mj-lt"/>
                          <a:ea typeface="+mn-ea"/>
                          <a:cs typeface="+mn-cs"/>
                        </a:rPr>
                        <a:t>La qualité de l'hébergement</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facilité d'accès</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qualité de l'information fournie</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qualité de l'accueil, la convivialité des </a:t>
                      </a:r>
                      <a:r>
                        <a:rPr lang="fr-FR" sz="1100" b="0" i="0" u="none" strike="noStrike" kern="1200" dirty="0" smtClean="0">
                          <a:solidFill>
                            <a:schemeClr val="tx1">
                              <a:lumMod val="50000"/>
                            </a:schemeClr>
                          </a:solidFill>
                          <a:latin typeface="+mj-lt"/>
                          <a:ea typeface="+mn-ea"/>
                          <a:cs typeface="+mn-cs"/>
                        </a:rPr>
                        <a:t>Limousins</a:t>
                      </a:r>
                      <a:endParaRPr lang="fr-FR" sz="1100" b="0" i="0" u="none" strike="noStrike" kern="1200" dirty="0">
                        <a:solidFill>
                          <a:schemeClr val="tx1">
                            <a:lumMod val="50000"/>
                          </a:schemeClr>
                        </a:solidFill>
                        <a:latin typeface="+mj-lt"/>
                        <a:ea typeface="+mn-ea"/>
                        <a:cs typeface="+mn-cs"/>
                      </a:endParaRP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Le climat agréable</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diversité des animations culturelles et des festivals</a:t>
                      </a:r>
                    </a:p>
                  </a:txBody>
                  <a:tcPr marL="9525" marR="9525" marT="9525" marB="0" anchor="ctr"/>
                </a:tc>
              </a:tr>
            </a:tbl>
          </a:graphicData>
        </a:graphic>
      </p:graphicFrame>
      <p:graphicFrame>
        <p:nvGraphicFramePr>
          <p:cNvPr id="182291" name="Object 34"/>
          <p:cNvGraphicFramePr>
            <a:graphicFrameLocks noChangeAspect="1"/>
          </p:cNvGraphicFramePr>
          <p:nvPr/>
        </p:nvGraphicFramePr>
        <p:xfrm>
          <a:off x="3492500" y="1603375"/>
          <a:ext cx="3455988" cy="4160838"/>
        </p:xfrm>
        <a:graphic>
          <a:graphicData uri="http://schemas.openxmlformats.org/presentationml/2006/ole">
            <mc:AlternateContent xmlns:mc="http://schemas.openxmlformats.org/markup-compatibility/2006">
              <mc:Choice xmlns:v="urn:schemas-microsoft-com:vml" Requires="v">
                <p:oleObj spid="_x0000_s182292" r:id="rId6" imgW="3456732" imgH="4163929" progId="Excel.Chart.8">
                  <p:embed/>
                </p:oleObj>
              </mc:Choice>
              <mc:Fallback>
                <p:oleObj r:id="rId6" imgW="3456732" imgH="4163929"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1603375"/>
                        <a:ext cx="3455988" cy="416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82292" name="Image 29" descr="region Limousin.jpg"/>
          <p:cNvPicPr>
            <a:picLocks noChangeAspect="1"/>
          </p:cNvPicPr>
          <p:nvPr/>
        </p:nvPicPr>
        <p:blipFill>
          <a:blip r:embed="rId8"/>
          <a:srcRect/>
          <a:stretch>
            <a:fillRect/>
          </a:stretch>
        </p:blipFill>
        <p:spPr bwMode="auto">
          <a:xfrm>
            <a:off x="8316913" y="1125538"/>
            <a:ext cx="639762" cy="846137"/>
          </a:xfrm>
          <a:prstGeom prst="rect">
            <a:avLst/>
          </a:prstGeom>
          <a:noFill/>
          <a:ln w="9525">
            <a:noFill/>
            <a:miter lim="800000"/>
            <a:headEnd/>
            <a:tailEnd/>
          </a:ln>
        </p:spPr>
      </p:pic>
      <p:sp>
        <p:nvSpPr>
          <p:cNvPr id="32" name="Espace réservé du texte 4"/>
          <p:cNvSpPr txBox="1">
            <a:spLocks/>
          </p:cNvSpPr>
          <p:nvPr>
            <p:custDataLst>
              <p:tags r:id="rId2"/>
            </p:custDataLst>
          </p:nvPr>
        </p:nvSpPr>
        <p:spPr>
          <a:xfrm>
            <a:off x="8172400" y="620688"/>
            <a:ext cx="899592"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Limousins</a:t>
            </a:r>
            <a:endParaRPr lang="fr-FR" sz="1200" i="1" dirty="0">
              <a:solidFill>
                <a:schemeClr val="bg1"/>
              </a:solidFill>
              <a:latin typeface="+mn-lt"/>
              <a:ea typeface="ＭＳ Ｐゴシック" pitchFamily="1" charset="-128"/>
              <a:cs typeface="Arial" pitchFamily="34" charset="0"/>
            </a:endParaRPr>
          </a:p>
        </p:txBody>
      </p:sp>
      <p:grpSp>
        <p:nvGrpSpPr>
          <p:cNvPr id="182296" name="Groupe 12"/>
          <p:cNvGrpSpPr>
            <a:grpSpLocks/>
          </p:cNvGrpSpPr>
          <p:nvPr/>
        </p:nvGrpSpPr>
        <p:grpSpPr bwMode="auto">
          <a:xfrm>
            <a:off x="3635375" y="1295400"/>
            <a:ext cx="6553200" cy="261938"/>
            <a:chOff x="4788024" y="1295182"/>
            <a:chExt cx="6552728" cy="261610"/>
          </a:xfrm>
        </p:grpSpPr>
        <p:sp>
          <p:nvSpPr>
            <p:cNvPr id="14" name="Ellipse 13"/>
            <p:cNvSpPr/>
            <p:nvPr/>
          </p:nvSpPr>
          <p:spPr>
            <a:xfrm>
              <a:off x="4895966" y="1390313"/>
              <a:ext cx="71433" cy="713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15" name="Connecteur droit 14"/>
            <p:cNvCxnSpPr/>
            <p:nvPr/>
          </p:nvCxnSpPr>
          <p:spPr>
            <a:xfrm>
              <a:off x="4788024" y="1426780"/>
              <a:ext cx="287317"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5075341" y="1295182"/>
              <a:ext cx="6265411"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Creuse (179)              Corrèze  (235)              Haute-Vienne (250)</a:t>
              </a:r>
            </a:p>
          </p:txBody>
        </p:sp>
        <p:grpSp>
          <p:nvGrpSpPr>
            <p:cNvPr id="182303" name="Groupe 33"/>
            <p:cNvGrpSpPr>
              <a:grpSpLocks/>
            </p:cNvGrpSpPr>
            <p:nvPr/>
          </p:nvGrpSpPr>
          <p:grpSpPr bwMode="auto">
            <a:xfrm>
              <a:off x="5940152" y="1389983"/>
              <a:ext cx="288032" cy="72008"/>
              <a:chOff x="5364088" y="1389983"/>
              <a:chExt cx="288032" cy="72008"/>
            </a:xfrm>
          </p:grpSpPr>
          <p:sp>
            <p:nvSpPr>
              <p:cNvPr id="23" name="Rectangle 22"/>
              <p:cNvSpPr/>
              <p:nvPr/>
            </p:nvSpPr>
            <p:spPr>
              <a:xfrm>
                <a:off x="5472344" y="1390313"/>
                <a:ext cx="71433" cy="713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24" name="Connecteur droit 23"/>
              <p:cNvCxnSpPr/>
              <p:nvPr/>
            </p:nvCxnSpPr>
            <p:spPr>
              <a:xfrm>
                <a:off x="5364402" y="1426780"/>
                <a:ext cx="28731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82304" name="Groupe 32"/>
            <p:cNvGrpSpPr>
              <a:grpSpLocks/>
            </p:cNvGrpSpPr>
            <p:nvPr/>
          </p:nvGrpSpPr>
          <p:grpSpPr bwMode="auto">
            <a:xfrm>
              <a:off x="7236296" y="1389983"/>
              <a:ext cx="288032" cy="72008"/>
              <a:chOff x="6012160" y="1412776"/>
              <a:chExt cx="288032" cy="72008"/>
            </a:xfrm>
          </p:grpSpPr>
          <p:cxnSp>
            <p:nvCxnSpPr>
              <p:cNvPr id="20" name="Connecteur droit 19"/>
              <p:cNvCxnSpPr/>
              <p:nvPr/>
            </p:nvCxnSpPr>
            <p:spPr>
              <a:xfrm>
                <a:off x="6011637" y="1449573"/>
                <a:ext cx="288904"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Triangle isocèle 21"/>
              <p:cNvSpPr/>
              <p:nvPr/>
            </p:nvSpPr>
            <p:spPr>
              <a:xfrm>
                <a:off x="6119579" y="1413106"/>
                <a:ext cx="73020" cy="71349"/>
              </a:xfrm>
              <a:prstGeom prst="triangle">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grpSp>
      </p:grpSp>
      <p:sp>
        <p:nvSpPr>
          <p:cNvPr id="21" name="Espace réservé du texte 4"/>
          <p:cNvSpPr txBox="1">
            <a:spLocks/>
          </p:cNvSpPr>
          <p:nvPr>
            <p:custDataLst>
              <p:tags r:id="rId3"/>
            </p:custDataLst>
          </p:nvPr>
        </p:nvSpPr>
        <p:spPr>
          <a:xfrm>
            <a:off x="5076056" y="5805264"/>
            <a:ext cx="396044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le département (bien ou assez bien)</a:t>
            </a:r>
            <a:endParaRPr lang="fr-FR" sz="1200" i="1" dirty="0">
              <a:solidFill>
                <a:srgbClr val="000000"/>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de la Corrèze</a:t>
            </a:r>
            <a:br>
              <a:rPr lang="fr-FR" dirty="0" smtClean="0"/>
            </a:br>
            <a:r>
              <a:rPr lang="fr-FR" sz="2000" i="1" dirty="0" smtClean="0"/>
              <a:t>Image générale</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A85157D6-8B3D-4806-A4D4-3CAE96592AAB}" type="slidenum">
              <a:rPr lang="fr-FR"/>
              <a:pPr>
                <a:defRPr/>
              </a:pPr>
              <a:t>108</a:t>
            </a:fld>
            <a:endParaRPr lang="fr-FR"/>
          </a:p>
        </p:txBody>
      </p:sp>
      <p:graphicFrame>
        <p:nvGraphicFramePr>
          <p:cNvPr id="183300" name="Object 34"/>
          <p:cNvGraphicFramePr>
            <a:graphicFrameLocks noChangeAspect="1"/>
          </p:cNvGraphicFramePr>
          <p:nvPr/>
        </p:nvGraphicFramePr>
        <p:xfrm>
          <a:off x="3492500" y="1603375"/>
          <a:ext cx="3455988" cy="4160838"/>
        </p:xfrm>
        <a:graphic>
          <a:graphicData uri="http://schemas.openxmlformats.org/presentationml/2006/ole">
            <mc:AlternateContent xmlns:mc="http://schemas.openxmlformats.org/markup-compatibility/2006">
              <mc:Choice xmlns:v="urn:schemas-microsoft-com:vml" Requires="v">
                <p:oleObj spid="_x0000_s183301" r:id="rId6" imgW="3456732" imgH="4163929" progId="Excel.Chart.8">
                  <p:embed/>
                </p:oleObj>
              </mc:Choice>
              <mc:Fallback>
                <p:oleObj r:id="rId6" imgW="3456732" imgH="4163929"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1603375"/>
                        <a:ext cx="3455988" cy="416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Tableau 22"/>
          <p:cNvGraphicFramePr>
            <a:graphicFrameLocks noGrp="1"/>
          </p:cNvGraphicFramePr>
          <p:nvPr/>
        </p:nvGraphicFramePr>
        <p:xfrm>
          <a:off x="179388" y="1557338"/>
          <a:ext cx="3529012" cy="4175125"/>
        </p:xfrm>
        <a:graphic>
          <a:graphicData uri="http://schemas.openxmlformats.org/drawingml/2006/table">
            <a:tbl>
              <a:tblPr firstRow="1" bandRow="1">
                <a:tableStyleId>{2D5ABB26-0587-4C30-8999-92F81FD0307C}</a:tableStyleId>
              </a:tblPr>
              <a:tblGrid>
                <a:gridCol w="3528392"/>
              </a:tblGrid>
              <a:tr h="417646">
                <a:tc>
                  <a:txBody>
                    <a:bodyPr/>
                    <a:lstStyle/>
                    <a:p>
                      <a:pPr algn="r" fontAlgn="ctr"/>
                      <a:r>
                        <a:rPr lang="fr-FR" sz="1100" b="0" i="0" u="none" strike="noStrike" kern="1200" dirty="0">
                          <a:solidFill>
                            <a:schemeClr val="tx1">
                              <a:lumMod val="50000"/>
                            </a:schemeClr>
                          </a:solidFill>
                          <a:latin typeface="+mj-lt"/>
                          <a:ea typeface="+mn-ea"/>
                          <a:cs typeface="+mn-cs"/>
                        </a:rPr>
                        <a:t>Où l'on se ressource</a:t>
                      </a:r>
                    </a:p>
                  </a:txBody>
                  <a:tcPr marL="9525" marR="9525" marT="9525" marB="0" anchor="ctr"/>
                </a:tc>
              </a:tr>
              <a:tr h="417646">
                <a:tc>
                  <a:txBody>
                    <a:bodyPr/>
                    <a:lstStyle/>
                    <a:p>
                      <a:pPr algn="r" fontAlgn="ctr"/>
                      <a:r>
                        <a:rPr lang="fr-FR" sz="1100" b="0" i="0" u="none" strike="noStrike" kern="1200" dirty="0">
                          <a:solidFill>
                            <a:schemeClr val="tx1">
                              <a:lumMod val="50000"/>
                            </a:schemeClr>
                          </a:solidFill>
                          <a:latin typeface="+mj-lt"/>
                          <a:ea typeface="+mn-ea"/>
                          <a:cs typeface="+mn-cs"/>
                        </a:rPr>
                        <a:t>Propose de découvrir une nature préservée</a:t>
                      </a:r>
                    </a:p>
                  </a:txBody>
                  <a:tcPr marL="9525" marR="9525" marT="9525" marB="0" anchor="ctr"/>
                </a:tc>
              </a:tr>
              <a:tr h="417646">
                <a:tc>
                  <a:txBody>
                    <a:bodyPr/>
                    <a:lstStyle/>
                    <a:p>
                      <a:pPr algn="r" fontAlgn="ctr"/>
                      <a:r>
                        <a:rPr lang="fr-FR" sz="1100" b="0" i="0" u="none" strike="noStrike" kern="1200" dirty="0">
                          <a:solidFill>
                            <a:schemeClr val="tx1">
                              <a:lumMod val="50000"/>
                            </a:schemeClr>
                          </a:solidFill>
                          <a:latin typeface="+mj-lt"/>
                          <a:ea typeface="+mn-ea"/>
                          <a:cs typeface="+mn-cs"/>
                        </a:rPr>
                        <a:t>Où l'on vit simplement, en harmonie avec la nature</a:t>
                      </a:r>
                    </a:p>
                  </a:txBody>
                  <a:tcPr marL="9525" marR="9525" marT="9525" marB="0" anchor="ctr"/>
                </a:tc>
              </a:tr>
              <a:tr h="417646">
                <a:tc>
                  <a:txBody>
                    <a:bodyPr/>
                    <a:lstStyle/>
                    <a:p>
                      <a:pPr algn="r" fontAlgn="ctr"/>
                      <a:r>
                        <a:rPr lang="fr-FR" sz="1100" b="0" i="0" u="none" strike="noStrike" kern="1200" dirty="0">
                          <a:solidFill>
                            <a:schemeClr val="tx1">
                              <a:lumMod val="50000"/>
                            </a:schemeClr>
                          </a:solidFill>
                          <a:latin typeface="+mj-lt"/>
                          <a:ea typeface="+mn-ea"/>
                          <a:cs typeface="+mn-cs"/>
                        </a:rPr>
                        <a:t>Qui gagne à être connu</a:t>
                      </a:r>
                    </a:p>
                  </a:txBody>
                  <a:tcPr marL="9525" marR="9525" marT="9525" marB="0" anchor="ctr"/>
                </a:tc>
              </a:tr>
              <a:tr h="417646">
                <a:tc>
                  <a:txBody>
                    <a:bodyPr/>
                    <a:lstStyle/>
                    <a:p>
                      <a:pPr algn="r" fontAlgn="ctr"/>
                      <a:r>
                        <a:rPr lang="fr-FR" sz="1100" b="0" i="0" u="none" strike="noStrike" kern="1200" dirty="0">
                          <a:solidFill>
                            <a:schemeClr val="tx1">
                              <a:lumMod val="50000"/>
                            </a:schemeClr>
                          </a:solidFill>
                          <a:latin typeface="+mj-lt"/>
                          <a:ea typeface="+mn-ea"/>
                          <a:cs typeface="+mn-cs"/>
                        </a:rPr>
                        <a:t>Protège et valorise sa culture et ses savoir-faire</a:t>
                      </a:r>
                    </a:p>
                  </a:txBody>
                  <a:tcPr marL="9525" marR="9525" marT="9525" marB="0" anchor="ctr"/>
                </a:tc>
              </a:tr>
              <a:tr h="417646">
                <a:tc>
                  <a:txBody>
                    <a:bodyPr/>
                    <a:lstStyle/>
                    <a:p>
                      <a:pPr algn="r" fontAlgn="ctr"/>
                      <a:r>
                        <a:rPr lang="fr-FR" sz="1100" b="0" i="0" u="none" strike="noStrike" kern="1200" dirty="0">
                          <a:solidFill>
                            <a:schemeClr val="tx1">
                              <a:lumMod val="50000"/>
                            </a:schemeClr>
                          </a:solidFill>
                          <a:latin typeface="+mj-lt"/>
                          <a:ea typeface="+mn-ea"/>
                          <a:cs typeface="+mn-cs"/>
                        </a:rPr>
                        <a:t>Touristique</a:t>
                      </a:r>
                    </a:p>
                  </a:txBody>
                  <a:tcPr marL="9525" marR="9525" marT="9525" marB="0" anchor="ctr"/>
                </a:tc>
              </a:tr>
              <a:tr h="417646">
                <a:tc>
                  <a:txBody>
                    <a:bodyPr/>
                    <a:lstStyle/>
                    <a:p>
                      <a:pPr algn="r" fontAlgn="ctr"/>
                      <a:r>
                        <a:rPr lang="fr-FR" sz="1100" b="0" i="0" u="none" strike="noStrike" kern="1200" dirty="0">
                          <a:solidFill>
                            <a:schemeClr val="tx1">
                              <a:lumMod val="50000"/>
                            </a:schemeClr>
                          </a:solidFill>
                          <a:latin typeface="+mj-lt"/>
                          <a:ea typeface="+mn-ea"/>
                          <a:cs typeface="+mn-cs"/>
                        </a:rPr>
                        <a:t>Qui a des entreprises aux savoir-faire reconnus à l'international</a:t>
                      </a:r>
                    </a:p>
                  </a:txBody>
                  <a:tcPr marL="9525" marR="9525" marT="9525" marB="0" anchor="ctr"/>
                </a:tc>
              </a:tr>
              <a:tr h="417646">
                <a:tc>
                  <a:txBody>
                    <a:bodyPr/>
                    <a:lstStyle/>
                    <a:p>
                      <a:pPr algn="r" fontAlgn="ctr"/>
                      <a:r>
                        <a:rPr lang="fr-FR" sz="1100" b="0" i="0" u="none" strike="noStrike" kern="1200" dirty="0">
                          <a:solidFill>
                            <a:schemeClr val="tx1">
                              <a:lumMod val="50000"/>
                            </a:schemeClr>
                          </a:solidFill>
                          <a:latin typeface="+mj-lt"/>
                          <a:ea typeface="+mn-ea"/>
                          <a:cs typeface="+mn-cs"/>
                        </a:rPr>
                        <a:t>Qui soutient la recherche et les projets innovants</a:t>
                      </a:r>
                    </a:p>
                  </a:txBody>
                  <a:tcPr marL="9525" marR="9525" marT="9525" marB="0" anchor="ctr"/>
                </a:tc>
              </a:tr>
              <a:tr h="417646">
                <a:tc>
                  <a:txBody>
                    <a:bodyPr/>
                    <a:lstStyle/>
                    <a:p>
                      <a:pPr algn="r" fontAlgn="ctr"/>
                      <a:r>
                        <a:rPr lang="fr-FR" sz="1100" b="0" i="0" u="none" strike="noStrike" kern="1200" dirty="0">
                          <a:solidFill>
                            <a:schemeClr val="tx1">
                              <a:lumMod val="50000"/>
                            </a:schemeClr>
                          </a:solidFill>
                          <a:latin typeface="+mj-lt"/>
                          <a:ea typeface="+mn-ea"/>
                          <a:cs typeface="+mn-cs"/>
                        </a:rPr>
                        <a:t>Où se développent des partenariats entre entreprises, collectivités et entre </a:t>
                      </a:r>
                      <a:r>
                        <a:rPr lang="fr-FR" sz="1100" b="0" i="0" u="none" strike="noStrike" kern="1200" dirty="0" smtClean="0">
                          <a:solidFill>
                            <a:schemeClr val="tx1">
                              <a:lumMod val="50000"/>
                            </a:schemeClr>
                          </a:solidFill>
                          <a:latin typeface="+mj-lt"/>
                          <a:ea typeface="+mn-ea"/>
                          <a:cs typeface="+mn-cs"/>
                        </a:rPr>
                        <a:t>Limousins</a:t>
                      </a:r>
                      <a:endParaRPr lang="fr-FR" sz="1100" b="0" i="0" u="none" strike="noStrike" kern="1200" dirty="0">
                        <a:solidFill>
                          <a:schemeClr val="tx1">
                            <a:lumMod val="50000"/>
                          </a:schemeClr>
                        </a:solidFill>
                        <a:latin typeface="+mj-lt"/>
                        <a:ea typeface="+mn-ea"/>
                        <a:cs typeface="+mn-cs"/>
                      </a:endParaRPr>
                    </a:p>
                  </a:txBody>
                  <a:tcPr marL="9525" marR="9525" marT="9525" marB="0" anchor="ctr"/>
                </a:tc>
              </a:tr>
              <a:tr h="417646">
                <a:tc>
                  <a:txBody>
                    <a:bodyPr/>
                    <a:lstStyle/>
                    <a:p>
                      <a:pPr algn="r" fontAlgn="ctr"/>
                      <a:r>
                        <a:rPr lang="fr-FR" sz="1100" b="0" i="0" u="none" strike="noStrike" kern="1200" dirty="0">
                          <a:solidFill>
                            <a:schemeClr val="tx1">
                              <a:lumMod val="50000"/>
                            </a:schemeClr>
                          </a:solidFill>
                          <a:latin typeface="+mj-lt"/>
                          <a:ea typeface="+mn-ea"/>
                          <a:cs typeface="+mn-cs"/>
                        </a:rPr>
                        <a:t>Dynamique</a:t>
                      </a:r>
                    </a:p>
                  </a:txBody>
                  <a:tcPr marL="9525" marR="9525" marT="9525" marB="0" anchor="ctr"/>
                </a:tc>
              </a:tr>
            </a:tbl>
          </a:graphicData>
        </a:graphic>
      </p:graphicFrame>
      <p:sp>
        <p:nvSpPr>
          <p:cNvPr id="26" name="ZoneTexte 25"/>
          <p:cNvSpPr txBox="1"/>
          <p:nvPr/>
        </p:nvSpPr>
        <p:spPr>
          <a:xfrm>
            <a:off x="468313" y="6094413"/>
            <a:ext cx="8675687" cy="430212"/>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Q5Areg/ Q5Adép</a:t>
            </a:r>
            <a:r>
              <a:rPr lang="fr-FR" sz="1100" dirty="0">
                <a:solidFill>
                  <a:schemeClr val="tx1">
                    <a:lumMod val="75000"/>
                  </a:schemeClr>
                </a:solidFill>
                <a:latin typeface="+mn-lt"/>
              </a:rPr>
              <a:t>.</a:t>
            </a:r>
            <a:r>
              <a:rPr lang="fr-FR" sz="1100" dirty="0">
                <a:latin typeface="+mn-lt"/>
              </a:rPr>
              <a:t> </a:t>
            </a:r>
            <a:r>
              <a:rPr lang="fr-FR" sz="1100" dirty="0">
                <a:solidFill>
                  <a:schemeClr val="tx1">
                    <a:lumMod val="75000"/>
                  </a:schemeClr>
                </a:solidFill>
                <a:latin typeface="+mn-lt"/>
              </a:rPr>
              <a:t>Voici à présent une liste de caractéristiques que nous ont dites d’autres personnes à propos de certaines régions/départements de France. Pour chacune de ces caractéristiques, veuillez donner une note de 0 à 10 à chacune des régions/départements que vous connaissez</a:t>
            </a:r>
          </a:p>
        </p:txBody>
      </p:sp>
      <p:pic>
        <p:nvPicPr>
          <p:cNvPr id="183313" name="Image 26" descr="Logo_19_correze.jpg"/>
          <p:cNvPicPr>
            <a:picLocks noChangeAspect="1"/>
          </p:cNvPicPr>
          <p:nvPr/>
        </p:nvPicPr>
        <p:blipFill>
          <a:blip r:embed="rId8"/>
          <a:srcRect/>
          <a:stretch>
            <a:fillRect/>
          </a:stretch>
        </p:blipFill>
        <p:spPr bwMode="auto">
          <a:xfrm>
            <a:off x="7380288" y="1125538"/>
            <a:ext cx="1455737" cy="647700"/>
          </a:xfrm>
          <a:prstGeom prst="rect">
            <a:avLst/>
          </a:prstGeom>
          <a:noFill/>
          <a:ln w="9525">
            <a:noFill/>
            <a:miter lim="800000"/>
            <a:headEnd/>
            <a:tailEnd/>
          </a:ln>
        </p:spPr>
      </p:pic>
      <p:sp>
        <p:nvSpPr>
          <p:cNvPr id="28" name="Espace réservé du texte 4"/>
          <p:cNvSpPr txBox="1">
            <a:spLocks/>
          </p:cNvSpPr>
          <p:nvPr>
            <p:custDataLst>
              <p:tags r:id="rId2"/>
            </p:custDataLst>
          </p:nvPr>
        </p:nvSpPr>
        <p:spPr>
          <a:xfrm>
            <a:off x="8172400" y="620688"/>
            <a:ext cx="899592"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Limousins</a:t>
            </a:r>
            <a:endParaRPr lang="fr-FR" sz="1200" i="1" dirty="0">
              <a:solidFill>
                <a:schemeClr val="bg1"/>
              </a:solidFill>
              <a:latin typeface="+mn-lt"/>
              <a:ea typeface="ＭＳ Ｐゴシック" pitchFamily="1" charset="-128"/>
              <a:cs typeface="Arial" pitchFamily="34" charset="0"/>
            </a:endParaRPr>
          </a:p>
        </p:txBody>
      </p:sp>
      <p:grpSp>
        <p:nvGrpSpPr>
          <p:cNvPr id="183317" name="Groupe 31"/>
          <p:cNvGrpSpPr>
            <a:grpSpLocks/>
          </p:cNvGrpSpPr>
          <p:nvPr/>
        </p:nvGrpSpPr>
        <p:grpSpPr bwMode="auto">
          <a:xfrm>
            <a:off x="3563938" y="1295400"/>
            <a:ext cx="3159125" cy="261938"/>
            <a:chOff x="2771800" y="1295182"/>
            <a:chExt cx="3159968" cy="261610"/>
          </a:xfrm>
        </p:grpSpPr>
        <p:sp>
          <p:nvSpPr>
            <p:cNvPr id="33" name="Ellipse 32"/>
            <p:cNvSpPr/>
            <p:nvPr/>
          </p:nvSpPr>
          <p:spPr>
            <a:xfrm>
              <a:off x="3959567" y="1390313"/>
              <a:ext cx="73044" cy="713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34" name="Connecteur droit 33"/>
            <p:cNvCxnSpPr/>
            <p:nvPr/>
          </p:nvCxnSpPr>
          <p:spPr>
            <a:xfrm>
              <a:off x="3851588" y="1426780"/>
              <a:ext cx="289002"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2771800" y="1295182"/>
              <a:ext cx="3159968"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Limousin (242)               Corrèze (235)</a:t>
              </a:r>
            </a:p>
          </p:txBody>
        </p:sp>
      </p:grpSp>
      <p:cxnSp>
        <p:nvCxnSpPr>
          <p:cNvPr id="17" name="Connecteur droit 16"/>
          <p:cNvCxnSpPr/>
          <p:nvPr/>
        </p:nvCxnSpPr>
        <p:spPr>
          <a:xfrm>
            <a:off x="3348038" y="1425575"/>
            <a:ext cx="287337" cy="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Espace réservé du texte 4"/>
          <p:cNvSpPr txBox="1">
            <a:spLocks/>
          </p:cNvSpPr>
          <p:nvPr>
            <p:custDataLst>
              <p:tags r:id="rId3"/>
            </p:custDataLst>
          </p:nvPr>
        </p:nvSpPr>
        <p:spPr>
          <a:xfrm>
            <a:off x="5076056" y="5805264"/>
            <a:ext cx="396044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le département (bien ou assez bien)</a:t>
            </a:r>
            <a:endParaRPr lang="fr-FR" sz="1200" i="1" dirty="0">
              <a:solidFill>
                <a:srgbClr val="000000"/>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de la Corrèze</a:t>
            </a:r>
            <a:br>
              <a:rPr lang="fr-FR" dirty="0" smtClean="0"/>
            </a:br>
            <a:r>
              <a:rPr lang="fr-FR" sz="2000" i="1" dirty="0" smtClean="0"/>
              <a:t>Image touristique</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9A9DEFBF-D03F-4CF0-A1F8-C9B78B102D99}" type="slidenum">
              <a:rPr lang="fr-FR"/>
              <a:pPr>
                <a:defRPr/>
              </a:pPr>
              <a:t>109</a:t>
            </a:fld>
            <a:endParaRPr lang="fr-FR"/>
          </a:p>
        </p:txBody>
      </p:sp>
      <p:graphicFrame>
        <p:nvGraphicFramePr>
          <p:cNvPr id="184324" name="Object 34"/>
          <p:cNvGraphicFramePr>
            <a:graphicFrameLocks noChangeAspect="1"/>
          </p:cNvGraphicFramePr>
          <p:nvPr/>
        </p:nvGraphicFramePr>
        <p:xfrm>
          <a:off x="3516313" y="1619250"/>
          <a:ext cx="3432175" cy="4162425"/>
        </p:xfrm>
        <a:graphic>
          <a:graphicData uri="http://schemas.openxmlformats.org/presentationml/2006/ole">
            <mc:AlternateContent xmlns:mc="http://schemas.openxmlformats.org/markup-compatibility/2006">
              <mc:Choice xmlns:v="urn:schemas-microsoft-com:vml" Requires="v">
                <p:oleObj spid="_x0000_s184325" r:id="rId6" imgW="3432345" imgH="4157832" progId="Excel.Chart.8">
                  <p:embed/>
                </p:oleObj>
              </mc:Choice>
              <mc:Fallback>
                <p:oleObj r:id="rId6" imgW="3432345" imgH="4157832"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6313" y="1619250"/>
                        <a:ext cx="3432175" cy="416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Tableau 24"/>
          <p:cNvGraphicFramePr>
            <a:graphicFrameLocks noGrp="1"/>
          </p:cNvGraphicFramePr>
          <p:nvPr/>
        </p:nvGraphicFramePr>
        <p:xfrm>
          <a:off x="0" y="1589088"/>
          <a:ext cx="3708400" cy="4216400"/>
        </p:xfrm>
        <a:graphic>
          <a:graphicData uri="http://schemas.openxmlformats.org/drawingml/2006/table">
            <a:tbl>
              <a:tblPr firstRow="1" bandRow="1">
                <a:tableStyleId>{2D5ABB26-0587-4C30-8999-92F81FD0307C}</a:tableStyleId>
              </a:tblPr>
              <a:tblGrid>
                <a:gridCol w="3707904"/>
              </a:tblGrid>
              <a:tr h="324355">
                <a:tc>
                  <a:txBody>
                    <a:bodyPr/>
                    <a:lstStyle/>
                    <a:p>
                      <a:pPr algn="r" fontAlgn="ctr"/>
                      <a:r>
                        <a:rPr lang="fr-FR" sz="1100" b="0" i="0" u="none" strike="noStrike" kern="1200" dirty="0">
                          <a:solidFill>
                            <a:schemeClr val="tx1">
                              <a:lumMod val="50000"/>
                            </a:schemeClr>
                          </a:solidFill>
                          <a:latin typeface="+mj-lt"/>
                          <a:ea typeface="+mn-ea"/>
                          <a:cs typeface="+mn-cs"/>
                        </a:rPr>
                        <a:t>La diversité et la beauté des paysages</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richesse de la gastronomie et des produits du terroir </a:t>
                      </a:r>
                    </a:p>
                  </a:txBody>
                  <a:tcPr marL="9525" marR="9525" marT="9525" marB="0" anchor="ctr"/>
                </a:tc>
              </a:tr>
              <a:tr h="324355">
                <a:tc>
                  <a:txBody>
                    <a:bodyPr/>
                    <a:lstStyle/>
                    <a:p>
                      <a:pPr algn="r" fontAlgn="b"/>
                      <a:r>
                        <a:rPr lang="fr-FR" sz="1100" b="0" i="0" u="none" strike="noStrike" kern="1200" dirty="0" smtClean="0">
                          <a:solidFill>
                            <a:schemeClr val="tx1">
                              <a:lumMod val="50000"/>
                            </a:schemeClr>
                          </a:solidFill>
                          <a:latin typeface="+mj-lt"/>
                          <a:ea typeface="+mn-ea"/>
                          <a:cs typeface="+mn-cs"/>
                        </a:rPr>
                        <a:t>Adapté</a:t>
                      </a:r>
                      <a:r>
                        <a:rPr lang="fr-FR" sz="1100" b="0" i="0" u="none" strike="noStrike" kern="1200" baseline="0" dirty="0" smtClean="0">
                          <a:solidFill>
                            <a:schemeClr val="tx1">
                              <a:lumMod val="50000"/>
                            </a:schemeClr>
                          </a:solidFill>
                          <a:latin typeface="+mj-lt"/>
                          <a:ea typeface="+mn-ea"/>
                          <a:cs typeface="+mn-cs"/>
                        </a:rPr>
                        <a:t> </a:t>
                      </a:r>
                      <a:r>
                        <a:rPr lang="fr-FR" sz="1100" b="0" i="0" u="none" strike="noStrike" kern="1200" dirty="0" smtClean="0">
                          <a:solidFill>
                            <a:schemeClr val="tx1">
                              <a:lumMod val="50000"/>
                            </a:schemeClr>
                          </a:solidFill>
                          <a:latin typeface="+mj-lt"/>
                          <a:ea typeface="+mn-ea"/>
                          <a:cs typeface="+mn-cs"/>
                        </a:rPr>
                        <a:t>pour </a:t>
                      </a:r>
                      <a:r>
                        <a:rPr lang="fr-FR" sz="1100" b="0" i="0" u="none" strike="noStrike" kern="1200" dirty="0">
                          <a:solidFill>
                            <a:schemeClr val="tx1">
                              <a:lumMod val="50000"/>
                            </a:schemeClr>
                          </a:solidFill>
                          <a:latin typeface="+mj-lt"/>
                          <a:ea typeface="+mn-ea"/>
                          <a:cs typeface="+mn-cs"/>
                        </a:rPr>
                        <a:t>des vacances en famille</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diversité des activités autour des lacs et des rivières </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richesse du patrimoine historique et culturel </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Le rapport qualité-prix des prestations touristiques</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diversité des activités sportives de pleine nature </a:t>
                      </a:r>
                    </a:p>
                  </a:txBody>
                  <a:tcPr marL="9525" marR="9525" marT="9525" marB="0" anchor="ctr"/>
                </a:tc>
              </a:tr>
              <a:tr h="324355">
                <a:tc>
                  <a:txBody>
                    <a:bodyPr/>
                    <a:lstStyle/>
                    <a:p>
                      <a:pPr algn="r" fontAlgn="b"/>
                      <a:r>
                        <a:rPr lang="fr-FR" sz="1100" b="0" i="0" u="none" strike="noStrike" kern="1200">
                          <a:solidFill>
                            <a:schemeClr val="tx1">
                              <a:lumMod val="50000"/>
                            </a:schemeClr>
                          </a:solidFill>
                          <a:latin typeface="+mj-lt"/>
                          <a:ea typeface="+mn-ea"/>
                          <a:cs typeface="+mn-cs"/>
                        </a:rPr>
                        <a:t>La qualité de l'hébergement</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facilité d'accès</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qualité de l'information fournie</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qualité de l'accueil, la convivialité des </a:t>
                      </a:r>
                      <a:r>
                        <a:rPr lang="fr-FR" sz="1100" b="0" i="0" u="none" strike="noStrike" kern="1200" dirty="0" smtClean="0">
                          <a:solidFill>
                            <a:schemeClr val="tx1">
                              <a:lumMod val="50000"/>
                            </a:schemeClr>
                          </a:solidFill>
                          <a:latin typeface="+mj-lt"/>
                          <a:ea typeface="+mn-ea"/>
                          <a:cs typeface="+mn-cs"/>
                        </a:rPr>
                        <a:t>Limousins</a:t>
                      </a:r>
                      <a:endParaRPr lang="fr-FR" sz="1100" b="0" i="0" u="none" strike="noStrike" kern="1200" dirty="0">
                        <a:solidFill>
                          <a:schemeClr val="tx1">
                            <a:lumMod val="50000"/>
                          </a:schemeClr>
                        </a:solidFill>
                        <a:latin typeface="+mj-lt"/>
                        <a:ea typeface="+mn-ea"/>
                        <a:cs typeface="+mn-cs"/>
                      </a:endParaRP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Le climat agréable</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diversité des animations culturelles et des festivals</a:t>
                      </a:r>
                    </a:p>
                  </a:txBody>
                  <a:tcPr marL="9525" marR="9525" marT="9525" marB="0" anchor="ctr"/>
                </a:tc>
              </a:tr>
            </a:tbl>
          </a:graphicData>
        </a:graphic>
      </p:graphicFrame>
      <p:sp>
        <p:nvSpPr>
          <p:cNvPr id="26" name="ZoneTexte 25"/>
          <p:cNvSpPr txBox="1"/>
          <p:nvPr/>
        </p:nvSpPr>
        <p:spPr>
          <a:xfrm>
            <a:off x="468313" y="6092825"/>
            <a:ext cx="8675687" cy="431800"/>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Q5Breg/ Q5Bdép. </a:t>
            </a:r>
            <a:r>
              <a:rPr lang="fr-FR" sz="1100" dirty="0">
                <a:solidFill>
                  <a:schemeClr val="tx1">
                    <a:lumMod val="75000"/>
                  </a:schemeClr>
                </a:solidFill>
                <a:latin typeface="+mn-lt"/>
              </a:rPr>
              <a:t>Voici à présent une liste des qualités possibles pour une destination touristique. Pour chacune de ces qualités, veuillez donner une note de 0 à 10 à chacune des régions/départements que vous connaissez.</a:t>
            </a:r>
          </a:p>
        </p:txBody>
      </p:sp>
      <p:grpSp>
        <p:nvGrpSpPr>
          <p:cNvPr id="184340" name="Groupe 34"/>
          <p:cNvGrpSpPr>
            <a:grpSpLocks/>
          </p:cNvGrpSpPr>
          <p:nvPr/>
        </p:nvGrpSpPr>
        <p:grpSpPr bwMode="auto">
          <a:xfrm>
            <a:off x="3492500" y="1295400"/>
            <a:ext cx="3159125" cy="261938"/>
            <a:chOff x="2699792" y="1295182"/>
            <a:chExt cx="3159968" cy="261610"/>
          </a:xfrm>
        </p:grpSpPr>
        <p:sp>
          <p:nvSpPr>
            <p:cNvPr id="36" name="Ellipse 35"/>
            <p:cNvSpPr/>
            <p:nvPr/>
          </p:nvSpPr>
          <p:spPr>
            <a:xfrm>
              <a:off x="3960603" y="1390313"/>
              <a:ext cx="71457" cy="713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37" name="Connecteur droit 36"/>
            <p:cNvCxnSpPr/>
            <p:nvPr/>
          </p:nvCxnSpPr>
          <p:spPr>
            <a:xfrm>
              <a:off x="3852625" y="1426780"/>
              <a:ext cx="287415"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ZoneTexte 37"/>
            <p:cNvSpPr txBox="1"/>
            <p:nvPr/>
          </p:nvSpPr>
          <p:spPr>
            <a:xfrm>
              <a:off x="2699792" y="1295182"/>
              <a:ext cx="3159968"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Limousin  (242)                Corrèze (235)</a:t>
              </a:r>
            </a:p>
          </p:txBody>
        </p:sp>
      </p:grpSp>
      <p:pic>
        <p:nvPicPr>
          <p:cNvPr id="184341" name="Image 19" descr="Logo_19_correze.jpg"/>
          <p:cNvPicPr>
            <a:picLocks noChangeAspect="1"/>
          </p:cNvPicPr>
          <p:nvPr/>
        </p:nvPicPr>
        <p:blipFill>
          <a:blip r:embed="rId8"/>
          <a:srcRect/>
          <a:stretch>
            <a:fillRect/>
          </a:stretch>
        </p:blipFill>
        <p:spPr bwMode="auto">
          <a:xfrm>
            <a:off x="7380288" y="1125538"/>
            <a:ext cx="1455737" cy="647700"/>
          </a:xfrm>
          <a:prstGeom prst="rect">
            <a:avLst/>
          </a:prstGeom>
          <a:noFill/>
          <a:ln w="9525">
            <a:noFill/>
            <a:miter lim="800000"/>
            <a:headEnd/>
            <a:tailEnd/>
          </a:ln>
        </p:spPr>
      </p:pic>
      <p:sp>
        <p:nvSpPr>
          <p:cNvPr id="21" name="Espace réservé du texte 4"/>
          <p:cNvSpPr txBox="1">
            <a:spLocks/>
          </p:cNvSpPr>
          <p:nvPr>
            <p:custDataLst>
              <p:tags r:id="rId2"/>
            </p:custDataLst>
          </p:nvPr>
        </p:nvSpPr>
        <p:spPr>
          <a:xfrm>
            <a:off x="8172400" y="620688"/>
            <a:ext cx="899592"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Limousins</a:t>
            </a:r>
            <a:endParaRPr lang="fr-FR" sz="1200" i="1" dirty="0">
              <a:solidFill>
                <a:schemeClr val="bg1"/>
              </a:solidFill>
              <a:latin typeface="+mn-lt"/>
              <a:ea typeface="ＭＳ Ｐゴシック" pitchFamily="1" charset="-128"/>
              <a:cs typeface="Arial" pitchFamily="34" charset="0"/>
            </a:endParaRPr>
          </a:p>
        </p:txBody>
      </p:sp>
      <p:cxnSp>
        <p:nvCxnSpPr>
          <p:cNvPr id="16" name="Connecteur droit 15"/>
          <p:cNvCxnSpPr/>
          <p:nvPr/>
        </p:nvCxnSpPr>
        <p:spPr>
          <a:xfrm>
            <a:off x="3276600" y="1425575"/>
            <a:ext cx="287338" cy="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Espace réservé du texte 4"/>
          <p:cNvSpPr txBox="1">
            <a:spLocks/>
          </p:cNvSpPr>
          <p:nvPr>
            <p:custDataLst>
              <p:tags r:id="rId3"/>
            </p:custDataLst>
          </p:nvPr>
        </p:nvSpPr>
        <p:spPr>
          <a:xfrm>
            <a:off x="5076056" y="5805264"/>
            <a:ext cx="396044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le département (bien ou assez bien)</a:t>
            </a:r>
            <a:endParaRPr lang="fr-FR" sz="1200" i="1" dirty="0">
              <a:solidFill>
                <a:srgbClr val="000000"/>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30"/>
          </p:nvPr>
        </p:nvSpPr>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CA8625F3-D5B7-477F-BA81-A97C18FBF1AB}" type="slidenum">
              <a:rPr lang="fr-FR"/>
              <a:pPr>
                <a:defRPr/>
              </a:pPr>
              <a:t>11</a:t>
            </a:fld>
            <a:endParaRPr lang="fr-FR" dirty="0"/>
          </a:p>
        </p:txBody>
      </p:sp>
      <p:sp>
        <p:nvSpPr>
          <p:cNvPr id="51" name="Titre 1"/>
          <p:cNvSpPr>
            <a:spLocks noGrp="1"/>
          </p:cNvSpPr>
          <p:nvPr>
            <p:ph type="title"/>
          </p:nvPr>
        </p:nvSpPr>
        <p:spPr>
          <a:xfrm>
            <a:off x="971600" y="116632"/>
            <a:ext cx="7884000" cy="792162"/>
          </a:xfr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effectLst>
            <a:softEdge rad="127000"/>
          </a:effectLst>
        </p:spPr>
        <p:txBody>
          <a:bodyPr rtlCol="0">
            <a:normAutofit/>
          </a:bodyPr>
          <a:lstStyle/>
          <a:p>
            <a:pPr algn="ctr" fontAlgn="auto">
              <a:spcAft>
                <a:spcPts val="0"/>
              </a:spcAft>
              <a:defRPr/>
            </a:pPr>
            <a:r>
              <a:rPr lang="fr-FR" dirty="0" smtClean="0">
                <a:solidFill>
                  <a:schemeClr val="tx2"/>
                </a:solidFill>
              </a:rPr>
              <a:t>Note de lecture : les significativités</a:t>
            </a:r>
            <a:endParaRPr lang="fr-FR" dirty="0">
              <a:solidFill>
                <a:schemeClr val="tx2"/>
              </a:solidFill>
            </a:endParaRPr>
          </a:p>
        </p:txBody>
      </p:sp>
      <p:sp>
        <p:nvSpPr>
          <p:cNvPr id="36" name="ZoneTexte 35"/>
          <p:cNvSpPr txBox="1"/>
          <p:nvPr/>
        </p:nvSpPr>
        <p:spPr>
          <a:xfrm>
            <a:off x="539750" y="1341438"/>
            <a:ext cx="8135938" cy="2892425"/>
          </a:xfrm>
          <a:prstGeom prst="rect">
            <a:avLst/>
          </a:prstGeom>
          <a:noFill/>
        </p:spPr>
        <p:txBody>
          <a:bodyPr>
            <a:spAutoFit/>
          </a:bodyPr>
          <a:lstStyle/>
          <a:p>
            <a:pPr fontAlgn="auto">
              <a:spcBef>
                <a:spcPts val="0"/>
              </a:spcBef>
              <a:spcAft>
                <a:spcPts val="0"/>
              </a:spcAft>
              <a:buClr>
                <a:schemeClr val="bg2">
                  <a:lumMod val="75000"/>
                </a:schemeClr>
              </a:buClr>
              <a:defRPr/>
            </a:pPr>
            <a:r>
              <a:rPr lang="fr-FR" sz="1400" dirty="0">
                <a:solidFill>
                  <a:schemeClr val="tx1">
                    <a:lumMod val="50000"/>
                  </a:schemeClr>
                </a:solidFill>
                <a:latin typeface="+mn-lt"/>
              </a:rPr>
              <a:t>Lorsque sur une diapositive, plusieurs cibles sont présentées, </a:t>
            </a:r>
            <a:r>
              <a:rPr lang="fr-FR" sz="1400" b="1" dirty="0">
                <a:solidFill>
                  <a:schemeClr val="tx1">
                    <a:lumMod val="50000"/>
                  </a:schemeClr>
                </a:solidFill>
                <a:latin typeface="+mn-lt"/>
              </a:rPr>
              <a:t>les différences statistiquement significatives sont présentées telles que</a:t>
            </a:r>
            <a:r>
              <a:rPr lang="fr-FR" sz="1400" dirty="0">
                <a:solidFill>
                  <a:schemeClr val="tx1">
                    <a:lumMod val="50000"/>
                  </a:schemeClr>
                </a:solidFill>
                <a:latin typeface="+mn-lt"/>
              </a:rPr>
              <a:t> :</a:t>
            </a:r>
          </a:p>
          <a:p>
            <a:pPr fontAlgn="auto">
              <a:spcBef>
                <a:spcPts val="0"/>
              </a:spcBef>
              <a:spcAft>
                <a:spcPts val="0"/>
              </a:spcAft>
              <a:buClr>
                <a:schemeClr val="bg2">
                  <a:lumMod val="75000"/>
                </a:schemeClr>
              </a:buClr>
              <a:defRPr/>
            </a:pPr>
            <a:endParaRPr lang="fr-FR" sz="1400" dirty="0">
              <a:solidFill>
                <a:schemeClr val="tx1">
                  <a:lumMod val="50000"/>
                </a:schemeClr>
              </a:solidFill>
              <a:latin typeface="+mn-lt"/>
            </a:endParaRPr>
          </a:p>
          <a:p>
            <a:pPr marL="712788" fontAlgn="auto">
              <a:spcBef>
                <a:spcPts val="0"/>
              </a:spcBef>
              <a:spcAft>
                <a:spcPts val="0"/>
              </a:spcAft>
              <a:buClr>
                <a:schemeClr val="bg2">
                  <a:lumMod val="75000"/>
                </a:schemeClr>
              </a:buClr>
              <a:defRPr/>
            </a:pPr>
            <a:r>
              <a:rPr lang="fr-FR" sz="1400" u="sng" dirty="0">
                <a:solidFill>
                  <a:schemeClr val="tx1">
                    <a:lumMod val="50000"/>
                  </a:schemeClr>
                </a:solidFill>
                <a:latin typeface="+mn-lt"/>
              </a:rPr>
              <a:t>Dans les graphiques</a:t>
            </a:r>
            <a:r>
              <a:rPr lang="fr-FR" sz="1400" dirty="0">
                <a:solidFill>
                  <a:schemeClr val="tx1">
                    <a:lumMod val="50000"/>
                  </a:schemeClr>
                </a:solidFill>
                <a:latin typeface="+mn-lt"/>
              </a:rPr>
              <a:t>, différences significatives à 95% au moins entre la cible </a:t>
            </a:r>
            <a:r>
              <a:rPr lang="fr-FR" sz="1400" i="1" dirty="0">
                <a:solidFill>
                  <a:schemeClr val="tx1">
                    <a:lumMod val="50000"/>
                  </a:schemeClr>
                </a:solidFill>
                <a:latin typeface="+mn-lt"/>
              </a:rPr>
              <a:t>Français </a:t>
            </a:r>
            <a:r>
              <a:rPr lang="fr-FR" sz="1400" dirty="0">
                <a:solidFill>
                  <a:schemeClr val="tx1">
                    <a:lumMod val="50000"/>
                  </a:schemeClr>
                </a:solidFill>
                <a:latin typeface="+mn-lt"/>
              </a:rPr>
              <a:t>vs la cible investiguée (</a:t>
            </a:r>
            <a:r>
              <a:rPr lang="fr-FR" sz="1400" i="1" dirty="0">
                <a:solidFill>
                  <a:schemeClr val="tx1">
                    <a:lumMod val="50000"/>
                  </a:schemeClr>
                </a:solidFill>
                <a:latin typeface="+mn-lt"/>
              </a:rPr>
              <a:t>Limousins, Familles </a:t>
            </a:r>
            <a:r>
              <a:rPr lang="fr-FR" sz="1400" dirty="0">
                <a:solidFill>
                  <a:schemeClr val="tx1">
                    <a:lumMod val="50000"/>
                  </a:schemeClr>
                </a:solidFill>
                <a:latin typeface="+mn-lt"/>
              </a:rPr>
              <a:t>ou</a:t>
            </a:r>
            <a:r>
              <a:rPr lang="fr-FR" sz="1400" i="1" dirty="0">
                <a:solidFill>
                  <a:schemeClr val="tx1">
                    <a:lumMod val="50000"/>
                  </a:schemeClr>
                </a:solidFill>
                <a:latin typeface="+mn-lt"/>
              </a:rPr>
              <a:t> Visiteurs</a:t>
            </a:r>
            <a:r>
              <a:rPr lang="fr-FR" sz="1400" dirty="0">
                <a:solidFill>
                  <a:schemeClr val="tx1">
                    <a:lumMod val="50000"/>
                  </a:schemeClr>
                </a:solidFill>
                <a:latin typeface="+mn-lt"/>
              </a:rPr>
              <a:t>). Les ronds sont indiqués uniquement sur la cible investiguée : si le rond est rouge, il signifie que la cible investiguée obtient un score significativement en deçà du score des Français; si le rond est vert, il signifie que la cible investiguée obtient un score significativement meilleur que celui des Français.</a:t>
            </a:r>
          </a:p>
          <a:p>
            <a:pPr marL="712788" fontAlgn="auto">
              <a:spcBef>
                <a:spcPts val="0"/>
              </a:spcBef>
              <a:spcAft>
                <a:spcPts val="0"/>
              </a:spcAft>
              <a:buClr>
                <a:schemeClr val="bg2">
                  <a:lumMod val="75000"/>
                </a:schemeClr>
              </a:buClr>
              <a:defRPr/>
            </a:pPr>
            <a:endParaRPr lang="fr-FR" sz="1400" dirty="0">
              <a:solidFill>
                <a:schemeClr val="tx1">
                  <a:lumMod val="50000"/>
                </a:schemeClr>
              </a:solidFill>
              <a:latin typeface="+mn-lt"/>
            </a:endParaRPr>
          </a:p>
          <a:p>
            <a:pPr marL="712788" fontAlgn="auto">
              <a:spcBef>
                <a:spcPts val="0"/>
              </a:spcBef>
              <a:spcAft>
                <a:spcPts val="0"/>
              </a:spcAft>
              <a:buClr>
                <a:schemeClr val="bg2">
                  <a:lumMod val="75000"/>
                </a:schemeClr>
              </a:buClr>
              <a:defRPr/>
            </a:pPr>
            <a:endParaRPr lang="fr-FR" sz="1400" dirty="0">
              <a:solidFill>
                <a:schemeClr val="tx1">
                  <a:lumMod val="50000"/>
                </a:schemeClr>
              </a:solidFill>
              <a:latin typeface="+mn-lt"/>
            </a:endParaRPr>
          </a:p>
          <a:p>
            <a:pPr marL="712788" fontAlgn="auto">
              <a:spcBef>
                <a:spcPts val="0"/>
              </a:spcBef>
              <a:spcAft>
                <a:spcPts val="0"/>
              </a:spcAft>
              <a:buClr>
                <a:schemeClr val="bg2">
                  <a:lumMod val="75000"/>
                </a:schemeClr>
              </a:buClr>
              <a:defRPr/>
            </a:pPr>
            <a:r>
              <a:rPr lang="fr-FR" sz="1400" u="sng" dirty="0">
                <a:solidFill>
                  <a:schemeClr val="tx1">
                    <a:lumMod val="50000"/>
                  </a:schemeClr>
                </a:solidFill>
                <a:latin typeface="+mn-lt"/>
              </a:rPr>
              <a:t>Dans les tableaux</a:t>
            </a:r>
            <a:r>
              <a:rPr lang="fr-FR" sz="1400" dirty="0">
                <a:solidFill>
                  <a:schemeClr val="tx1">
                    <a:lumMod val="50000"/>
                  </a:schemeClr>
                </a:solidFill>
                <a:latin typeface="+mn-lt"/>
              </a:rPr>
              <a:t>, différences significatives à 95% au moins entre la cible </a:t>
            </a:r>
            <a:r>
              <a:rPr lang="fr-FR" sz="1400" i="1" dirty="0">
                <a:solidFill>
                  <a:schemeClr val="tx1">
                    <a:lumMod val="50000"/>
                  </a:schemeClr>
                </a:solidFill>
                <a:latin typeface="+mn-lt"/>
              </a:rPr>
              <a:t>Français </a:t>
            </a:r>
            <a:r>
              <a:rPr lang="fr-FR" sz="1400" dirty="0">
                <a:solidFill>
                  <a:schemeClr val="tx1">
                    <a:lumMod val="50000"/>
                  </a:schemeClr>
                </a:solidFill>
                <a:latin typeface="+mn-lt"/>
              </a:rPr>
              <a:t>vs la cible investiguée. En rouge, les scores significativement inférieurs à celui des Français; en vert, les scores significativement supérieurs à celui des Français.</a:t>
            </a:r>
          </a:p>
        </p:txBody>
      </p:sp>
      <p:grpSp>
        <p:nvGrpSpPr>
          <p:cNvPr id="61447" name="Groupe 42"/>
          <p:cNvGrpSpPr>
            <a:grpSpLocks/>
          </p:cNvGrpSpPr>
          <p:nvPr/>
        </p:nvGrpSpPr>
        <p:grpSpPr bwMode="auto">
          <a:xfrm>
            <a:off x="611188" y="1989138"/>
            <a:ext cx="512762" cy="315912"/>
            <a:chOff x="3059832" y="4192210"/>
            <a:chExt cx="512440" cy="316910"/>
          </a:xfrm>
        </p:grpSpPr>
        <p:sp>
          <p:nvSpPr>
            <p:cNvPr id="40" name="Ellipse 39"/>
            <p:cNvSpPr/>
            <p:nvPr/>
          </p:nvSpPr>
          <p:spPr>
            <a:xfrm>
              <a:off x="3059832" y="4192210"/>
              <a:ext cx="360136" cy="28824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1" name="Ellipse 40"/>
            <p:cNvSpPr/>
            <p:nvPr/>
          </p:nvSpPr>
          <p:spPr>
            <a:xfrm>
              <a:off x="3212136" y="4220875"/>
              <a:ext cx="360136" cy="288245"/>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grpSp>
      <p:grpSp>
        <p:nvGrpSpPr>
          <p:cNvPr id="61448" name="Groupe 51"/>
          <p:cNvGrpSpPr>
            <a:grpSpLocks/>
          </p:cNvGrpSpPr>
          <p:nvPr/>
        </p:nvGrpSpPr>
        <p:grpSpPr bwMode="auto">
          <a:xfrm>
            <a:off x="611188" y="3500438"/>
            <a:ext cx="468312" cy="360362"/>
            <a:chOff x="611560" y="3789040"/>
            <a:chExt cx="468016" cy="360040"/>
          </a:xfrm>
        </p:grpSpPr>
        <p:sp>
          <p:nvSpPr>
            <p:cNvPr id="49" name="Rectangle 48"/>
            <p:cNvSpPr/>
            <p:nvPr/>
          </p:nvSpPr>
          <p:spPr>
            <a:xfrm>
              <a:off x="755931" y="3933373"/>
              <a:ext cx="323645" cy="215707"/>
            </a:xfrm>
            <a:prstGeom prst="rect">
              <a:avLst/>
            </a:prstGeom>
            <a:solidFill>
              <a:schemeClr val="accent2">
                <a:lumMod val="40000"/>
                <a:lumOff val="60000"/>
              </a:schemeClr>
            </a:solidFill>
            <a:ln w="28575">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fr-FR" dirty="0">
                <a:solidFill>
                  <a:srgbClr val="000000"/>
                </a:solidFill>
              </a:endParaRPr>
            </a:p>
          </p:txBody>
        </p:sp>
        <p:sp>
          <p:nvSpPr>
            <p:cNvPr id="50" name="Rectangle 49"/>
            <p:cNvSpPr/>
            <p:nvPr/>
          </p:nvSpPr>
          <p:spPr>
            <a:xfrm>
              <a:off x="611560" y="3789040"/>
              <a:ext cx="323645" cy="215707"/>
            </a:xfrm>
            <a:prstGeom prst="rect">
              <a:avLst/>
            </a:prstGeom>
            <a:solidFill>
              <a:srgbClr val="BBFFE5"/>
            </a:solidFill>
            <a:ln w="28575">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fr-FR" dirty="0">
                <a:solidFill>
                  <a:srgbClr val="000000"/>
                </a:solidFill>
              </a:endParaRPr>
            </a:p>
          </p:txBody>
        </p:sp>
      </p:grpSp>
      <p:sp>
        <p:nvSpPr>
          <p:cNvPr id="53" name="ZoneTexte 52"/>
          <p:cNvSpPr txBox="1"/>
          <p:nvPr/>
        </p:nvSpPr>
        <p:spPr>
          <a:xfrm>
            <a:off x="250825" y="4365625"/>
            <a:ext cx="8713788" cy="1938338"/>
          </a:xfrm>
          <a:prstGeom prst="rect">
            <a:avLst/>
          </a:prstGeom>
          <a:noFill/>
          <a:ln>
            <a:solidFill>
              <a:schemeClr val="tx1">
                <a:lumMod val="50000"/>
              </a:schemeClr>
            </a:solidFill>
          </a:ln>
        </p:spPr>
        <p:txBody>
          <a:bodyPr>
            <a:spAutoFit/>
          </a:bodyPr>
          <a:lstStyle/>
          <a:p>
            <a:pPr fontAlgn="auto">
              <a:spcBef>
                <a:spcPts val="0"/>
              </a:spcBef>
              <a:spcAft>
                <a:spcPts val="0"/>
              </a:spcAft>
              <a:buClr>
                <a:schemeClr val="bg2">
                  <a:lumMod val="75000"/>
                </a:schemeClr>
              </a:buClr>
              <a:defRPr/>
            </a:pPr>
            <a:r>
              <a:rPr lang="fr-FR" sz="1200" b="1" u="sng" dirty="0">
                <a:solidFill>
                  <a:schemeClr val="tx1">
                    <a:lumMod val="50000"/>
                  </a:schemeClr>
                </a:solidFill>
                <a:latin typeface="+mn-lt"/>
              </a:rPr>
              <a:t>Remarques </a:t>
            </a:r>
            <a:r>
              <a:rPr lang="fr-FR" sz="1200" dirty="0">
                <a:solidFill>
                  <a:schemeClr val="tx1">
                    <a:lumMod val="50000"/>
                  </a:schemeClr>
                </a:solidFill>
                <a:latin typeface="+mn-lt"/>
              </a:rPr>
              <a:t>: </a:t>
            </a:r>
            <a:r>
              <a:rPr lang="fr-FR" sz="1200" b="1" i="1" dirty="0">
                <a:solidFill>
                  <a:schemeClr val="bg2"/>
                </a:solidFill>
                <a:latin typeface="+mn-lt"/>
              </a:rPr>
              <a:t>Que signifie une différence significative?</a:t>
            </a:r>
          </a:p>
          <a:p>
            <a:pPr fontAlgn="auto">
              <a:spcBef>
                <a:spcPts val="0"/>
              </a:spcBef>
              <a:spcAft>
                <a:spcPts val="0"/>
              </a:spcAft>
              <a:buClr>
                <a:schemeClr val="bg2">
                  <a:lumMod val="75000"/>
                </a:schemeClr>
              </a:buClr>
              <a:defRPr/>
            </a:pPr>
            <a:r>
              <a:rPr lang="fr-FR" sz="1200" dirty="0">
                <a:solidFill>
                  <a:schemeClr val="tx1">
                    <a:lumMod val="50000"/>
                  </a:schemeClr>
                </a:solidFill>
                <a:latin typeface="+mn-lt"/>
              </a:rPr>
              <a:t>Lorsque nous réalisons des enquêtes, nous avons souvent des résultats à première vue différents entre les cibles. Cependant, il y a deux possibilités :</a:t>
            </a:r>
          </a:p>
          <a:p>
            <a:pPr marL="361950" fontAlgn="auto">
              <a:spcBef>
                <a:spcPts val="0"/>
              </a:spcBef>
              <a:spcAft>
                <a:spcPts val="0"/>
              </a:spcAft>
              <a:buClr>
                <a:schemeClr val="bg2">
                  <a:lumMod val="75000"/>
                </a:schemeClr>
              </a:buClr>
              <a:defRPr/>
            </a:pPr>
            <a:r>
              <a:rPr lang="fr-FR" sz="1200" dirty="0">
                <a:solidFill>
                  <a:schemeClr val="tx1">
                    <a:lumMod val="50000"/>
                  </a:schemeClr>
                </a:solidFill>
                <a:latin typeface="+mn-lt"/>
              </a:rPr>
              <a:t>1. Cette différence est due au hasard (nous n’interrogeons qu’un échantillon, et non l’exhaustivité de chaque cible), et donc en réalité elle n’existe pas.</a:t>
            </a:r>
          </a:p>
          <a:p>
            <a:pPr marL="361950" fontAlgn="auto">
              <a:spcBef>
                <a:spcPts val="0"/>
              </a:spcBef>
              <a:spcAft>
                <a:spcPts val="0"/>
              </a:spcAft>
              <a:buClr>
                <a:schemeClr val="bg2">
                  <a:lumMod val="75000"/>
                </a:schemeClr>
              </a:buClr>
              <a:defRPr/>
            </a:pPr>
            <a:r>
              <a:rPr lang="fr-FR" sz="1200" dirty="0">
                <a:solidFill>
                  <a:schemeClr val="tx1">
                    <a:lumMod val="50000"/>
                  </a:schemeClr>
                </a:solidFill>
                <a:latin typeface="+mn-lt"/>
              </a:rPr>
              <a:t>2. Cette différence observée est la conséquence directe d’une réelle différence entre les deux cibles.</a:t>
            </a:r>
          </a:p>
          <a:p>
            <a:pPr fontAlgn="auto">
              <a:spcBef>
                <a:spcPts val="0"/>
              </a:spcBef>
              <a:spcAft>
                <a:spcPts val="0"/>
              </a:spcAft>
              <a:buClr>
                <a:schemeClr val="bg2">
                  <a:lumMod val="75000"/>
                </a:schemeClr>
              </a:buClr>
              <a:defRPr/>
            </a:pPr>
            <a:r>
              <a:rPr lang="fr-FR" sz="1200" dirty="0">
                <a:solidFill>
                  <a:schemeClr val="tx1">
                    <a:lumMod val="50000"/>
                  </a:schemeClr>
                </a:solidFill>
                <a:latin typeface="+mn-lt"/>
              </a:rPr>
              <a:t>Pour ce faire, nous réalisons un test statistique qui nous permet d’identifier avec un seuil de risque si deux résultats sont réellement différents ou non.</a:t>
            </a:r>
          </a:p>
          <a:p>
            <a:pPr fontAlgn="auto">
              <a:spcBef>
                <a:spcPts val="0"/>
              </a:spcBef>
              <a:spcAft>
                <a:spcPts val="0"/>
              </a:spcAft>
              <a:buClr>
                <a:schemeClr val="bg2">
                  <a:lumMod val="75000"/>
                </a:schemeClr>
              </a:buClr>
              <a:defRPr/>
            </a:pPr>
            <a:r>
              <a:rPr lang="fr-FR" sz="1200" dirty="0">
                <a:solidFill>
                  <a:schemeClr val="tx1">
                    <a:lumMod val="50000"/>
                  </a:schemeClr>
                </a:solidFill>
                <a:latin typeface="+mn-lt"/>
              </a:rPr>
              <a:t>Ainsi, au seuil de 95%, les </a:t>
            </a:r>
            <a:r>
              <a:rPr lang="fr-FR" sz="1200" b="1" dirty="0">
                <a:solidFill>
                  <a:schemeClr val="tx1">
                    <a:lumMod val="50000"/>
                  </a:schemeClr>
                </a:solidFill>
                <a:latin typeface="+mn-lt"/>
              </a:rPr>
              <a:t>différences significatives sont des différences réelles</a:t>
            </a:r>
            <a:r>
              <a:rPr lang="fr-FR" sz="1200" dirty="0">
                <a:solidFill>
                  <a:schemeClr val="tx1">
                    <a:lumMod val="50000"/>
                  </a:schemeClr>
                </a:solidFill>
                <a:latin typeface="+mn-lt"/>
              </a:rPr>
              <a:t> entre les résultats avec une probabilité de se tromper inférieur à 5%.</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de la Creuse</a:t>
            </a:r>
            <a:br>
              <a:rPr lang="fr-FR" dirty="0" smtClean="0"/>
            </a:br>
            <a:r>
              <a:rPr lang="fr-FR" sz="2000" i="1" dirty="0" smtClean="0"/>
              <a:t>Image générale</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794F5A50-A49C-4D75-AFD9-52D6CE44C3E4}" type="slidenum">
              <a:rPr lang="fr-FR"/>
              <a:pPr>
                <a:defRPr/>
              </a:pPr>
              <a:t>110</a:t>
            </a:fld>
            <a:endParaRPr lang="fr-FR"/>
          </a:p>
        </p:txBody>
      </p:sp>
      <p:graphicFrame>
        <p:nvGraphicFramePr>
          <p:cNvPr id="23" name="Tableau 22"/>
          <p:cNvGraphicFramePr>
            <a:graphicFrameLocks noGrp="1"/>
          </p:cNvGraphicFramePr>
          <p:nvPr/>
        </p:nvGraphicFramePr>
        <p:xfrm>
          <a:off x="144463" y="1628775"/>
          <a:ext cx="3563937" cy="4105275"/>
        </p:xfrm>
        <a:graphic>
          <a:graphicData uri="http://schemas.openxmlformats.org/drawingml/2006/table">
            <a:tbl>
              <a:tblPr firstRow="1" bandRow="1">
                <a:tableStyleId>{2D5ABB26-0587-4C30-8999-92F81FD0307C}</a:tableStyleId>
              </a:tblPr>
              <a:tblGrid>
                <a:gridCol w="3563888"/>
              </a:tblGrid>
              <a:tr h="410446">
                <a:tc>
                  <a:txBody>
                    <a:bodyPr/>
                    <a:lstStyle/>
                    <a:p>
                      <a:pPr algn="r" fontAlgn="ctr"/>
                      <a:r>
                        <a:rPr lang="fr-FR" sz="1100" b="0" i="0" u="none" strike="noStrike" kern="1200" dirty="0">
                          <a:solidFill>
                            <a:schemeClr val="tx1">
                              <a:lumMod val="50000"/>
                            </a:schemeClr>
                          </a:solidFill>
                          <a:latin typeface="+mj-lt"/>
                          <a:ea typeface="+mn-ea"/>
                          <a:cs typeface="+mn-cs"/>
                        </a:rPr>
                        <a:t>Où l'on se ressource</a:t>
                      </a:r>
                    </a:p>
                  </a:txBody>
                  <a:tcPr marL="9525" marR="9525" marT="9525" marB="0" anchor="ctr"/>
                </a:tc>
              </a:tr>
              <a:tr h="410446">
                <a:tc>
                  <a:txBody>
                    <a:bodyPr/>
                    <a:lstStyle/>
                    <a:p>
                      <a:pPr algn="r" fontAlgn="ctr"/>
                      <a:r>
                        <a:rPr lang="fr-FR" sz="1100" b="0" i="0" u="none" strike="noStrike" kern="1200" dirty="0">
                          <a:solidFill>
                            <a:schemeClr val="tx1">
                              <a:lumMod val="50000"/>
                            </a:schemeClr>
                          </a:solidFill>
                          <a:latin typeface="+mj-lt"/>
                          <a:ea typeface="+mn-ea"/>
                          <a:cs typeface="+mn-cs"/>
                        </a:rPr>
                        <a:t>Propose de découvrir une nature préservée</a:t>
                      </a:r>
                    </a:p>
                  </a:txBody>
                  <a:tcPr marL="9525" marR="9525" marT="9525" marB="0" anchor="ctr"/>
                </a:tc>
              </a:tr>
              <a:tr h="410446">
                <a:tc>
                  <a:txBody>
                    <a:bodyPr/>
                    <a:lstStyle/>
                    <a:p>
                      <a:pPr algn="r" fontAlgn="ctr"/>
                      <a:r>
                        <a:rPr lang="fr-FR" sz="1100" b="0" i="0" u="none" strike="noStrike" kern="1200" dirty="0">
                          <a:solidFill>
                            <a:schemeClr val="tx1">
                              <a:lumMod val="50000"/>
                            </a:schemeClr>
                          </a:solidFill>
                          <a:latin typeface="+mj-lt"/>
                          <a:ea typeface="+mn-ea"/>
                          <a:cs typeface="+mn-cs"/>
                        </a:rPr>
                        <a:t>Où l'on vit simplement, en harmonie avec la nature</a:t>
                      </a:r>
                    </a:p>
                  </a:txBody>
                  <a:tcPr marL="9525" marR="9525" marT="9525" marB="0" anchor="ctr"/>
                </a:tc>
              </a:tr>
              <a:tr h="410446">
                <a:tc>
                  <a:txBody>
                    <a:bodyPr/>
                    <a:lstStyle/>
                    <a:p>
                      <a:pPr algn="r" fontAlgn="ctr"/>
                      <a:r>
                        <a:rPr lang="fr-FR" sz="1100" b="0" i="0" u="none" strike="noStrike" kern="1200" dirty="0">
                          <a:solidFill>
                            <a:schemeClr val="tx1">
                              <a:lumMod val="50000"/>
                            </a:schemeClr>
                          </a:solidFill>
                          <a:latin typeface="+mj-lt"/>
                          <a:ea typeface="+mn-ea"/>
                          <a:cs typeface="+mn-cs"/>
                        </a:rPr>
                        <a:t>Qui gagne à être connu</a:t>
                      </a:r>
                    </a:p>
                  </a:txBody>
                  <a:tcPr marL="9525" marR="9525" marT="9525" marB="0" anchor="ctr"/>
                </a:tc>
              </a:tr>
              <a:tr h="410446">
                <a:tc>
                  <a:txBody>
                    <a:bodyPr/>
                    <a:lstStyle/>
                    <a:p>
                      <a:pPr algn="r" fontAlgn="ctr"/>
                      <a:r>
                        <a:rPr lang="fr-FR" sz="1100" b="0" i="0" u="none" strike="noStrike" kern="1200" dirty="0">
                          <a:solidFill>
                            <a:schemeClr val="tx1">
                              <a:lumMod val="50000"/>
                            </a:schemeClr>
                          </a:solidFill>
                          <a:latin typeface="+mj-lt"/>
                          <a:ea typeface="+mn-ea"/>
                          <a:cs typeface="+mn-cs"/>
                        </a:rPr>
                        <a:t>Protège et valorise sa culture et ses savoir-faire</a:t>
                      </a:r>
                    </a:p>
                  </a:txBody>
                  <a:tcPr marL="9525" marR="9525" marT="9525" marB="0" anchor="ctr"/>
                </a:tc>
              </a:tr>
              <a:tr h="410446">
                <a:tc>
                  <a:txBody>
                    <a:bodyPr/>
                    <a:lstStyle/>
                    <a:p>
                      <a:pPr algn="r" fontAlgn="ctr"/>
                      <a:r>
                        <a:rPr lang="fr-FR" sz="1100" b="0" i="0" u="none" strike="noStrike" kern="1200" dirty="0">
                          <a:solidFill>
                            <a:schemeClr val="tx1">
                              <a:lumMod val="50000"/>
                            </a:schemeClr>
                          </a:solidFill>
                          <a:latin typeface="+mj-lt"/>
                          <a:ea typeface="+mn-ea"/>
                          <a:cs typeface="+mn-cs"/>
                        </a:rPr>
                        <a:t>Touristique</a:t>
                      </a:r>
                    </a:p>
                  </a:txBody>
                  <a:tcPr marL="9525" marR="9525" marT="9525" marB="0" anchor="ctr"/>
                </a:tc>
              </a:tr>
              <a:tr h="410446">
                <a:tc>
                  <a:txBody>
                    <a:bodyPr/>
                    <a:lstStyle/>
                    <a:p>
                      <a:pPr algn="r" fontAlgn="ctr"/>
                      <a:r>
                        <a:rPr lang="fr-FR" sz="1100" b="0" i="0" u="none" strike="noStrike" kern="1200" dirty="0">
                          <a:solidFill>
                            <a:schemeClr val="tx1">
                              <a:lumMod val="50000"/>
                            </a:schemeClr>
                          </a:solidFill>
                          <a:latin typeface="+mj-lt"/>
                          <a:ea typeface="+mn-ea"/>
                          <a:cs typeface="+mn-cs"/>
                        </a:rPr>
                        <a:t>Qui a des entreprises aux savoir-faire reconnus à l'international</a:t>
                      </a:r>
                    </a:p>
                  </a:txBody>
                  <a:tcPr marL="9525" marR="9525" marT="9525" marB="0" anchor="ctr"/>
                </a:tc>
              </a:tr>
              <a:tr h="410446">
                <a:tc>
                  <a:txBody>
                    <a:bodyPr/>
                    <a:lstStyle/>
                    <a:p>
                      <a:pPr algn="r" fontAlgn="ctr"/>
                      <a:r>
                        <a:rPr lang="fr-FR" sz="1100" b="0" i="0" u="none" strike="noStrike" kern="1200" dirty="0">
                          <a:solidFill>
                            <a:schemeClr val="tx1">
                              <a:lumMod val="50000"/>
                            </a:schemeClr>
                          </a:solidFill>
                          <a:latin typeface="+mj-lt"/>
                          <a:ea typeface="+mn-ea"/>
                          <a:cs typeface="+mn-cs"/>
                        </a:rPr>
                        <a:t>Qui soutient la recherche et les projets innovants</a:t>
                      </a:r>
                    </a:p>
                  </a:txBody>
                  <a:tcPr marL="9525" marR="9525" marT="9525" marB="0" anchor="ctr"/>
                </a:tc>
              </a:tr>
              <a:tr h="410446">
                <a:tc>
                  <a:txBody>
                    <a:bodyPr/>
                    <a:lstStyle/>
                    <a:p>
                      <a:pPr algn="r" fontAlgn="ctr"/>
                      <a:r>
                        <a:rPr lang="fr-FR" sz="1100" b="0" i="0" u="none" strike="noStrike" kern="1200" dirty="0">
                          <a:solidFill>
                            <a:schemeClr val="tx1">
                              <a:lumMod val="50000"/>
                            </a:schemeClr>
                          </a:solidFill>
                          <a:latin typeface="+mj-lt"/>
                          <a:ea typeface="+mn-ea"/>
                          <a:cs typeface="+mn-cs"/>
                        </a:rPr>
                        <a:t>Où se développent des partenariats entre entreprises, collectivités et entre </a:t>
                      </a:r>
                      <a:r>
                        <a:rPr lang="fr-FR" sz="1100" b="0" i="0" u="none" strike="noStrike" kern="1200" dirty="0" smtClean="0">
                          <a:solidFill>
                            <a:schemeClr val="tx1">
                              <a:lumMod val="50000"/>
                            </a:schemeClr>
                          </a:solidFill>
                          <a:latin typeface="+mj-lt"/>
                          <a:ea typeface="+mn-ea"/>
                          <a:cs typeface="+mn-cs"/>
                        </a:rPr>
                        <a:t>Limousins</a:t>
                      </a:r>
                      <a:endParaRPr lang="fr-FR" sz="1100" b="0" i="0" u="none" strike="noStrike" kern="1200" dirty="0">
                        <a:solidFill>
                          <a:schemeClr val="tx1">
                            <a:lumMod val="50000"/>
                          </a:schemeClr>
                        </a:solidFill>
                        <a:latin typeface="+mj-lt"/>
                        <a:ea typeface="+mn-ea"/>
                        <a:cs typeface="+mn-cs"/>
                      </a:endParaRPr>
                    </a:p>
                  </a:txBody>
                  <a:tcPr marL="9525" marR="9525" marT="9525" marB="0" anchor="ctr"/>
                </a:tc>
              </a:tr>
              <a:tr h="410446">
                <a:tc>
                  <a:txBody>
                    <a:bodyPr/>
                    <a:lstStyle/>
                    <a:p>
                      <a:pPr algn="r" fontAlgn="ctr"/>
                      <a:r>
                        <a:rPr lang="fr-FR" sz="1100" b="0" i="0" u="none" strike="noStrike" kern="1200" dirty="0">
                          <a:solidFill>
                            <a:schemeClr val="tx1">
                              <a:lumMod val="50000"/>
                            </a:schemeClr>
                          </a:solidFill>
                          <a:latin typeface="+mj-lt"/>
                          <a:ea typeface="+mn-ea"/>
                          <a:cs typeface="+mn-cs"/>
                        </a:rPr>
                        <a:t>Dynamique</a:t>
                      </a:r>
                    </a:p>
                  </a:txBody>
                  <a:tcPr marL="9525" marR="9525" marT="9525" marB="0" anchor="ctr"/>
                </a:tc>
              </a:tr>
            </a:tbl>
          </a:graphicData>
        </a:graphic>
      </p:graphicFrame>
      <p:graphicFrame>
        <p:nvGraphicFramePr>
          <p:cNvPr id="185359" name="Object 34"/>
          <p:cNvGraphicFramePr>
            <a:graphicFrameLocks noChangeAspect="1"/>
          </p:cNvGraphicFramePr>
          <p:nvPr/>
        </p:nvGraphicFramePr>
        <p:xfrm>
          <a:off x="3492500" y="1603375"/>
          <a:ext cx="3455988" cy="4160838"/>
        </p:xfrm>
        <a:graphic>
          <a:graphicData uri="http://schemas.openxmlformats.org/presentationml/2006/ole">
            <mc:AlternateContent xmlns:mc="http://schemas.openxmlformats.org/markup-compatibility/2006">
              <mc:Choice xmlns:v="urn:schemas-microsoft-com:vml" Requires="v">
                <p:oleObj spid="_x0000_s185360" r:id="rId6" imgW="3456732" imgH="4163929" progId="Excel.Chart.8">
                  <p:embed/>
                </p:oleObj>
              </mc:Choice>
              <mc:Fallback>
                <p:oleObj r:id="rId6" imgW="3456732" imgH="4163929"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1603375"/>
                        <a:ext cx="3455988" cy="416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85360" name="Groupe 30"/>
          <p:cNvGrpSpPr>
            <a:grpSpLocks/>
          </p:cNvGrpSpPr>
          <p:nvPr/>
        </p:nvGrpSpPr>
        <p:grpSpPr bwMode="auto">
          <a:xfrm>
            <a:off x="3716338" y="1295400"/>
            <a:ext cx="3159125" cy="261938"/>
            <a:chOff x="2780184" y="1295182"/>
            <a:chExt cx="3159968" cy="261610"/>
          </a:xfrm>
        </p:grpSpPr>
        <p:sp>
          <p:nvSpPr>
            <p:cNvPr id="32" name="Ellipse 31"/>
            <p:cNvSpPr/>
            <p:nvPr/>
          </p:nvSpPr>
          <p:spPr>
            <a:xfrm>
              <a:off x="3960011" y="1390313"/>
              <a:ext cx="71457" cy="713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33" name="Connecteur droit 32"/>
            <p:cNvCxnSpPr/>
            <p:nvPr/>
          </p:nvCxnSpPr>
          <p:spPr>
            <a:xfrm>
              <a:off x="3852032" y="1426780"/>
              <a:ext cx="287415"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2780184" y="1295182"/>
              <a:ext cx="3159968"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Limousin  (242)               Creuse (179)</a:t>
              </a:r>
            </a:p>
          </p:txBody>
        </p:sp>
      </p:grpSp>
      <p:pic>
        <p:nvPicPr>
          <p:cNvPr id="185361" name="Image 19" descr="logo creuse.png"/>
          <p:cNvPicPr>
            <a:picLocks noChangeAspect="1"/>
          </p:cNvPicPr>
          <p:nvPr/>
        </p:nvPicPr>
        <p:blipFill>
          <a:blip r:embed="rId8"/>
          <a:srcRect/>
          <a:stretch>
            <a:fillRect/>
          </a:stretch>
        </p:blipFill>
        <p:spPr bwMode="auto">
          <a:xfrm>
            <a:off x="7926388" y="1196975"/>
            <a:ext cx="677862" cy="1006475"/>
          </a:xfrm>
          <a:prstGeom prst="rect">
            <a:avLst/>
          </a:prstGeom>
          <a:noFill/>
          <a:ln w="9525">
            <a:noFill/>
            <a:miter lim="800000"/>
            <a:headEnd/>
            <a:tailEnd/>
          </a:ln>
        </p:spPr>
      </p:pic>
      <p:sp>
        <p:nvSpPr>
          <p:cNvPr id="21" name="Espace réservé du texte 4"/>
          <p:cNvSpPr txBox="1">
            <a:spLocks/>
          </p:cNvSpPr>
          <p:nvPr>
            <p:custDataLst>
              <p:tags r:id="rId2"/>
            </p:custDataLst>
          </p:nvPr>
        </p:nvSpPr>
        <p:spPr>
          <a:xfrm>
            <a:off x="8172400" y="620688"/>
            <a:ext cx="899592"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Limousins</a:t>
            </a:r>
            <a:endParaRPr lang="fr-FR" sz="1200" i="1" dirty="0">
              <a:solidFill>
                <a:schemeClr val="bg1"/>
              </a:solidFill>
              <a:latin typeface="+mn-lt"/>
              <a:ea typeface="ＭＳ Ｐゴシック" pitchFamily="1" charset="-128"/>
              <a:cs typeface="Arial" pitchFamily="34" charset="0"/>
            </a:endParaRPr>
          </a:p>
        </p:txBody>
      </p:sp>
      <p:cxnSp>
        <p:nvCxnSpPr>
          <p:cNvPr id="17" name="Connecteur droit 16"/>
          <p:cNvCxnSpPr/>
          <p:nvPr/>
        </p:nvCxnSpPr>
        <p:spPr>
          <a:xfrm>
            <a:off x="3492500" y="1425575"/>
            <a:ext cx="287338" cy="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468313" y="6094413"/>
            <a:ext cx="8675687" cy="430212"/>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Q5Areg/ Q5Adép</a:t>
            </a:r>
            <a:r>
              <a:rPr lang="fr-FR" sz="1100" dirty="0">
                <a:solidFill>
                  <a:schemeClr val="tx1">
                    <a:lumMod val="75000"/>
                  </a:schemeClr>
                </a:solidFill>
                <a:latin typeface="+mn-lt"/>
              </a:rPr>
              <a:t>.</a:t>
            </a:r>
            <a:r>
              <a:rPr lang="fr-FR" sz="1100" dirty="0">
                <a:latin typeface="+mn-lt"/>
              </a:rPr>
              <a:t> </a:t>
            </a:r>
            <a:r>
              <a:rPr lang="fr-FR" sz="1100" dirty="0">
                <a:solidFill>
                  <a:schemeClr val="tx1">
                    <a:lumMod val="75000"/>
                  </a:schemeClr>
                </a:solidFill>
                <a:latin typeface="+mn-lt"/>
              </a:rPr>
              <a:t>Voici à présent une liste de caractéristiques que nous ont dites d’autres personnes à propos de certaines régions/départements de France. Pour chacune de ces caractéristiques, veuillez donner une note de 0 à 10 à chacune des régions/départements que vous connaissez</a:t>
            </a:r>
          </a:p>
        </p:txBody>
      </p:sp>
      <p:sp>
        <p:nvSpPr>
          <p:cNvPr id="16" name="Espace réservé du texte 4"/>
          <p:cNvSpPr txBox="1">
            <a:spLocks/>
          </p:cNvSpPr>
          <p:nvPr>
            <p:custDataLst>
              <p:tags r:id="rId3"/>
            </p:custDataLst>
          </p:nvPr>
        </p:nvSpPr>
        <p:spPr>
          <a:xfrm>
            <a:off x="5076056" y="5805264"/>
            <a:ext cx="396044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le département (bien ou assez bien)</a:t>
            </a:r>
            <a:endParaRPr lang="fr-FR" sz="1200" i="1" dirty="0">
              <a:solidFill>
                <a:srgbClr val="000000"/>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de la Creuse</a:t>
            </a:r>
            <a:br>
              <a:rPr lang="fr-FR" dirty="0" smtClean="0"/>
            </a:br>
            <a:r>
              <a:rPr lang="fr-FR" sz="2000" i="1" dirty="0" smtClean="0"/>
              <a:t>Image touristique</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F8FC7C27-D24A-454D-866D-58E338AE01F3}" type="slidenum">
              <a:rPr lang="fr-FR"/>
              <a:pPr>
                <a:defRPr/>
              </a:pPr>
              <a:t>111</a:t>
            </a:fld>
            <a:endParaRPr lang="fr-FR"/>
          </a:p>
        </p:txBody>
      </p:sp>
      <p:graphicFrame>
        <p:nvGraphicFramePr>
          <p:cNvPr id="25" name="Tableau 24"/>
          <p:cNvGraphicFramePr>
            <a:graphicFrameLocks noGrp="1"/>
          </p:cNvGraphicFramePr>
          <p:nvPr/>
        </p:nvGraphicFramePr>
        <p:xfrm>
          <a:off x="0" y="1628775"/>
          <a:ext cx="3708400" cy="4176713"/>
        </p:xfrm>
        <a:graphic>
          <a:graphicData uri="http://schemas.openxmlformats.org/drawingml/2006/table">
            <a:tbl>
              <a:tblPr firstRow="1" bandRow="1">
                <a:tableStyleId>{2D5ABB26-0587-4C30-8999-92F81FD0307C}</a:tableStyleId>
              </a:tblPr>
              <a:tblGrid>
                <a:gridCol w="3707904"/>
              </a:tblGrid>
              <a:tr h="321266">
                <a:tc>
                  <a:txBody>
                    <a:bodyPr/>
                    <a:lstStyle/>
                    <a:p>
                      <a:pPr algn="r" fontAlgn="ctr"/>
                      <a:r>
                        <a:rPr lang="fr-FR" sz="1100" b="0" i="0" u="none" strike="noStrike" kern="1200" dirty="0">
                          <a:solidFill>
                            <a:schemeClr val="tx1">
                              <a:lumMod val="50000"/>
                            </a:schemeClr>
                          </a:solidFill>
                          <a:latin typeface="+mj-lt"/>
                          <a:ea typeface="+mn-ea"/>
                          <a:cs typeface="+mn-cs"/>
                        </a:rPr>
                        <a:t>La diversité et la beauté des paysages</a:t>
                      </a:r>
                    </a:p>
                  </a:txBody>
                  <a:tcPr marL="9525" marR="9525" marT="9525" marB="0" anchor="ctr"/>
                </a:tc>
              </a:tr>
              <a:tr h="321266">
                <a:tc>
                  <a:txBody>
                    <a:bodyPr/>
                    <a:lstStyle/>
                    <a:p>
                      <a:pPr algn="r" fontAlgn="b"/>
                      <a:r>
                        <a:rPr lang="fr-FR" sz="1100" b="0" i="0" u="none" strike="noStrike" kern="1200" dirty="0">
                          <a:solidFill>
                            <a:schemeClr val="tx1">
                              <a:lumMod val="50000"/>
                            </a:schemeClr>
                          </a:solidFill>
                          <a:latin typeface="+mj-lt"/>
                          <a:ea typeface="+mn-ea"/>
                          <a:cs typeface="+mn-cs"/>
                        </a:rPr>
                        <a:t>La richesse de la gastronomie et des produits du terroir </a:t>
                      </a:r>
                    </a:p>
                  </a:txBody>
                  <a:tcPr marL="9525" marR="9525" marT="9525" marB="0" anchor="ctr"/>
                </a:tc>
              </a:tr>
              <a:tr h="321266">
                <a:tc>
                  <a:txBody>
                    <a:bodyPr/>
                    <a:lstStyle/>
                    <a:p>
                      <a:pPr algn="r" fontAlgn="b"/>
                      <a:r>
                        <a:rPr lang="fr-FR" sz="1100" b="0" i="0" u="none" strike="noStrike" kern="1200" dirty="0" smtClean="0">
                          <a:solidFill>
                            <a:schemeClr val="tx1">
                              <a:lumMod val="50000"/>
                            </a:schemeClr>
                          </a:solidFill>
                          <a:latin typeface="+mj-lt"/>
                          <a:ea typeface="+mn-ea"/>
                          <a:cs typeface="+mn-cs"/>
                        </a:rPr>
                        <a:t>Adapté </a:t>
                      </a:r>
                      <a:r>
                        <a:rPr lang="fr-FR" sz="1100" b="0" i="0" u="none" strike="noStrike" kern="1200" dirty="0">
                          <a:solidFill>
                            <a:schemeClr val="tx1">
                              <a:lumMod val="50000"/>
                            </a:schemeClr>
                          </a:solidFill>
                          <a:latin typeface="+mj-lt"/>
                          <a:ea typeface="+mn-ea"/>
                          <a:cs typeface="+mn-cs"/>
                        </a:rPr>
                        <a:t>pour des vacances en famille</a:t>
                      </a:r>
                    </a:p>
                  </a:txBody>
                  <a:tcPr marL="9525" marR="9525" marT="9525" marB="0" anchor="ctr"/>
                </a:tc>
              </a:tr>
              <a:tr h="321266">
                <a:tc>
                  <a:txBody>
                    <a:bodyPr/>
                    <a:lstStyle/>
                    <a:p>
                      <a:pPr algn="r" fontAlgn="b"/>
                      <a:r>
                        <a:rPr lang="fr-FR" sz="1100" b="0" i="0" u="none" strike="noStrike" kern="1200" dirty="0">
                          <a:solidFill>
                            <a:schemeClr val="tx1">
                              <a:lumMod val="50000"/>
                            </a:schemeClr>
                          </a:solidFill>
                          <a:latin typeface="+mj-lt"/>
                          <a:ea typeface="+mn-ea"/>
                          <a:cs typeface="+mn-cs"/>
                        </a:rPr>
                        <a:t>La diversité des activités autour des lacs et des rivières </a:t>
                      </a:r>
                    </a:p>
                  </a:txBody>
                  <a:tcPr marL="9525" marR="9525" marT="9525" marB="0" anchor="ctr"/>
                </a:tc>
              </a:tr>
              <a:tr h="321266">
                <a:tc>
                  <a:txBody>
                    <a:bodyPr/>
                    <a:lstStyle/>
                    <a:p>
                      <a:pPr algn="r" fontAlgn="b"/>
                      <a:r>
                        <a:rPr lang="fr-FR" sz="1100" b="0" i="0" u="none" strike="noStrike" kern="1200" dirty="0">
                          <a:solidFill>
                            <a:schemeClr val="tx1">
                              <a:lumMod val="50000"/>
                            </a:schemeClr>
                          </a:solidFill>
                          <a:latin typeface="+mj-lt"/>
                          <a:ea typeface="+mn-ea"/>
                          <a:cs typeface="+mn-cs"/>
                        </a:rPr>
                        <a:t>La richesse du patrimoine historique et culturel </a:t>
                      </a:r>
                    </a:p>
                  </a:txBody>
                  <a:tcPr marL="9525" marR="9525" marT="9525" marB="0" anchor="ctr"/>
                </a:tc>
              </a:tr>
              <a:tr h="321266">
                <a:tc>
                  <a:txBody>
                    <a:bodyPr/>
                    <a:lstStyle/>
                    <a:p>
                      <a:pPr algn="r" fontAlgn="b"/>
                      <a:r>
                        <a:rPr lang="fr-FR" sz="1100" b="0" i="0" u="none" strike="noStrike" kern="1200" dirty="0">
                          <a:solidFill>
                            <a:schemeClr val="tx1">
                              <a:lumMod val="50000"/>
                            </a:schemeClr>
                          </a:solidFill>
                          <a:latin typeface="+mj-lt"/>
                          <a:ea typeface="+mn-ea"/>
                          <a:cs typeface="+mn-cs"/>
                        </a:rPr>
                        <a:t>Le rapport qualité-prix des prestations touristiques</a:t>
                      </a:r>
                    </a:p>
                  </a:txBody>
                  <a:tcPr marL="9525" marR="9525" marT="9525" marB="0" anchor="ctr"/>
                </a:tc>
              </a:tr>
              <a:tr h="321266">
                <a:tc>
                  <a:txBody>
                    <a:bodyPr/>
                    <a:lstStyle/>
                    <a:p>
                      <a:pPr algn="r" fontAlgn="b"/>
                      <a:r>
                        <a:rPr lang="fr-FR" sz="1100" b="0" i="0" u="none" strike="noStrike" kern="1200" dirty="0">
                          <a:solidFill>
                            <a:schemeClr val="tx1">
                              <a:lumMod val="50000"/>
                            </a:schemeClr>
                          </a:solidFill>
                          <a:latin typeface="+mj-lt"/>
                          <a:ea typeface="+mn-ea"/>
                          <a:cs typeface="+mn-cs"/>
                        </a:rPr>
                        <a:t>La diversité des activités sportives de pleine nature </a:t>
                      </a:r>
                    </a:p>
                  </a:txBody>
                  <a:tcPr marL="9525" marR="9525" marT="9525" marB="0" anchor="ctr"/>
                </a:tc>
              </a:tr>
              <a:tr h="321266">
                <a:tc>
                  <a:txBody>
                    <a:bodyPr/>
                    <a:lstStyle/>
                    <a:p>
                      <a:pPr algn="r" fontAlgn="b"/>
                      <a:r>
                        <a:rPr lang="fr-FR" sz="1100" b="0" i="0" u="none" strike="noStrike" kern="1200">
                          <a:solidFill>
                            <a:schemeClr val="tx1">
                              <a:lumMod val="50000"/>
                            </a:schemeClr>
                          </a:solidFill>
                          <a:latin typeface="+mj-lt"/>
                          <a:ea typeface="+mn-ea"/>
                          <a:cs typeface="+mn-cs"/>
                        </a:rPr>
                        <a:t>La qualité de l'hébergement</a:t>
                      </a:r>
                    </a:p>
                  </a:txBody>
                  <a:tcPr marL="9525" marR="9525" marT="9525" marB="0" anchor="ctr"/>
                </a:tc>
              </a:tr>
              <a:tr h="321266">
                <a:tc>
                  <a:txBody>
                    <a:bodyPr/>
                    <a:lstStyle/>
                    <a:p>
                      <a:pPr algn="r" fontAlgn="b"/>
                      <a:r>
                        <a:rPr lang="fr-FR" sz="1100" b="0" i="0" u="none" strike="noStrike" kern="1200" dirty="0">
                          <a:solidFill>
                            <a:schemeClr val="tx1">
                              <a:lumMod val="50000"/>
                            </a:schemeClr>
                          </a:solidFill>
                          <a:latin typeface="+mj-lt"/>
                          <a:ea typeface="+mn-ea"/>
                          <a:cs typeface="+mn-cs"/>
                        </a:rPr>
                        <a:t>La facilité d'accès</a:t>
                      </a:r>
                    </a:p>
                  </a:txBody>
                  <a:tcPr marL="9525" marR="9525" marT="9525" marB="0" anchor="ctr"/>
                </a:tc>
              </a:tr>
              <a:tr h="321266">
                <a:tc>
                  <a:txBody>
                    <a:bodyPr/>
                    <a:lstStyle/>
                    <a:p>
                      <a:pPr algn="r" fontAlgn="b"/>
                      <a:r>
                        <a:rPr lang="fr-FR" sz="1100" b="0" i="0" u="none" strike="noStrike" kern="1200" dirty="0">
                          <a:solidFill>
                            <a:schemeClr val="tx1">
                              <a:lumMod val="50000"/>
                            </a:schemeClr>
                          </a:solidFill>
                          <a:latin typeface="+mj-lt"/>
                          <a:ea typeface="+mn-ea"/>
                          <a:cs typeface="+mn-cs"/>
                        </a:rPr>
                        <a:t>La qualité de l'information fournie</a:t>
                      </a:r>
                    </a:p>
                  </a:txBody>
                  <a:tcPr marL="9525" marR="9525" marT="9525" marB="0" anchor="ctr"/>
                </a:tc>
              </a:tr>
              <a:tr h="321266">
                <a:tc>
                  <a:txBody>
                    <a:bodyPr/>
                    <a:lstStyle/>
                    <a:p>
                      <a:pPr algn="r" fontAlgn="b"/>
                      <a:r>
                        <a:rPr lang="fr-FR" sz="1100" b="0" i="0" u="none" strike="noStrike" kern="1200" dirty="0">
                          <a:solidFill>
                            <a:schemeClr val="tx1">
                              <a:lumMod val="50000"/>
                            </a:schemeClr>
                          </a:solidFill>
                          <a:latin typeface="+mj-lt"/>
                          <a:ea typeface="+mn-ea"/>
                          <a:cs typeface="+mn-cs"/>
                        </a:rPr>
                        <a:t>La qualité de l'accueil, la convivialité des </a:t>
                      </a:r>
                      <a:r>
                        <a:rPr lang="fr-FR" sz="1100" b="0" i="0" u="none" strike="noStrike" kern="1200" dirty="0" smtClean="0">
                          <a:solidFill>
                            <a:schemeClr val="tx1">
                              <a:lumMod val="50000"/>
                            </a:schemeClr>
                          </a:solidFill>
                          <a:latin typeface="+mj-lt"/>
                          <a:ea typeface="+mn-ea"/>
                          <a:cs typeface="+mn-cs"/>
                        </a:rPr>
                        <a:t>Limousins</a:t>
                      </a:r>
                      <a:endParaRPr lang="fr-FR" sz="1100" b="0" i="0" u="none" strike="noStrike" kern="1200" dirty="0">
                        <a:solidFill>
                          <a:schemeClr val="tx1">
                            <a:lumMod val="50000"/>
                          </a:schemeClr>
                        </a:solidFill>
                        <a:latin typeface="+mj-lt"/>
                        <a:ea typeface="+mn-ea"/>
                        <a:cs typeface="+mn-cs"/>
                      </a:endParaRPr>
                    </a:p>
                  </a:txBody>
                  <a:tcPr marL="9525" marR="9525" marT="9525" marB="0" anchor="ctr"/>
                </a:tc>
              </a:tr>
              <a:tr h="321266">
                <a:tc>
                  <a:txBody>
                    <a:bodyPr/>
                    <a:lstStyle/>
                    <a:p>
                      <a:pPr algn="r" fontAlgn="b"/>
                      <a:r>
                        <a:rPr lang="fr-FR" sz="1100" b="0" i="0" u="none" strike="noStrike" kern="1200" dirty="0">
                          <a:solidFill>
                            <a:schemeClr val="tx1">
                              <a:lumMod val="50000"/>
                            </a:schemeClr>
                          </a:solidFill>
                          <a:latin typeface="+mj-lt"/>
                          <a:ea typeface="+mn-ea"/>
                          <a:cs typeface="+mn-cs"/>
                        </a:rPr>
                        <a:t>Le climat agréable</a:t>
                      </a:r>
                    </a:p>
                  </a:txBody>
                  <a:tcPr marL="9525" marR="9525" marT="9525" marB="0" anchor="ctr"/>
                </a:tc>
              </a:tr>
              <a:tr h="321266">
                <a:tc>
                  <a:txBody>
                    <a:bodyPr/>
                    <a:lstStyle/>
                    <a:p>
                      <a:pPr algn="r" fontAlgn="b"/>
                      <a:r>
                        <a:rPr lang="fr-FR" sz="1100" b="0" i="0" u="none" strike="noStrike" kern="1200" dirty="0">
                          <a:solidFill>
                            <a:schemeClr val="tx1">
                              <a:lumMod val="50000"/>
                            </a:schemeClr>
                          </a:solidFill>
                          <a:latin typeface="+mj-lt"/>
                          <a:ea typeface="+mn-ea"/>
                          <a:cs typeface="+mn-cs"/>
                        </a:rPr>
                        <a:t>La diversité des animations culturelles et des festivals</a:t>
                      </a:r>
                    </a:p>
                  </a:txBody>
                  <a:tcPr marL="9525" marR="9525" marT="9525" marB="0" anchor="ctr"/>
                </a:tc>
              </a:tr>
            </a:tbl>
          </a:graphicData>
        </a:graphic>
      </p:graphicFrame>
      <p:graphicFrame>
        <p:nvGraphicFramePr>
          <p:cNvPr id="186386" name="Object 34"/>
          <p:cNvGraphicFramePr>
            <a:graphicFrameLocks noChangeAspect="1"/>
          </p:cNvGraphicFramePr>
          <p:nvPr/>
        </p:nvGraphicFramePr>
        <p:xfrm>
          <a:off x="3516313" y="1619250"/>
          <a:ext cx="3432175" cy="4162425"/>
        </p:xfrm>
        <a:graphic>
          <a:graphicData uri="http://schemas.openxmlformats.org/presentationml/2006/ole">
            <mc:AlternateContent xmlns:mc="http://schemas.openxmlformats.org/markup-compatibility/2006">
              <mc:Choice xmlns:v="urn:schemas-microsoft-com:vml" Requires="v">
                <p:oleObj spid="_x0000_s186387" r:id="rId6" imgW="3432345" imgH="4157832" progId="Excel.Chart.8">
                  <p:embed/>
                </p:oleObj>
              </mc:Choice>
              <mc:Fallback>
                <p:oleObj r:id="rId6" imgW="3432345" imgH="4157832"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6313" y="1619250"/>
                        <a:ext cx="3432175" cy="416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86387" name="Image 19" descr="logo creuse.png"/>
          <p:cNvPicPr>
            <a:picLocks noChangeAspect="1"/>
          </p:cNvPicPr>
          <p:nvPr/>
        </p:nvPicPr>
        <p:blipFill>
          <a:blip r:embed="rId8"/>
          <a:srcRect/>
          <a:stretch>
            <a:fillRect/>
          </a:stretch>
        </p:blipFill>
        <p:spPr bwMode="auto">
          <a:xfrm>
            <a:off x="7926388" y="1196975"/>
            <a:ext cx="677862" cy="1006475"/>
          </a:xfrm>
          <a:prstGeom prst="rect">
            <a:avLst/>
          </a:prstGeom>
          <a:noFill/>
          <a:ln w="9525">
            <a:noFill/>
            <a:miter lim="800000"/>
            <a:headEnd/>
            <a:tailEnd/>
          </a:ln>
        </p:spPr>
      </p:pic>
      <p:sp>
        <p:nvSpPr>
          <p:cNvPr id="21" name="Espace réservé du texte 4"/>
          <p:cNvSpPr txBox="1">
            <a:spLocks/>
          </p:cNvSpPr>
          <p:nvPr>
            <p:custDataLst>
              <p:tags r:id="rId2"/>
            </p:custDataLst>
          </p:nvPr>
        </p:nvSpPr>
        <p:spPr>
          <a:xfrm>
            <a:off x="8172400" y="620688"/>
            <a:ext cx="899592"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Limousins</a:t>
            </a:r>
            <a:endParaRPr lang="fr-FR" sz="1200" i="1" dirty="0">
              <a:solidFill>
                <a:schemeClr val="bg1"/>
              </a:solidFill>
              <a:latin typeface="+mn-lt"/>
              <a:ea typeface="ＭＳ Ｐゴシック" pitchFamily="1" charset="-128"/>
              <a:cs typeface="Arial" pitchFamily="34" charset="0"/>
            </a:endParaRPr>
          </a:p>
        </p:txBody>
      </p:sp>
      <p:grpSp>
        <p:nvGrpSpPr>
          <p:cNvPr id="186391" name="Groupe 16"/>
          <p:cNvGrpSpPr>
            <a:grpSpLocks/>
          </p:cNvGrpSpPr>
          <p:nvPr/>
        </p:nvGrpSpPr>
        <p:grpSpPr bwMode="auto">
          <a:xfrm>
            <a:off x="3635375" y="1295400"/>
            <a:ext cx="3160713" cy="261938"/>
            <a:chOff x="2699792" y="1295182"/>
            <a:chExt cx="3159968" cy="261610"/>
          </a:xfrm>
        </p:grpSpPr>
        <p:sp>
          <p:nvSpPr>
            <p:cNvPr id="18" name="Ellipse 17"/>
            <p:cNvSpPr/>
            <p:nvPr/>
          </p:nvSpPr>
          <p:spPr>
            <a:xfrm>
              <a:off x="3959970" y="1390313"/>
              <a:ext cx="71421" cy="713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22" name="Connecteur droit 21"/>
            <p:cNvCxnSpPr/>
            <p:nvPr/>
          </p:nvCxnSpPr>
          <p:spPr>
            <a:xfrm>
              <a:off x="3852045" y="1426780"/>
              <a:ext cx="287270"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2699792" y="1295182"/>
              <a:ext cx="3159968"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Limousin  (242)                Creuse (179) </a:t>
              </a:r>
            </a:p>
          </p:txBody>
        </p:sp>
      </p:grpSp>
      <p:cxnSp>
        <p:nvCxnSpPr>
          <p:cNvPr id="24" name="Connecteur droit 23"/>
          <p:cNvCxnSpPr/>
          <p:nvPr/>
        </p:nvCxnSpPr>
        <p:spPr>
          <a:xfrm>
            <a:off x="3419475" y="1425575"/>
            <a:ext cx="288925" cy="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468313" y="6092825"/>
            <a:ext cx="8675687" cy="431800"/>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Q5Breg/ Q5Bdép. </a:t>
            </a:r>
            <a:r>
              <a:rPr lang="fr-FR" sz="1100" dirty="0">
                <a:solidFill>
                  <a:schemeClr val="tx1">
                    <a:lumMod val="75000"/>
                  </a:schemeClr>
                </a:solidFill>
                <a:latin typeface="+mn-lt"/>
              </a:rPr>
              <a:t>Voici à présent une liste des qualités possibles pour une destination touristique. Pour chacune de ces qualités, veuillez donner une note de 0 à 10 à chacune des régions/départements que vous connaissez.</a:t>
            </a:r>
          </a:p>
        </p:txBody>
      </p:sp>
      <p:sp>
        <p:nvSpPr>
          <p:cNvPr id="16" name="Espace réservé du texte 4"/>
          <p:cNvSpPr txBox="1">
            <a:spLocks/>
          </p:cNvSpPr>
          <p:nvPr>
            <p:custDataLst>
              <p:tags r:id="rId3"/>
            </p:custDataLst>
          </p:nvPr>
        </p:nvSpPr>
        <p:spPr>
          <a:xfrm>
            <a:off x="5076056" y="5805264"/>
            <a:ext cx="396044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le département (bien ou assez bien)</a:t>
            </a:r>
            <a:endParaRPr lang="fr-FR" sz="1200" i="1" dirty="0">
              <a:solidFill>
                <a:srgbClr val="000000"/>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de la Haute-Vienne</a:t>
            </a:r>
            <a:br>
              <a:rPr lang="fr-FR" dirty="0" smtClean="0"/>
            </a:br>
            <a:r>
              <a:rPr lang="fr-FR" sz="2000" i="1" dirty="0" smtClean="0"/>
              <a:t>Image générale</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E98D47AB-C22A-4046-84A6-3BFB0F6534DA}" type="slidenum">
              <a:rPr lang="fr-FR"/>
              <a:pPr>
                <a:defRPr/>
              </a:pPr>
              <a:t>112</a:t>
            </a:fld>
            <a:endParaRPr lang="fr-FR"/>
          </a:p>
        </p:txBody>
      </p:sp>
      <p:graphicFrame>
        <p:nvGraphicFramePr>
          <p:cNvPr id="23" name="Tableau 22"/>
          <p:cNvGraphicFramePr>
            <a:graphicFrameLocks noGrp="1"/>
          </p:cNvGraphicFramePr>
          <p:nvPr/>
        </p:nvGraphicFramePr>
        <p:xfrm>
          <a:off x="107950" y="1628775"/>
          <a:ext cx="3671888" cy="4032250"/>
        </p:xfrm>
        <a:graphic>
          <a:graphicData uri="http://schemas.openxmlformats.org/drawingml/2006/table">
            <a:tbl>
              <a:tblPr firstRow="1" bandRow="1">
                <a:tableStyleId>{2D5ABB26-0587-4C30-8999-92F81FD0307C}</a:tableStyleId>
              </a:tblPr>
              <a:tblGrid>
                <a:gridCol w="3672408"/>
              </a:tblGrid>
              <a:tr h="403245">
                <a:tc>
                  <a:txBody>
                    <a:bodyPr/>
                    <a:lstStyle/>
                    <a:p>
                      <a:pPr algn="r" fontAlgn="ctr"/>
                      <a:r>
                        <a:rPr lang="fr-FR" sz="1100" b="0" i="0" u="none" strike="noStrike" kern="1200" dirty="0">
                          <a:solidFill>
                            <a:schemeClr val="tx1">
                              <a:lumMod val="50000"/>
                            </a:schemeClr>
                          </a:solidFill>
                          <a:latin typeface="+mj-lt"/>
                          <a:ea typeface="+mn-ea"/>
                          <a:cs typeface="+mn-cs"/>
                        </a:rPr>
                        <a:t>Où l'on se ressource</a:t>
                      </a:r>
                    </a:p>
                  </a:txBody>
                  <a:tcPr marL="9525" marR="9525" marT="9525" marB="0" anchor="ctr"/>
                </a:tc>
              </a:tr>
              <a:tr h="403245">
                <a:tc>
                  <a:txBody>
                    <a:bodyPr/>
                    <a:lstStyle/>
                    <a:p>
                      <a:pPr algn="r" fontAlgn="ctr"/>
                      <a:r>
                        <a:rPr lang="fr-FR" sz="1100" b="0" i="0" u="none" strike="noStrike" kern="1200" dirty="0">
                          <a:solidFill>
                            <a:schemeClr val="tx1">
                              <a:lumMod val="50000"/>
                            </a:schemeClr>
                          </a:solidFill>
                          <a:latin typeface="+mj-lt"/>
                          <a:ea typeface="+mn-ea"/>
                          <a:cs typeface="+mn-cs"/>
                        </a:rPr>
                        <a:t>Propose de découvrir une nature préservée</a:t>
                      </a:r>
                    </a:p>
                  </a:txBody>
                  <a:tcPr marL="9525" marR="9525" marT="9525" marB="0" anchor="ctr"/>
                </a:tc>
              </a:tr>
              <a:tr h="403245">
                <a:tc>
                  <a:txBody>
                    <a:bodyPr/>
                    <a:lstStyle/>
                    <a:p>
                      <a:pPr algn="r" fontAlgn="ctr"/>
                      <a:r>
                        <a:rPr lang="fr-FR" sz="1100" b="0" i="0" u="none" strike="noStrike" kern="1200" dirty="0">
                          <a:solidFill>
                            <a:schemeClr val="tx1">
                              <a:lumMod val="50000"/>
                            </a:schemeClr>
                          </a:solidFill>
                          <a:latin typeface="+mj-lt"/>
                          <a:ea typeface="+mn-ea"/>
                          <a:cs typeface="+mn-cs"/>
                        </a:rPr>
                        <a:t>Où l'on vit simplement, en harmonie avec la nature</a:t>
                      </a:r>
                    </a:p>
                  </a:txBody>
                  <a:tcPr marL="9525" marR="9525" marT="9525" marB="0" anchor="ctr"/>
                </a:tc>
              </a:tr>
              <a:tr h="403245">
                <a:tc>
                  <a:txBody>
                    <a:bodyPr/>
                    <a:lstStyle/>
                    <a:p>
                      <a:pPr algn="r" fontAlgn="ctr"/>
                      <a:r>
                        <a:rPr lang="fr-FR" sz="1100" b="0" i="0" u="none" strike="noStrike" kern="1200" dirty="0">
                          <a:solidFill>
                            <a:schemeClr val="tx1">
                              <a:lumMod val="50000"/>
                            </a:schemeClr>
                          </a:solidFill>
                          <a:latin typeface="+mj-lt"/>
                          <a:ea typeface="+mn-ea"/>
                          <a:cs typeface="+mn-cs"/>
                        </a:rPr>
                        <a:t>Qui gagne à être connu</a:t>
                      </a:r>
                    </a:p>
                  </a:txBody>
                  <a:tcPr marL="9525" marR="9525" marT="9525" marB="0" anchor="ctr"/>
                </a:tc>
              </a:tr>
              <a:tr h="403245">
                <a:tc>
                  <a:txBody>
                    <a:bodyPr/>
                    <a:lstStyle/>
                    <a:p>
                      <a:pPr algn="r" fontAlgn="ctr"/>
                      <a:r>
                        <a:rPr lang="fr-FR" sz="1100" b="0" i="0" u="none" strike="noStrike" kern="1200" dirty="0">
                          <a:solidFill>
                            <a:schemeClr val="tx1">
                              <a:lumMod val="50000"/>
                            </a:schemeClr>
                          </a:solidFill>
                          <a:latin typeface="+mj-lt"/>
                          <a:ea typeface="+mn-ea"/>
                          <a:cs typeface="+mn-cs"/>
                        </a:rPr>
                        <a:t>Protège et valorise sa culture et ses savoir-faire</a:t>
                      </a:r>
                    </a:p>
                  </a:txBody>
                  <a:tcPr marL="9525" marR="9525" marT="9525" marB="0" anchor="ctr"/>
                </a:tc>
              </a:tr>
              <a:tr h="403245">
                <a:tc>
                  <a:txBody>
                    <a:bodyPr/>
                    <a:lstStyle/>
                    <a:p>
                      <a:pPr algn="r" fontAlgn="ctr"/>
                      <a:r>
                        <a:rPr lang="fr-FR" sz="1100" b="0" i="0" u="none" strike="noStrike" kern="1200" dirty="0">
                          <a:solidFill>
                            <a:schemeClr val="tx1">
                              <a:lumMod val="50000"/>
                            </a:schemeClr>
                          </a:solidFill>
                          <a:latin typeface="+mj-lt"/>
                          <a:ea typeface="+mn-ea"/>
                          <a:cs typeface="+mn-cs"/>
                        </a:rPr>
                        <a:t>Touristique</a:t>
                      </a:r>
                    </a:p>
                  </a:txBody>
                  <a:tcPr marL="9525" marR="9525" marT="9525" marB="0" anchor="ctr"/>
                </a:tc>
              </a:tr>
              <a:tr h="403245">
                <a:tc>
                  <a:txBody>
                    <a:bodyPr/>
                    <a:lstStyle/>
                    <a:p>
                      <a:pPr algn="r" fontAlgn="ctr"/>
                      <a:r>
                        <a:rPr lang="fr-FR" sz="1100" b="0" i="0" u="none" strike="noStrike" kern="1200" dirty="0">
                          <a:solidFill>
                            <a:schemeClr val="tx1">
                              <a:lumMod val="50000"/>
                            </a:schemeClr>
                          </a:solidFill>
                          <a:latin typeface="+mj-lt"/>
                          <a:ea typeface="+mn-ea"/>
                          <a:cs typeface="+mn-cs"/>
                        </a:rPr>
                        <a:t>Qui a des entreprises aux savoir-faire reconnus à l'international</a:t>
                      </a:r>
                    </a:p>
                  </a:txBody>
                  <a:tcPr marL="9525" marR="9525" marT="9525" marB="0" anchor="ctr"/>
                </a:tc>
              </a:tr>
              <a:tr h="403245">
                <a:tc>
                  <a:txBody>
                    <a:bodyPr/>
                    <a:lstStyle/>
                    <a:p>
                      <a:pPr algn="r" fontAlgn="ctr"/>
                      <a:r>
                        <a:rPr lang="fr-FR" sz="1100" b="0" i="0" u="none" strike="noStrike" kern="1200" dirty="0">
                          <a:solidFill>
                            <a:schemeClr val="tx1">
                              <a:lumMod val="50000"/>
                            </a:schemeClr>
                          </a:solidFill>
                          <a:latin typeface="+mj-lt"/>
                          <a:ea typeface="+mn-ea"/>
                          <a:cs typeface="+mn-cs"/>
                        </a:rPr>
                        <a:t>Qui soutient la recherche et les projets innovants</a:t>
                      </a:r>
                    </a:p>
                  </a:txBody>
                  <a:tcPr marL="9525" marR="9525" marT="9525" marB="0" anchor="ctr"/>
                </a:tc>
              </a:tr>
              <a:tr h="403245">
                <a:tc>
                  <a:txBody>
                    <a:bodyPr/>
                    <a:lstStyle/>
                    <a:p>
                      <a:pPr algn="r" fontAlgn="ctr"/>
                      <a:r>
                        <a:rPr lang="fr-FR" sz="1100" b="0" i="0" u="none" strike="noStrike" kern="1200" dirty="0">
                          <a:solidFill>
                            <a:schemeClr val="tx1">
                              <a:lumMod val="50000"/>
                            </a:schemeClr>
                          </a:solidFill>
                          <a:latin typeface="+mj-lt"/>
                          <a:ea typeface="+mn-ea"/>
                          <a:cs typeface="+mn-cs"/>
                        </a:rPr>
                        <a:t>Où se développent des partenariats entre entreprises, collectivités et entre </a:t>
                      </a:r>
                      <a:r>
                        <a:rPr lang="fr-FR" sz="1100" b="0" i="0" u="none" strike="noStrike" kern="1200" dirty="0" smtClean="0">
                          <a:solidFill>
                            <a:schemeClr val="tx1">
                              <a:lumMod val="50000"/>
                            </a:schemeClr>
                          </a:solidFill>
                          <a:latin typeface="+mj-lt"/>
                          <a:ea typeface="+mn-ea"/>
                          <a:cs typeface="+mn-cs"/>
                        </a:rPr>
                        <a:t>Limousins</a:t>
                      </a:r>
                      <a:endParaRPr lang="fr-FR" sz="1100" b="0" i="0" u="none" strike="noStrike" kern="1200" dirty="0">
                        <a:solidFill>
                          <a:schemeClr val="tx1">
                            <a:lumMod val="50000"/>
                          </a:schemeClr>
                        </a:solidFill>
                        <a:latin typeface="+mj-lt"/>
                        <a:ea typeface="+mn-ea"/>
                        <a:cs typeface="+mn-cs"/>
                      </a:endParaRPr>
                    </a:p>
                  </a:txBody>
                  <a:tcPr marL="9525" marR="9525" marT="9525" marB="0" anchor="ctr"/>
                </a:tc>
              </a:tr>
              <a:tr h="403245">
                <a:tc>
                  <a:txBody>
                    <a:bodyPr/>
                    <a:lstStyle/>
                    <a:p>
                      <a:pPr algn="r" fontAlgn="ctr"/>
                      <a:r>
                        <a:rPr lang="fr-FR" sz="1100" b="0" i="0" u="none" strike="noStrike" kern="1200" dirty="0">
                          <a:solidFill>
                            <a:schemeClr val="tx1">
                              <a:lumMod val="50000"/>
                            </a:schemeClr>
                          </a:solidFill>
                          <a:latin typeface="+mj-lt"/>
                          <a:ea typeface="+mn-ea"/>
                          <a:cs typeface="+mn-cs"/>
                        </a:rPr>
                        <a:t>Dynamique</a:t>
                      </a:r>
                    </a:p>
                  </a:txBody>
                  <a:tcPr marL="9525" marR="9525" marT="9525" marB="0" anchor="ctr"/>
                </a:tc>
              </a:tr>
            </a:tbl>
          </a:graphicData>
        </a:graphic>
      </p:graphicFrame>
      <p:graphicFrame>
        <p:nvGraphicFramePr>
          <p:cNvPr id="187407" name="Object 34"/>
          <p:cNvGraphicFramePr>
            <a:graphicFrameLocks noChangeAspect="1"/>
          </p:cNvGraphicFramePr>
          <p:nvPr/>
        </p:nvGraphicFramePr>
        <p:xfrm>
          <a:off x="3492500" y="1603375"/>
          <a:ext cx="3455988" cy="4160838"/>
        </p:xfrm>
        <a:graphic>
          <a:graphicData uri="http://schemas.openxmlformats.org/presentationml/2006/ole">
            <mc:AlternateContent xmlns:mc="http://schemas.openxmlformats.org/markup-compatibility/2006">
              <mc:Choice xmlns:v="urn:schemas-microsoft-com:vml" Requires="v">
                <p:oleObj spid="_x0000_s187408" r:id="rId6" imgW="3456732" imgH="4163929" progId="Excel.Chart.8">
                  <p:embed/>
                </p:oleObj>
              </mc:Choice>
              <mc:Fallback>
                <p:oleObj r:id="rId6" imgW="3456732" imgH="4163929"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1603375"/>
                        <a:ext cx="3455988" cy="416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87408" name="Groupe 30"/>
          <p:cNvGrpSpPr>
            <a:grpSpLocks/>
          </p:cNvGrpSpPr>
          <p:nvPr/>
        </p:nvGrpSpPr>
        <p:grpSpPr bwMode="auto">
          <a:xfrm>
            <a:off x="3500438" y="1268413"/>
            <a:ext cx="3159125" cy="261937"/>
            <a:chOff x="2708176" y="1295182"/>
            <a:chExt cx="3159968" cy="261610"/>
          </a:xfrm>
        </p:grpSpPr>
        <p:sp>
          <p:nvSpPr>
            <p:cNvPr id="32" name="Ellipse 31"/>
            <p:cNvSpPr/>
            <p:nvPr/>
          </p:nvSpPr>
          <p:spPr>
            <a:xfrm>
              <a:off x="3959460" y="1390313"/>
              <a:ext cx="73044" cy="7134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33" name="Connecteur droit 32"/>
            <p:cNvCxnSpPr/>
            <p:nvPr/>
          </p:nvCxnSpPr>
          <p:spPr>
            <a:xfrm>
              <a:off x="3851481" y="1426780"/>
              <a:ext cx="289002"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2708176" y="1295182"/>
              <a:ext cx="3159968"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Limousin  (242)                 Haute-Vienne (250)</a:t>
              </a:r>
            </a:p>
          </p:txBody>
        </p:sp>
      </p:grpSp>
      <p:pic>
        <p:nvPicPr>
          <p:cNvPr id="187409" name="Image 19" descr="logo haute vienne.jpg"/>
          <p:cNvPicPr>
            <a:picLocks noChangeAspect="1"/>
          </p:cNvPicPr>
          <p:nvPr/>
        </p:nvPicPr>
        <p:blipFill>
          <a:blip r:embed="rId8"/>
          <a:srcRect b="12421"/>
          <a:stretch>
            <a:fillRect/>
          </a:stretch>
        </p:blipFill>
        <p:spPr bwMode="auto">
          <a:xfrm>
            <a:off x="7735888" y="1268413"/>
            <a:ext cx="1084262" cy="854075"/>
          </a:xfrm>
          <a:prstGeom prst="rect">
            <a:avLst/>
          </a:prstGeom>
          <a:noFill/>
          <a:ln w="9525">
            <a:noFill/>
            <a:miter lim="800000"/>
            <a:headEnd/>
            <a:tailEnd/>
          </a:ln>
        </p:spPr>
      </p:pic>
      <p:sp>
        <p:nvSpPr>
          <p:cNvPr id="21" name="Espace réservé du texte 4"/>
          <p:cNvSpPr txBox="1">
            <a:spLocks/>
          </p:cNvSpPr>
          <p:nvPr>
            <p:custDataLst>
              <p:tags r:id="rId2"/>
            </p:custDataLst>
          </p:nvPr>
        </p:nvSpPr>
        <p:spPr>
          <a:xfrm>
            <a:off x="8172400" y="620688"/>
            <a:ext cx="899592"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Limousins</a:t>
            </a:r>
            <a:endParaRPr lang="fr-FR" sz="1200" i="1" dirty="0">
              <a:solidFill>
                <a:schemeClr val="bg1"/>
              </a:solidFill>
              <a:latin typeface="+mn-lt"/>
              <a:ea typeface="ＭＳ Ｐゴシック" pitchFamily="1" charset="-128"/>
              <a:cs typeface="Arial" pitchFamily="34" charset="0"/>
            </a:endParaRPr>
          </a:p>
        </p:txBody>
      </p:sp>
      <p:cxnSp>
        <p:nvCxnSpPr>
          <p:cNvPr id="18" name="Connecteur droit 17"/>
          <p:cNvCxnSpPr/>
          <p:nvPr/>
        </p:nvCxnSpPr>
        <p:spPr>
          <a:xfrm>
            <a:off x="3276600" y="1412875"/>
            <a:ext cx="287338" cy="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468313" y="6094413"/>
            <a:ext cx="8675687" cy="430212"/>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Q5Areg/ Q5Adép</a:t>
            </a:r>
            <a:r>
              <a:rPr lang="fr-FR" sz="1100" dirty="0">
                <a:solidFill>
                  <a:schemeClr val="tx1">
                    <a:lumMod val="75000"/>
                  </a:schemeClr>
                </a:solidFill>
                <a:latin typeface="+mn-lt"/>
              </a:rPr>
              <a:t>.</a:t>
            </a:r>
            <a:r>
              <a:rPr lang="fr-FR" sz="1100" dirty="0">
                <a:latin typeface="+mn-lt"/>
              </a:rPr>
              <a:t> </a:t>
            </a:r>
            <a:r>
              <a:rPr lang="fr-FR" sz="1100" dirty="0">
                <a:solidFill>
                  <a:schemeClr val="tx1">
                    <a:lumMod val="75000"/>
                  </a:schemeClr>
                </a:solidFill>
                <a:latin typeface="+mn-lt"/>
              </a:rPr>
              <a:t>Voici à présent une liste de caractéristiques que nous ont dites d’autres personnes à propos de certaines régions/départements de France. Pour chacune de ces caractéristiques, veuillez donner une note de 0 à 10 à chacune des régions/départements que vous connaissez</a:t>
            </a:r>
          </a:p>
        </p:txBody>
      </p:sp>
      <p:sp>
        <p:nvSpPr>
          <p:cNvPr id="16" name="Espace réservé du texte 4"/>
          <p:cNvSpPr txBox="1">
            <a:spLocks/>
          </p:cNvSpPr>
          <p:nvPr>
            <p:custDataLst>
              <p:tags r:id="rId3"/>
            </p:custDataLst>
          </p:nvPr>
        </p:nvSpPr>
        <p:spPr>
          <a:xfrm>
            <a:off x="5076056" y="5805264"/>
            <a:ext cx="396044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le département (bien ou assez bien)</a:t>
            </a:r>
            <a:endParaRPr lang="fr-FR" sz="1200" i="1" dirty="0">
              <a:solidFill>
                <a:srgbClr val="000000"/>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de la Haute-Vienne</a:t>
            </a:r>
            <a:br>
              <a:rPr lang="fr-FR" dirty="0" smtClean="0"/>
            </a:br>
            <a:r>
              <a:rPr lang="fr-FR" sz="2000" i="1" dirty="0" smtClean="0"/>
              <a:t>Image touristique</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7CEF4CA4-9F4D-4D64-9A52-EB006E31AA8B}" type="slidenum">
              <a:rPr lang="fr-FR"/>
              <a:pPr>
                <a:defRPr/>
              </a:pPr>
              <a:t>113</a:t>
            </a:fld>
            <a:endParaRPr lang="fr-FR"/>
          </a:p>
        </p:txBody>
      </p:sp>
      <p:graphicFrame>
        <p:nvGraphicFramePr>
          <p:cNvPr id="25" name="Tableau 24"/>
          <p:cNvGraphicFramePr>
            <a:graphicFrameLocks noGrp="1"/>
          </p:cNvGraphicFramePr>
          <p:nvPr/>
        </p:nvGraphicFramePr>
        <p:xfrm>
          <a:off x="0" y="1589088"/>
          <a:ext cx="3779838" cy="4216400"/>
        </p:xfrm>
        <a:graphic>
          <a:graphicData uri="http://schemas.openxmlformats.org/drawingml/2006/table">
            <a:tbl>
              <a:tblPr firstRow="1" bandRow="1">
                <a:tableStyleId>{2D5ABB26-0587-4C30-8999-92F81FD0307C}</a:tableStyleId>
              </a:tblPr>
              <a:tblGrid>
                <a:gridCol w="3779912"/>
              </a:tblGrid>
              <a:tr h="324355">
                <a:tc>
                  <a:txBody>
                    <a:bodyPr/>
                    <a:lstStyle/>
                    <a:p>
                      <a:pPr algn="r" fontAlgn="ctr"/>
                      <a:r>
                        <a:rPr lang="fr-FR" sz="1100" b="0" i="0" u="none" strike="noStrike" kern="1200" dirty="0">
                          <a:solidFill>
                            <a:schemeClr val="tx1">
                              <a:lumMod val="50000"/>
                            </a:schemeClr>
                          </a:solidFill>
                          <a:latin typeface="+mj-lt"/>
                          <a:ea typeface="+mn-ea"/>
                          <a:cs typeface="+mn-cs"/>
                        </a:rPr>
                        <a:t>La diversité et la beauté des paysages</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richesse de la gastronomie et des produits du terroir </a:t>
                      </a:r>
                    </a:p>
                  </a:txBody>
                  <a:tcPr marL="9525" marR="9525" marT="9525" marB="0" anchor="ctr"/>
                </a:tc>
              </a:tr>
              <a:tr h="324355">
                <a:tc>
                  <a:txBody>
                    <a:bodyPr/>
                    <a:lstStyle/>
                    <a:p>
                      <a:pPr algn="r" fontAlgn="b"/>
                      <a:r>
                        <a:rPr lang="fr-FR" sz="1100" b="0" i="0" u="none" strike="noStrike" kern="1200" dirty="0" smtClean="0">
                          <a:solidFill>
                            <a:schemeClr val="tx1">
                              <a:lumMod val="50000"/>
                            </a:schemeClr>
                          </a:solidFill>
                          <a:latin typeface="+mj-lt"/>
                          <a:ea typeface="+mn-ea"/>
                          <a:cs typeface="+mn-cs"/>
                        </a:rPr>
                        <a:t>Adapté</a:t>
                      </a:r>
                      <a:r>
                        <a:rPr lang="fr-FR" sz="1100" b="0" i="0" u="none" strike="noStrike" kern="1200" baseline="0" dirty="0" smtClean="0">
                          <a:solidFill>
                            <a:schemeClr val="tx1">
                              <a:lumMod val="50000"/>
                            </a:schemeClr>
                          </a:solidFill>
                          <a:latin typeface="+mj-lt"/>
                          <a:ea typeface="+mn-ea"/>
                          <a:cs typeface="+mn-cs"/>
                        </a:rPr>
                        <a:t> </a:t>
                      </a:r>
                      <a:r>
                        <a:rPr lang="fr-FR" sz="1100" b="0" i="0" u="none" strike="noStrike" kern="1200" dirty="0" smtClean="0">
                          <a:solidFill>
                            <a:schemeClr val="tx1">
                              <a:lumMod val="50000"/>
                            </a:schemeClr>
                          </a:solidFill>
                          <a:latin typeface="+mj-lt"/>
                          <a:ea typeface="+mn-ea"/>
                          <a:cs typeface="+mn-cs"/>
                        </a:rPr>
                        <a:t>pour </a:t>
                      </a:r>
                      <a:r>
                        <a:rPr lang="fr-FR" sz="1100" b="0" i="0" u="none" strike="noStrike" kern="1200" dirty="0">
                          <a:solidFill>
                            <a:schemeClr val="tx1">
                              <a:lumMod val="50000"/>
                            </a:schemeClr>
                          </a:solidFill>
                          <a:latin typeface="+mj-lt"/>
                          <a:ea typeface="+mn-ea"/>
                          <a:cs typeface="+mn-cs"/>
                        </a:rPr>
                        <a:t>des vacances en famille</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diversité des activités autour des lacs et des rivières </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richesse du patrimoine historique et culturel </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Le rapport qualité-prix des prestations touristiques</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diversité des activités sportives de pleine nature </a:t>
                      </a:r>
                    </a:p>
                  </a:txBody>
                  <a:tcPr marL="9525" marR="9525" marT="9525" marB="0" anchor="ctr"/>
                </a:tc>
              </a:tr>
              <a:tr h="324355">
                <a:tc>
                  <a:txBody>
                    <a:bodyPr/>
                    <a:lstStyle/>
                    <a:p>
                      <a:pPr algn="r" fontAlgn="b"/>
                      <a:r>
                        <a:rPr lang="fr-FR" sz="1100" b="0" i="0" u="none" strike="noStrike" kern="1200">
                          <a:solidFill>
                            <a:schemeClr val="tx1">
                              <a:lumMod val="50000"/>
                            </a:schemeClr>
                          </a:solidFill>
                          <a:latin typeface="+mj-lt"/>
                          <a:ea typeface="+mn-ea"/>
                          <a:cs typeface="+mn-cs"/>
                        </a:rPr>
                        <a:t>La qualité de l'hébergement</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facilité d'accès</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qualité de l'information fournie</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qualité de l'accueil, la convivialité des </a:t>
                      </a:r>
                      <a:r>
                        <a:rPr lang="fr-FR" sz="1100" b="0" i="0" u="none" strike="noStrike" kern="1200" dirty="0" smtClean="0">
                          <a:solidFill>
                            <a:schemeClr val="tx1">
                              <a:lumMod val="50000"/>
                            </a:schemeClr>
                          </a:solidFill>
                          <a:latin typeface="+mj-lt"/>
                          <a:ea typeface="+mn-ea"/>
                          <a:cs typeface="+mn-cs"/>
                        </a:rPr>
                        <a:t>Limousins</a:t>
                      </a:r>
                      <a:endParaRPr lang="fr-FR" sz="1100" b="0" i="0" u="none" strike="noStrike" kern="1200" dirty="0">
                        <a:solidFill>
                          <a:schemeClr val="tx1">
                            <a:lumMod val="50000"/>
                          </a:schemeClr>
                        </a:solidFill>
                        <a:latin typeface="+mj-lt"/>
                        <a:ea typeface="+mn-ea"/>
                        <a:cs typeface="+mn-cs"/>
                      </a:endParaRP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Le climat agréable</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diversité des animations culturelles et des festivals</a:t>
                      </a:r>
                    </a:p>
                  </a:txBody>
                  <a:tcPr marL="9525" marR="9525" marT="9525" marB="0" anchor="ctr"/>
                </a:tc>
              </a:tr>
            </a:tbl>
          </a:graphicData>
        </a:graphic>
      </p:graphicFrame>
      <p:graphicFrame>
        <p:nvGraphicFramePr>
          <p:cNvPr id="188434" name="Object 34"/>
          <p:cNvGraphicFramePr>
            <a:graphicFrameLocks noChangeAspect="1"/>
          </p:cNvGraphicFramePr>
          <p:nvPr/>
        </p:nvGraphicFramePr>
        <p:xfrm>
          <a:off x="3516313" y="1619250"/>
          <a:ext cx="3432175" cy="4162425"/>
        </p:xfrm>
        <a:graphic>
          <a:graphicData uri="http://schemas.openxmlformats.org/presentationml/2006/ole">
            <mc:AlternateContent xmlns:mc="http://schemas.openxmlformats.org/markup-compatibility/2006">
              <mc:Choice xmlns:v="urn:schemas-microsoft-com:vml" Requires="v">
                <p:oleObj spid="_x0000_s188435" r:id="rId6" imgW="3432345" imgH="4157832" progId="Excel.Chart.8">
                  <p:embed/>
                </p:oleObj>
              </mc:Choice>
              <mc:Fallback>
                <p:oleObj r:id="rId6" imgW="3432345" imgH="4157832"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6313" y="1619250"/>
                        <a:ext cx="3432175" cy="416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88435" name="Image 26" descr="logo haute vienne.jpg"/>
          <p:cNvPicPr>
            <a:picLocks noChangeAspect="1"/>
          </p:cNvPicPr>
          <p:nvPr/>
        </p:nvPicPr>
        <p:blipFill>
          <a:blip r:embed="rId8"/>
          <a:srcRect b="12421"/>
          <a:stretch>
            <a:fillRect/>
          </a:stretch>
        </p:blipFill>
        <p:spPr bwMode="auto">
          <a:xfrm>
            <a:off x="7735888" y="1268413"/>
            <a:ext cx="1084262" cy="854075"/>
          </a:xfrm>
          <a:prstGeom prst="rect">
            <a:avLst/>
          </a:prstGeom>
          <a:noFill/>
          <a:ln w="9525">
            <a:noFill/>
            <a:miter lim="800000"/>
            <a:headEnd/>
            <a:tailEnd/>
          </a:ln>
        </p:spPr>
      </p:pic>
      <p:sp>
        <p:nvSpPr>
          <p:cNvPr id="28" name="Espace réservé du texte 4"/>
          <p:cNvSpPr txBox="1">
            <a:spLocks/>
          </p:cNvSpPr>
          <p:nvPr>
            <p:custDataLst>
              <p:tags r:id="rId2"/>
            </p:custDataLst>
          </p:nvPr>
        </p:nvSpPr>
        <p:spPr>
          <a:xfrm>
            <a:off x="8172400" y="620688"/>
            <a:ext cx="899592"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Limousins</a:t>
            </a:r>
            <a:endParaRPr lang="fr-FR" sz="1200" i="1" dirty="0">
              <a:solidFill>
                <a:schemeClr val="bg1"/>
              </a:solidFill>
              <a:latin typeface="+mn-lt"/>
              <a:ea typeface="ＭＳ Ｐゴシック" pitchFamily="1" charset="-128"/>
              <a:cs typeface="Arial" pitchFamily="34" charset="0"/>
            </a:endParaRPr>
          </a:p>
        </p:txBody>
      </p:sp>
      <p:grpSp>
        <p:nvGrpSpPr>
          <p:cNvPr id="188439" name="Groupe 21"/>
          <p:cNvGrpSpPr>
            <a:grpSpLocks/>
          </p:cNvGrpSpPr>
          <p:nvPr/>
        </p:nvGrpSpPr>
        <p:grpSpPr bwMode="auto">
          <a:xfrm>
            <a:off x="3563938" y="1268413"/>
            <a:ext cx="3159125" cy="261937"/>
            <a:chOff x="2771800" y="1295182"/>
            <a:chExt cx="3159968" cy="261610"/>
          </a:xfrm>
        </p:grpSpPr>
        <p:sp>
          <p:nvSpPr>
            <p:cNvPr id="23" name="Ellipse 22"/>
            <p:cNvSpPr/>
            <p:nvPr/>
          </p:nvSpPr>
          <p:spPr>
            <a:xfrm>
              <a:off x="3959567" y="1390313"/>
              <a:ext cx="73044" cy="7134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29" name="Connecteur droit 28"/>
            <p:cNvCxnSpPr/>
            <p:nvPr/>
          </p:nvCxnSpPr>
          <p:spPr>
            <a:xfrm>
              <a:off x="3851588" y="1426780"/>
              <a:ext cx="289002"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2771800" y="1295182"/>
              <a:ext cx="3159968"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Limousin  (242)               Haute-Vienne (250)</a:t>
              </a:r>
            </a:p>
          </p:txBody>
        </p:sp>
      </p:grpSp>
      <p:cxnSp>
        <p:nvCxnSpPr>
          <p:cNvPr id="17" name="Connecteur droit 16"/>
          <p:cNvCxnSpPr/>
          <p:nvPr/>
        </p:nvCxnSpPr>
        <p:spPr>
          <a:xfrm>
            <a:off x="3276600" y="1412875"/>
            <a:ext cx="287338" cy="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468313" y="6092825"/>
            <a:ext cx="8675687" cy="431800"/>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Q5Breg/ Q5Bdép. </a:t>
            </a:r>
            <a:r>
              <a:rPr lang="fr-FR" sz="1100" dirty="0">
                <a:solidFill>
                  <a:schemeClr val="tx1">
                    <a:lumMod val="75000"/>
                  </a:schemeClr>
                </a:solidFill>
                <a:latin typeface="+mn-lt"/>
              </a:rPr>
              <a:t>Voici à présent une liste des qualités possibles pour une destination touristique. Pour chacune de ces qualités, veuillez donner une note de 0 à 10 à chacune des régions/départements que vous connaissez.</a:t>
            </a:r>
          </a:p>
        </p:txBody>
      </p:sp>
      <p:sp>
        <p:nvSpPr>
          <p:cNvPr id="16" name="Espace réservé du texte 4"/>
          <p:cNvSpPr txBox="1">
            <a:spLocks/>
          </p:cNvSpPr>
          <p:nvPr>
            <p:custDataLst>
              <p:tags r:id="rId3"/>
            </p:custDataLst>
          </p:nvPr>
        </p:nvSpPr>
        <p:spPr>
          <a:xfrm>
            <a:off x="5076056" y="5805264"/>
            <a:ext cx="396044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le département (bien ou assez bien)</a:t>
            </a:r>
            <a:endParaRPr lang="fr-FR" sz="1200" i="1" dirty="0">
              <a:solidFill>
                <a:srgbClr val="000000"/>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088" y="115888"/>
            <a:ext cx="8137525" cy="792162"/>
          </a:xfrm>
        </p:spPr>
        <p:txBody>
          <a:bodyPr rtlCol="0">
            <a:noAutofit/>
          </a:bodyPr>
          <a:lstStyle/>
          <a:p>
            <a:pPr fontAlgn="auto">
              <a:spcAft>
                <a:spcPts val="0"/>
              </a:spcAft>
              <a:defRPr/>
            </a:pPr>
            <a:r>
              <a:rPr lang="fr-FR" sz="1600" dirty="0" smtClean="0"/>
              <a:t>De façon transversale aux différents départements, les Limousins, plus favorables, mettent  en avant l’attrait touristique soutenu par une image Nature, mais complété par un patrimoine culturel et historique fort.  </a:t>
            </a:r>
            <a:endParaRPr lang="fr-FR" sz="16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DB1FBCFD-E20B-4F0A-91BF-B3DAD7BFFA25}" type="slidenum">
              <a:rPr lang="fr-FR"/>
              <a:pPr>
                <a:defRPr/>
              </a:pPr>
              <a:t>114</a:t>
            </a:fld>
            <a:endParaRPr lang="fr-FR" dirty="0"/>
          </a:p>
        </p:txBody>
      </p:sp>
      <p:sp>
        <p:nvSpPr>
          <p:cNvPr id="6" name="ZoneTexte 5"/>
          <p:cNvSpPr txBox="1"/>
          <p:nvPr/>
        </p:nvSpPr>
        <p:spPr>
          <a:xfrm rot="16200000">
            <a:off x="-3280569" y="3244056"/>
            <a:ext cx="6858000" cy="36988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buClr>
                <a:schemeClr val="bg2">
                  <a:lumMod val="75000"/>
                </a:schemeClr>
              </a:buClr>
              <a:defRPr/>
            </a:pPr>
            <a:r>
              <a:rPr lang="fr-FR" b="1" i="1" dirty="0">
                <a:solidFill>
                  <a:schemeClr val="tx1">
                    <a:lumMod val="50000"/>
                  </a:schemeClr>
                </a:solidFill>
                <a:effectLst>
                  <a:outerShdw blurRad="38100" dist="38100" dir="2700000" algn="tl">
                    <a:srgbClr val="000000">
                      <a:alpha val="43137"/>
                    </a:srgbClr>
                  </a:outerShdw>
                </a:effectLst>
              </a:rPr>
              <a:t>EN SYNTHESE</a:t>
            </a:r>
          </a:p>
        </p:txBody>
      </p:sp>
      <p:pic>
        <p:nvPicPr>
          <p:cNvPr id="189445" name="Picture 2" descr="O:\Consumer\Banque d'images\Résultats\ok\ok4.jpg"/>
          <p:cNvPicPr>
            <a:picLocks noChangeAspect="1" noChangeArrowheads="1"/>
          </p:cNvPicPr>
          <p:nvPr/>
        </p:nvPicPr>
        <p:blipFill>
          <a:blip r:embed="rId3"/>
          <a:srcRect/>
          <a:stretch>
            <a:fillRect/>
          </a:stretch>
        </p:blipFill>
        <p:spPr bwMode="auto">
          <a:xfrm>
            <a:off x="755650" y="1268413"/>
            <a:ext cx="1331913" cy="1073150"/>
          </a:xfrm>
          <a:prstGeom prst="rect">
            <a:avLst/>
          </a:prstGeom>
          <a:noFill/>
          <a:ln w="9525">
            <a:noFill/>
            <a:miter lim="800000"/>
            <a:headEnd/>
            <a:tailEnd/>
          </a:ln>
        </p:spPr>
      </p:pic>
      <p:sp>
        <p:nvSpPr>
          <p:cNvPr id="8" name="Rectangle 7"/>
          <p:cNvSpPr/>
          <p:nvPr/>
        </p:nvSpPr>
        <p:spPr>
          <a:xfrm>
            <a:off x="2268538" y="1268413"/>
            <a:ext cx="6335712" cy="2736850"/>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Le Limousin : une destination plébiscitée par ses habitants </a:t>
            </a:r>
          </a:p>
          <a:p>
            <a:pPr fontAlgn="auto">
              <a:spcBef>
                <a:spcPts val="0"/>
              </a:spcBef>
              <a:spcAft>
                <a:spcPts val="0"/>
              </a:spcAft>
              <a:defRPr/>
            </a:pPr>
            <a:endParaRPr lang="fr-FR" sz="1400" dirty="0">
              <a:solidFill>
                <a:schemeClr val="tx2"/>
              </a:solidFill>
            </a:endParaRPr>
          </a:p>
          <a:p>
            <a:pPr fontAlgn="auto">
              <a:spcBef>
                <a:spcPts val="0"/>
              </a:spcBef>
              <a:spcAft>
                <a:spcPts val="0"/>
              </a:spcAft>
              <a:defRPr/>
            </a:pPr>
            <a:r>
              <a:rPr lang="fr-FR" sz="1400" dirty="0">
                <a:solidFill>
                  <a:schemeClr val="tx2"/>
                </a:solidFill>
              </a:rPr>
              <a:t>Les Limousins sont encore plus positifs à l’égard de la Région qu’ils évaluent là encore comme:	</a:t>
            </a:r>
          </a:p>
          <a:p>
            <a:pPr fontAlgn="auto">
              <a:spcBef>
                <a:spcPts val="0"/>
              </a:spcBef>
              <a:spcAft>
                <a:spcPts val="0"/>
              </a:spcAft>
              <a:buFontTx/>
              <a:buChar char="-"/>
              <a:defRPr/>
            </a:pPr>
            <a:r>
              <a:rPr lang="fr-FR" sz="1400" dirty="0">
                <a:solidFill>
                  <a:schemeClr val="tx2"/>
                </a:solidFill>
              </a:rPr>
              <a:t>un </a:t>
            </a:r>
            <a:r>
              <a:rPr lang="fr-FR" sz="1400" b="1" dirty="0">
                <a:solidFill>
                  <a:schemeClr val="tx2"/>
                </a:solidFill>
              </a:rPr>
              <a:t>lieu de vie simple où l’on vit en harmonie avec la Nature</a:t>
            </a:r>
            <a:r>
              <a:rPr lang="fr-FR" sz="1400" dirty="0">
                <a:solidFill>
                  <a:schemeClr val="tx2"/>
                </a:solidFill>
              </a:rPr>
              <a:t>,  où </a:t>
            </a:r>
            <a:r>
              <a:rPr lang="fr-FR" sz="1400" b="1" dirty="0">
                <a:solidFill>
                  <a:schemeClr val="tx2"/>
                </a:solidFill>
              </a:rPr>
              <a:t>l’on se ressource </a:t>
            </a:r>
            <a:r>
              <a:rPr lang="fr-FR" sz="1400" dirty="0">
                <a:solidFill>
                  <a:schemeClr val="tx2"/>
                </a:solidFill>
              </a:rPr>
              <a:t>et proposant une </a:t>
            </a:r>
            <a:r>
              <a:rPr lang="fr-FR" sz="1400" b="1" dirty="0">
                <a:solidFill>
                  <a:schemeClr val="tx2"/>
                </a:solidFill>
              </a:rPr>
              <a:t>nature préservée </a:t>
            </a:r>
            <a:r>
              <a:rPr lang="fr-FR" sz="1400" dirty="0">
                <a:solidFill>
                  <a:schemeClr val="tx2"/>
                </a:solidFill>
              </a:rPr>
              <a:t>(8,6)</a:t>
            </a:r>
          </a:p>
          <a:p>
            <a:pPr fontAlgn="auto">
              <a:spcBef>
                <a:spcPts val="0"/>
              </a:spcBef>
              <a:spcAft>
                <a:spcPts val="0"/>
              </a:spcAft>
              <a:buFontTx/>
              <a:buChar char="-"/>
              <a:defRPr/>
            </a:pPr>
            <a:r>
              <a:rPr lang="fr-FR" sz="1400" dirty="0">
                <a:solidFill>
                  <a:schemeClr val="tx2"/>
                </a:solidFill>
              </a:rPr>
              <a:t> présentant  une </a:t>
            </a:r>
            <a:r>
              <a:rPr lang="fr-FR" sz="1400" b="1" dirty="0">
                <a:solidFill>
                  <a:schemeClr val="tx2"/>
                </a:solidFill>
              </a:rPr>
              <a:t>diversité et une beauté des paysages </a:t>
            </a:r>
            <a:r>
              <a:rPr lang="fr-FR" sz="1400" dirty="0">
                <a:solidFill>
                  <a:schemeClr val="tx2"/>
                </a:solidFill>
              </a:rPr>
              <a:t>(8.4)</a:t>
            </a:r>
          </a:p>
          <a:p>
            <a:pPr fontAlgn="auto">
              <a:spcBef>
                <a:spcPts val="0"/>
              </a:spcBef>
              <a:spcAft>
                <a:spcPts val="0"/>
              </a:spcAft>
              <a:buFontTx/>
              <a:buChar char="-"/>
              <a:defRPr/>
            </a:pPr>
            <a:endParaRPr lang="fr-FR" sz="1400" dirty="0">
              <a:solidFill>
                <a:schemeClr val="tx2"/>
              </a:solidFill>
            </a:endParaRPr>
          </a:p>
          <a:p>
            <a:pPr algn="ctr" fontAlgn="auto">
              <a:spcBef>
                <a:spcPts val="0"/>
              </a:spcBef>
              <a:spcAft>
                <a:spcPts val="0"/>
              </a:spcAft>
              <a:buClr>
                <a:srgbClr val="00BCE4">
                  <a:lumMod val="75000"/>
                </a:srgbClr>
              </a:buClr>
              <a:defRPr/>
            </a:pPr>
            <a:r>
              <a:rPr lang="fr-FR" sz="1400" b="1" dirty="0">
                <a:solidFill>
                  <a:schemeClr val="accent3"/>
                </a:solidFill>
                <a:sym typeface="Wingdings" pitchFamily="2" charset="2"/>
              </a:rPr>
              <a:t> </a:t>
            </a:r>
            <a:r>
              <a:rPr lang="fr-FR" sz="1400" b="1" dirty="0">
                <a:solidFill>
                  <a:schemeClr val="accent3"/>
                </a:solidFill>
              </a:rPr>
              <a:t>En tête de cette évaluation, les départements de la Corrèze et de la Creuse </a:t>
            </a:r>
            <a:br>
              <a:rPr lang="fr-FR" sz="1400" b="1" dirty="0">
                <a:solidFill>
                  <a:schemeClr val="accent3"/>
                </a:solidFill>
              </a:rPr>
            </a:br>
            <a:r>
              <a:rPr lang="fr-FR" sz="1400" b="1" dirty="0">
                <a:solidFill>
                  <a:schemeClr val="accent3"/>
                </a:solidFill>
              </a:rPr>
              <a:t>sont toujours mieux perçus que la Haute Vienne, </a:t>
            </a:r>
            <a:br>
              <a:rPr lang="fr-FR" sz="1400" b="1" dirty="0">
                <a:solidFill>
                  <a:schemeClr val="accent3"/>
                </a:solidFill>
              </a:rPr>
            </a:br>
            <a:r>
              <a:rPr lang="fr-FR" sz="1400" b="1" dirty="0">
                <a:solidFill>
                  <a:schemeClr val="accent3"/>
                </a:solidFill>
              </a:rPr>
              <a:t>même si les scores sont très proches entre les différents départements </a:t>
            </a:r>
            <a:br>
              <a:rPr lang="fr-FR" sz="1400" b="1" dirty="0">
                <a:solidFill>
                  <a:schemeClr val="accent3"/>
                </a:solidFill>
              </a:rPr>
            </a:br>
            <a:r>
              <a:rPr lang="fr-FR" sz="1400" dirty="0">
                <a:solidFill>
                  <a:schemeClr val="accent3"/>
                </a:solidFill>
              </a:rPr>
              <a:t>(scores compris entre 7,8 et 8,4 sur ces dimensions)</a:t>
            </a:r>
            <a:endParaRPr lang="fr-FR" sz="1600" dirty="0">
              <a:solidFill>
                <a:schemeClr val="accent3"/>
              </a:solidFill>
            </a:endParaRPr>
          </a:p>
        </p:txBody>
      </p:sp>
      <p:sp>
        <p:nvSpPr>
          <p:cNvPr id="19" name="Rectangle 18"/>
          <p:cNvSpPr/>
          <p:nvPr/>
        </p:nvSpPr>
        <p:spPr>
          <a:xfrm>
            <a:off x="611188" y="4149725"/>
            <a:ext cx="7993062" cy="2087563"/>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Le Limousin : une image riche construite autour de plusieurs dimensions</a:t>
            </a:r>
            <a:endParaRPr lang="fr-FR" sz="1400" dirty="0">
              <a:solidFill>
                <a:schemeClr val="tx2"/>
              </a:solidFill>
            </a:endParaRPr>
          </a:p>
          <a:p>
            <a:pPr fontAlgn="auto">
              <a:spcBef>
                <a:spcPts val="0"/>
              </a:spcBef>
              <a:spcAft>
                <a:spcPts val="0"/>
              </a:spcAft>
              <a:defRPr/>
            </a:pPr>
            <a:endParaRPr lang="fr-FR" sz="1400" dirty="0">
              <a:solidFill>
                <a:schemeClr val="tx2"/>
              </a:solidFill>
            </a:endParaRPr>
          </a:p>
          <a:p>
            <a:pPr fontAlgn="auto">
              <a:spcBef>
                <a:spcPts val="0"/>
              </a:spcBef>
              <a:spcAft>
                <a:spcPts val="0"/>
              </a:spcAft>
              <a:defRPr/>
            </a:pPr>
            <a:r>
              <a:rPr lang="fr-FR" sz="1400" dirty="0">
                <a:solidFill>
                  <a:schemeClr val="tx2"/>
                </a:solidFill>
              </a:rPr>
              <a:t>Du point de vue touristique, les Limousins sont aussi plus positifs concernant:	</a:t>
            </a:r>
          </a:p>
          <a:p>
            <a:pPr fontAlgn="auto">
              <a:spcBef>
                <a:spcPts val="0"/>
              </a:spcBef>
              <a:spcAft>
                <a:spcPts val="0"/>
              </a:spcAft>
              <a:buFontTx/>
              <a:buChar char="-"/>
              <a:defRPr/>
            </a:pPr>
            <a:r>
              <a:rPr lang="fr-FR" sz="1400" dirty="0">
                <a:solidFill>
                  <a:schemeClr val="tx2"/>
                </a:solidFill>
              </a:rPr>
              <a:t> une </a:t>
            </a:r>
            <a:r>
              <a:rPr lang="fr-FR" sz="1400" b="1" dirty="0">
                <a:solidFill>
                  <a:schemeClr val="tx2"/>
                </a:solidFill>
              </a:rPr>
              <a:t>destination adaptée pour des vacances en famille </a:t>
            </a:r>
            <a:r>
              <a:rPr lang="fr-FR" sz="1400" dirty="0">
                <a:solidFill>
                  <a:schemeClr val="tx2"/>
                </a:solidFill>
              </a:rPr>
              <a:t>(8.2/10)</a:t>
            </a:r>
          </a:p>
          <a:p>
            <a:pPr fontAlgn="auto">
              <a:spcBef>
                <a:spcPts val="0"/>
              </a:spcBef>
              <a:spcAft>
                <a:spcPts val="0"/>
              </a:spcAft>
              <a:buFontTx/>
              <a:buChar char="-"/>
              <a:defRPr/>
            </a:pPr>
            <a:r>
              <a:rPr lang="fr-FR" sz="1400" dirty="0">
                <a:solidFill>
                  <a:schemeClr val="tx2"/>
                </a:solidFill>
              </a:rPr>
              <a:t> la </a:t>
            </a:r>
            <a:r>
              <a:rPr lang="fr-FR" sz="1400" b="1" dirty="0">
                <a:solidFill>
                  <a:schemeClr val="tx2"/>
                </a:solidFill>
              </a:rPr>
              <a:t>diversité des activités autour du patrimoine naturel </a:t>
            </a:r>
            <a:r>
              <a:rPr lang="fr-FR" sz="1400" dirty="0">
                <a:solidFill>
                  <a:schemeClr val="tx2"/>
                </a:solidFill>
              </a:rPr>
              <a:t>(7,9) mais aussi la richesse </a:t>
            </a:r>
            <a:r>
              <a:rPr lang="fr-FR" sz="1400" b="1" dirty="0">
                <a:solidFill>
                  <a:schemeClr val="tx2"/>
                </a:solidFill>
              </a:rPr>
              <a:t>gastronomique</a:t>
            </a:r>
            <a:r>
              <a:rPr lang="fr-FR" sz="1400" dirty="0">
                <a:solidFill>
                  <a:schemeClr val="tx2"/>
                </a:solidFill>
              </a:rPr>
              <a:t> (8.2) et le patrimoine </a:t>
            </a:r>
            <a:r>
              <a:rPr lang="fr-FR" sz="1400" b="1" dirty="0">
                <a:solidFill>
                  <a:schemeClr val="tx2"/>
                </a:solidFill>
              </a:rPr>
              <a:t>historique </a:t>
            </a:r>
            <a:r>
              <a:rPr lang="fr-FR" sz="1400" dirty="0">
                <a:solidFill>
                  <a:schemeClr val="tx2"/>
                </a:solidFill>
              </a:rPr>
              <a:t>(7.9)</a:t>
            </a:r>
          </a:p>
          <a:p>
            <a:pPr algn="ctr" fontAlgn="auto">
              <a:spcBef>
                <a:spcPts val="0"/>
              </a:spcBef>
              <a:spcAft>
                <a:spcPts val="0"/>
              </a:spcAft>
              <a:buClr>
                <a:srgbClr val="00BCE4">
                  <a:lumMod val="75000"/>
                </a:srgbClr>
              </a:buClr>
              <a:defRPr/>
            </a:pPr>
            <a:endParaRPr lang="fr-FR" sz="1200" dirty="0">
              <a:solidFill>
                <a:srgbClr val="A09687">
                  <a:lumMod val="50000"/>
                </a:srgbClr>
              </a:solidFill>
            </a:endParaRPr>
          </a:p>
          <a:p>
            <a:pPr algn="ctr" fontAlgn="auto">
              <a:spcBef>
                <a:spcPts val="0"/>
              </a:spcBef>
              <a:spcAft>
                <a:spcPts val="0"/>
              </a:spcAft>
              <a:buClr>
                <a:srgbClr val="00BCE4">
                  <a:lumMod val="75000"/>
                </a:srgbClr>
              </a:buClr>
              <a:defRPr/>
            </a:pPr>
            <a:r>
              <a:rPr lang="fr-FR" sz="1200" dirty="0">
                <a:solidFill>
                  <a:schemeClr val="accent3"/>
                </a:solidFill>
                <a:sym typeface="Wingdings" pitchFamily="2" charset="2"/>
              </a:rPr>
              <a:t> </a:t>
            </a:r>
            <a:r>
              <a:rPr lang="fr-FR" sz="1400" b="1" dirty="0">
                <a:solidFill>
                  <a:schemeClr val="accent3"/>
                </a:solidFill>
              </a:rPr>
              <a:t>En tête de cette évaluation, la Corrèze se révèle mieux perçue que les autres départements</a:t>
            </a:r>
            <a:br>
              <a:rPr lang="fr-FR" sz="1400" b="1" dirty="0">
                <a:solidFill>
                  <a:schemeClr val="accent3"/>
                </a:solidFill>
              </a:rPr>
            </a:br>
            <a:r>
              <a:rPr lang="fr-FR" sz="1400" b="1" dirty="0">
                <a:solidFill>
                  <a:schemeClr val="accent3"/>
                </a:solidFill>
              </a:rPr>
              <a:t> </a:t>
            </a:r>
            <a:r>
              <a:rPr lang="fr-FR" sz="1400" dirty="0">
                <a:solidFill>
                  <a:schemeClr val="accent3"/>
                </a:solidFill>
              </a:rPr>
              <a:t>(scores compris entre 7,5 et 8,3)</a:t>
            </a:r>
          </a:p>
        </p:txBody>
      </p:sp>
      <p:pic>
        <p:nvPicPr>
          <p:cNvPr id="189448" name="Picture 2" descr="http://t1.gstatic.com/images?q=tbn:ANd9GcRoJiyH94oMu1u4FhbMvGFAHx03b_98pSTCjprWVE33taDOLSFotBcZgZtB">
            <a:hlinkClick r:id="rId4"/>
          </p:cNvPr>
          <p:cNvPicPr>
            <a:picLocks noChangeAspect="1" noChangeArrowheads="1"/>
          </p:cNvPicPr>
          <p:nvPr/>
        </p:nvPicPr>
        <p:blipFill>
          <a:blip r:embed="rId5"/>
          <a:srcRect/>
          <a:stretch>
            <a:fillRect/>
          </a:stretch>
        </p:blipFill>
        <p:spPr bwMode="auto">
          <a:xfrm>
            <a:off x="7596188" y="4221163"/>
            <a:ext cx="852487" cy="846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088" y="115888"/>
            <a:ext cx="8137525" cy="792162"/>
          </a:xfrm>
        </p:spPr>
        <p:txBody>
          <a:bodyPr rtlCol="0">
            <a:noAutofit/>
          </a:bodyPr>
          <a:lstStyle/>
          <a:p>
            <a:pPr fontAlgn="auto">
              <a:spcAft>
                <a:spcPts val="0"/>
              </a:spcAft>
              <a:defRPr/>
            </a:pPr>
            <a:r>
              <a:rPr lang="fr-FR" sz="1600" dirty="0" smtClean="0"/>
              <a:t>De façon plus segmentée, la perception de la vie économique et culturelle varie selon les départements considérés</a:t>
            </a:r>
            <a:endParaRPr lang="fr-FR" sz="16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900018A5-908B-4D4D-B07A-7874B5F93853}" type="slidenum">
              <a:rPr lang="fr-FR"/>
              <a:pPr>
                <a:defRPr/>
              </a:pPr>
              <a:t>115</a:t>
            </a:fld>
            <a:endParaRPr lang="fr-FR" dirty="0"/>
          </a:p>
        </p:txBody>
      </p:sp>
      <p:sp>
        <p:nvSpPr>
          <p:cNvPr id="6" name="ZoneTexte 5"/>
          <p:cNvSpPr txBox="1"/>
          <p:nvPr/>
        </p:nvSpPr>
        <p:spPr>
          <a:xfrm rot="16200000">
            <a:off x="-3280569" y="3244056"/>
            <a:ext cx="6858000" cy="36988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buClr>
                <a:schemeClr val="bg2">
                  <a:lumMod val="75000"/>
                </a:schemeClr>
              </a:buClr>
              <a:defRPr/>
            </a:pPr>
            <a:r>
              <a:rPr lang="fr-FR" b="1" i="1" dirty="0">
                <a:solidFill>
                  <a:schemeClr val="tx1">
                    <a:lumMod val="50000"/>
                  </a:schemeClr>
                </a:solidFill>
                <a:effectLst>
                  <a:outerShdw blurRad="38100" dist="38100" dir="2700000" algn="tl">
                    <a:srgbClr val="000000">
                      <a:alpha val="43137"/>
                    </a:srgbClr>
                  </a:outerShdw>
                </a:effectLst>
              </a:rPr>
              <a:t>EN SYNTHESE</a:t>
            </a:r>
          </a:p>
        </p:txBody>
      </p:sp>
      <p:sp>
        <p:nvSpPr>
          <p:cNvPr id="8" name="Rectangle 7"/>
          <p:cNvSpPr/>
          <p:nvPr/>
        </p:nvSpPr>
        <p:spPr>
          <a:xfrm>
            <a:off x="2484438" y="2565400"/>
            <a:ext cx="6335712" cy="2951163"/>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Les départements de la Haute Vienne et de la Corrèze mieux évalués que celui de la Creuse</a:t>
            </a:r>
            <a:endParaRPr lang="fr-FR" sz="1400" dirty="0">
              <a:solidFill>
                <a:schemeClr val="tx2"/>
              </a:solidFill>
            </a:endParaRPr>
          </a:p>
          <a:p>
            <a:pPr fontAlgn="auto">
              <a:spcBef>
                <a:spcPts val="0"/>
              </a:spcBef>
              <a:spcAft>
                <a:spcPts val="0"/>
              </a:spcAft>
              <a:defRPr/>
            </a:pPr>
            <a:endParaRPr lang="fr-FR" sz="1400" dirty="0">
              <a:solidFill>
                <a:schemeClr val="tx2"/>
              </a:solidFill>
            </a:endParaRPr>
          </a:p>
          <a:p>
            <a:pPr fontAlgn="auto">
              <a:spcBef>
                <a:spcPts val="0"/>
              </a:spcBef>
              <a:spcAft>
                <a:spcPts val="0"/>
              </a:spcAft>
              <a:defRPr/>
            </a:pPr>
            <a:r>
              <a:rPr lang="fr-FR" sz="1400" dirty="0">
                <a:solidFill>
                  <a:schemeClr val="tx2"/>
                </a:solidFill>
              </a:rPr>
              <a:t>Les Limousins sont plus partagés sur l’évaluation des dimensions « </a:t>
            </a:r>
            <a:r>
              <a:rPr lang="fr-FR" sz="1400" b="1" dirty="0">
                <a:solidFill>
                  <a:schemeClr val="tx2"/>
                </a:solidFill>
              </a:rPr>
              <a:t>économiques</a:t>
            </a:r>
            <a:r>
              <a:rPr lang="fr-FR" sz="1400" dirty="0">
                <a:solidFill>
                  <a:schemeClr val="tx2"/>
                </a:solidFill>
              </a:rPr>
              <a:t> » et « </a:t>
            </a:r>
            <a:r>
              <a:rPr lang="fr-FR" sz="1400" b="1" dirty="0">
                <a:solidFill>
                  <a:schemeClr val="tx2"/>
                </a:solidFill>
              </a:rPr>
              <a:t>culturelles</a:t>
            </a:r>
            <a:r>
              <a:rPr lang="fr-FR" sz="1400" dirty="0">
                <a:solidFill>
                  <a:schemeClr val="tx2"/>
                </a:solidFill>
              </a:rPr>
              <a:t> » de leur département</a:t>
            </a:r>
          </a:p>
          <a:p>
            <a:pPr fontAlgn="auto">
              <a:spcBef>
                <a:spcPts val="0"/>
              </a:spcBef>
              <a:spcAft>
                <a:spcPts val="0"/>
              </a:spcAft>
              <a:defRPr/>
            </a:pPr>
            <a:r>
              <a:rPr lang="fr-FR" sz="1400" dirty="0">
                <a:solidFill>
                  <a:schemeClr val="tx2"/>
                </a:solidFill>
              </a:rPr>
              <a:t>	</a:t>
            </a:r>
          </a:p>
          <a:p>
            <a:pPr fontAlgn="auto">
              <a:spcBef>
                <a:spcPts val="0"/>
              </a:spcBef>
              <a:spcAft>
                <a:spcPts val="0"/>
              </a:spcAft>
              <a:buFontTx/>
              <a:buChar char="-"/>
              <a:defRPr/>
            </a:pPr>
            <a:r>
              <a:rPr lang="fr-FR" sz="1400" dirty="0">
                <a:solidFill>
                  <a:schemeClr val="tx2"/>
                </a:solidFill>
              </a:rPr>
              <a:t>La </a:t>
            </a:r>
            <a:r>
              <a:rPr lang="fr-FR" sz="1400" b="1" dirty="0">
                <a:solidFill>
                  <a:schemeClr val="tx2"/>
                </a:solidFill>
              </a:rPr>
              <a:t>Haute Vienne </a:t>
            </a:r>
            <a:r>
              <a:rPr lang="fr-FR" sz="1400" dirty="0">
                <a:solidFill>
                  <a:schemeClr val="tx2"/>
                </a:solidFill>
              </a:rPr>
              <a:t>apparait comme le département le mieux perçu en termes de savoir-faire reconnus à l’international (7,5). La Corrèze se positionne juste au coude à coude, dans une grande proximité d’évaluation de la part des Limousins</a:t>
            </a:r>
          </a:p>
          <a:p>
            <a:pPr fontAlgn="auto">
              <a:spcBef>
                <a:spcPts val="0"/>
              </a:spcBef>
              <a:spcAft>
                <a:spcPts val="0"/>
              </a:spcAft>
              <a:buFontTx/>
              <a:buChar char="-"/>
              <a:defRPr/>
            </a:pPr>
            <a:endParaRPr lang="fr-FR" sz="1400" dirty="0">
              <a:solidFill>
                <a:schemeClr val="tx2"/>
              </a:solidFill>
            </a:endParaRPr>
          </a:p>
          <a:p>
            <a:pPr fontAlgn="auto">
              <a:spcBef>
                <a:spcPts val="0"/>
              </a:spcBef>
              <a:spcAft>
                <a:spcPts val="0"/>
              </a:spcAft>
              <a:defRPr/>
            </a:pPr>
            <a:r>
              <a:rPr lang="fr-FR" sz="1400" dirty="0">
                <a:solidFill>
                  <a:schemeClr val="tx2"/>
                </a:solidFill>
              </a:rPr>
              <a:t> - En retrait </a:t>
            </a:r>
            <a:r>
              <a:rPr lang="fr-FR" sz="1400" b="1" dirty="0">
                <a:solidFill>
                  <a:schemeClr val="tx2"/>
                </a:solidFill>
              </a:rPr>
              <a:t>la Creuse </a:t>
            </a:r>
            <a:r>
              <a:rPr lang="fr-FR" sz="1400" dirty="0">
                <a:solidFill>
                  <a:schemeClr val="tx2"/>
                </a:solidFill>
              </a:rPr>
              <a:t>est le département le moins bien perçu aussi bien en termes de dynamisme (5.6) que de diversité des </a:t>
            </a:r>
            <a:r>
              <a:rPr lang="fr-FR" sz="1400" b="1" dirty="0">
                <a:solidFill>
                  <a:schemeClr val="tx2"/>
                </a:solidFill>
              </a:rPr>
              <a:t>animations culturelles proposées </a:t>
            </a:r>
            <a:r>
              <a:rPr lang="fr-FR" sz="1400" dirty="0">
                <a:solidFill>
                  <a:schemeClr val="tx2"/>
                </a:solidFill>
              </a:rPr>
              <a:t>(6.2)</a:t>
            </a:r>
          </a:p>
        </p:txBody>
      </p:sp>
      <p:pic>
        <p:nvPicPr>
          <p:cNvPr id="190470" name="Picture 3" descr="O:\Consumer\Banque d'images\Situation\ascenssion.jpg"/>
          <p:cNvPicPr>
            <a:picLocks noChangeAspect="1" noChangeArrowheads="1"/>
          </p:cNvPicPr>
          <p:nvPr/>
        </p:nvPicPr>
        <p:blipFill>
          <a:blip r:embed="rId3"/>
          <a:srcRect/>
          <a:stretch>
            <a:fillRect/>
          </a:stretch>
        </p:blipFill>
        <p:spPr bwMode="auto">
          <a:xfrm>
            <a:off x="684213" y="1700213"/>
            <a:ext cx="1600200" cy="140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Espace réservé du pied de page 1"/>
          <p:cNvSpPr>
            <a:spLocks noGrp="1"/>
          </p:cNvSpPr>
          <p:nvPr>
            <p:ph type="ftr" sz="quarter" idx="21"/>
          </p:nvPr>
        </p:nvSpPr>
        <p:spPr>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fr-FR"/>
              <a:t>Titre du projet</a:t>
            </a:r>
          </a:p>
        </p:txBody>
      </p:sp>
      <p:sp>
        <p:nvSpPr>
          <p:cNvPr id="191490" name="Espace réservé du numéro de diapositive 2"/>
          <p:cNvSpPr>
            <a:spLocks noGrp="1"/>
          </p:cNvSpPr>
          <p:nvPr>
            <p:ph type="sldNum" sz="quarter" idx="22"/>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36A69DF8-0469-4252-ADF8-A6611F584949}" type="slidenum">
              <a:rPr lang="fr-FR"/>
              <a:pPr fontAlgn="base">
                <a:spcBef>
                  <a:spcPct val="0"/>
                </a:spcBef>
                <a:spcAft>
                  <a:spcPct val="0"/>
                </a:spcAft>
              </a:pPr>
              <a:t>116</a:t>
            </a:fld>
            <a:endParaRPr lang="fr-FR"/>
          </a:p>
        </p:txBody>
      </p:sp>
      <p:sp>
        <p:nvSpPr>
          <p:cNvPr id="14" name="Titre 13"/>
          <p:cNvSpPr>
            <a:spLocks noGrp="1"/>
          </p:cNvSpPr>
          <p:nvPr>
            <p:ph type="title"/>
          </p:nvPr>
        </p:nvSpPr>
        <p:spPr>
          <a:xfrm>
            <a:off x="1727200" y="2205038"/>
            <a:ext cx="5868988" cy="3168650"/>
          </a:xfrm>
        </p:spPr>
        <p:txBody>
          <a:bodyPr rtlCol="0"/>
          <a:lstStyle/>
          <a:p>
            <a:pPr fontAlgn="auto">
              <a:spcAft>
                <a:spcPts val="0"/>
              </a:spcAft>
              <a:defRPr/>
            </a:pPr>
            <a:r>
              <a:rPr lang="fr-FR" dirty="0" smtClean="0"/>
              <a:t>Les profils de voyage</a:t>
            </a:r>
            <a:endParaRPr lang="fr-FR" dirty="0"/>
          </a:p>
        </p:txBody>
      </p:sp>
      <p:sp>
        <p:nvSpPr>
          <p:cNvPr id="191492" name="Espace réservé du texte 14"/>
          <p:cNvSpPr>
            <a:spLocks noGrp="1"/>
          </p:cNvSpPr>
          <p:nvPr>
            <p:ph type="body" sz="quarter" idx="19"/>
          </p:nvPr>
        </p:nvSpPr>
        <p:spPr>
          <a:xfrm>
            <a:off x="719138" y="2205038"/>
            <a:ext cx="809625" cy="3168650"/>
          </a:xfrm>
        </p:spPr>
        <p:txBody>
          <a:bodyPr/>
          <a:lstStyle/>
          <a:p>
            <a:r>
              <a:rPr lang="fr-FR" smtClean="0"/>
              <a:t>3.</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pour une image  8"/>
          <p:cNvSpPr>
            <a:spLocks noGrp="1"/>
          </p:cNvSpPr>
          <p:nvPr>
            <p:ph type="pic" sz="quarter" idx="14"/>
          </p:nvPr>
        </p:nvSpPr>
        <p:spPr>
          <a:xfrm>
            <a:off x="5513388" y="711200"/>
            <a:ext cx="3630612" cy="4252913"/>
          </a:xfrm>
        </p:spPr>
      </p:sp>
      <p:sp>
        <p:nvSpPr>
          <p:cNvPr id="192514" name="Espace réservé du pied de page 2"/>
          <p:cNvSpPr>
            <a:spLocks noGrp="1"/>
          </p:cNvSpPr>
          <p:nvPr>
            <p:ph type="ftr" sz="quarter" idx="21"/>
          </p:nvPr>
        </p:nvSpPr>
        <p:spPr>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fr-FR"/>
              <a:t>Titre du projet</a:t>
            </a:r>
          </a:p>
        </p:txBody>
      </p:sp>
      <p:sp>
        <p:nvSpPr>
          <p:cNvPr id="192515" name="Espace réservé du numéro de diapositive 3"/>
          <p:cNvSpPr>
            <a:spLocks noGrp="1"/>
          </p:cNvSpPr>
          <p:nvPr>
            <p:ph type="sldNum" sz="quarter" idx="22"/>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0DAAA684-EA1A-4CDB-B1AD-7D335A91CC19}" type="slidenum">
              <a:rPr lang="fr-FR"/>
              <a:pPr fontAlgn="base">
                <a:spcBef>
                  <a:spcPct val="0"/>
                </a:spcBef>
                <a:spcAft>
                  <a:spcPct val="0"/>
                </a:spcAft>
              </a:pPr>
              <a:t>117</a:t>
            </a:fld>
            <a:endParaRPr lang="fr-FR"/>
          </a:p>
        </p:txBody>
      </p:sp>
      <p:sp>
        <p:nvSpPr>
          <p:cNvPr id="8" name="Titre 7"/>
          <p:cNvSpPr>
            <a:spLocks noGrp="1"/>
          </p:cNvSpPr>
          <p:nvPr>
            <p:ph type="title"/>
          </p:nvPr>
        </p:nvSpPr>
        <p:spPr>
          <a:xfrm>
            <a:off x="1727200" y="2205038"/>
            <a:ext cx="3781425" cy="3168650"/>
          </a:xfrm>
        </p:spPr>
        <p:txBody>
          <a:bodyPr rtlCol="0"/>
          <a:lstStyle/>
          <a:p>
            <a:pPr fontAlgn="auto">
              <a:spcAft>
                <a:spcPts val="0"/>
              </a:spcAft>
              <a:defRPr/>
            </a:pPr>
            <a:r>
              <a:rPr lang="fr-FR" dirty="0" smtClean="0"/>
              <a:t>Visites du Limousin</a:t>
            </a:r>
            <a:endParaRPr lang="fr-FR" dirty="0"/>
          </a:p>
        </p:txBody>
      </p:sp>
      <p:sp>
        <p:nvSpPr>
          <p:cNvPr id="10" name="Espace réservé du texte 9"/>
          <p:cNvSpPr>
            <a:spLocks noGrp="1"/>
          </p:cNvSpPr>
          <p:nvPr>
            <p:ph type="body" sz="quarter" idx="19"/>
          </p:nvPr>
        </p:nvSpPr>
        <p:spPr>
          <a:xfrm>
            <a:off x="0" y="2205038"/>
            <a:ext cx="1528763" cy="3168650"/>
          </a:xfrm>
        </p:spPr>
        <p:txBody>
          <a:bodyPr rtlCol="0"/>
          <a:lstStyle/>
          <a:p>
            <a:pPr fontAlgn="auto">
              <a:spcBef>
                <a:spcPts val="0"/>
              </a:spcBef>
              <a:spcAft>
                <a:spcPts val="0"/>
              </a:spcAft>
              <a:defRPr/>
            </a:pPr>
            <a:r>
              <a:rPr lang="fr-FR" dirty="0" smtClean="0"/>
              <a:t>3.1</a:t>
            </a:r>
            <a:endParaRPr lang="fr-FR"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3537" name="Graphique 10"/>
          <p:cNvGraphicFramePr>
            <a:graphicFrameLocks/>
          </p:cNvGraphicFramePr>
          <p:nvPr/>
        </p:nvGraphicFramePr>
        <p:xfrm>
          <a:off x="-973138" y="1700213"/>
          <a:ext cx="9072563" cy="3816350"/>
        </p:xfrm>
        <a:graphic>
          <a:graphicData uri="http://schemas.openxmlformats.org/presentationml/2006/ole">
            <mc:AlternateContent xmlns:mc="http://schemas.openxmlformats.org/markup-compatibility/2006">
              <mc:Choice xmlns:v="urn:schemas-microsoft-com:vml" Requires="v">
                <p:oleObj spid="_x0000_s193547" r:id="rId9" imgW="9077731" imgH="3816427" progId="Excel.Chart.8">
                  <p:embed/>
                </p:oleObj>
              </mc:Choice>
              <mc:Fallback>
                <p:oleObj r:id="rId9" imgW="9077731" imgH="3816427" progId="Excel.Chart.8">
                  <p:embed/>
                  <p:pic>
                    <p:nvPicPr>
                      <p:cNvPr id="0" name="Graphique 1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3138" y="1700213"/>
                        <a:ext cx="9072563" cy="3816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re 1"/>
          <p:cNvSpPr>
            <a:spLocks noGrp="1"/>
          </p:cNvSpPr>
          <p:nvPr>
            <p:ph type="title"/>
          </p:nvPr>
        </p:nvSpPr>
        <p:spPr>
          <a:xfrm>
            <a:off x="971550" y="115888"/>
            <a:ext cx="8172450" cy="792162"/>
          </a:xfrm>
        </p:spPr>
        <p:txBody>
          <a:bodyPr rtlCol="0">
            <a:noAutofit/>
          </a:bodyPr>
          <a:lstStyle/>
          <a:p>
            <a:pPr fontAlgn="auto">
              <a:spcAft>
                <a:spcPts val="0"/>
              </a:spcAft>
              <a:defRPr/>
            </a:pPr>
            <a:r>
              <a:rPr lang="fr-FR" dirty="0" smtClean="0"/>
              <a:t>Régions visitées</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5D0D47CD-C052-40C9-AB8A-28CEA1125E1C}" type="slidenum">
              <a:rPr lang="fr-FR"/>
              <a:pPr>
                <a:defRPr/>
              </a:pPr>
              <a:t>118</a:t>
            </a:fld>
            <a:endParaRPr lang="fr-FR"/>
          </a:p>
        </p:txBody>
      </p:sp>
      <p:sp>
        <p:nvSpPr>
          <p:cNvPr id="7" name="ZoneTexte 6"/>
          <p:cNvSpPr txBox="1"/>
          <p:nvPr/>
        </p:nvSpPr>
        <p:spPr>
          <a:xfrm>
            <a:off x="468313" y="5876925"/>
            <a:ext cx="8675687" cy="939800"/>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QS9reg</a:t>
            </a:r>
            <a:r>
              <a:rPr lang="fr-FR" sz="1100" dirty="0">
                <a:solidFill>
                  <a:schemeClr val="tx1">
                    <a:lumMod val="75000"/>
                  </a:schemeClr>
                </a:solidFill>
                <a:latin typeface="+mn-lt"/>
              </a:rPr>
              <a:t>. Au cours des 12 derniers mois, dans quelles régions avez-vous voyagé à titre personnel ? Que ce soit pour un week-end, un court séjour ou un long séjour.</a:t>
            </a:r>
          </a:p>
          <a:p>
            <a:pPr fontAlgn="auto">
              <a:spcBef>
                <a:spcPts val="0"/>
              </a:spcBef>
              <a:spcAft>
                <a:spcPts val="0"/>
              </a:spcAft>
              <a:defRPr/>
            </a:pPr>
            <a:r>
              <a:rPr lang="fr-FR" sz="1100" b="1" dirty="0">
                <a:solidFill>
                  <a:schemeClr val="tx1">
                    <a:lumMod val="75000"/>
                  </a:schemeClr>
                </a:solidFill>
                <a:latin typeface="+mn-lt"/>
              </a:rPr>
              <a:t>QS10.</a:t>
            </a:r>
            <a:r>
              <a:rPr lang="fr-FR" sz="1100" dirty="0">
                <a:solidFill>
                  <a:schemeClr val="tx1">
                    <a:lumMod val="75000"/>
                  </a:schemeClr>
                </a:solidFill>
                <a:latin typeface="+mn-lt"/>
              </a:rPr>
              <a:t> Et plus généralement, avez-vous déjà voyagé dans la région du Limousin ? Que ce soit pour un week-end, un court séjour ou un long séjour ; que ce soit récemment ou bien il y a longtemps.</a:t>
            </a:r>
          </a:p>
          <a:p>
            <a:pPr fontAlgn="auto">
              <a:spcBef>
                <a:spcPts val="0"/>
              </a:spcBef>
              <a:spcAft>
                <a:spcPts val="0"/>
              </a:spcAft>
              <a:defRPr/>
            </a:pPr>
            <a:endParaRPr lang="fr-FR" sz="1100" dirty="0">
              <a:solidFill>
                <a:schemeClr val="tx1">
                  <a:lumMod val="75000"/>
                </a:schemeClr>
              </a:solidFill>
              <a:latin typeface="+mn-lt"/>
            </a:endParaRPr>
          </a:p>
        </p:txBody>
      </p:sp>
      <p:sp>
        <p:nvSpPr>
          <p:cNvPr id="8" name="Espace réservé du texte 4"/>
          <p:cNvSpPr txBox="1">
            <a:spLocks/>
          </p:cNvSpPr>
          <p:nvPr>
            <p:custDataLst>
              <p:tags r:id="rId2"/>
            </p:custDataLst>
          </p:nvPr>
        </p:nvSpPr>
        <p:spPr>
          <a:xfrm>
            <a:off x="7668344" y="5517232"/>
            <a:ext cx="1368152" cy="306467"/>
          </a:xfrm>
          <a:prstGeom prst="roundRect">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Totale : 1007 </a:t>
            </a:r>
            <a:endParaRPr lang="fr-FR" sz="1200" i="1" dirty="0">
              <a:solidFill>
                <a:srgbClr val="000000"/>
              </a:solidFill>
              <a:latin typeface="+mn-lt"/>
              <a:ea typeface="ＭＳ Ｐゴシック" pitchFamily="1" charset="-128"/>
              <a:cs typeface="Arial" pitchFamily="34" charset="0"/>
            </a:endParaRPr>
          </a:p>
        </p:txBody>
      </p:sp>
      <p:sp>
        <p:nvSpPr>
          <p:cNvPr id="10" name="Parallélogramme 9"/>
          <p:cNvSpPr/>
          <p:nvPr/>
        </p:nvSpPr>
        <p:spPr>
          <a:xfrm>
            <a:off x="1042988" y="5516563"/>
            <a:ext cx="2952750" cy="288925"/>
          </a:xfrm>
          <a:prstGeom prst="parallelogram">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solidFill>
              <a:schemeClr val="tx1">
                <a:lumMod val="50000"/>
                <a:lumOff val="50000"/>
              </a:schemeClr>
            </a:solidFill>
          </a:ln>
        </p:spPr>
        <p:style>
          <a:lnRef idx="1">
            <a:schemeClr val="accent2"/>
          </a:lnRef>
          <a:fillRef idx="2">
            <a:schemeClr val="accent2"/>
          </a:fillRef>
          <a:effectRef idx="1">
            <a:schemeClr val="accent2"/>
          </a:effectRef>
          <a:fontRef idx="minor">
            <a:schemeClr val="dk1"/>
          </a:fontRef>
        </p:style>
        <p:txBody>
          <a:bodyPr lIns="0" rIns="0" anchor="ctr"/>
          <a:lstStyle/>
          <a:p>
            <a:pPr algn="ctr" fontAlgn="auto">
              <a:spcBef>
                <a:spcPts val="0"/>
              </a:spcBef>
              <a:spcAft>
                <a:spcPts val="0"/>
              </a:spcAft>
              <a:defRPr/>
            </a:pPr>
            <a:r>
              <a:rPr lang="fr-FR" sz="1100" b="1" i="1" dirty="0">
                <a:solidFill>
                  <a:schemeClr val="tx1">
                    <a:lumMod val="75000"/>
                  </a:schemeClr>
                </a:solidFill>
              </a:rPr>
              <a:t>Nombre moyen de régions citées : 2,6</a:t>
            </a:r>
          </a:p>
        </p:txBody>
      </p:sp>
      <p:graphicFrame>
        <p:nvGraphicFramePr>
          <p:cNvPr id="193546" name="Graphique 8"/>
          <p:cNvGraphicFramePr>
            <a:graphicFrameLocks noGrp="1"/>
          </p:cNvGraphicFramePr>
          <p:nvPr>
            <p:custDataLst>
              <p:tags r:id="rId3"/>
            </p:custDataLst>
          </p:nvPr>
        </p:nvGraphicFramePr>
        <p:xfrm>
          <a:off x="3671888" y="1916113"/>
          <a:ext cx="4932362" cy="3529012"/>
        </p:xfrm>
        <a:graphic>
          <a:graphicData uri="http://schemas.openxmlformats.org/presentationml/2006/ole">
            <mc:AlternateContent xmlns:mc="http://schemas.openxmlformats.org/markup-compatibility/2006">
              <mc:Choice xmlns:v="urn:schemas-microsoft-com:vml" Requires="v">
                <p:oleObj spid="_x0000_s193548" r:id="rId11" imgW="4932091" imgH="3529890" progId="Excel.Chart.8">
                  <p:embed/>
                </p:oleObj>
              </mc:Choice>
              <mc:Fallback>
                <p:oleObj r:id="rId11" imgW="4932091" imgH="3529890" progId="Excel.Chart.8">
                  <p:embed/>
                  <p:pic>
                    <p:nvPicPr>
                      <p:cNvPr id="0" name="Graphique 8"/>
                      <p:cNvPicPr>
                        <a:picLocks noGrp="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71888" y="1916113"/>
                        <a:ext cx="4932362" cy="3529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Espace réservé du texte 4"/>
          <p:cNvSpPr txBox="1">
            <a:spLocks/>
          </p:cNvSpPr>
          <p:nvPr>
            <p:custDataLst>
              <p:tags r:id="rId4"/>
            </p:custDataLst>
          </p:nvPr>
        </p:nvSpPr>
        <p:spPr>
          <a:xfrm>
            <a:off x="5156448" y="1160800"/>
            <a:ext cx="2295872" cy="468000"/>
          </a:xfrm>
          <a:prstGeom prst="roundRect">
            <a:avLst/>
          </a:prstGeom>
          <a:solidFill>
            <a:schemeClr val="bg2">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Déjà voyagé dans le Limousin ?</a:t>
            </a:r>
            <a:endParaRPr lang="fr-FR" sz="1200" i="1" dirty="0">
              <a:solidFill>
                <a:schemeClr val="bg1"/>
              </a:solidFill>
              <a:latin typeface="+mn-lt"/>
              <a:ea typeface="ＭＳ Ｐゴシック" pitchFamily="1" charset="-128"/>
              <a:cs typeface="Arial" pitchFamily="34" charset="0"/>
            </a:endParaRPr>
          </a:p>
        </p:txBody>
      </p:sp>
      <p:sp>
        <p:nvSpPr>
          <p:cNvPr id="13" name="Rectangle à coins arrondis 12"/>
          <p:cNvSpPr/>
          <p:nvPr/>
        </p:nvSpPr>
        <p:spPr>
          <a:xfrm>
            <a:off x="7200900" y="1989138"/>
            <a:ext cx="1835150" cy="863600"/>
          </a:xfrm>
          <a:prstGeom prst="wedgeRoundRectCallout">
            <a:avLst>
              <a:gd name="adj1" fmla="val -41285"/>
              <a:gd name="adj2" fmla="val 79403"/>
              <a:gd name="adj3" fmla="val 16667"/>
            </a:avLst>
          </a:prstGeom>
          <a:solidFill>
            <a:schemeClr val="bg1">
              <a:lumMod val="95000"/>
            </a:schemeClr>
          </a:solidFill>
          <a:ln w="6350">
            <a:solidFill>
              <a:srgbClr val="00BC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buFontTx/>
              <a:buChar char="-"/>
              <a:defRPr/>
            </a:pPr>
            <a:r>
              <a:rPr lang="fr-FR" sz="1100" dirty="0">
                <a:solidFill>
                  <a:schemeClr val="tx1">
                    <a:lumMod val="50000"/>
                  </a:schemeClr>
                </a:solidFill>
              </a:rPr>
              <a:t> Oui, au cours des 12 derniers mois : </a:t>
            </a:r>
            <a:r>
              <a:rPr lang="fr-FR" sz="1200" b="1" dirty="0">
                <a:solidFill>
                  <a:schemeClr val="tx1">
                    <a:lumMod val="50000"/>
                  </a:schemeClr>
                </a:solidFill>
              </a:rPr>
              <a:t>5%</a:t>
            </a:r>
            <a:endParaRPr lang="fr-FR" sz="1100" b="1" dirty="0">
              <a:solidFill>
                <a:schemeClr val="tx1">
                  <a:lumMod val="50000"/>
                </a:schemeClr>
              </a:solidFill>
            </a:endParaRPr>
          </a:p>
          <a:p>
            <a:pPr fontAlgn="auto">
              <a:spcBef>
                <a:spcPts val="0"/>
              </a:spcBef>
              <a:spcAft>
                <a:spcPts val="0"/>
              </a:spcAft>
              <a:buFontTx/>
              <a:buChar char="-"/>
              <a:defRPr/>
            </a:pPr>
            <a:r>
              <a:rPr lang="fr-FR" sz="1100" dirty="0">
                <a:solidFill>
                  <a:schemeClr val="tx1">
                    <a:lumMod val="50000"/>
                  </a:schemeClr>
                </a:solidFill>
              </a:rPr>
              <a:t> Oui mais pas au cours des 12 derniers mois : </a:t>
            </a:r>
            <a:r>
              <a:rPr lang="fr-FR" sz="1200" b="1" dirty="0">
                <a:solidFill>
                  <a:schemeClr val="tx1">
                    <a:lumMod val="50000"/>
                  </a:schemeClr>
                </a:solidFill>
              </a:rPr>
              <a:t>29%</a:t>
            </a:r>
            <a:endParaRPr lang="fr-FR" sz="1100" b="1" dirty="0">
              <a:solidFill>
                <a:schemeClr val="tx1">
                  <a:lumMod val="50000"/>
                </a:schemeClr>
              </a:solidFill>
            </a:endParaRPr>
          </a:p>
        </p:txBody>
      </p:sp>
      <p:sp>
        <p:nvSpPr>
          <p:cNvPr id="15" name="Espace réservé du texte 4"/>
          <p:cNvSpPr txBox="1">
            <a:spLocks/>
          </p:cNvSpPr>
          <p:nvPr>
            <p:custDataLst>
              <p:tags r:id="rId5"/>
            </p:custDataLst>
          </p:nvPr>
        </p:nvSpPr>
        <p:spPr>
          <a:xfrm>
            <a:off x="1475656" y="1196752"/>
            <a:ext cx="2295872" cy="432048"/>
          </a:xfrm>
          <a:prstGeom prst="roundRect">
            <a:avLst/>
          </a:prstGeom>
          <a:solidFill>
            <a:schemeClr val="bg2">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algn="ctr" fontAlgn="auto">
              <a:spcBef>
                <a:spcPts val="0"/>
              </a:spcBef>
              <a:spcAft>
                <a:spcPts val="0"/>
              </a:spcAft>
              <a:buClr>
                <a:schemeClr val="bg2">
                  <a:lumMod val="75000"/>
                </a:schemeClr>
              </a:buClr>
              <a:defRPr/>
            </a:pPr>
            <a:r>
              <a:rPr lang="fr-FR" sz="1200" b="1" dirty="0">
                <a:solidFill>
                  <a:schemeClr val="bg1"/>
                </a:solidFill>
                <a:latin typeface="+mn-lt"/>
              </a:rPr>
              <a:t>Voyage au cours des 12 DM</a:t>
            </a:r>
          </a:p>
        </p:txBody>
      </p:sp>
      <p:sp>
        <p:nvSpPr>
          <p:cNvPr id="14" name="Espace réservé du texte 4"/>
          <p:cNvSpPr txBox="1">
            <a:spLocks/>
          </p:cNvSpPr>
          <p:nvPr>
            <p:custDataLst>
              <p:tags r:id="rId6"/>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Saison du voyage dans le Limousin</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4F260E2E-A968-4CDB-9B28-F5BC2B7FA016}" type="slidenum">
              <a:rPr lang="fr-FR"/>
              <a:pPr>
                <a:defRPr/>
              </a:pPr>
              <a:t>119</a:t>
            </a:fld>
            <a:endParaRPr lang="fr-FR"/>
          </a:p>
        </p:txBody>
      </p:sp>
      <p:sp>
        <p:nvSpPr>
          <p:cNvPr id="7" name="ZoneTexte 6"/>
          <p:cNvSpPr txBox="1"/>
          <p:nvPr/>
        </p:nvSpPr>
        <p:spPr>
          <a:xfrm>
            <a:off x="468313" y="6308725"/>
            <a:ext cx="8675687" cy="261938"/>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QS11</a:t>
            </a:r>
            <a:r>
              <a:rPr lang="fr-FR" sz="1100" dirty="0">
                <a:solidFill>
                  <a:schemeClr val="tx1">
                    <a:lumMod val="75000"/>
                  </a:schemeClr>
                </a:solidFill>
                <a:latin typeface="+mn-lt"/>
              </a:rPr>
              <a:t>. Lorsque vous avez voyagé dans le Limousin, était-ce... ?</a:t>
            </a:r>
          </a:p>
        </p:txBody>
      </p:sp>
      <p:sp>
        <p:nvSpPr>
          <p:cNvPr id="8" name="Espace réservé du texte 4"/>
          <p:cNvSpPr txBox="1">
            <a:spLocks/>
          </p:cNvSpPr>
          <p:nvPr>
            <p:custDataLst>
              <p:tags r:id="rId2"/>
            </p:custDataLst>
          </p:nvPr>
        </p:nvSpPr>
        <p:spPr>
          <a:xfrm>
            <a:off x="6516216" y="6002853"/>
            <a:ext cx="2520280" cy="306467"/>
          </a:xfrm>
          <a:prstGeom prst="roundRect">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A déjà visité le Limousin : 342 </a:t>
            </a:r>
            <a:endParaRPr lang="fr-FR" sz="1200" i="1" dirty="0">
              <a:solidFill>
                <a:srgbClr val="000000"/>
              </a:solidFill>
              <a:latin typeface="+mn-lt"/>
              <a:ea typeface="ＭＳ Ｐゴシック" pitchFamily="1" charset="-128"/>
              <a:cs typeface="Arial" pitchFamily="34" charset="0"/>
            </a:endParaRPr>
          </a:p>
        </p:txBody>
      </p:sp>
      <p:graphicFrame>
        <p:nvGraphicFramePr>
          <p:cNvPr id="194568" name="Graphique 9"/>
          <p:cNvGraphicFramePr>
            <a:graphicFrameLocks/>
          </p:cNvGraphicFramePr>
          <p:nvPr/>
        </p:nvGraphicFramePr>
        <p:xfrm>
          <a:off x="0" y="1916113"/>
          <a:ext cx="5940425" cy="3384550"/>
        </p:xfrm>
        <a:graphic>
          <a:graphicData uri="http://schemas.openxmlformats.org/presentationml/2006/ole">
            <mc:AlternateContent xmlns:mc="http://schemas.openxmlformats.org/markup-compatibility/2006">
              <mc:Choice xmlns:v="urn:schemas-microsoft-com:vml" Requires="v">
                <p:oleObj spid="_x0000_s194569" r:id="rId5" imgW="5938019" imgH="3389670" progId="Excel.Chart.8">
                  <p:embed/>
                </p:oleObj>
              </mc:Choice>
              <mc:Fallback>
                <p:oleObj r:id="rId5" imgW="5938019" imgH="3389670" progId="Excel.Chart.8">
                  <p:embed/>
                  <p:pic>
                    <p:nvPicPr>
                      <p:cNvPr id="0" name="Graphique 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916113"/>
                        <a:ext cx="5940425" cy="3384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Espace réservé du pied de page 1"/>
          <p:cNvSpPr>
            <a:spLocks noGrp="1"/>
          </p:cNvSpPr>
          <p:nvPr>
            <p:ph type="ftr" sz="quarter" idx="21"/>
          </p:nvPr>
        </p:nvSpPr>
        <p:spPr>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fr-FR"/>
              <a:t>Titre du projet</a:t>
            </a:r>
          </a:p>
        </p:txBody>
      </p:sp>
      <p:sp>
        <p:nvSpPr>
          <p:cNvPr id="62466" name="Espace réservé du numéro de diapositive 2"/>
          <p:cNvSpPr>
            <a:spLocks noGrp="1"/>
          </p:cNvSpPr>
          <p:nvPr>
            <p:ph type="sldNum" sz="quarter" idx="22"/>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93D9D5F0-DD82-4942-8F1F-B8D956BF5DF3}" type="slidenum">
              <a:rPr lang="fr-FR"/>
              <a:pPr fontAlgn="base">
                <a:spcBef>
                  <a:spcPct val="0"/>
                </a:spcBef>
                <a:spcAft>
                  <a:spcPct val="0"/>
                </a:spcAft>
              </a:pPr>
              <a:t>12</a:t>
            </a:fld>
            <a:endParaRPr lang="fr-FR"/>
          </a:p>
        </p:txBody>
      </p:sp>
      <p:sp>
        <p:nvSpPr>
          <p:cNvPr id="14" name="Titre 13"/>
          <p:cNvSpPr>
            <a:spLocks noGrp="1"/>
          </p:cNvSpPr>
          <p:nvPr>
            <p:ph type="title"/>
          </p:nvPr>
        </p:nvSpPr>
        <p:spPr>
          <a:xfrm>
            <a:off x="1727200" y="2205038"/>
            <a:ext cx="5868988" cy="3168650"/>
          </a:xfrm>
        </p:spPr>
        <p:txBody>
          <a:bodyPr rtlCol="0"/>
          <a:lstStyle/>
          <a:p>
            <a:pPr fontAlgn="auto">
              <a:spcAft>
                <a:spcPts val="0"/>
              </a:spcAft>
              <a:defRPr/>
            </a:pPr>
            <a:r>
              <a:rPr lang="fr-FR" dirty="0" smtClean="0"/>
              <a:t>Le Limousin et ses régions limitrophes</a:t>
            </a:r>
            <a:endParaRPr lang="fr-FR" dirty="0"/>
          </a:p>
        </p:txBody>
      </p:sp>
      <p:sp>
        <p:nvSpPr>
          <p:cNvPr id="62468" name="Espace réservé du texte 14"/>
          <p:cNvSpPr>
            <a:spLocks noGrp="1"/>
          </p:cNvSpPr>
          <p:nvPr>
            <p:ph type="body" sz="quarter" idx="19"/>
          </p:nvPr>
        </p:nvSpPr>
        <p:spPr>
          <a:xfrm>
            <a:off x="719138" y="2205038"/>
            <a:ext cx="809625" cy="3168650"/>
          </a:xfrm>
        </p:spPr>
        <p:txBody>
          <a:bodyPr/>
          <a:lstStyle/>
          <a:p>
            <a:r>
              <a:rPr lang="fr-FR" smtClean="0"/>
              <a:t>1.</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Profils des visiteurs du Limousin</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793F3CFD-A438-49DE-B61E-C5B299019B34}" type="slidenum">
              <a:rPr lang="fr-FR"/>
              <a:pPr>
                <a:defRPr/>
              </a:pPr>
              <a:t>120</a:t>
            </a:fld>
            <a:endParaRPr lang="fr-FR"/>
          </a:p>
        </p:txBody>
      </p:sp>
      <p:sp>
        <p:nvSpPr>
          <p:cNvPr id="8" name="ZoneTexte 7"/>
          <p:cNvSpPr txBox="1"/>
          <p:nvPr/>
        </p:nvSpPr>
        <p:spPr>
          <a:xfrm>
            <a:off x="539750" y="5997575"/>
            <a:ext cx="4537075" cy="600075"/>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QS9reg</a:t>
            </a:r>
            <a:r>
              <a:rPr lang="fr-FR" sz="1100" dirty="0">
                <a:solidFill>
                  <a:schemeClr val="tx1">
                    <a:lumMod val="75000"/>
                  </a:schemeClr>
                </a:solidFill>
                <a:latin typeface="+mn-lt"/>
              </a:rPr>
              <a:t>. Au cours des 12 derniers mois, dans quelles régions avez-vous voyagé à titre personnel ? Que ce soit pour un week-end, un court séjour ou un long séjour.</a:t>
            </a:r>
          </a:p>
        </p:txBody>
      </p:sp>
      <p:sp>
        <p:nvSpPr>
          <p:cNvPr id="10" name="ZoneTexte 9"/>
          <p:cNvSpPr txBox="1"/>
          <p:nvPr/>
        </p:nvSpPr>
        <p:spPr>
          <a:xfrm>
            <a:off x="7956550" y="6176963"/>
            <a:ext cx="1079500" cy="276225"/>
          </a:xfrm>
          <a:prstGeom prst="rect">
            <a:avLst/>
          </a:prstGeom>
          <a:noFill/>
        </p:spPr>
        <p:txBody>
          <a:bodyPr>
            <a:spAutoFit/>
          </a:bodyPr>
          <a:lstStyle/>
          <a:p>
            <a:pPr fontAlgn="auto">
              <a:spcBef>
                <a:spcPts val="0"/>
              </a:spcBef>
              <a:spcAft>
                <a:spcPts val="0"/>
              </a:spcAft>
              <a:buClr>
                <a:schemeClr val="bg2">
                  <a:lumMod val="75000"/>
                </a:schemeClr>
              </a:buClr>
              <a:defRPr/>
            </a:pPr>
            <a:r>
              <a:rPr lang="fr-FR" sz="1200" dirty="0">
                <a:solidFill>
                  <a:schemeClr val="tx1">
                    <a:lumMod val="50000"/>
                  </a:schemeClr>
                </a:solidFill>
                <a:latin typeface="+mn-lt"/>
              </a:rPr>
              <a:t>*Base faible</a:t>
            </a:r>
          </a:p>
        </p:txBody>
      </p:sp>
      <p:sp>
        <p:nvSpPr>
          <p:cNvPr id="11" name="ZoneTexte 10"/>
          <p:cNvSpPr txBox="1"/>
          <p:nvPr/>
        </p:nvSpPr>
        <p:spPr>
          <a:xfrm>
            <a:off x="8172450" y="1398588"/>
            <a:ext cx="431800" cy="230187"/>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a:t>
            </a:r>
          </a:p>
        </p:txBody>
      </p:sp>
      <p:sp>
        <p:nvSpPr>
          <p:cNvPr id="12" name="ZoneTexte 11"/>
          <p:cNvSpPr txBox="1"/>
          <p:nvPr/>
        </p:nvSpPr>
        <p:spPr>
          <a:xfrm>
            <a:off x="3995738" y="1806575"/>
            <a:ext cx="288925" cy="231775"/>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a:t>
            </a:r>
          </a:p>
        </p:txBody>
      </p:sp>
      <p:graphicFrame>
        <p:nvGraphicFramePr>
          <p:cNvPr id="14" name="Tableau 13"/>
          <p:cNvGraphicFramePr>
            <a:graphicFrameLocks noGrp="1"/>
          </p:cNvGraphicFramePr>
          <p:nvPr/>
        </p:nvGraphicFramePr>
        <p:xfrm>
          <a:off x="5076825" y="1087438"/>
          <a:ext cx="3671888" cy="5076825"/>
        </p:xfrm>
        <a:graphic>
          <a:graphicData uri="http://schemas.openxmlformats.org/drawingml/2006/table">
            <a:tbl>
              <a:tblPr/>
              <a:tblGrid>
                <a:gridCol w="2571895"/>
                <a:gridCol w="550256"/>
                <a:gridCol w="550256"/>
              </a:tblGrid>
              <a:tr h="348802">
                <a:tc>
                  <a:txBody>
                    <a:bodyPr/>
                    <a:lstStyle/>
                    <a:p>
                      <a:pPr algn="l" fontAlgn="ctr"/>
                      <a:endParaRPr lang="fr-FR" sz="850" b="0" i="0" u="none" strike="noStrike" dirty="0">
                        <a:solidFill>
                          <a:srgbClr val="000000"/>
                        </a:solidFill>
                        <a:latin typeface="+mn-lt"/>
                      </a:endParaRPr>
                    </a:p>
                  </a:txBody>
                  <a:tcPr marL="4273" marR="4273" marT="4273" marB="0" anchor="ctr">
                    <a:lnL>
                      <a:noFill/>
                    </a:lnL>
                    <a:lnR w="12700" cap="flat" cmpd="sng" algn="ctr">
                      <a:solidFill>
                        <a:srgbClr val="7F7F7F"/>
                      </a:solidFill>
                      <a:prstDash val="solid"/>
                      <a:round/>
                      <a:headEnd type="none" w="med" len="med"/>
                      <a:tailEnd type="none" w="med" len="med"/>
                    </a:lnR>
                    <a:lnT>
                      <a:noFill/>
                    </a:lnT>
                    <a:lnB w="12700" cap="flat" cmpd="sng" algn="ctr">
                      <a:solidFill>
                        <a:srgbClr val="808080"/>
                      </a:solidFill>
                      <a:prstDash val="solid"/>
                      <a:round/>
                      <a:headEnd type="none" w="med" len="med"/>
                      <a:tailEnd type="none" w="med" len="med"/>
                    </a:lnB>
                  </a:tcPr>
                </a:tc>
                <a:tc>
                  <a:txBody>
                    <a:bodyPr/>
                    <a:lstStyle/>
                    <a:p>
                      <a:pPr algn="ctr" fontAlgn="ctr"/>
                      <a:r>
                        <a:rPr lang="fr-FR" sz="850" b="1" i="0" u="none" strike="noStrike">
                          <a:solidFill>
                            <a:srgbClr val="FFFFFF"/>
                          </a:solidFill>
                          <a:latin typeface="+mn-lt"/>
                        </a:rPr>
                        <a:t>Profils Français</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00BCE4"/>
                    </a:solidFill>
                  </a:tcPr>
                </a:tc>
                <a:tc>
                  <a:txBody>
                    <a:bodyPr/>
                    <a:lstStyle/>
                    <a:p>
                      <a:pPr algn="ctr" fontAlgn="ctr"/>
                      <a:r>
                        <a:rPr lang="fr-FR" sz="850" b="1" i="0" u="none" strike="noStrike">
                          <a:solidFill>
                            <a:srgbClr val="FFFFFF"/>
                          </a:solidFill>
                          <a:latin typeface="+mn-lt"/>
                        </a:rPr>
                        <a:t>Profils Visiteurs Limousin</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r>
              <a:tr h="118657">
                <a:tc>
                  <a:txBody>
                    <a:bodyPr/>
                    <a:lstStyle/>
                    <a:p>
                      <a:pPr algn="r" fontAlgn="ctr"/>
                      <a:r>
                        <a:rPr lang="fr-FR" sz="850" b="0" i="1" u="none" strike="noStrike" dirty="0">
                          <a:solidFill>
                            <a:srgbClr val="000000"/>
                          </a:solidFill>
                          <a:latin typeface="+mn-lt"/>
                        </a:rPr>
                        <a:t>Base</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8D8D8"/>
                    </a:solidFill>
                  </a:tcPr>
                </a:tc>
                <a:tc>
                  <a:txBody>
                    <a:bodyPr/>
                    <a:lstStyle/>
                    <a:p>
                      <a:pPr algn="ctr" fontAlgn="ctr"/>
                      <a:r>
                        <a:rPr lang="fr-FR" sz="850" b="0" i="1" u="none" strike="noStrike">
                          <a:solidFill>
                            <a:srgbClr val="000000"/>
                          </a:solidFill>
                          <a:latin typeface="+mn-lt"/>
                        </a:rPr>
                        <a:t>1007</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8D8D8"/>
                    </a:solidFill>
                  </a:tcPr>
                </a:tc>
                <a:tc>
                  <a:txBody>
                    <a:bodyPr/>
                    <a:lstStyle/>
                    <a:p>
                      <a:pPr algn="ctr" fontAlgn="ctr"/>
                      <a:r>
                        <a:rPr lang="fr-FR" sz="850" b="0" i="1" u="none" strike="noStrike">
                          <a:solidFill>
                            <a:srgbClr val="000000"/>
                          </a:solidFill>
                          <a:latin typeface="+mn-lt"/>
                        </a:rPr>
                        <a:t>53</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8D8D8"/>
                    </a:solidFill>
                  </a:tcPr>
                </a:tc>
              </a:tr>
              <a:tr h="118657">
                <a:tc>
                  <a:txBody>
                    <a:bodyPr/>
                    <a:lstStyle/>
                    <a:p>
                      <a:pPr algn="l" fontAlgn="ctr"/>
                      <a:r>
                        <a:rPr lang="fr-FR" sz="850" b="1" i="0" u="none" strike="noStrike" dirty="0">
                          <a:solidFill>
                            <a:srgbClr val="000000"/>
                          </a:solidFill>
                          <a:latin typeface="+mn-lt"/>
                        </a:rPr>
                        <a:t>REGION UDA5 </a:t>
                      </a:r>
                    </a:p>
                  </a:txBody>
                  <a:tcPr marL="4273" marR="4273" marT="4273" marB="0" anchor="ctr">
                    <a:lnL>
                      <a:noFill/>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 </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fr-FR" sz="850" b="0" i="0" u="none" strike="noStrike">
                          <a:solidFill>
                            <a:srgbClr val="000000"/>
                          </a:solidFill>
                          <a:latin typeface="+mn-lt"/>
                        </a:rPr>
                        <a:t> </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0" i="0" u="none" strike="noStrike" dirty="0">
                          <a:solidFill>
                            <a:srgbClr val="000000"/>
                          </a:solidFill>
                          <a:latin typeface="+mn-lt"/>
                        </a:rPr>
                        <a:t>IDF</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18%</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23%</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0" i="0" u="none" strike="noStrike" dirty="0">
                          <a:solidFill>
                            <a:srgbClr val="000000"/>
                          </a:solidFill>
                          <a:latin typeface="+mn-lt"/>
                        </a:rPr>
                        <a:t>Nord ouest</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23%</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1" i="0" u="none" strike="noStrike">
                          <a:solidFill>
                            <a:srgbClr val="000000"/>
                          </a:solidFill>
                          <a:latin typeface="+mn-lt"/>
                        </a:rPr>
                        <a:t>45%</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r>
              <a:tr h="118657">
                <a:tc>
                  <a:txBody>
                    <a:bodyPr/>
                    <a:lstStyle/>
                    <a:p>
                      <a:pPr algn="l" fontAlgn="ctr"/>
                      <a:r>
                        <a:rPr lang="fr-FR" sz="850" b="0" i="0" u="none" strike="noStrike" dirty="0">
                          <a:solidFill>
                            <a:srgbClr val="000000"/>
                          </a:solidFill>
                          <a:latin typeface="+mn-lt"/>
                        </a:rPr>
                        <a:t>Nord est</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23%</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sng" strike="noStrike">
                          <a:solidFill>
                            <a:srgbClr val="000000"/>
                          </a:solidFill>
                          <a:latin typeface="+mn-lt"/>
                        </a:rPr>
                        <a:t>4%</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CC"/>
                    </a:solidFill>
                  </a:tcPr>
                </a:tc>
              </a:tr>
              <a:tr h="118657">
                <a:tc>
                  <a:txBody>
                    <a:bodyPr/>
                    <a:lstStyle/>
                    <a:p>
                      <a:pPr algn="l" fontAlgn="ctr"/>
                      <a:r>
                        <a:rPr lang="fr-FR" sz="850" b="0" i="0" u="none" strike="noStrike" dirty="0">
                          <a:solidFill>
                            <a:srgbClr val="000000"/>
                          </a:solidFill>
                          <a:latin typeface="+mn-lt"/>
                        </a:rPr>
                        <a:t>Sud ouest</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11%</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1" i="0" u="none" strike="noStrike">
                          <a:solidFill>
                            <a:srgbClr val="000000"/>
                          </a:solidFill>
                          <a:latin typeface="+mn-lt"/>
                        </a:rPr>
                        <a:t>22%</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r>
              <a:tr h="118657">
                <a:tc>
                  <a:txBody>
                    <a:bodyPr/>
                    <a:lstStyle/>
                    <a:p>
                      <a:pPr algn="l" fontAlgn="ctr"/>
                      <a:r>
                        <a:rPr lang="fr-FR" sz="850" b="0" i="0" u="none" strike="noStrike" dirty="0">
                          <a:solidFill>
                            <a:srgbClr val="000000"/>
                          </a:solidFill>
                          <a:latin typeface="+mn-lt"/>
                        </a:rPr>
                        <a:t>Sud est</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25%</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sng" strike="noStrike">
                          <a:solidFill>
                            <a:srgbClr val="000000"/>
                          </a:solidFill>
                          <a:latin typeface="+mn-lt"/>
                        </a:rPr>
                        <a:t>6%</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CC"/>
                    </a:solidFill>
                  </a:tcPr>
                </a:tc>
              </a:tr>
              <a:tr h="118657">
                <a:tc>
                  <a:txBody>
                    <a:bodyPr/>
                    <a:lstStyle/>
                    <a:p>
                      <a:pPr algn="l" fontAlgn="ctr"/>
                      <a:r>
                        <a:rPr lang="fr-FR" sz="850" b="1" i="0" u="none" strike="noStrike" dirty="0">
                          <a:solidFill>
                            <a:srgbClr val="000000"/>
                          </a:solidFill>
                          <a:latin typeface="+mn-lt"/>
                        </a:rPr>
                        <a:t>DEPARTEMENT DE RESIDENCE</a:t>
                      </a:r>
                    </a:p>
                  </a:txBody>
                  <a:tcPr marL="4273" marR="4273" marT="4273" marB="0" anchor="ctr">
                    <a:lnL>
                      <a:noFill/>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 </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fr-FR" sz="850" b="0" i="0" u="none" strike="noStrike">
                          <a:solidFill>
                            <a:srgbClr val="000000"/>
                          </a:solidFill>
                          <a:latin typeface="+mn-lt"/>
                        </a:rPr>
                        <a:t> </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0" i="0" u="none" strike="noStrike" dirty="0">
                          <a:solidFill>
                            <a:srgbClr val="000000"/>
                          </a:solidFill>
                          <a:latin typeface="+mn-lt"/>
                        </a:rPr>
                        <a:t>Corrèze</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0%</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2%</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0" i="0" u="none" strike="noStrike" dirty="0">
                          <a:solidFill>
                            <a:srgbClr val="000000"/>
                          </a:solidFill>
                          <a:latin typeface="+mn-lt"/>
                        </a:rPr>
                        <a:t>Creuse</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0%</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0" i="0" u="none" strike="noStrike" dirty="0">
                          <a:solidFill>
                            <a:srgbClr val="000000"/>
                          </a:solidFill>
                          <a:latin typeface="+mn-lt"/>
                        </a:rPr>
                        <a:t>Haute Vienne</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1%</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1" i="0" u="none" strike="noStrike">
                          <a:solidFill>
                            <a:srgbClr val="000000"/>
                          </a:solidFill>
                          <a:latin typeface="+mn-lt"/>
                        </a:rPr>
                        <a:t>7%</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r>
              <a:tr h="118657">
                <a:tc>
                  <a:txBody>
                    <a:bodyPr/>
                    <a:lstStyle/>
                    <a:p>
                      <a:pPr algn="l" fontAlgn="ctr"/>
                      <a:r>
                        <a:rPr lang="fr-FR" sz="850" b="0" i="0" u="none" strike="noStrike">
                          <a:solidFill>
                            <a:srgbClr val="000000"/>
                          </a:solidFill>
                          <a:latin typeface="+mn-lt"/>
                        </a:rPr>
                        <a:t>Autres départements</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99%</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sng" strike="noStrike">
                          <a:solidFill>
                            <a:srgbClr val="000000"/>
                          </a:solidFill>
                          <a:latin typeface="+mn-lt"/>
                        </a:rPr>
                        <a:t>91%</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CC"/>
                    </a:solidFill>
                  </a:tcPr>
                </a:tc>
              </a:tr>
              <a:tr h="118657">
                <a:tc>
                  <a:txBody>
                    <a:bodyPr/>
                    <a:lstStyle/>
                    <a:p>
                      <a:pPr algn="l" fontAlgn="ctr"/>
                      <a:r>
                        <a:rPr lang="fr-FR" sz="850" b="1" i="0" u="none" strike="noStrike" dirty="0">
                          <a:solidFill>
                            <a:srgbClr val="000000"/>
                          </a:solidFill>
                          <a:latin typeface="+mn-lt"/>
                        </a:rPr>
                        <a:t>NOMBRE DE PERSONNES AU FOYER</a:t>
                      </a:r>
                    </a:p>
                  </a:txBody>
                  <a:tcPr marL="4273" marR="4273" marT="4273" marB="0" anchor="ctr">
                    <a:lnL>
                      <a:noFill/>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 </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fr-FR" sz="850" b="0" i="0" u="none" strike="noStrike">
                          <a:solidFill>
                            <a:srgbClr val="000000"/>
                          </a:solidFill>
                          <a:latin typeface="+mn-lt"/>
                        </a:rPr>
                        <a:t> </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0" i="0" u="none" strike="noStrike" dirty="0">
                          <a:solidFill>
                            <a:srgbClr val="000000"/>
                          </a:solidFill>
                          <a:latin typeface="+mn-lt"/>
                        </a:rPr>
                        <a:t>1 personne</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19%</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14%</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0" i="0" u="none" strike="noStrike" dirty="0">
                          <a:solidFill>
                            <a:srgbClr val="000000"/>
                          </a:solidFill>
                          <a:latin typeface="+mn-lt"/>
                        </a:rPr>
                        <a:t>2 personnes</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39%</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1" i="0" u="none" strike="noStrike">
                          <a:solidFill>
                            <a:srgbClr val="000000"/>
                          </a:solidFill>
                          <a:latin typeface="+mn-lt"/>
                        </a:rPr>
                        <a:t>59%</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r>
              <a:tr h="118657">
                <a:tc>
                  <a:txBody>
                    <a:bodyPr/>
                    <a:lstStyle/>
                    <a:p>
                      <a:pPr algn="l" fontAlgn="ctr"/>
                      <a:r>
                        <a:rPr lang="fr-FR" sz="850" b="0" i="0" u="none" strike="noStrike">
                          <a:solidFill>
                            <a:srgbClr val="000000"/>
                          </a:solidFill>
                          <a:latin typeface="+mn-lt"/>
                        </a:rPr>
                        <a:t>3 personnes</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19%</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12%</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0" i="0" u="none" strike="noStrike">
                          <a:solidFill>
                            <a:srgbClr val="000000"/>
                          </a:solidFill>
                          <a:latin typeface="+mn-lt"/>
                        </a:rPr>
                        <a:t>4 personnes</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17%</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10%</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0" i="0" u="none" strike="noStrike">
                          <a:solidFill>
                            <a:srgbClr val="000000"/>
                          </a:solidFill>
                          <a:latin typeface="+mn-lt"/>
                        </a:rPr>
                        <a:t>5 personnes et plus</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6%</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4%</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1" i="0" u="none" strike="noStrike">
                          <a:solidFill>
                            <a:srgbClr val="000000"/>
                          </a:solidFill>
                          <a:latin typeface="+mn-lt"/>
                        </a:rPr>
                        <a:t>NOMBRE D'ENFANTS AU FOYER</a:t>
                      </a:r>
                    </a:p>
                  </a:txBody>
                  <a:tcPr marL="4273" marR="4273" marT="4273" marB="0" anchor="ctr">
                    <a:lnL>
                      <a:noFill/>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 </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fr-FR" sz="850" b="0" i="0" u="none" strike="noStrike">
                          <a:solidFill>
                            <a:srgbClr val="000000"/>
                          </a:solidFill>
                          <a:latin typeface="+mn-lt"/>
                        </a:rPr>
                        <a:t> </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0" i="0" u="none" strike="noStrike">
                          <a:solidFill>
                            <a:srgbClr val="000000"/>
                          </a:solidFill>
                          <a:latin typeface="+mn-lt"/>
                        </a:rPr>
                        <a:t> Au moins 1 enfant au foyer</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1" i="0" u="none" strike="noStrike" dirty="0">
                          <a:solidFill>
                            <a:srgbClr val="000000"/>
                          </a:solidFill>
                          <a:latin typeface="+mn-lt"/>
                        </a:rPr>
                        <a:t>70%</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EECE1"/>
                    </a:solidFill>
                  </a:tcPr>
                </a:tc>
                <a:tc>
                  <a:txBody>
                    <a:bodyPr/>
                    <a:lstStyle/>
                    <a:p>
                      <a:pPr algn="ctr" fontAlgn="ctr"/>
                      <a:r>
                        <a:rPr lang="fr-FR" sz="850" b="0" i="0" u="none" strike="noStrike">
                          <a:solidFill>
                            <a:srgbClr val="000000"/>
                          </a:solidFill>
                          <a:latin typeface="+mn-lt"/>
                        </a:rPr>
                        <a:t>71%</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0" i="0" u="none" strike="noStrike">
                          <a:solidFill>
                            <a:srgbClr val="000000"/>
                          </a:solidFill>
                          <a:latin typeface="+mn-lt"/>
                        </a:rPr>
                        <a:t>1 enfant</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48%</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57%</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0" i="0" u="none" strike="noStrike">
                          <a:solidFill>
                            <a:srgbClr val="000000"/>
                          </a:solidFill>
                          <a:latin typeface="+mn-lt"/>
                        </a:rPr>
                        <a:t>2 enfants</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16%</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9%</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0" i="0" u="none" strike="noStrike">
                          <a:solidFill>
                            <a:srgbClr val="000000"/>
                          </a:solidFill>
                          <a:latin typeface="+mn-lt"/>
                        </a:rPr>
                        <a:t>3 enfants</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5%</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4%</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0" i="0" u="none" strike="noStrike">
                          <a:solidFill>
                            <a:srgbClr val="000000"/>
                          </a:solidFill>
                          <a:latin typeface="+mn-lt"/>
                        </a:rPr>
                        <a:t>4 enfants et plus</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1%</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0" i="0" u="none" strike="noStrike">
                          <a:solidFill>
                            <a:srgbClr val="000000"/>
                          </a:solidFill>
                          <a:latin typeface="+mn-lt"/>
                        </a:rPr>
                        <a:t>Aucun enfant</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1" i="0" u="none" strike="noStrike" dirty="0">
                          <a:solidFill>
                            <a:srgbClr val="000000"/>
                          </a:solidFill>
                          <a:latin typeface="+mn-lt"/>
                        </a:rPr>
                        <a:t>30%</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EECE1"/>
                    </a:solidFill>
                  </a:tcPr>
                </a:tc>
                <a:tc>
                  <a:txBody>
                    <a:bodyPr/>
                    <a:lstStyle/>
                    <a:p>
                      <a:pPr algn="ctr" fontAlgn="ctr"/>
                      <a:r>
                        <a:rPr lang="fr-FR" sz="850" b="0" i="0" u="none" strike="noStrike">
                          <a:solidFill>
                            <a:srgbClr val="000000"/>
                          </a:solidFill>
                          <a:latin typeface="+mn-lt"/>
                        </a:rPr>
                        <a:t>29%</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1" i="0" u="none" strike="noStrike">
                          <a:solidFill>
                            <a:srgbClr val="000000"/>
                          </a:solidFill>
                          <a:latin typeface="+mn-lt"/>
                        </a:rPr>
                        <a:t>AGE DES ENFANTS AU FOYER</a:t>
                      </a:r>
                    </a:p>
                  </a:txBody>
                  <a:tcPr marL="4273" marR="4273" marT="4273" marB="0" anchor="ctr">
                    <a:lnL>
                      <a:noFill/>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 </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fr-FR" sz="850" b="0" i="0" u="none" strike="noStrike">
                          <a:solidFill>
                            <a:srgbClr val="000000"/>
                          </a:solidFill>
                          <a:latin typeface="+mn-lt"/>
                        </a:rPr>
                        <a:t> </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1" i="0" u="none" strike="noStrike">
                          <a:solidFill>
                            <a:srgbClr val="000000"/>
                          </a:solidFill>
                          <a:latin typeface="+mn-lt"/>
                        </a:rPr>
                        <a:t> Au moins 1 enfant au foyer</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EECE1"/>
                    </a:solidFill>
                  </a:tcPr>
                </a:tc>
                <a:tc>
                  <a:txBody>
                    <a:bodyPr/>
                    <a:lstStyle/>
                    <a:p>
                      <a:pPr algn="ctr" fontAlgn="ctr"/>
                      <a:r>
                        <a:rPr lang="fr-FR" sz="850" b="1" i="0" u="none" strike="noStrike" dirty="0">
                          <a:solidFill>
                            <a:srgbClr val="000000"/>
                          </a:solidFill>
                          <a:latin typeface="+mn-lt"/>
                        </a:rPr>
                        <a:t>70%</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EECE1"/>
                    </a:solidFill>
                  </a:tcPr>
                </a:tc>
                <a:tc>
                  <a:txBody>
                    <a:bodyPr/>
                    <a:lstStyle/>
                    <a:p>
                      <a:pPr algn="ctr" fontAlgn="ctr"/>
                      <a:r>
                        <a:rPr lang="fr-FR" sz="850" b="1" i="0" u="none" strike="noStrike">
                          <a:solidFill>
                            <a:srgbClr val="000000"/>
                          </a:solidFill>
                          <a:latin typeface="+mn-lt"/>
                        </a:rPr>
                        <a:t>71%</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EECE1"/>
                    </a:solidFill>
                  </a:tcPr>
                </a:tc>
              </a:tr>
              <a:tr h="118657">
                <a:tc>
                  <a:txBody>
                    <a:bodyPr/>
                    <a:lstStyle/>
                    <a:p>
                      <a:pPr algn="l" fontAlgn="ctr"/>
                      <a:r>
                        <a:rPr lang="fr-FR" sz="850" b="1" i="0" u="none" strike="noStrike">
                          <a:solidFill>
                            <a:srgbClr val="000000"/>
                          </a:solidFill>
                          <a:latin typeface="+mn-lt"/>
                        </a:rPr>
                        <a:t> ST Moins de 15 ans</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1" i="0" u="none" strike="noStrike" dirty="0">
                          <a:solidFill>
                            <a:srgbClr val="000000"/>
                          </a:solidFill>
                          <a:latin typeface="+mn-lt"/>
                        </a:rPr>
                        <a:t>32%</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1" i="0" u="none" strike="noStrike">
                          <a:solidFill>
                            <a:srgbClr val="000000"/>
                          </a:solidFill>
                          <a:latin typeface="+mn-lt"/>
                        </a:rPr>
                        <a:t>22%</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0" i="0" u="none" strike="noStrike">
                          <a:solidFill>
                            <a:srgbClr val="000000"/>
                          </a:solidFill>
                          <a:latin typeface="+mn-lt"/>
                        </a:rPr>
                        <a:t>Moins de 1 an</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7%</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8%</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0" i="0" u="none" strike="noStrike">
                          <a:solidFill>
                            <a:srgbClr val="000000"/>
                          </a:solidFill>
                          <a:latin typeface="+mn-lt"/>
                        </a:rPr>
                        <a:t>1 an à moins de 3 ans</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6%</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3%</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0" i="0" u="none" strike="noStrike">
                          <a:solidFill>
                            <a:srgbClr val="000000"/>
                          </a:solidFill>
                          <a:latin typeface="+mn-lt"/>
                        </a:rPr>
                        <a:t>3 ans à moins de 6 ans</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8%</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2%</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0" i="0" u="none" strike="noStrike">
                          <a:solidFill>
                            <a:srgbClr val="000000"/>
                          </a:solidFill>
                          <a:latin typeface="+mn-lt"/>
                        </a:rPr>
                        <a:t>6 ans à moins de 10 ans</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11%</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11%</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0" i="0" u="none" strike="noStrike">
                          <a:solidFill>
                            <a:srgbClr val="000000"/>
                          </a:solidFill>
                          <a:latin typeface="+mn-lt"/>
                        </a:rPr>
                        <a:t>10 ans à moins de 15 ans</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12%</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7%</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1" i="0" u="none" strike="noStrike">
                          <a:solidFill>
                            <a:srgbClr val="000000"/>
                          </a:solidFill>
                          <a:latin typeface="+mn-lt"/>
                        </a:rPr>
                        <a:t> ST 15 ans et plus</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1" i="0" u="none" strike="noStrike">
                          <a:solidFill>
                            <a:srgbClr val="000000"/>
                          </a:solidFill>
                          <a:latin typeface="+mn-lt"/>
                        </a:rPr>
                        <a:t>41%</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1" i="0" u="none" strike="noStrike" dirty="0">
                          <a:solidFill>
                            <a:srgbClr val="000000"/>
                          </a:solidFill>
                          <a:latin typeface="+mn-lt"/>
                        </a:rPr>
                        <a:t>48%</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18657">
                <a:tc>
                  <a:txBody>
                    <a:bodyPr/>
                    <a:lstStyle/>
                    <a:p>
                      <a:pPr algn="l" fontAlgn="ctr"/>
                      <a:r>
                        <a:rPr lang="fr-FR" sz="850" b="1" i="0" u="none" strike="noStrike">
                          <a:solidFill>
                            <a:srgbClr val="000000"/>
                          </a:solidFill>
                          <a:latin typeface="+mn-lt"/>
                        </a:rPr>
                        <a:t>Aucun enfant</a:t>
                      </a:r>
                    </a:p>
                  </a:txBody>
                  <a:tcPr marL="4273" marR="4273" marT="4273"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EECE1"/>
                    </a:solidFill>
                  </a:tcPr>
                </a:tc>
                <a:tc>
                  <a:txBody>
                    <a:bodyPr/>
                    <a:lstStyle/>
                    <a:p>
                      <a:pPr algn="ctr" fontAlgn="ctr"/>
                      <a:r>
                        <a:rPr lang="fr-FR" sz="850" b="1" i="0" u="none" strike="noStrike">
                          <a:solidFill>
                            <a:srgbClr val="000000"/>
                          </a:solidFill>
                          <a:latin typeface="+mn-lt"/>
                        </a:rPr>
                        <a:t>30%</a:t>
                      </a:r>
                    </a:p>
                  </a:txBody>
                  <a:tcPr marL="4273" marR="4273" marT="4273"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EECE1"/>
                    </a:solidFill>
                  </a:tcPr>
                </a:tc>
                <a:tc>
                  <a:txBody>
                    <a:bodyPr/>
                    <a:lstStyle/>
                    <a:p>
                      <a:pPr algn="ctr" fontAlgn="ctr"/>
                      <a:r>
                        <a:rPr lang="fr-FR" sz="850" b="1" i="0" u="none" strike="noStrike" dirty="0">
                          <a:solidFill>
                            <a:srgbClr val="000000"/>
                          </a:solidFill>
                          <a:latin typeface="+mn-lt"/>
                        </a:rPr>
                        <a:t>29%</a:t>
                      </a:r>
                    </a:p>
                  </a:txBody>
                  <a:tcPr marL="4273" marR="4273" marT="4273"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EECE1"/>
                    </a:solidFill>
                  </a:tcPr>
                </a:tc>
              </a:tr>
            </a:tbl>
          </a:graphicData>
        </a:graphic>
      </p:graphicFrame>
      <p:sp>
        <p:nvSpPr>
          <p:cNvPr id="16" name="Rectangle 15"/>
          <p:cNvSpPr/>
          <p:nvPr/>
        </p:nvSpPr>
        <p:spPr>
          <a:xfrm>
            <a:off x="3059113" y="5445125"/>
            <a:ext cx="1296987" cy="28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graphicFrame>
        <p:nvGraphicFramePr>
          <p:cNvPr id="17" name="Tableau 16"/>
          <p:cNvGraphicFramePr>
            <a:graphicFrameLocks noGrp="1"/>
          </p:cNvGraphicFramePr>
          <p:nvPr/>
        </p:nvGraphicFramePr>
        <p:xfrm>
          <a:off x="468313" y="1484313"/>
          <a:ext cx="4054475" cy="3529012"/>
        </p:xfrm>
        <a:graphic>
          <a:graphicData uri="http://schemas.openxmlformats.org/drawingml/2006/table">
            <a:tbl>
              <a:tblPr/>
              <a:tblGrid>
                <a:gridCol w="2839897"/>
                <a:gridCol w="607596"/>
                <a:gridCol w="607596"/>
              </a:tblGrid>
              <a:tr h="220579">
                <a:tc>
                  <a:txBody>
                    <a:bodyPr/>
                    <a:lstStyle/>
                    <a:p>
                      <a:pPr algn="l" fontAlgn="ctr"/>
                      <a:endParaRPr lang="fr-FR" sz="850" b="0" i="0" u="none" strike="noStrike" dirty="0">
                        <a:solidFill>
                          <a:srgbClr val="000000"/>
                        </a:solidFill>
                        <a:latin typeface="+mn-lt"/>
                      </a:endParaRPr>
                    </a:p>
                  </a:txBody>
                  <a:tcPr marL="6684" marR="6684" marT="6684" marB="0" anchor="ctr">
                    <a:lnL>
                      <a:noFill/>
                    </a:lnL>
                    <a:lnR w="12700" cap="flat" cmpd="sng" algn="ctr">
                      <a:solidFill>
                        <a:srgbClr val="7F7F7F"/>
                      </a:solidFill>
                      <a:prstDash val="solid"/>
                      <a:round/>
                      <a:headEnd type="none" w="med" len="med"/>
                      <a:tailEnd type="none" w="med" len="med"/>
                    </a:lnR>
                    <a:lnT>
                      <a:noFill/>
                    </a:lnT>
                    <a:lnB w="12700" cap="flat" cmpd="sng" algn="ctr">
                      <a:solidFill>
                        <a:srgbClr val="808080"/>
                      </a:solidFill>
                      <a:prstDash val="solid"/>
                      <a:round/>
                      <a:headEnd type="none" w="med" len="med"/>
                      <a:tailEnd type="none" w="med" len="med"/>
                    </a:lnB>
                  </a:tcPr>
                </a:tc>
                <a:tc>
                  <a:txBody>
                    <a:bodyPr/>
                    <a:lstStyle/>
                    <a:p>
                      <a:pPr algn="ctr" fontAlgn="ctr"/>
                      <a:r>
                        <a:rPr lang="fr-FR" sz="850" b="1" i="0" u="none" strike="noStrike">
                          <a:solidFill>
                            <a:srgbClr val="FFFFFF"/>
                          </a:solidFill>
                          <a:latin typeface="+mn-lt"/>
                        </a:rPr>
                        <a:t>Profils Français</a:t>
                      </a:r>
                    </a:p>
                  </a:txBody>
                  <a:tcPr marL="6684" marR="6684" marT="6684"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00BCE4"/>
                    </a:solidFill>
                  </a:tcPr>
                </a:tc>
                <a:tc>
                  <a:txBody>
                    <a:bodyPr/>
                    <a:lstStyle/>
                    <a:p>
                      <a:pPr algn="ctr" fontAlgn="ctr"/>
                      <a:r>
                        <a:rPr lang="fr-FR" sz="850" b="1" i="0" u="none" strike="noStrike">
                          <a:solidFill>
                            <a:srgbClr val="FFFFFF"/>
                          </a:solidFill>
                          <a:latin typeface="+mn-lt"/>
                        </a:rPr>
                        <a:t>Profils Visiteurs Limousin</a:t>
                      </a:r>
                    </a:p>
                  </a:txBody>
                  <a:tcPr marL="6684" marR="6684" marT="6684"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r>
              <a:tr h="129600">
                <a:tc>
                  <a:txBody>
                    <a:bodyPr/>
                    <a:lstStyle/>
                    <a:p>
                      <a:pPr algn="r" fontAlgn="ctr"/>
                      <a:r>
                        <a:rPr lang="fr-FR" sz="850" b="0" i="1" u="none" strike="noStrike" dirty="0">
                          <a:solidFill>
                            <a:srgbClr val="000000"/>
                          </a:solidFill>
                          <a:latin typeface="+mn-lt"/>
                        </a:rPr>
                        <a:t>Base</a:t>
                      </a:r>
                    </a:p>
                  </a:txBody>
                  <a:tcPr marL="6684" marR="6684" marT="6684"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8D8D8"/>
                    </a:solidFill>
                  </a:tcPr>
                </a:tc>
                <a:tc>
                  <a:txBody>
                    <a:bodyPr/>
                    <a:lstStyle/>
                    <a:p>
                      <a:pPr algn="ctr" fontAlgn="ctr"/>
                      <a:r>
                        <a:rPr lang="fr-FR" sz="850" b="0" i="1" u="none" strike="noStrike">
                          <a:solidFill>
                            <a:srgbClr val="000000"/>
                          </a:solidFill>
                          <a:latin typeface="+mn-lt"/>
                        </a:rPr>
                        <a:t>1007</a:t>
                      </a:r>
                    </a:p>
                  </a:txBody>
                  <a:tcPr marL="6684" marR="6684" marT="6684"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8D8D8"/>
                    </a:solidFill>
                  </a:tcPr>
                </a:tc>
                <a:tc>
                  <a:txBody>
                    <a:bodyPr/>
                    <a:lstStyle/>
                    <a:p>
                      <a:pPr algn="ctr" fontAlgn="ctr"/>
                      <a:r>
                        <a:rPr lang="fr-FR" sz="850" b="0" i="1" u="none" strike="noStrike">
                          <a:solidFill>
                            <a:srgbClr val="000000"/>
                          </a:solidFill>
                          <a:latin typeface="+mn-lt"/>
                        </a:rPr>
                        <a:t>53</a:t>
                      </a:r>
                    </a:p>
                  </a:txBody>
                  <a:tcPr marL="6684" marR="6684" marT="6684"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8D8D8"/>
                    </a:solidFill>
                  </a:tcPr>
                </a:tc>
              </a:tr>
              <a:tr h="129600">
                <a:tc>
                  <a:txBody>
                    <a:bodyPr/>
                    <a:lstStyle/>
                    <a:p>
                      <a:pPr algn="l" fontAlgn="ctr"/>
                      <a:r>
                        <a:rPr lang="fr-FR" sz="850" b="1" i="0" u="none" strike="noStrike" dirty="0">
                          <a:solidFill>
                            <a:srgbClr val="000000"/>
                          </a:solidFill>
                          <a:latin typeface="+mn-lt"/>
                        </a:rPr>
                        <a:t>SEXE</a:t>
                      </a:r>
                    </a:p>
                  </a:txBody>
                  <a:tcPr marL="6684" marR="6684" marT="6684" marB="0" anchor="ctr">
                    <a:lnL>
                      <a:noFill/>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 </a:t>
                      </a:r>
                    </a:p>
                  </a:txBody>
                  <a:tcPr marL="6684" marR="6684" marT="6684"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fr-FR" sz="850" b="0" i="0" u="none" strike="noStrike">
                          <a:solidFill>
                            <a:srgbClr val="000000"/>
                          </a:solidFill>
                          <a:latin typeface="+mn-lt"/>
                        </a:rPr>
                        <a:t> </a:t>
                      </a:r>
                    </a:p>
                  </a:txBody>
                  <a:tcPr marL="6684" marR="6684" marT="6684"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29600">
                <a:tc>
                  <a:txBody>
                    <a:bodyPr/>
                    <a:lstStyle/>
                    <a:p>
                      <a:pPr algn="l" fontAlgn="ctr"/>
                      <a:r>
                        <a:rPr lang="fr-FR" sz="850" b="0" i="0" u="none" strike="noStrike">
                          <a:solidFill>
                            <a:srgbClr val="000000"/>
                          </a:solidFill>
                          <a:latin typeface="+mn-lt"/>
                        </a:rPr>
                        <a:t>homme</a:t>
                      </a:r>
                    </a:p>
                  </a:txBody>
                  <a:tcPr marL="6684" marR="6684" marT="6684"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48%</a:t>
                      </a:r>
                    </a:p>
                  </a:txBody>
                  <a:tcPr marL="6684" marR="6684" marT="6684"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54%</a:t>
                      </a:r>
                    </a:p>
                  </a:txBody>
                  <a:tcPr marL="6684" marR="6684" marT="6684"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29600">
                <a:tc>
                  <a:txBody>
                    <a:bodyPr/>
                    <a:lstStyle/>
                    <a:p>
                      <a:pPr algn="l" fontAlgn="ctr"/>
                      <a:r>
                        <a:rPr lang="fr-FR" sz="850" b="0" i="0" u="none" strike="noStrike" dirty="0">
                          <a:solidFill>
                            <a:srgbClr val="000000"/>
                          </a:solidFill>
                          <a:latin typeface="+mn-lt"/>
                        </a:rPr>
                        <a:t>femme</a:t>
                      </a:r>
                    </a:p>
                  </a:txBody>
                  <a:tcPr marL="6684" marR="6684" marT="6684"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52%</a:t>
                      </a:r>
                    </a:p>
                  </a:txBody>
                  <a:tcPr marL="6684" marR="6684" marT="6684"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46%</a:t>
                      </a:r>
                    </a:p>
                  </a:txBody>
                  <a:tcPr marL="6684" marR="6684" marT="6684"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29600">
                <a:tc>
                  <a:txBody>
                    <a:bodyPr/>
                    <a:lstStyle/>
                    <a:p>
                      <a:pPr algn="l" fontAlgn="ctr"/>
                      <a:r>
                        <a:rPr lang="fr-FR" sz="850" b="1" i="0" u="none" strike="noStrike" dirty="0">
                          <a:solidFill>
                            <a:srgbClr val="000000"/>
                          </a:solidFill>
                          <a:latin typeface="+mn-lt"/>
                        </a:rPr>
                        <a:t>AGE</a:t>
                      </a:r>
                    </a:p>
                  </a:txBody>
                  <a:tcPr marL="6684" marR="6684" marT="6684" marB="0" anchor="ctr">
                    <a:lnL>
                      <a:noFill/>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 </a:t>
                      </a:r>
                    </a:p>
                  </a:txBody>
                  <a:tcPr marL="6684" marR="6684" marT="6684"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fr-FR" sz="850" b="0" i="0" u="none" strike="noStrike">
                          <a:solidFill>
                            <a:srgbClr val="000000"/>
                          </a:solidFill>
                          <a:latin typeface="+mn-lt"/>
                        </a:rPr>
                        <a:t> </a:t>
                      </a:r>
                    </a:p>
                  </a:txBody>
                  <a:tcPr marL="6684" marR="6684" marT="6684"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29600">
                <a:tc>
                  <a:txBody>
                    <a:bodyPr/>
                    <a:lstStyle/>
                    <a:p>
                      <a:pPr algn="l" fontAlgn="ctr"/>
                      <a:r>
                        <a:rPr lang="fr-FR" sz="850" b="0" i="0" u="none" strike="noStrike" dirty="0">
                          <a:solidFill>
                            <a:srgbClr val="000000"/>
                          </a:solidFill>
                          <a:latin typeface="+mn-lt"/>
                        </a:rPr>
                        <a:t>18-24 ans</a:t>
                      </a:r>
                    </a:p>
                  </a:txBody>
                  <a:tcPr marL="6684" marR="6684" marT="6684"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11%</a:t>
                      </a:r>
                    </a:p>
                  </a:txBody>
                  <a:tcPr marL="6684" marR="6684" marT="6684"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12%</a:t>
                      </a:r>
                    </a:p>
                  </a:txBody>
                  <a:tcPr marL="6684" marR="6684" marT="6684"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29600">
                <a:tc>
                  <a:txBody>
                    <a:bodyPr/>
                    <a:lstStyle/>
                    <a:p>
                      <a:pPr algn="l" fontAlgn="ctr"/>
                      <a:r>
                        <a:rPr lang="fr-FR" sz="850" b="0" i="0" u="none" strike="noStrike" dirty="0">
                          <a:solidFill>
                            <a:srgbClr val="000000"/>
                          </a:solidFill>
                          <a:latin typeface="+mn-lt"/>
                        </a:rPr>
                        <a:t>25-34 ans</a:t>
                      </a:r>
                    </a:p>
                  </a:txBody>
                  <a:tcPr marL="6684" marR="6684" marT="6684"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16%</a:t>
                      </a:r>
                    </a:p>
                  </a:txBody>
                  <a:tcPr marL="6684" marR="6684" marT="6684"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21%</a:t>
                      </a:r>
                    </a:p>
                  </a:txBody>
                  <a:tcPr marL="6684" marR="6684" marT="6684"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29600">
                <a:tc>
                  <a:txBody>
                    <a:bodyPr/>
                    <a:lstStyle/>
                    <a:p>
                      <a:pPr algn="l" fontAlgn="ctr"/>
                      <a:r>
                        <a:rPr lang="fr-FR" sz="850" b="0" i="0" u="none" strike="noStrike" dirty="0">
                          <a:solidFill>
                            <a:srgbClr val="000000"/>
                          </a:solidFill>
                          <a:latin typeface="+mn-lt"/>
                        </a:rPr>
                        <a:t>35-49 ans</a:t>
                      </a:r>
                    </a:p>
                  </a:txBody>
                  <a:tcPr marL="6684" marR="6684" marT="6684"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27%</a:t>
                      </a:r>
                    </a:p>
                  </a:txBody>
                  <a:tcPr marL="6684" marR="6684" marT="6684"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19%</a:t>
                      </a:r>
                    </a:p>
                  </a:txBody>
                  <a:tcPr marL="6684" marR="6684" marT="6684"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29600">
                <a:tc>
                  <a:txBody>
                    <a:bodyPr/>
                    <a:lstStyle/>
                    <a:p>
                      <a:pPr algn="l" fontAlgn="ctr"/>
                      <a:r>
                        <a:rPr lang="fr-FR" sz="850" b="0" i="0" u="none" strike="noStrike" dirty="0">
                          <a:solidFill>
                            <a:srgbClr val="000000"/>
                          </a:solidFill>
                          <a:latin typeface="+mn-lt"/>
                        </a:rPr>
                        <a:t>50-64 ans</a:t>
                      </a:r>
                    </a:p>
                  </a:txBody>
                  <a:tcPr marL="6684" marR="6684" marT="6684"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25%</a:t>
                      </a:r>
                    </a:p>
                  </a:txBody>
                  <a:tcPr marL="6684" marR="6684" marT="6684"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27%</a:t>
                      </a:r>
                    </a:p>
                  </a:txBody>
                  <a:tcPr marL="6684" marR="6684" marT="6684"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29600">
                <a:tc>
                  <a:txBody>
                    <a:bodyPr/>
                    <a:lstStyle/>
                    <a:p>
                      <a:pPr algn="l" fontAlgn="ctr"/>
                      <a:r>
                        <a:rPr lang="fr-FR" sz="850" b="0" i="0" u="none" strike="noStrike" dirty="0">
                          <a:solidFill>
                            <a:srgbClr val="000000"/>
                          </a:solidFill>
                          <a:latin typeface="+mn-lt"/>
                        </a:rPr>
                        <a:t>65 ans et plus</a:t>
                      </a:r>
                    </a:p>
                  </a:txBody>
                  <a:tcPr marL="6684" marR="6684" marT="6684"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21%</a:t>
                      </a:r>
                    </a:p>
                  </a:txBody>
                  <a:tcPr marL="6684" marR="6684" marT="6684"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20%</a:t>
                      </a:r>
                    </a:p>
                  </a:txBody>
                  <a:tcPr marL="6684" marR="6684" marT="6684"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29600">
                <a:tc>
                  <a:txBody>
                    <a:bodyPr/>
                    <a:lstStyle/>
                    <a:p>
                      <a:pPr algn="l" fontAlgn="ctr"/>
                      <a:r>
                        <a:rPr lang="fr-FR" sz="850" b="0" i="0" u="none" strike="noStrike">
                          <a:solidFill>
                            <a:srgbClr val="000000"/>
                          </a:solidFill>
                          <a:latin typeface="+mn-lt"/>
                        </a:rPr>
                        <a:t>Age moyen</a:t>
                      </a:r>
                    </a:p>
                  </a:txBody>
                  <a:tcPr marL="6684" marR="6684" marT="6684"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47,3</a:t>
                      </a:r>
                    </a:p>
                  </a:txBody>
                  <a:tcPr marL="6684" marR="6684" marT="6684"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46,0</a:t>
                      </a:r>
                    </a:p>
                  </a:txBody>
                  <a:tcPr marL="6684" marR="6684" marT="6684"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29600">
                <a:tc>
                  <a:txBody>
                    <a:bodyPr/>
                    <a:lstStyle/>
                    <a:p>
                      <a:pPr algn="l" fontAlgn="ctr"/>
                      <a:r>
                        <a:rPr lang="fr-FR" sz="850" b="1" i="0" u="none" strike="noStrike">
                          <a:solidFill>
                            <a:srgbClr val="000000"/>
                          </a:solidFill>
                          <a:latin typeface="+mn-lt"/>
                        </a:rPr>
                        <a:t>PROFESSION DE L'INTERVIEWE</a:t>
                      </a:r>
                    </a:p>
                  </a:txBody>
                  <a:tcPr marL="6684" marR="6684" marT="6684" marB="0" anchor="ctr">
                    <a:lnL>
                      <a:noFill/>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 </a:t>
                      </a:r>
                    </a:p>
                  </a:txBody>
                  <a:tcPr marL="6684" marR="6684" marT="6684"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fr-FR" sz="850" b="0" i="0" u="none" strike="noStrike">
                          <a:solidFill>
                            <a:srgbClr val="000000"/>
                          </a:solidFill>
                          <a:latin typeface="+mn-lt"/>
                        </a:rPr>
                        <a:t> </a:t>
                      </a:r>
                    </a:p>
                  </a:txBody>
                  <a:tcPr marL="6684" marR="6684" marT="6684"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29600">
                <a:tc>
                  <a:txBody>
                    <a:bodyPr/>
                    <a:lstStyle/>
                    <a:p>
                      <a:pPr algn="l" fontAlgn="ctr"/>
                      <a:r>
                        <a:rPr lang="fr-FR" sz="850" b="0" i="0" u="none" strike="noStrike">
                          <a:solidFill>
                            <a:srgbClr val="000000"/>
                          </a:solidFill>
                          <a:latin typeface="+mn-lt"/>
                        </a:rPr>
                        <a:t> CSP+</a:t>
                      </a:r>
                    </a:p>
                  </a:txBody>
                  <a:tcPr marL="6684" marR="6684" marT="6684"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14%</a:t>
                      </a:r>
                    </a:p>
                  </a:txBody>
                  <a:tcPr marL="6684" marR="6684" marT="6684"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13%</a:t>
                      </a:r>
                    </a:p>
                  </a:txBody>
                  <a:tcPr marL="6684" marR="6684" marT="6684"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29600">
                <a:tc>
                  <a:txBody>
                    <a:bodyPr/>
                    <a:lstStyle/>
                    <a:p>
                      <a:pPr algn="l" fontAlgn="ctr"/>
                      <a:r>
                        <a:rPr lang="fr-FR" sz="850" b="0" i="0" u="none" strike="noStrike">
                          <a:solidFill>
                            <a:srgbClr val="000000"/>
                          </a:solidFill>
                          <a:latin typeface="+mn-lt"/>
                        </a:rPr>
                        <a:t> PROFESSION INTERMEDIAIRE</a:t>
                      </a:r>
                    </a:p>
                  </a:txBody>
                  <a:tcPr marL="6684" marR="6684" marT="6684"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15%</a:t>
                      </a:r>
                    </a:p>
                  </a:txBody>
                  <a:tcPr marL="6684" marR="6684" marT="6684"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15%</a:t>
                      </a:r>
                    </a:p>
                  </a:txBody>
                  <a:tcPr marL="6684" marR="6684" marT="6684"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29600">
                <a:tc>
                  <a:txBody>
                    <a:bodyPr/>
                    <a:lstStyle/>
                    <a:p>
                      <a:pPr algn="l" fontAlgn="ctr"/>
                      <a:r>
                        <a:rPr lang="fr-FR" sz="850" b="0" i="0" u="none" strike="noStrike">
                          <a:solidFill>
                            <a:srgbClr val="000000"/>
                          </a:solidFill>
                          <a:latin typeface="+mn-lt"/>
                        </a:rPr>
                        <a:t> CSP-</a:t>
                      </a:r>
                    </a:p>
                  </a:txBody>
                  <a:tcPr marL="6684" marR="6684" marT="6684"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31%</a:t>
                      </a:r>
                    </a:p>
                  </a:txBody>
                  <a:tcPr marL="6684" marR="6684" marT="6684"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38%</a:t>
                      </a:r>
                    </a:p>
                  </a:txBody>
                  <a:tcPr marL="6684" marR="6684" marT="6684"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29600">
                <a:tc>
                  <a:txBody>
                    <a:bodyPr/>
                    <a:lstStyle/>
                    <a:p>
                      <a:pPr algn="l" fontAlgn="ctr"/>
                      <a:r>
                        <a:rPr lang="fr-FR" sz="850" b="0" i="0" u="none" strike="noStrike">
                          <a:solidFill>
                            <a:srgbClr val="000000"/>
                          </a:solidFill>
                          <a:latin typeface="+mn-lt"/>
                        </a:rPr>
                        <a:t> INACTIFS</a:t>
                      </a:r>
                    </a:p>
                  </a:txBody>
                  <a:tcPr marL="6684" marR="6684" marT="6684"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40%</a:t>
                      </a:r>
                    </a:p>
                  </a:txBody>
                  <a:tcPr marL="6684" marR="6684" marT="6684"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34%</a:t>
                      </a:r>
                    </a:p>
                  </a:txBody>
                  <a:tcPr marL="6684" marR="6684" marT="6684"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29600">
                <a:tc>
                  <a:txBody>
                    <a:bodyPr/>
                    <a:lstStyle/>
                    <a:p>
                      <a:pPr algn="l" fontAlgn="ctr"/>
                      <a:r>
                        <a:rPr lang="fr-FR" sz="850" b="0" i="0" u="none" strike="noStrike" dirty="0" smtClean="0">
                          <a:solidFill>
                            <a:srgbClr val="000000"/>
                          </a:solidFill>
                          <a:latin typeface="+mn-lt"/>
                        </a:rPr>
                        <a:t>  Dont </a:t>
                      </a:r>
                      <a:r>
                        <a:rPr lang="fr-FR" sz="850" b="0" i="0" u="none" strike="noStrike" dirty="0">
                          <a:solidFill>
                            <a:srgbClr val="000000"/>
                          </a:solidFill>
                          <a:latin typeface="+mn-lt"/>
                        </a:rPr>
                        <a:t>: Retraité ou préretraité</a:t>
                      </a:r>
                    </a:p>
                  </a:txBody>
                  <a:tcPr marL="6684" marR="6684" marT="6684"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27%</a:t>
                      </a:r>
                    </a:p>
                  </a:txBody>
                  <a:tcPr marL="6684" marR="6684" marT="6684"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27%</a:t>
                      </a:r>
                    </a:p>
                  </a:txBody>
                  <a:tcPr marL="6684" marR="6684" marT="6684"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29600">
                <a:tc>
                  <a:txBody>
                    <a:bodyPr/>
                    <a:lstStyle/>
                    <a:p>
                      <a:pPr algn="l" fontAlgn="ctr"/>
                      <a:r>
                        <a:rPr lang="fr-FR" sz="850" b="1" i="0" u="none" strike="noStrike" dirty="0">
                          <a:solidFill>
                            <a:srgbClr val="000000"/>
                          </a:solidFill>
                          <a:latin typeface="+mn-lt"/>
                        </a:rPr>
                        <a:t>TAILLE D'AGGLOMERATION</a:t>
                      </a:r>
                    </a:p>
                  </a:txBody>
                  <a:tcPr marL="6684" marR="6684" marT="6684" marB="0" anchor="ctr">
                    <a:lnL>
                      <a:noFill/>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 </a:t>
                      </a:r>
                    </a:p>
                  </a:txBody>
                  <a:tcPr marL="6684" marR="6684" marT="6684"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fr-FR" sz="850" b="0" i="0" u="none" strike="noStrike">
                          <a:solidFill>
                            <a:srgbClr val="000000"/>
                          </a:solidFill>
                          <a:latin typeface="+mn-lt"/>
                        </a:rPr>
                        <a:t> </a:t>
                      </a:r>
                    </a:p>
                  </a:txBody>
                  <a:tcPr marL="6684" marR="6684" marT="6684"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29600">
                <a:tc>
                  <a:txBody>
                    <a:bodyPr/>
                    <a:lstStyle/>
                    <a:p>
                      <a:pPr algn="l" fontAlgn="ctr"/>
                      <a:r>
                        <a:rPr lang="fr-FR" sz="850" b="0" i="0" u="none" strike="noStrike">
                          <a:solidFill>
                            <a:srgbClr val="000000"/>
                          </a:solidFill>
                          <a:latin typeface="+mn-lt"/>
                        </a:rPr>
                        <a:t>Moins de 2 000 habitants</a:t>
                      </a:r>
                    </a:p>
                  </a:txBody>
                  <a:tcPr marL="6684" marR="6684" marT="6684"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23%</a:t>
                      </a:r>
                    </a:p>
                  </a:txBody>
                  <a:tcPr marL="6684" marR="6684" marT="6684"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33%</a:t>
                      </a:r>
                    </a:p>
                  </a:txBody>
                  <a:tcPr marL="6684" marR="6684" marT="6684"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29600">
                <a:tc>
                  <a:txBody>
                    <a:bodyPr/>
                    <a:lstStyle/>
                    <a:p>
                      <a:pPr algn="l" fontAlgn="ctr"/>
                      <a:r>
                        <a:rPr lang="fr-FR" sz="850" b="0" i="0" u="none" strike="noStrike">
                          <a:solidFill>
                            <a:srgbClr val="000000"/>
                          </a:solidFill>
                          <a:latin typeface="+mn-lt"/>
                        </a:rPr>
                        <a:t>de 2 000 à moins de 20 000 habitants</a:t>
                      </a:r>
                    </a:p>
                  </a:txBody>
                  <a:tcPr marL="6684" marR="6684" marT="6684"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17%</a:t>
                      </a:r>
                    </a:p>
                  </a:txBody>
                  <a:tcPr marL="6684" marR="6684" marT="6684"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18%</a:t>
                      </a:r>
                    </a:p>
                  </a:txBody>
                  <a:tcPr marL="6684" marR="6684" marT="6684"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29600">
                <a:tc>
                  <a:txBody>
                    <a:bodyPr/>
                    <a:lstStyle/>
                    <a:p>
                      <a:pPr algn="l" fontAlgn="ctr"/>
                      <a:r>
                        <a:rPr lang="fr-FR" sz="850" b="0" i="0" u="none" strike="noStrike">
                          <a:solidFill>
                            <a:srgbClr val="000000"/>
                          </a:solidFill>
                          <a:latin typeface="+mn-lt"/>
                        </a:rPr>
                        <a:t>de 20 000 à 100 000 habitants</a:t>
                      </a:r>
                    </a:p>
                  </a:txBody>
                  <a:tcPr marL="6684" marR="6684" marT="6684"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14%</a:t>
                      </a:r>
                    </a:p>
                  </a:txBody>
                  <a:tcPr marL="6684" marR="6684" marT="6684"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5%</a:t>
                      </a:r>
                    </a:p>
                  </a:txBody>
                  <a:tcPr marL="6684" marR="6684" marT="6684"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29600">
                <a:tc>
                  <a:txBody>
                    <a:bodyPr/>
                    <a:lstStyle/>
                    <a:p>
                      <a:pPr algn="l" fontAlgn="ctr"/>
                      <a:r>
                        <a:rPr lang="fr-FR" sz="850" b="0" i="0" u="none" strike="noStrike" dirty="0">
                          <a:solidFill>
                            <a:srgbClr val="000000"/>
                          </a:solidFill>
                          <a:latin typeface="+mn-lt"/>
                        </a:rPr>
                        <a:t>Plus de 100 000 habitants</a:t>
                      </a:r>
                    </a:p>
                  </a:txBody>
                  <a:tcPr marL="6684" marR="6684" marT="6684"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30%</a:t>
                      </a:r>
                    </a:p>
                  </a:txBody>
                  <a:tcPr marL="6684" marR="6684" marT="6684"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25%</a:t>
                      </a:r>
                    </a:p>
                  </a:txBody>
                  <a:tcPr marL="6684" marR="6684" marT="6684"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29600">
                <a:tc>
                  <a:txBody>
                    <a:bodyPr/>
                    <a:lstStyle/>
                    <a:p>
                      <a:pPr algn="l" fontAlgn="ctr"/>
                      <a:r>
                        <a:rPr lang="fr-FR" sz="850" b="0" i="0" u="none" strike="noStrike" dirty="0">
                          <a:solidFill>
                            <a:srgbClr val="000000"/>
                          </a:solidFill>
                          <a:latin typeface="+mn-lt"/>
                        </a:rPr>
                        <a:t>Agglomération parisienne</a:t>
                      </a:r>
                    </a:p>
                  </a:txBody>
                  <a:tcPr marL="6684" marR="6684" marT="6684" marB="0" anchor="ctr">
                    <a:lnL w="12700" cap="flat" cmpd="sng" algn="ctr">
                      <a:solidFill>
                        <a:srgbClr val="808080"/>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a:solidFill>
                            <a:srgbClr val="000000"/>
                          </a:solidFill>
                          <a:latin typeface="+mn-lt"/>
                        </a:rPr>
                        <a:t>16%</a:t>
                      </a:r>
                    </a:p>
                  </a:txBody>
                  <a:tcPr marL="6684" marR="6684" marT="6684" marB="0" anchor="ctr">
                    <a:lnL w="1270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50" b="0" i="0" u="none" strike="noStrike" dirty="0">
                          <a:solidFill>
                            <a:srgbClr val="000000"/>
                          </a:solidFill>
                          <a:latin typeface="+mn-lt"/>
                        </a:rPr>
                        <a:t>19%</a:t>
                      </a:r>
                    </a:p>
                  </a:txBody>
                  <a:tcPr marL="6684" marR="6684" marT="6684" marB="0" anchor="ctr">
                    <a:lnL w="635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bl>
          </a:graphicData>
        </a:graphic>
      </p:graphicFrame>
      <p:sp>
        <p:nvSpPr>
          <p:cNvPr id="9" name="ZoneTexte 8"/>
          <p:cNvSpPr txBox="1"/>
          <p:nvPr/>
        </p:nvSpPr>
        <p:spPr>
          <a:xfrm>
            <a:off x="8459788" y="1484313"/>
            <a:ext cx="433387" cy="215900"/>
          </a:xfrm>
          <a:prstGeom prst="rect">
            <a:avLst/>
          </a:prstGeom>
          <a:noFill/>
        </p:spPr>
        <p:txBody>
          <a:bodyPr>
            <a:spAutoFit/>
          </a:bodyPr>
          <a:lstStyle/>
          <a:p>
            <a:pPr fontAlgn="auto">
              <a:spcBef>
                <a:spcPts val="0"/>
              </a:spcBef>
              <a:spcAft>
                <a:spcPts val="0"/>
              </a:spcAft>
              <a:buClr>
                <a:schemeClr val="bg2">
                  <a:lumMod val="75000"/>
                </a:schemeClr>
              </a:buClr>
              <a:defRPr/>
            </a:pPr>
            <a:r>
              <a:rPr lang="fr-FR" sz="800" dirty="0">
                <a:solidFill>
                  <a:schemeClr val="tx1">
                    <a:lumMod val="50000"/>
                  </a:schemeClr>
                </a:solidFill>
                <a:latin typeface="+mn-lt"/>
              </a:rPr>
              <a:t>*</a:t>
            </a:r>
          </a:p>
        </p:txBody>
      </p:sp>
      <p:sp>
        <p:nvSpPr>
          <p:cNvPr id="18" name="ZoneTexte 17"/>
          <p:cNvSpPr txBox="1"/>
          <p:nvPr/>
        </p:nvSpPr>
        <p:spPr>
          <a:xfrm>
            <a:off x="4211638" y="1844675"/>
            <a:ext cx="431800" cy="215900"/>
          </a:xfrm>
          <a:prstGeom prst="rect">
            <a:avLst/>
          </a:prstGeom>
          <a:noFill/>
        </p:spPr>
        <p:txBody>
          <a:bodyPr>
            <a:spAutoFit/>
          </a:bodyPr>
          <a:lstStyle/>
          <a:p>
            <a:pPr fontAlgn="auto">
              <a:spcBef>
                <a:spcPts val="0"/>
              </a:spcBef>
              <a:spcAft>
                <a:spcPts val="0"/>
              </a:spcAft>
              <a:buClr>
                <a:schemeClr val="bg2">
                  <a:lumMod val="75000"/>
                </a:schemeClr>
              </a:buClr>
              <a:defRPr/>
            </a:pPr>
            <a:r>
              <a:rPr lang="fr-FR" sz="800" dirty="0">
                <a:solidFill>
                  <a:schemeClr val="tx1">
                    <a:lumMod val="50000"/>
                  </a:schemeClr>
                </a:solidFill>
                <a:latin typeface="+mn-lt"/>
              </a:rPr>
              <a:t>*</a:t>
            </a:r>
          </a:p>
        </p:txBody>
      </p:sp>
      <p:sp>
        <p:nvSpPr>
          <p:cNvPr id="19" name="ZoneTexte 18"/>
          <p:cNvSpPr txBox="1"/>
          <p:nvPr/>
        </p:nvSpPr>
        <p:spPr>
          <a:xfrm>
            <a:off x="179388" y="5300663"/>
            <a:ext cx="4608512" cy="461962"/>
          </a:xfrm>
          <a:prstGeom prst="rect">
            <a:avLst/>
          </a:prstGeom>
          <a:noFill/>
        </p:spPr>
        <p:txBody>
          <a:bodyPr>
            <a:spAutoFit/>
          </a:bodyPr>
          <a:lstStyle/>
          <a:p>
            <a:pPr fontAlgn="auto">
              <a:spcBef>
                <a:spcPts val="0"/>
              </a:spcBef>
              <a:spcAft>
                <a:spcPts val="0"/>
              </a:spcAft>
              <a:buClr>
                <a:schemeClr val="bg2">
                  <a:lumMod val="75000"/>
                </a:schemeClr>
              </a:buClr>
              <a:defRPr/>
            </a:pPr>
            <a:r>
              <a:rPr lang="fr-FR" sz="1200" b="1" dirty="0">
                <a:solidFill>
                  <a:srgbClr val="00B0F0"/>
                </a:solidFill>
                <a:latin typeface="+mn-lt"/>
              </a:rPr>
              <a:t>Exemple de lecture </a:t>
            </a:r>
            <a:r>
              <a:rPr lang="fr-FR" sz="1200" dirty="0">
                <a:solidFill>
                  <a:schemeClr val="tx1">
                    <a:lumMod val="50000"/>
                  </a:schemeClr>
                </a:solidFill>
                <a:latin typeface="+mn-lt"/>
              </a:rPr>
              <a:t>: 12% des visiteurs au cours des 12 derniers mois de la région du Limousin ont entre 18 et 24 ans.</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sz="2000" dirty="0" smtClean="0"/>
              <a:t>Le Limousin est l’une des régions les moins visitées. Les Français voyagent principalement en région PACA, parisienne ou bretonne.</a:t>
            </a:r>
            <a:endParaRPr lang="fr-FR" sz="2000" dirty="0"/>
          </a:p>
        </p:txBody>
      </p:sp>
      <p:sp>
        <p:nvSpPr>
          <p:cNvPr id="4" name="Espace réservé du numéro de diapositive 3"/>
          <p:cNvSpPr>
            <a:spLocks noGrp="1"/>
          </p:cNvSpPr>
          <p:nvPr>
            <p:ph type="sldNum" sz="quarter" idx="31"/>
          </p:nvPr>
        </p:nvSpPr>
        <p:spPr/>
        <p:txBody>
          <a:bodyPr/>
          <a:lstStyle/>
          <a:p>
            <a:pPr>
              <a:defRPr/>
            </a:pPr>
            <a:fld id="{6D5A9F04-D7E7-495A-BCE2-F651646158C0}" type="slidenum">
              <a:rPr lang="fr-FR"/>
              <a:pPr>
                <a:defRPr/>
              </a:pPr>
              <a:t>121</a:t>
            </a:fld>
            <a:endParaRPr lang="fr-FR" dirty="0"/>
          </a:p>
        </p:txBody>
      </p:sp>
      <p:sp>
        <p:nvSpPr>
          <p:cNvPr id="7"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33" name="Flèche vers le haut 32"/>
          <p:cNvSpPr/>
          <p:nvPr/>
        </p:nvSpPr>
        <p:spPr>
          <a:xfrm>
            <a:off x="504825" y="1557338"/>
            <a:ext cx="1763713" cy="4608512"/>
          </a:xfrm>
          <a:prstGeom prst="upArrow">
            <a:avLst>
              <a:gd name="adj1" fmla="val 50000"/>
              <a:gd name="adj2" fmla="val 35958"/>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graphicFrame>
        <p:nvGraphicFramePr>
          <p:cNvPr id="34" name="Tableau 33"/>
          <p:cNvGraphicFramePr>
            <a:graphicFrameLocks noGrp="1"/>
          </p:cNvGraphicFramePr>
          <p:nvPr/>
        </p:nvGraphicFramePr>
        <p:xfrm>
          <a:off x="827088" y="2205038"/>
          <a:ext cx="1152525" cy="3960812"/>
        </p:xfrm>
        <a:graphic>
          <a:graphicData uri="http://schemas.openxmlformats.org/drawingml/2006/table">
            <a:tbl>
              <a:tblPr firstRow="1" bandRow="1">
                <a:tableStyleId>{5C22544A-7EE6-4342-B048-85BDC9FD1C3A}</a:tableStyleId>
              </a:tblPr>
              <a:tblGrid>
                <a:gridCol w="1152128"/>
              </a:tblGrid>
              <a:tr h="180020">
                <a:tc>
                  <a:txBody>
                    <a:bodyPr/>
                    <a:lstStyle/>
                    <a:p>
                      <a:pPr algn="ctr"/>
                      <a:r>
                        <a:rPr lang="fr-FR" sz="900" b="1" dirty="0" smtClean="0">
                          <a:solidFill>
                            <a:schemeClr val="tx2"/>
                          </a:solidFill>
                        </a:rPr>
                        <a:t>PACA</a:t>
                      </a:r>
                      <a:endParaRPr lang="fr-FR" sz="900" b="1" dirty="0">
                        <a:solidFill>
                          <a:schemeClr val="tx2"/>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1" dirty="0" smtClean="0">
                          <a:solidFill>
                            <a:schemeClr val="tx2"/>
                          </a:solidFill>
                        </a:rPr>
                        <a:t>Ile de France</a:t>
                      </a:r>
                      <a:endParaRPr lang="fr-FR" sz="900" b="1" dirty="0">
                        <a:solidFill>
                          <a:schemeClr val="tx2"/>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1" dirty="0" smtClean="0">
                          <a:solidFill>
                            <a:schemeClr val="tx2"/>
                          </a:solidFill>
                        </a:rPr>
                        <a:t>Bretagne</a:t>
                      </a:r>
                      <a:endParaRPr lang="fr-FR" sz="900" b="1" dirty="0">
                        <a:solidFill>
                          <a:schemeClr val="tx2"/>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Rhône-Alpes</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Languedoc-Roussillon</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Pays de la Loire</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Aquitaine</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Midi-Pyrénées</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Poitou-Charentes</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Alsace</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Auvergne</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Basse-Normandie</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Bourgogne</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Haute-Normandie</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Centre</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Nord-Pas-de-Calais</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Lorraine</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Franche-Comté</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1" kern="1200" dirty="0" smtClean="0">
                          <a:solidFill>
                            <a:schemeClr val="tx2"/>
                          </a:solidFill>
                          <a:latin typeface="+mn-lt"/>
                          <a:ea typeface="+mn-ea"/>
                          <a:cs typeface="+mn-cs"/>
                        </a:rPr>
                        <a:t>Limousin</a:t>
                      </a:r>
                      <a:endParaRPr lang="fr-FR" sz="900" b="1" kern="1200" dirty="0">
                        <a:solidFill>
                          <a:schemeClr val="tx2"/>
                        </a:solidFill>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Champagne-Ardenne</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kern="1200" dirty="0" smtClean="0">
                          <a:solidFill>
                            <a:schemeClr val="bg1">
                              <a:lumMod val="50000"/>
                            </a:schemeClr>
                          </a:solidFill>
                          <a:latin typeface="+mn-lt"/>
                          <a:ea typeface="+mn-ea"/>
                          <a:cs typeface="+mn-cs"/>
                        </a:rPr>
                        <a:t>Corse</a:t>
                      </a:r>
                      <a:endParaRPr lang="fr-FR" sz="900" b="0" kern="1200" dirty="0">
                        <a:solidFill>
                          <a:schemeClr val="bg1">
                            <a:lumMod val="50000"/>
                          </a:schemeClr>
                        </a:solidFill>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Picardie</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5" name="Rectangle 34"/>
          <p:cNvSpPr/>
          <p:nvPr/>
        </p:nvSpPr>
        <p:spPr>
          <a:xfrm>
            <a:off x="2771775" y="1763713"/>
            <a:ext cx="5976938" cy="1233487"/>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Les 3 régions les plus visitées au cours des 12 derniers mois sont les 3 régions les plus connues des Français :</a:t>
            </a:r>
          </a:p>
          <a:p>
            <a:pPr marL="285750" indent="-285750" fontAlgn="auto">
              <a:spcBef>
                <a:spcPts val="0"/>
              </a:spcBef>
              <a:spcAft>
                <a:spcPts val="0"/>
              </a:spcAft>
              <a:buFontTx/>
              <a:buChar char="-"/>
              <a:defRPr/>
            </a:pPr>
            <a:r>
              <a:rPr lang="fr-FR" sz="1400" dirty="0">
                <a:solidFill>
                  <a:schemeClr val="tx2"/>
                </a:solidFill>
              </a:rPr>
              <a:t>PACA (visite : 23% / notoriété globale : 84%)</a:t>
            </a:r>
          </a:p>
          <a:p>
            <a:pPr marL="285750" indent="-285750" fontAlgn="auto">
              <a:spcBef>
                <a:spcPts val="0"/>
              </a:spcBef>
              <a:spcAft>
                <a:spcPts val="0"/>
              </a:spcAft>
              <a:buFontTx/>
              <a:buChar char="-"/>
              <a:defRPr/>
            </a:pPr>
            <a:r>
              <a:rPr lang="fr-FR" sz="1400" dirty="0">
                <a:solidFill>
                  <a:schemeClr val="tx2"/>
                </a:solidFill>
              </a:rPr>
              <a:t>Ile de France (visite : 23% / notoriété globale : 85%)</a:t>
            </a:r>
          </a:p>
          <a:p>
            <a:pPr marL="285750" indent="-285750" fontAlgn="auto">
              <a:spcBef>
                <a:spcPts val="0"/>
              </a:spcBef>
              <a:spcAft>
                <a:spcPts val="0"/>
              </a:spcAft>
              <a:buFontTx/>
              <a:buChar char="-"/>
              <a:defRPr/>
            </a:pPr>
            <a:r>
              <a:rPr lang="fr-FR" sz="1400" dirty="0">
                <a:solidFill>
                  <a:schemeClr val="tx2"/>
                </a:solidFill>
              </a:rPr>
              <a:t>Bretagne (visite : 20% / notoriété globale : 85%)</a:t>
            </a:r>
          </a:p>
        </p:txBody>
      </p:sp>
      <p:sp>
        <p:nvSpPr>
          <p:cNvPr id="36" name="Parenthèse fermante 35"/>
          <p:cNvSpPr/>
          <p:nvPr/>
        </p:nvSpPr>
        <p:spPr>
          <a:xfrm>
            <a:off x="1635125" y="2108200"/>
            <a:ext cx="401638" cy="600075"/>
          </a:xfrm>
          <a:prstGeom prst="rightBracket">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cxnSp>
        <p:nvCxnSpPr>
          <p:cNvPr id="37" name="Connecteur droit 36"/>
          <p:cNvCxnSpPr>
            <a:endCxn id="35" idx="1"/>
          </p:cNvCxnSpPr>
          <p:nvPr/>
        </p:nvCxnSpPr>
        <p:spPr>
          <a:xfrm>
            <a:off x="2036763" y="2379663"/>
            <a:ext cx="735012" cy="0"/>
          </a:xfrm>
          <a:prstGeom prst="line">
            <a:avLst/>
          </a:prstGeom>
          <a:ln>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771775" y="3500438"/>
            <a:ext cx="5976938" cy="2952750"/>
          </a:xfrm>
          <a:prstGeom prst="rect">
            <a:avLst/>
          </a:prstGeom>
          <a:solidFill>
            <a:schemeClr val="bg1"/>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defRPr/>
            </a:pPr>
            <a:r>
              <a:rPr lang="fr-FR" sz="1400" dirty="0">
                <a:solidFill>
                  <a:schemeClr val="tx2"/>
                </a:solidFill>
              </a:rPr>
              <a:t>Bien que le </a:t>
            </a:r>
            <a:r>
              <a:rPr lang="fr-FR" sz="1400" b="1" dirty="0">
                <a:solidFill>
                  <a:schemeClr val="tx2"/>
                </a:solidFill>
              </a:rPr>
              <a:t>Limousin </a:t>
            </a:r>
            <a:r>
              <a:rPr lang="fr-FR" sz="1400" dirty="0">
                <a:solidFill>
                  <a:schemeClr val="tx2"/>
                </a:solidFill>
              </a:rPr>
              <a:t>n’ait été visité que par 5% des Français au cours des 12 derniers mois, </a:t>
            </a:r>
            <a:r>
              <a:rPr lang="fr-FR" sz="1400" b="1" dirty="0">
                <a:solidFill>
                  <a:schemeClr val="tx2"/>
                </a:solidFill>
              </a:rPr>
              <a:t>1 Français sur 3 y a déjà voyagé</a:t>
            </a:r>
            <a:r>
              <a:rPr lang="fr-FR" sz="1400" dirty="0">
                <a:solidFill>
                  <a:schemeClr val="tx2"/>
                </a:solidFill>
              </a:rPr>
              <a:t>, mais pas forcément au cours des 12 derniers mois.</a:t>
            </a:r>
          </a:p>
          <a:p>
            <a:pPr fontAlgn="auto">
              <a:spcBef>
                <a:spcPts val="0"/>
              </a:spcBef>
              <a:spcAft>
                <a:spcPts val="0"/>
              </a:spcAft>
              <a:defRPr/>
            </a:pPr>
            <a:endParaRPr lang="fr-FR" sz="1400" dirty="0">
              <a:solidFill>
                <a:schemeClr val="tx2"/>
              </a:solidFill>
            </a:endParaRPr>
          </a:p>
          <a:p>
            <a:pPr fontAlgn="auto">
              <a:spcBef>
                <a:spcPts val="0"/>
              </a:spcBef>
              <a:spcAft>
                <a:spcPts val="0"/>
              </a:spcAft>
              <a:defRPr/>
            </a:pPr>
            <a:r>
              <a:rPr lang="fr-FR" sz="1400" dirty="0">
                <a:solidFill>
                  <a:schemeClr val="tx2"/>
                </a:solidFill>
              </a:rPr>
              <a:t>Les visiteurs des 12 derniers mois du Limousin (</a:t>
            </a:r>
            <a:r>
              <a:rPr lang="fr-FR" sz="1400" b="1" dirty="0">
                <a:solidFill>
                  <a:schemeClr val="tx2"/>
                </a:solidFill>
              </a:rPr>
              <a:t>davantage des retraités résidant dans l’Ouest de la France</a:t>
            </a:r>
            <a:r>
              <a:rPr lang="fr-FR" sz="1400" dirty="0">
                <a:solidFill>
                  <a:schemeClr val="tx2"/>
                </a:solidFill>
              </a:rPr>
              <a:t>) se sont avant tout rendus en </a:t>
            </a:r>
            <a:r>
              <a:rPr lang="fr-FR" sz="1400" b="1" dirty="0">
                <a:solidFill>
                  <a:schemeClr val="tx2"/>
                </a:solidFill>
              </a:rPr>
              <a:t>Haute-Vienne</a:t>
            </a:r>
            <a:r>
              <a:rPr lang="fr-FR" sz="1400" dirty="0">
                <a:solidFill>
                  <a:schemeClr val="tx2"/>
                </a:solidFill>
              </a:rPr>
              <a:t> (61%), et moins en Creuse (34%) ou en Corrèze (28%). </a:t>
            </a:r>
          </a:p>
          <a:p>
            <a:pPr fontAlgn="auto">
              <a:spcBef>
                <a:spcPts val="0"/>
              </a:spcBef>
              <a:spcAft>
                <a:spcPts val="0"/>
              </a:spcAft>
              <a:defRPr/>
            </a:pPr>
            <a:r>
              <a:rPr lang="fr-FR" sz="1400" dirty="0">
                <a:solidFill>
                  <a:schemeClr val="tx2"/>
                </a:solidFill>
              </a:rPr>
              <a:t>Ils s’y sont rendu principalement pendant la </a:t>
            </a:r>
            <a:r>
              <a:rPr lang="fr-FR" sz="1400" b="1" dirty="0">
                <a:solidFill>
                  <a:schemeClr val="tx2"/>
                </a:solidFill>
              </a:rPr>
              <a:t>saison d’été </a:t>
            </a:r>
            <a:r>
              <a:rPr lang="fr-FR" sz="1400" dirty="0">
                <a:solidFill>
                  <a:schemeClr val="tx2"/>
                </a:solidFill>
              </a:rPr>
              <a:t>(48%), voire au printemps (29%).</a:t>
            </a:r>
          </a:p>
        </p:txBody>
      </p:sp>
      <p:cxnSp>
        <p:nvCxnSpPr>
          <p:cNvPr id="41" name="Connecteur droit 40"/>
          <p:cNvCxnSpPr>
            <a:endCxn id="40" idx="1"/>
          </p:cNvCxnSpPr>
          <p:nvPr/>
        </p:nvCxnSpPr>
        <p:spPr>
          <a:xfrm flipV="1">
            <a:off x="1668463" y="4976813"/>
            <a:ext cx="1103312" cy="539750"/>
          </a:xfrm>
          <a:prstGeom prst="line">
            <a:avLst/>
          </a:prstGeom>
          <a:ln>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96641" name="Picture 2" descr="soleil dessin : Dessin de soleil. Vector illustration"/>
          <p:cNvPicPr>
            <a:picLocks noChangeAspect="1" noChangeArrowheads="1"/>
          </p:cNvPicPr>
          <p:nvPr/>
        </p:nvPicPr>
        <p:blipFill>
          <a:blip r:embed="rId3"/>
          <a:srcRect/>
          <a:stretch>
            <a:fillRect/>
          </a:stretch>
        </p:blipFill>
        <p:spPr bwMode="auto">
          <a:xfrm>
            <a:off x="4356100" y="5300663"/>
            <a:ext cx="431800" cy="431800"/>
          </a:xfrm>
          <a:prstGeom prst="rect">
            <a:avLst/>
          </a:prstGeom>
          <a:noFill/>
          <a:ln w="9525">
            <a:noFill/>
            <a:miter lim="800000"/>
            <a:headEnd/>
            <a:tailEnd/>
          </a:ln>
        </p:spPr>
      </p:pic>
      <p:pic>
        <p:nvPicPr>
          <p:cNvPr id="196642" name="Picture 6" descr="bonhomme blanc touriste : Cartoon 3D touristes lire une carte - isolé sur un fond blanc"/>
          <p:cNvPicPr>
            <a:picLocks noChangeAspect="1" noChangeArrowheads="1"/>
          </p:cNvPicPr>
          <p:nvPr/>
        </p:nvPicPr>
        <p:blipFill>
          <a:blip r:embed="rId4"/>
          <a:srcRect/>
          <a:stretch>
            <a:fillRect/>
          </a:stretch>
        </p:blipFill>
        <p:spPr bwMode="auto">
          <a:xfrm>
            <a:off x="4740275" y="5373688"/>
            <a:ext cx="755650" cy="1008062"/>
          </a:xfrm>
          <a:prstGeom prst="rect">
            <a:avLst/>
          </a:prstGeom>
          <a:noFill/>
          <a:ln w="9525">
            <a:noFill/>
            <a:miter lim="800000"/>
            <a:headEnd/>
            <a:tailEnd/>
          </a:ln>
        </p:spPr>
      </p:pic>
      <p:pic>
        <p:nvPicPr>
          <p:cNvPr id="47" name="Picture 17" descr="http://t3.gstatic.com/images?q=tbn:ANd9GcSEZFbvB2k7WWiPmCXtrewDcsIU1TNS_TrGnrKzcUmRXUpjrBHPQUFkaBby">
            <a:hlinkClick r:id="rId5"/>
          </p:cNvPr>
          <p:cNvPicPr>
            <a:picLocks noChangeAspect="1" noChangeArrowheads="1"/>
          </p:cNvPicPr>
          <p:nvPr/>
        </p:nvPicPr>
        <p:blipFill>
          <a:blip r:embed="rId6"/>
          <a:srcRect/>
          <a:stretch>
            <a:fillRect/>
          </a:stretch>
        </p:blipFill>
        <p:spPr bwMode="auto">
          <a:xfrm>
            <a:off x="6143625" y="5353050"/>
            <a:ext cx="720725" cy="955675"/>
          </a:xfrm>
          <a:prstGeom prst="rect">
            <a:avLst/>
          </a:prstGeom>
          <a:noFill/>
          <a:effectLst>
            <a:outerShdw blurRad="50800" dist="38100" dir="2700000" algn="tl" rotWithShape="0">
              <a:prstClr val="black">
                <a:alpha val="40000"/>
              </a:prstClr>
            </a:outerShdw>
          </a:effectLst>
        </p:spPr>
      </p:pic>
      <p:sp>
        <p:nvSpPr>
          <p:cNvPr id="15" name="ZoneTexte 14"/>
          <p:cNvSpPr txBox="1"/>
          <p:nvPr/>
        </p:nvSpPr>
        <p:spPr>
          <a:xfrm rot="16200000">
            <a:off x="-3280569" y="3244056"/>
            <a:ext cx="6858000" cy="36988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buClr>
                <a:schemeClr val="bg2">
                  <a:lumMod val="75000"/>
                </a:schemeClr>
              </a:buClr>
              <a:defRPr/>
            </a:pPr>
            <a:r>
              <a:rPr lang="fr-FR" b="1" i="1" dirty="0">
                <a:solidFill>
                  <a:schemeClr val="tx1">
                    <a:lumMod val="50000"/>
                  </a:schemeClr>
                </a:solidFill>
                <a:effectLst>
                  <a:outerShdw blurRad="38100" dist="38100" dir="2700000" algn="tl">
                    <a:srgbClr val="000000">
                      <a:alpha val="43137"/>
                    </a:srgbClr>
                  </a:outerShdw>
                </a:effectLst>
              </a:rPr>
              <a:t>EN SYNTHESE</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pour une image  8"/>
          <p:cNvSpPr>
            <a:spLocks noGrp="1"/>
          </p:cNvSpPr>
          <p:nvPr>
            <p:ph type="pic" sz="quarter" idx="14"/>
          </p:nvPr>
        </p:nvSpPr>
        <p:spPr>
          <a:xfrm>
            <a:off x="5513388" y="711200"/>
            <a:ext cx="3630612" cy="4252913"/>
          </a:xfrm>
        </p:spPr>
      </p:sp>
      <p:sp>
        <p:nvSpPr>
          <p:cNvPr id="197634" name="Espace réservé du pied de page 2"/>
          <p:cNvSpPr>
            <a:spLocks noGrp="1"/>
          </p:cNvSpPr>
          <p:nvPr>
            <p:ph type="ftr" sz="quarter" idx="21"/>
          </p:nvPr>
        </p:nvSpPr>
        <p:spPr>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fr-FR"/>
              <a:t>Titre du projet</a:t>
            </a:r>
          </a:p>
        </p:txBody>
      </p:sp>
      <p:sp>
        <p:nvSpPr>
          <p:cNvPr id="197635" name="Espace réservé du numéro de diapositive 3"/>
          <p:cNvSpPr>
            <a:spLocks noGrp="1"/>
          </p:cNvSpPr>
          <p:nvPr>
            <p:ph type="sldNum" sz="quarter" idx="22"/>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6DF834DC-1E2F-457C-9E23-2AF27FC09D53}" type="slidenum">
              <a:rPr lang="fr-FR"/>
              <a:pPr fontAlgn="base">
                <a:spcBef>
                  <a:spcPct val="0"/>
                </a:spcBef>
                <a:spcAft>
                  <a:spcPct val="0"/>
                </a:spcAft>
              </a:pPr>
              <a:t>122</a:t>
            </a:fld>
            <a:endParaRPr lang="fr-FR"/>
          </a:p>
        </p:txBody>
      </p:sp>
      <p:sp>
        <p:nvSpPr>
          <p:cNvPr id="8" name="Titre 7"/>
          <p:cNvSpPr>
            <a:spLocks noGrp="1"/>
          </p:cNvSpPr>
          <p:nvPr>
            <p:ph type="title"/>
          </p:nvPr>
        </p:nvSpPr>
        <p:spPr>
          <a:xfrm>
            <a:off x="1727200" y="2205038"/>
            <a:ext cx="5797550" cy="3168650"/>
          </a:xfrm>
        </p:spPr>
        <p:txBody>
          <a:bodyPr rtlCol="0"/>
          <a:lstStyle/>
          <a:p>
            <a:pPr fontAlgn="auto">
              <a:spcAft>
                <a:spcPts val="0"/>
              </a:spcAft>
              <a:defRPr/>
            </a:pPr>
            <a:r>
              <a:rPr lang="fr-FR" dirty="0" smtClean="0"/>
              <a:t>Habitudes de voyage</a:t>
            </a:r>
            <a:endParaRPr lang="fr-FR" dirty="0"/>
          </a:p>
        </p:txBody>
      </p:sp>
      <p:sp>
        <p:nvSpPr>
          <p:cNvPr id="10" name="Espace réservé du texte 9"/>
          <p:cNvSpPr>
            <a:spLocks noGrp="1"/>
          </p:cNvSpPr>
          <p:nvPr>
            <p:ph type="body" sz="quarter" idx="19"/>
          </p:nvPr>
        </p:nvSpPr>
        <p:spPr>
          <a:xfrm>
            <a:off x="0" y="2205038"/>
            <a:ext cx="1528763" cy="3168650"/>
          </a:xfrm>
        </p:spPr>
        <p:txBody>
          <a:bodyPr rtlCol="0"/>
          <a:lstStyle/>
          <a:p>
            <a:pPr fontAlgn="auto">
              <a:spcBef>
                <a:spcPts val="0"/>
              </a:spcBef>
              <a:spcAft>
                <a:spcPts val="0"/>
              </a:spcAft>
              <a:defRPr/>
            </a:pPr>
            <a:r>
              <a:rPr lang="fr-FR" dirty="0" smtClean="0"/>
              <a:t>3.2</a:t>
            </a:r>
            <a:endParaRPr lang="fr-FR"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Fréquence des voyages des Français</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6F1672D6-82ED-426F-9694-DD8093F1FA7A}" type="slidenum">
              <a:rPr lang="fr-FR"/>
              <a:pPr>
                <a:defRPr/>
              </a:pPr>
              <a:t>123</a:t>
            </a:fld>
            <a:endParaRPr lang="fr-FR"/>
          </a:p>
        </p:txBody>
      </p:sp>
      <p:sp>
        <p:nvSpPr>
          <p:cNvPr id="7" name="ZoneTexte 6"/>
          <p:cNvSpPr txBox="1"/>
          <p:nvPr/>
        </p:nvSpPr>
        <p:spPr>
          <a:xfrm>
            <a:off x="468313" y="6021388"/>
            <a:ext cx="8675687" cy="600075"/>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QS4</a:t>
            </a:r>
            <a:r>
              <a:rPr lang="fr-FR" sz="1100" dirty="0">
                <a:solidFill>
                  <a:schemeClr val="tx1">
                    <a:lumMod val="75000"/>
                  </a:schemeClr>
                </a:solidFill>
                <a:latin typeface="+mn-lt"/>
              </a:rPr>
              <a:t>.</a:t>
            </a:r>
            <a:r>
              <a:rPr lang="fr-FR" sz="1100" b="1" dirty="0">
                <a:latin typeface="+mn-lt"/>
              </a:rPr>
              <a:t> </a:t>
            </a:r>
            <a:r>
              <a:rPr lang="fr-FR" sz="1100" dirty="0">
                <a:solidFill>
                  <a:schemeClr val="tx1">
                    <a:lumMod val="75000"/>
                  </a:schemeClr>
                </a:solidFill>
                <a:latin typeface="+mn-lt"/>
              </a:rPr>
              <a:t>Nous allons maintenant parlé des voyages que vous réalisez à titre personnel.</a:t>
            </a:r>
          </a:p>
          <a:p>
            <a:pPr fontAlgn="auto">
              <a:spcBef>
                <a:spcPts val="0"/>
              </a:spcBef>
              <a:spcAft>
                <a:spcPts val="0"/>
              </a:spcAft>
              <a:defRPr/>
            </a:pPr>
            <a:r>
              <a:rPr lang="fr-FR" sz="1100" dirty="0">
                <a:solidFill>
                  <a:schemeClr val="tx1">
                    <a:lumMod val="75000"/>
                  </a:schemeClr>
                </a:solidFill>
                <a:latin typeface="+mn-lt"/>
              </a:rPr>
              <a:t>Par an, à quelle fréquence partez-vous en voyage ? C’est-à-dire combien de fois par an partez-vous loin de votre lieu de résidence pour un week-end, un court séjour ou un long séjour ?</a:t>
            </a:r>
          </a:p>
        </p:txBody>
      </p:sp>
      <p:sp>
        <p:nvSpPr>
          <p:cNvPr id="10" name="Espace réservé du texte 4"/>
          <p:cNvSpPr txBox="1">
            <a:spLocks/>
          </p:cNvSpPr>
          <p:nvPr>
            <p:custDataLst>
              <p:tags r:id="rId2"/>
            </p:custDataLst>
          </p:nvPr>
        </p:nvSpPr>
        <p:spPr>
          <a:xfrm>
            <a:off x="7668344" y="5858837"/>
            <a:ext cx="1368152" cy="306467"/>
          </a:xfrm>
          <a:prstGeom prst="roundRect">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Totale </a:t>
            </a:r>
            <a:endParaRPr lang="fr-FR" sz="1200" i="1" dirty="0">
              <a:solidFill>
                <a:srgbClr val="000000"/>
              </a:solidFill>
              <a:latin typeface="+mn-lt"/>
              <a:ea typeface="ＭＳ Ｐゴシック" pitchFamily="1" charset="-128"/>
              <a:cs typeface="Arial" pitchFamily="34" charset="0"/>
            </a:endParaRPr>
          </a:p>
        </p:txBody>
      </p:sp>
      <p:sp>
        <p:nvSpPr>
          <p:cNvPr id="11" name="Espace réservé du texte 4"/>
          <p:cNvSpPr txBox="1">
            <a:spLocks/>
          </p:cNvSpPr>
          <p:nvPr>
            <p:custDataLst>
              <p:tags r:id="rId3"/>
            </p:custDataLst>
          </p:nvPr>
        </p:nvSpPr>
        <p:spPr>
          <a:xfrm>
            <a:off x="4072136" y="1628800"/>
            <a:ext cx="1584176" cy="468000"/>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Courts séjours                  </a:t>
            </a:r>
          </a:p>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(3-5 jours)</a:t>
            </a:r>
            <a:endParaRPr lang="fr-FR" sz="1200" i="1" dirty="0">
              <a:solidFill>
                <a:schemeClr val="bg1"/>
              </a:solidFill>
              <a:latin typeface="+mn-lt"/>
              <a:ea typeface="ＭＳ Ｐゴシック" pitchFamily="1" charset="-128"/>
              <a:cs typeface="Arial" pitchFamily="34" charset="0"/>
            </a:endParaRPr>
          </a:p>
        </p:txBody>
      </p:sp>
      <p:sp>
        <p:nvSpPr>
          <p:cNvPr id="12" name="Espace réservé du texte 4"/>
          <p:cNvSpPr txBox="1">
            <a:spLocks/>
          </p:cNvSpPr>
          <p:nvPr>
            <p:custDataLst>
              <p:tags r:id="rId4"/>
            </p:custDataLst>
          </p:nvPr>
        </p:nvSpPr>
        <p:spPr>
          <a:xfrm>
            <a:off x="1196008" y="1628800"/>
            <a:ext cx="1584176" cy="468000"/>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err="1">
                <a:solidFill>
                  <a:schemeClr val="bg1"/>
                </a:solidFill>
                <a:latin typeface="+mn-lt"/>
                <a:ea typeface="ＭＳ Ｐゴシック" pitchFamily="1" charset="-128"/>
                <a:cs typeface="Arial" pitchFamily="34" charset="0"/>
              </a:rPr>
              <a:t>Week-End</a:t>
            </a:r>
            <a:endParaRPr lang="fr-FR" sz="1200" i="1" dirty="0">
              <a:solidFill>
                <a:schemeClr val="bg1"/>
              </a:solidFill>
              <a:latin typeface="+mn-lt"/>
              <a:ea typeface="ＭＳ Ｐゴシック" pitchFamily="1" charset="-128"/>
              <a:cs typeface="Arial" pitchFamily="34" charset="0"/>
            </a:endParaRPr>
          </a:p>
        </p:txBody>
      </p:sp>
      <p:sp>
        <p:nvSpPr>
          <p:cNvPr id="13" name="Espace réservé du texte 4"/>
          <p:cNvSpPr txBox="1">
            <a:spLocks/>
          </p:cNvSpPr>
          <p:nvPr>
            <p:custDataLst>
              <p:tags r:id="rId5"/>
            </p:custDataLst>
          </p:nvPr>
        </p:nvSpPr>
        <p:spPr>
          <a:xfrm>
            <a:off x="6948264" y="1628800"/>
            <a:ext cx="1584176" cy="468000"/>
          </a:xfrm>
          <a:prstGeom prst="roundRect">
            <a:avLst/>
          </a:prstGeom>
          <a:solidFill>
            <a:schemeClr val="bg2">
              <a:lumMod val="20000"/>
              <a:lumOff val="80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tx1">
                    <a:lumMod val="75000"/>
                  </a:schemeClr>
                </a:solidFill>
                <a:latin typeface="+mn-lt"/>
                <a:ea typeface="ＭＳ Ｐゴシック" pitchFamily="1" charset="-128"/>
                <a:cs typeface="Arial" pitchFamily="34" charset="0"/>
              </a:rPr>
              <a:t>Longs séjours               </a:t>
            </a:r>
          </a:p>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tx1">
                    <a:lumMod val="75000"/>
                  </a:schemeClr>
                </a:solidFill>
                <a:latin typeface="+mn-lt"/>
                <a:ea typeface="ＭＳ Ｐゴシック" pitchFamily="1" charset="-128"/>
                <a:cs typeface="Arial" pitchFamily="34" charset="0"/>
              </a:rPr>
              <a:t>(1 semaine ou plus)</a:t>
            </a:r>
            <a:endParaRPr lang="fr-FR" sz="1200" i="1" dirty="0">
              <a:solidFill>
                <a:schemeClr val="tx1">
                  <a:lumMod val="75000"/>
                </a:schemeClr>
              </a:solidFill>
              <a:latin typeface="+mn-lt"/>
              <a:ea typeface="ＭＳ Ｐゴシック" pitchFamily="1" charset="-128"/>
              <a:cs typeface="Arial" pitchFamily="34" charset="0"/>
            </a:endParaRPr>
          </a:p>
        </p:txBody>
      </p:sp>
      <p:graphicFrame>
        <p:nvGraphicFramePr>
          <p:cNvPr id="198673" name="Graphique 13"/>
          <p:cNvGraphicFramePr>
            <a:graphicFrameLocks/>
          </p:cNvGraphicFramePr>
          <p:nvPr/>
        </p:nvGraphicFramePr>
        <p:xfrm>
          <a:off x="71438" y="2401888"/>
          <a:ext cx="3205162" cy="3384550"/>
        </p:xfrm>
        <a:graphic>
          <a:graphicData uri="http://schemas.openxmlformats.org/presentationml/2006/ole">
            <mc:AlternateContent xmlns:mc="http://schemas.openxmlformats.org/markup-compatibility/2006">
              <mc:Choice xmlns:v="urn:schemas-microsoft-com:vml" Requires="v">
                <p:oleObj spid="_x0000_s198676" r:id="rId9" imgW="3200677" imgH="3383573" progId="Excel.Chart.8">
                  <p:embed/>
                </p:oleObj>
              </mc:Choice>
              <mc:Fallback>
                <p:oleObj r:id="rId9" imgW="3200677" imgH="3383573" progId="Excel.Chart.8">
                  <p:embed/>
                  <p:pic>
                    <p:nvPicPr>
                      <p:cNvPr id="0" name="Graphique 1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438" y="2401888"/>
                        <a:ext cx="3205162" cy="3384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8674" name="Graphique 14"/>
          <p:cNvGraphicFramePr>
            <a:graphicFrameLocks/>
          </p:cNvGraphicFramePr>
          <p:nvPr/>
        </p:nvGraphicFramePr>
        <p:xfrm>
          <a:off x="3132138" y="2401888"/>
          <a:ext cx="3203575" cy="3384550"/>
        </p:xfrm>
        <a:graphic>
          <a:graphicData uri="http://schemas.openxmlformats.org/presentationml/2006/ole">
            <mc:AlternateContent xmlns:mc="http://schemas.openxmlformats.org/markup-compatibility/2006">
              <mc:Choice xmlns:v="urn:schemas-microsoft-com:vml" Requires="v">
                <p:oleObj spid="_x0000_s198677" r:id="rId11" imgW="3200677" imgH="3383573" progId="Excel.Chart.8">
                  <p:embed/>
                </p:oleObj>
              </mc:Choice>
              <mc:Fallback>
                <p:oleObj r:id="rId11" imgW="3200677" imgH="3383573" progId="Excel.Chart.8">
                  <p:embed/>
                  <p:pic>
                    <p:nvPicPr>
                      <p:cNvPr id="0" name="Graphique 14"/>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32138" y="2401888"/>
                        <a:ext cx="3203575" cy="3384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8675" name="Graphique 15"/>
          <p:cNvGraphicFramePr>
            <a:graphicFrameLocks/>
          </p:cNvGraphicFramePr>
          <p:nvPr/>
        </p:nvGraphicFramePr>
        <p:xfrm>
          <a:off x="6192838" y="2401888"/>
          <a:ext cx="3203575" cy="3384550"/>
        </p:xfrm>
        <a:graphic>
          <a:graphicData uri="http://schemas.openxmlformats.org/presentationml/2006/ole">
            <mc:AlternateContent xmlns:mc="http://schemas.openxmlformats.org/markup-compatibility/2006">
              <mc:Choice xmlns:v="urn:schemas-microsoft-com:vml" Requires="v">
                <p:oleObj spid="_x0000_s198678" r:id="rId13" imgW="3200677" imgH="3383573" progId="Excel.Chart.8">
                  <p:embed/>
                </p:oleObj>
              </mc:Choice>
              <mc:Fallback>
                <p:oleObj r:id="rId13" imgW="3200677" imgH="3383573" progId="Excel.Chart.8">
                  <p:embed/>
                  <p:pic>
                    <p:nvPicPr>
                      <p:cNvPr id="0" name="Graphique 1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92838" y="2401888"/>
                        <a:ext cx="3203575" cy="3384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ZoneTexte 16"/>
          <p:cNvSpPr txBox="1"/>
          <p:nvPr/>
        </p:nvSpPr>
        <p:spPr>
          <a:xfrm>
            <a:off x="1619250" y="2060575"/>
            <a:ext cx="1152525" cy="261938"/>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1007</a:t>
            </a:r>
          </a:p>
        </p:txBody>
      </p:sp>
      <p:sp>
        <p:nvSpPr>
          <p:cNvPr id="18" name="ZoneTexte 17"/>
          <p:cNvSpPr txBox="1"/>
          <p:nvPr/>
        </p:nvSpPr>
        <p:spPr>
          <a:xfrm>
            <a:off x="4500563" y="2060575"/>
            <a:ext cx="1150937" cy="261938"/>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1007</a:t>
            </a:r>
          </a:p>
        </p:txBody>
      </p:sp>
      <p:sp>
        <p:nvSpPr>
          <p:cNvPr id="19" name="ZoneTexte 18"/>
          <p:cNvSpPr txBox="1"/>
          <p:nvPr/>
        </p:nvSpPr>
        <p:spPr>
          <a:xfrm>
            <a:off x="7380288" y="2060575"/>
            <a:ext cx="1152525" cy="261938"/>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1007</a:t>
            </a:r>
          </a:p>
        </p:txBody>
      </p:sp>
      <p:sp>
        <p:nvSpPr>
          <p:cNvPr id="20" name="Espace réservé du texte 4"/>
          <p:cNvSpPr txBox="1">
            <a:spLocks/>
          </p:cNvSpPr>
          <p:nvPr>
            <p:custDataLst>
              <p:tags r:id="rId6"/>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Fréquence des voyages</a:t>
            </a:r>
            <a:br>
              <a:rPr lang="fr-FR" dirty="0" smtClean="0"/>
            </a:br>
            <a:r>
              <a:rPr lang="fr-FR" sz="2000" i="1" dirty="0" smtClean="0"/>
              <a:t>Tris selon différentes sous-cibles</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A775D2EA-EDB4-4910-8D22-C57FD0099D65}" type="slidenum">
              <a:rPr lang="fr-FR"/>
              <a:pPr>
                <a:defRPr/>
              </a:pPr>
              <a:t>124</a:t>
            </a:fld>
            <a:endParaRPr lang="fr-FR"/>
          </a:p>
        </p:txBody>
      </p:sp>
      <p:sp>
        <p:nvSpPr>
          <p:cNvPr id="7" name="ZoneTexte 6"/>
          <p:cNvSpPr txBox="1"/>
          <p:nvPr/>
        </p:nvSpPr>
        <p:spPr>
          <a:xfrm>
            <a:off x="468313" y="6021388"/>
            <a:ext cx="8675687" cy="600075"/>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QS4</a:t>
            </a:r>
            <a:r>
              <a:rPr lang="fr-FR" sz="1100" dirty="0">
                <a:solidFill>
                  <a:schemeClr val="tx1">
                    <a:lumMod val="75000"/>
                  </a:schemeClr>
                </a:solidFill>
                <a:latin typeface="+mn-lt"/>
              </a:rPr>
              <a:t>.</a:t>
            </a:r>
            <a:r>
              <a:rPr lang="fr-FR" sz="1100" b="1" dirty="0">
                <a:latin typeface="+mn-lt"/>
              </a:rPr>
              <a:t> </a:t>
            </a:r>
            <a:r>
              <a:rPr lang="fr-FR" sz="1100" dirty="0">
                <a:solidFill>
                  <a:schemeClr val="tx1">
                    <a:lumMod val="75000"/>
                  </a:schemeClr>
                </a:solidFill>
                <a:latin typeface="+mn-lt"/>
              </a:rPr>
              <a:t>Nous allons maintenant parlé des voyages que vous réalisez à titre personnel.</a:t>
            </a:r>
          </a:p>
          <a:p>
            <a:pPr fontAlgn="auto">
              <a:spcBef>
                <a:spcPts val="0"/>
              </a:spcBef>
              <a:spcAft>
                <a:spcPts val="0"/>
              </a:spcAft>
              <a:defRPr/>
            </a:pPr>
            <a:r>
              <a:rPr lang="fr-FR" sz="1100" dirty="0">
                <a:solidFill>
                  <a:schemeClr val="tx1">
                    <a:lumMod val="75000"/>
                  </a:schemeClr>
                </a:solidFill>
                <a:latin typeface="+mn-lt"/>
              </a:rPr>
              <a:t>Par an, à quelle fréquence partez-vous en voyage ? C’est-à-dire combien de fois par an partez-vous loin de votre lieu de résidence pour un week-end, un court séjour ou un long séjour ?</a:t>
            </a:r>
          </a:p>
        </p:txBody>
      </p:sp>
      <p:graphicFrame>
        <p:nvGraphicFramePr>
          <p:cNvPr id="20" name="Tableau 19"/>
          <p:cNvGraphicFramePr>
            <a:graphicFrameLocks noGrp="1"/>
          </p:cNvGraphicFramePr>
          <p:nvPr/>
        </p:nvGraphicFramePr>
        <p:xfrm>
          <a:off x="539750" y="1557338"/>
          <a:ext cx="7632700" cy="3384550"/>
        </p:xfrm>
        <a:graphic>
          <a:graphicData uri="http://schemas.openxmlformats.org/drawingml/2006/table">
            <a:tbl>
              <a:tblPr/>
              <a:tblGrid>
                <a:gridCol w="3001289"/>
                <a:gridCol w="1157890"/>
                <a:gridCol w="1157890"/>
                <a:gridCol w="1157890"/>
                <a:gridCol w="1157890"/>
              </a:tblGrid>
              <a:tr h="335664">
                <a:tc>
                  <a:txBody>
                    <a:bodyPr/>
                    <a:lstStyle/>
                    <a:p>
                      <a:pPr algn="ctr" fontAlgn="ctr"/>
                      <a:r>
                        <a:rPr lang="fr-FR" sz="900" b="1" i="0" u="none" strike="noStrike" dirty="0" smtClean="0">
                          <a:solidFill>
                            <a:srgbClr val="000000"/>
                          </a:solidFill>
                          <a:latin typeface="+mn-lt"/>
                        </a:rPr>
                        <a:t>En </a:t>
                      </a:r>
                      <a:r>
                        <a:rPr lang="fr-FR" sz="900" b="1" i="0" u="none" strike="noStrike" dirty="0">
                          <a:solidFill>
                            <a:srgbClr val="000000"/>
                          </a:solidFill>
                          <a:latin typeface="+mn-lt"/>
                        </a:rPr>
                        <a:t>week-end</a:t>
                      </a:r>
                    </a:p>
                  </a:txBody>
                  <a:tcPr marL="3049" marR="3049" marT="3049" marB="0" anchor="ctr">
                    <a:lnL>
                      <a:noFill/>
                    </a:lnL>
                    <a:lnR w="25400" cap="flat" cmpd="dbl" algn="ctr">
                      <a:solidFill>
                        <a:srgbClr val="000000"/>
                      </a:solidFill>
                      <a:prstDash val="solid"/>
                      <a:round/>
                      <a:headEnd type="none" w="med" len="med"/>
                      <a:tailEnd type="none" w="med" len="med"/>
                    </a:lnR>
                    <a:lnT>
                      <a:noFill/>
                    </a:lnT>
                    <a:lnB w="12700" cap="flat" cmpd="sng" algn="ctr">
                      <a:solidFill>
                        <a:srgbClr val="808080"/>
                      </a:solidFill>
                      <a:prstDash val="solid"/>
                      <a:round/>
                      <a:headEnd type="none" w="med" len="med"/>
                      <a:tailEnd type="none" w="med" len="med"/>
                    </a:lnB>
                  </a:tcPr>
                </a:tc>
                <a:tc>
                  <a:txBody>
                    <a:bodyPr/>
                    <a:lstStyle/>
                    <a:p>
                      <a:pPr algn="ctr" fontAlgn="ctr"/>
                      <a:r>
                        <a:rPr lang="fr-FR" sz="900" b="1" i="0" u="none" strike="noStrike" dirty="0" smtClean="0">
                          <a:solidFill>
                            <a:srgbClr val="FFFFFF"/>
                          </a:solidFill>
                          <a:latin typeface="+mn-lt"/>
                        </a:rPr>
                        <a:t>Français</a:t>
                      </a:r>
                      <a:endParaRPr lang="fr-FR" sz="900" b="1" i="0" u="none" strike="noStrike" dirty="0">
                        <a:solidFill>
                          <a:srgbClr val="FFFFFF"/>
                        </a:solidFill>
                        <a:latin typeface="+mn-lt"/>
                      </a:endParaRP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900" b="1" i="0" u="none" strike="noStrike" dirty="0" smtClean="0">
                          <a:solidFill>
                            <a:srgbClr val="FFFFFF"/>
                          </a:solidFill>
                          <a:latin typeface="+mn-lt"/>
                        </a:rPr>
                        <a:t>Familles</a:t>
                      </a: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900" b="1" i="0" u="none" strike="noStrike" dirty="0" smtClean="0">
                          <a:solidFill>
                            <a:srgbClr val="FFFFFF"/>
                          </a:solidFill>
                          <a:latin typeface="+mn-lt"/>
                        </a:rPr>
                        <a:t>Visiteur</a:t>
                      </a:r>
                      <a:r>
                        <a:rPr lang="fr-FR" sz="900" b="1" i="0" u="none" strike="noStrike" baseline="0" dirty="0" smtClean="0">
                          <a:solidFill>
                            <a:srgbClr val="FFFFFF"/>
                          </a:solidFill>
                          <a:latin typeface="+mn-lt"/>
                        </a:rPr>
                        <a:t>s Limousin</a:t>
                      </a: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900" b="1" i="0" u="none" strike="noStrike" dirty="0" smtClean="0">
                          <a:solidFill>
                            <a:srgbClr val="FFFFFF"/>
                          </a:solidFill>
                          <a:latin typeface="+mn-lt"/>
                        </a:rPr>
                        <a:t>Retraités</a:t>
                      </a: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r>
              <a:tr h="169813">
                <a:tc>
                  <a:txBody>
                    <a:bodyPr/>
                    <a:lstStyle/>
                    <a:p>
                      <a:pPr algn="r" fontAlgn="ctr"/>
                      <a:r>
                        <a:rPr lang="fr-FR" sz="900" b="0" i="1" u="none" strike="noStrike" dirty="0" smtClean="0">
                          <a:solidFill>
                            <a:srgbClr val="000000"/>
                          </a:solidFill>
                          <a:latin typeface="+mn-lt"/>
                        </a:rPr>
                        <a:t>Base</a:t>
                      </a:r>
                      <a:endParaRPr lang="fr-FR" sz="900" b="0" i="1" u="none" strike="noStrike" dirty="0">
                        <a:solidFill>
                          <a:srgbClr val="000000"/>
                        </a:solidFill>
                        <a:latin typeface="+mn-lt"/>
                      </a:endParaRPr>
                    </a:p>
                  </a:txBody>
                  <a:tcPr marL="3049" marR="3049" marT="304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a:solidFill>
                            <a:srgbClr val="000000"/>
                          </a:solidFill>
                          <a:latin typeface="+mn-lt"/>
                        </a:rPr>
                        <a:t>1007</a:t>
                      </a:r>
                    </a:p>
                  </a:txBody>
                  <a:tcPr marL="3049" marR="3049" marT="304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327</a:t>
                      </a:r>
                    </a:p>
                  </a:txBody>
                  <a:tcPr marL="3049" marR="3049" marT="3049"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smtClean="0">
                          <a:solidFill>
                            <a:srgbClr val="000000"/>
                          </a:solidFill>
                          <a:latin typeface="+mn-lt"/>
                        </a:rPr>
                        <a:t>53*</a:t>
                      </a:r>
                      <a:endParaRPr lang="fr-FR" sz="900" b="0" i="1" u="none" strike="noStrike" dirty="0">
                        <a:solidFill>
                          <a:srgbClr val="000000"/>
                        </a:solidFill>
                        <a:latin typeface="+mn-lt"/>
                      </a:endParaRPr>
                    </a:p>
                  </a:txBody>
                  <a:tcPr marL="3049" marR="3049" marT="3049"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smtClean="0">
                          <a:solidFill>
                            <a:srgbClr val="000000"/>
                          </a:solidFill>
                          <a:latin typeface="+mn-lt"/>
                        </a:rPr>
                        <a:t>274</a:t>
                      </a:r>
                      <a:endParaRPr lang="fr-FR" sz="900" b="0" i="1" u="none" strike="noStrike" dirty="0">
                        <a:solidFill>
                          <a:srgbClr val="000000"/>
                        </a:solidFill>
                        <a:latin typeface="+mn-lt"/>
                      </a:endParaRPr>
                    </a:p>
                  </a:txBody>
                  <a:tcPr marL="3049" marR="3049" marT="3049"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r>
              <a:tr h="169813">
                <a:tc>
                  <a:txBody>
                    <a:bodyPr/>
                    <a:lstStyle/>
                    <a:p>
                      <a:pPr algn="l" fontAlgn="ctr"/>
                      <a:r>
                        <a:rPr lang="fr-FR" sz="900" b="0" i="0" u="none" strike="noStrike" dirty="0">
                          <a:solidFill>
                            <a:srgbClr val="000000"/>
                          </a:solidFill>
                          <a:latin typeface="+mn-lt"/>
                        </a:rPr>
                        <a:t> Fréquents</a:t>
                      </a:r>
                    </a:p>
                  </a:txBody>
                  <a:tcPr marL="3049" marR="3049" marT="304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32%</a:t>
                      </a:r>
                    </a:p>
                  </a:txBody>
                  <a:tcPr marL="3049" marR="3049" marT="304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30%</a:t>
                      </a:r>
                    </a:p>
                  </a:txBody>
                  <a:tcPr marL="3049" marR="3049" marT="3049"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dirty="0">
                          <a:solidFill>
                            <a:srgbClr val="000000"/>
                          </a:solidFill>
                          <a:latin typeface="+mn-lt"/>
                        </a:rPr>
                        <a:t>50%</a:t>
                      </a:r>
                    </a:p>
                  </a:txBody>
                  <a:tcPr marL="3049" marR="3049" marT="3049"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dirty="0" smtClean="0">
                          <a:solidFill>
                            <a:srgbClr val="000000"/>
                          </a:solidFill>
                          <a:latin typeface="+mn-lt"/>
                        </a:rPr>
                        <a:t>29%</a:t>
                      </a:r>
                    </a:p>
                  </a:txBody>
                  <a:tcPr marL="3049" marR="3049" marT="3049"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r>
              <a:tr h="169813">
                <a:tc>
                  <a:txBody>
                    <a:bodyPr/>
                    <a:lstStyle/>
                    <a:p>
                      <a:pPr algn="l" fontAlgn="ctr"/>
                      <a:r>
                        <a:rPr lang="fr-FR" sz="900" b="0" i="0" u="none" strike="noStrike" dirty="0">
                          <a:solidFill>
                            <a:srgbClr val="000000"/>
                          </a:solidFill>
                          <a:latin typeface="+mn-lt"/>
                        </a:rPr>
                        <a:t> Pas fréquents</a:t>
                      </a:r>
                    </a:p>
                  </a:txBody>
                  <a:tcPr marL="3049" marR="3049" marT="304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51%</a:t>
                      </a:r>
                    </a:p>
                  </a:txBody>
                  <a:tcPr marL="3049" marR="3049" marT="304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54%</a:t>
                      </a:r>
                    </a:p>
                  </a:txBody>
                  <a:tcPr marL="3049" marR="3049" marT="3049"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46%</a:t>
                      </a:r>
                    </a:p>
                  </a:txBody>
                  <a:tcPr marL="3049" marR="3049" marT="3049"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53%</a:t>
                      </a:r>
                      <a:endParaRPr lang="fr-FR" sz="900" b="0" i="0" u="none" strike="noStrike" dirty="0">
                        <a:solidFill>
                          <a:srgbClr val="000000"/>
                        </a:solidFill>
                        <a:latin typeface="+mn-lt"/>
                      </a:endParaRPr>
                    </a:p>
                  </a:txBody>
                  <a:tcPr marL="3049" marR="3049" marT="3049"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69813">
                <a:tc>
                  <a:txBody>
                    <a:bodyPr/>
                    <a:lstStyle/>
                    <a:p>
                      <a:pPr algn="l" fontAlgn="ctr"/>
                      <a:r>
                        <a:rPr lang="fr-FR" sz="900" b="0" i="0" u="none" strike="noStrike" dirty="0">
                          <a:solidFill>
                            <a:srgbClr val="000000"/>
                          </a:solidFill>
                          <a:latin typeface="+mn-lt"/>
                        </a:rPr>
                        <a:t>Jamais</a:t>
                      </a:r>
                    </a:p>
                  </a:txBody>
                  <a:tcPr marL="3049" marR="3049" marT="304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17%</a:t>
                      </a:r>
                    </a:p>
                  </a:txBody>
                  <a:tcPr marL="3049" marR="3049" marT="304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15%</a:t>
                      </a:r>
                    </a:p>
                  </a:txBody>
                  <a:tcPr marL="3049" marR="3049" marT="3049"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0" i="0" u="sng" strike="noStrike" dirty="0">
                          <a:solidFill>
                            <a:srgbClr val="000000"/>
                          </a:solidFill>
                          <a:latin typeface="+mn-lt"/>
                        </a:rPr>
                        <a:t>4%</a:t>
                      </a:r>
                    </a:p>
                  </a:txBody>
                  <a:tcPr marL="3049" marR="3049" marT="3049"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dirty="0" smtClean="0">
                          <a:solidFill>
                            <a:srgbClr val="000000"/>
                          </a:solidFill>
                          <a:latin typeface="+mn-lt"/>
                        </a:rPr>
                        <a:t>19%</a:t>
                      </a:r>
                      <a:endParaRPr lang="fr-FR" sz="900" b="0" i="0" u="none" strike="noStrike" dirty="0">
                        <a:solidFill>
                          <a:srgbClr val="000000"/>
                        </a:solidFill>
                        <a:latin typeface="+mn-lt"/>
                      </a:endParaRPr>
                    </a:p>
                  </a:txBody>
                  <a:tcPr marL="3049" marR="3049" marT="3049"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noFill/>
                  </a:tcPr>
                </a:tc>
              </a:tr>
              <a:tr h="169813">
                <a:tc>
                  <a:txBody>
                    <a:bodyPr/>
                    <a:lstStyle/>
                    <a:p>
                      <a:pPr algn="l" fontAlgn="ctr"/>
                      <a:endParaRPr lang="fr-FR" sz="900" b="0" i="0" u="none" strike="noStrike">
                        <a:solidFill>
                          <a:srgbClr val="000000"/>
                        </a:solidFill>
                        <a:latin typeface="+mn-lt"/>
                      </a:endParaRPr>
                    </a:p>
                  </a:txBody>
                  <a:tcPr marL="3049" marR="3049" marT="3049" marB="0" anchor="ctr">
                    <a:lnL>
                      <a:noFill/>
                    </a:lnL>
                    <a:lnR>
                      <a:noFill/>
                    </a:lnR>
                    <a:lnT w="12700" cap="flat" cmpd="sng" algn="ctr">
                      <a:solidFill>
                        <a:srgbClr val="808080"/>
                      </a:solidFill>
                      <a:prstDash val="solid"/>
                      <a:round/>
                      <a:headEnd type="none" w="med" len="med"/>
                      <a:tailEnd type="none" w="med" len="med"/>
                    </a:lnT>
                    <a:lnB>
                      <a:noFill/>
                    </a:lnB>
                  </a:tcPr>
                </a:tc>
                <a:tc>
                  <a:txBody>
                    <a:bodyPr/>
                    <a:lstStyle/>
                    <a:p>
                      <a:pPr algn="l" fontAlgn="ctr"/>
                      <a:endParaRPr lang="fr-FR" sz="900" b="0" i="0" u="none" strike="noStrike" dirty="0">
                        <a:solidFill>
                          <a:srgbClr val="000000"/>
                        </a:solidFill>
                        <a:latin typeface="+mn-lt"/>
                      </a:endParaRPr>
                    </a:p>
                  </a:txBody>
                  <a:tcPr marL="3049" marR="3049" marT="3049" marB="0" anchor="ctr">
                    <a:lnL>
                      <a:noFill/>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l" fontAlgn="ctr"/>
                      <a:endParaRPr lang="fr-FR" sz="900" b="0" i="0" u="none" strike="noStrike" dirty="0">
                        <a:solidFill>
                          <a:srgbClr val="000000"/>
                        </a:solidFill>
                        <a:latin typeface="+mn-lt"/>
                      </a:endParaRPr>
                    </a:p>
                  </a:txBody>
                  <a:tcPr marL="3049" marR="3049" marT="3049" marB="0" anchor="ctr">
                    <a:lnL>
                      <a:noFill/>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l" fontAlgn="ctr"/>
                      <a:endParaRPr lang="fr-FR" sz="900" b="0" i="0" u="none" strike="noStrike" dirty="0">
                        <a:solidFill>
                          <a:srgbClr val="000000"/>
                        </a:solidFill>
                        <a:latin typeface="+mn-lt"/>
                      </a:endParaRPr>
                    </a:p>
                  </a:txBody>
                  <a:tcPr marL="3049" marR="3049" marT="3049" marB="0" anchor="ctr">
                    <a:lnL>
                      <a:noFill/>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l" fontAlgn="ctr"/>
                      <a:endParaRPr lang="fr-FR" sz="900" b="0" i="0" u="none" strike="noStrike" dirty="0">
                        <a:solidFill>
                          <a:srgbClr val="000000"/>
                        </a:solidFill>
                        <a:latin typeface="+mn-lt"/>
                      </a:endParaRPr>
                    </a:p>
                  </a:txBody>
                  <a:tcPr marL="3049" marR="3049" marT="3049" marB="0" anchor="ctr">
                    <a:lnL>
                      <a:noFill/>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335664">
                <a:tc>
                  <a:txBody>
                    <a:bodyPr/>
                    <a:lstStyle/>
                    <a:p>
                      <a:pPr algn="ctr" fontAlgn="ctr"/>
                      <a:r>
                        <a:rPr lang="fr-FR" sz="900" b="1" i="0" u="none" strike="noStrike" dirty="0" smtClean="0">
                          <a:solidFill>
                            <a:srgbClr val="000000"/>
                          </a:solidFill>
                          <a:latin typeface="+mn-lt"/>
                        </a:rPr>
                        <a:t>En</a:t>
                      </a:r>
                      <a:r>
                        <a:rPr lang="fr-FR" sz="900" b="1" i="0" u="none" strike="noStrike" baseline="0" dirty="0" smtClean="0">
                          <a:solidFill>
                            <a:srgbClr val="000000"/>
                          </a:solidFill>
                          <a:latin typeface="+mn-lt"/>
                        </a:rPr>
                        <a:t> </a:t>
                      </a:r>
                      <a:r>
                        <a:rPr lang="fr-FR" sz="900" b="1" i="0" u="none" strike="noStrike" dirty="0" smtClean="0">
                          <a:solidFill>
                            <a:srgbClr val="000000"/>
                          </a:solidFill>
                          <a:latin typeface="+mn-lt"/>
                        </a:rPr>
                        <a:t>Courts </a:t>
                      </a:r>
                      <a:r>
                        <a:rPr lang="fr-FR" sz="900" b="1" i="0" u="none" strike="noStrike" dirty="0">
                          <a:solidFill>
                            <a:srgbClr val="000000"/>
                          </a:solidFill>
                          <a:latin typeface="+mn-lt"/>
                        </a:rPr>
                        <a:t>séjours (3-5 jours)</a:t>
                      </a:r>
                    </a:p>
                  </a:txBody>
                  <a:tcPr marL="3049" marR="3049" marT="3049" marB="0" anchor="ctr">
                    <a:lnL>
                      <a:noFill/>
                    </a:lnL>
                    <a:lnR w="25400" cap="flat" cmpd="dbl" algn="ctr">
                      <a:solidFill>
                        <a:srgbClr val="000000"/>
                      </a:solidFill>
                      <a:prstDash val="solid"/>
                      <a:round/>
                      <a:headEnd type="none" w="med" len="med"/>
                      <a:tailEnd type="none" w="med" len="med"/>
                    </a:lnR>
                    <a:lnT>
                      <a:noFill/>
                    </a:lnT>
                    <a:lnB w="12700" cap="flat" cmpd="sng" algn="ctr">
                      <a:solidFill>
                        <a:srgbClr val="808080"/>
                      </a:solidFill>
                      <a:prstDash val="solid"/>
                      <a:round/>
                      <a:headEnd type="none" w="med" len="med"/>
                      <a:tailEnd type="none" w="med" len="med"/>
                    </a:lnB>
                  </a:tcPr>
                </a:tc>
                <a:tc>
                  <a:txBody>
                    <a:bodyPr/>
                    <a:lstStyle/>
                    <a:p>
                      <a:pPr algn="ctr" fontAlgn="ctr"/>
                      <a:r>
                        <a:rPr lang="fr-FR" sz="900" b="1" i="0" u="none" strike="noStrike" dirty="0" smtClean="0">
                          <a:solidFill>
                            <a:srgbClr val="FFFFFF"/>
                          </a:solidFill>
                          <a:latin typeface="+mn-lt"/>
                        </a:rPr>
                        <a:t>Français</a:t>
                      </a:r>
                      <a:endParaRPr lang="fr-FR" sz="900" b="1" i="0" u="none" strike="noStrike" dirty="0">
                        <a:solidFill>
                          <a:srgbClr val="FFFFFF"/>
                        </a:solidFill>
                        <a:latin typeface="+mn-lt"/>
                      </a:endParaRP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900" b="1" i="0" u="none" strike="noStrike" dirty="0" smtClean="0">
                          <a:solidFill>
                            <a:srgbClr val="FFFFFF"/>
                          </a:solidFill>
                          <a:latin typeface="+mn-lt"/>
                        </a:rPr>
                        <a:t>Familles</a:t>
                      </a: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900" b="1" i="0" u="none" strike="noStrike" dirty="0" smtClean="0">
                          <a:solidFill>
                            <a:srgbClr val="FFFFFF"/>
                          </a:solidFill>
                          <a:latin typeface="+mn-lt"/>
                        </a:rPr>
                        <a:t>Visiteur</a:t>
                      </a:r>
                      <a:r>
                        <a:rPr lang="fr-FR" sz="900" b="1" i="0" u="none" strike="noStrike" baseline="0" dirty="0" smtClean="0">
                          <a:solidFill>
                            <a:srgbClr val="FFFFFF"/>
                          </a:solidFill>
                          <a:latin typeface="+mn-lt"/>
                        </a:rPr>
                        <a:t>s Limousin</a:t>
                      </a: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900" b="1" i="0" u="none" strike="noStrike" dirty="0" smtClean="0">
                          <a:solidFill>
                            <a:srgbClr val="FFFFFF"/>
                          </a:solidFill>
                          <a:latin typeface="+mn-lt"/>
                        </a:rPr>
                        <a:t>Retraités</a:t>
                      </a: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r>
              <a:tr h="169813">
                <a:tc>
                  <a:txBody>
                    <a:bodyPr/>
                    <a:lstStyle/>
                    <a:p>
                      <a:pPr algn="r" fontAlgn="ctr"/>
                      <a:r>
                        <a:rPr lang="fr-FR" sz="900" b="0" i="1" u="none" strike="noStrike" dirty="0" smtClean="0">
                          <a:solidFill>
                            <a:srgbClr val="000000"/>
                          </a:solidFill>
                          <a:latin typeface="+mn-lt"/>
                        </a:rPr>
                        <a:t>Base</a:t>
                      </a:r>
                      <a:endParaRPr lang="fr-FR" sz="900" b="0" i="1" u="none" strike="noStrike" dirty="0">
                        <a:solidFill>
                          <a:srgbClr val="000000"/>
                        </a:solidFill>
                        <a:latin typeface="+mn-lt"/>
                      </a:endParaRPr>
                    </a:p>
                  </a:txBody>
                  <a:tcPr marL="3049" marR="3049" marT="304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a:solidFill>
                            <a:srgbClr val="000000"/>
                          </a:solidFill>
                          <a:latin typeface="+mn-lt"/>
                        </a:rPr>
                        <a:t>1007</a:t>
                      </a:r>
                    </a:p>
                  </a:txBody>
                  <a:tcPr marL="3049" marR="3049" marT="304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327</a:t>
                      </a:r>
                    </a:p>
                  </a:txBody>
                  <a:tcPr marL="3049" marR="3049" marT="3049"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smtClean="0">
                          <a:solidFill>
                            <a:srgbClr val="000000"/>
                          </a:solidFill>
                          <a:latin typeface="+mn-lt"/>
                        </a:rPr>
                        <a:t>53*</a:t>
                      </a:r>
                      <a:endParaRPr lang="fr-FR" sz="900" b="0" i="1" u="none" strike="noStrike" dirty="0">
                        <a:solidFill>
                          <a:srgbClr val="000000"/>
                        </a:solidFill>
                        <a:latin typeface="+mn-lt"/>
                      </a:endParaRPr>
                    </a:p>
                  </a:txBody>
                  <a:tcPr marL="3049" marR="3049" marT="3049"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smtClean="0">
                          <a:solidFill>
                            <a:srgbClr val="000000"/>
                          </a:solidFill>
                          <a:latin typeface="+mn-lt"/>
                        </a:rPr>
                        <a:t>274</a:t>
                      </a:r>
                      <a:endParaRPr lang="fr-FR" sz="900" b="0" i="1" u="none" strike="noStrike" dirty="0">
                        <a:solidFill>
                          <a:srgbClr val="000000"/>
                        </a:solidFill>
                        <a:latin typeface="+mn-lt"/>
                      </a:endParaRPr>
                    </a:p>
                  </a:txBody>
                  <a:tcPr marL="3049" marR="3049" marT="3049"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r>
              <a:tr h="169813">
                <a:tc>
                  <a:txBody>
                    <a:bodyPr/>
                    <a:lstStyle/>
                    <a:p>
                      <a:pPr algn="l" fontAlgn="ctr"/>
                      <a:r>
                        <a:rPr lang="fr-FR" sz="900" b="0" i="0" u="none" strike="noStrike">
                          <a:solidFill>
                            <a:srgbClr val="000000"/>
                          </a:solidFill>
                          <a:latin typeface="+mn-lt"/>
                        </a:rPr>
                        <a:t> Fréquents</a:t>
                      </a:r>
                    </a:p>
                  </a:txBody>
                  <a:tcPr marL="3049" marR="3049" marT="304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32%</a:t>
                      </a:r>
                    </a:p>
                  </a:txBody>
                  <a:tcPr marL="3049" marR="3049" marT="304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26%</a:t>
                      </a:r>
                    </a:p>
                  </a:txBody>
                  <a:tcPr marL="3049" marR="3049" marT="3049"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1" i="0" u="none" strike="noStrike" dirty="0">
                          <a:solidFill>
                            <a:srgbClr val="000000"/>
                          </a:solidFill>
                          <a:latin typeface="+mn-lt"/>
                        </a:rPr>
                        <a:t>47%</a:t>
                      </a:r>
                    </a:p>
                  </a:txBody>
                  <a:tcPr marL="3049" marR="3049" marT="3049"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1" i="0" u="none" strike="noStrike" dirty="0">
                          <a:solidFill>
                            <a:srgbClr val="000000"/>
                          </a:solidFill>
                          <a:latin typeface="+mn-lt"/>
                        </a:rPr>
                        <a:t>42%</a:t>
                      </a:r>
                    </a:p>
                  </a:txBody>
                  <a:tcPr marL="9525" marR="9525" marT="9525"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r>
              <a:tr h="169813">
                <a:tc>
                  <a:txBody>
                    <a:bodyPr/>
                    <a:lstStyle/>
                    <a:p>
                      <a:pPr algn="l" fontAlgn="ctr"/>
                      <a:r>
                        <a:rPr lang="fr-FR" sz="900" b="0" i="0" u="none" strike="noStrike" dirty="0">
                          <a:solidFill>
                            <a:srgbClr val="000000"/>
                          </a:solidFill>
                          <a:latin typeface="+mn-lt"/>
                        </a:rPr>
                        <a:t> Pas fréquents</a:t>
                      </a:r>
                    </a:p>
                  </a:txBody>
                  <a:tcPr marL="3049" marR="3049" marT="304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54%</a:t>
                      </a:r>
                    </a:p>
                  </a:txBody>
                  <a:tcPr marL="3049" marR="3049" marT="304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57%</a:t>
                      </a:r>
                    </a:p>
                  </a:txBody>
                  <a:tcPr marL="3049" marR="3049" marT="3049"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48%</a:t>
                      </a:r>
                    </a:p>
                  </a:txBody>
                  <a:tcPr marL="3049" marR="3049" marT="3049"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dirty="0">
                          <a:solidFill>
                            <a:srgbClr val="000000"/>
                          </a:solidFill>
                          <a:latin typeface="+mn-lt"/>
                        </a:rPr>
                        <a:t>47%</a:t>
                      </a:r>
                    </a:p>
                  </a:txBody>
                  <a:tcPr marL="9525" marR="9525" marT="9525"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169813">
                <a:tc>
                  <a:txBody>
                    <a:bodyPr/>
                    <a:lstStyle/>
                    <a:p>
                      <a:pPr algn="l" fontAlgn="ctr"/>
                      <a:r>
                        <a:rPr lang="fr-FR" sz="900" b="0" i="0" u="none" strike="noStrike" dirty="0">
                          <a:solidFill>
                            <a:srgbClr val="000000"/>
                          </a:solidFill>
                          <a:latin typeface="+mn-lt"/>
                        </a:rPr>
                        <a:t>Jamais</a:t>
                      </a:r>
                    </a:p>
                  </a:txBody>
                  <a:tcPr marL="3049" marR="3049" marT="304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14%</a:t>
                      </a:r>
                    </a:p>
                  </a:txBody>
                  <a:tcPr marL="3049" marR="3049" marT="304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17%</a:t>
                      </a:r>
                    </a:p>
                  </a:txBody>
                  <a:tcPr marL="3049" marR="3049" marT="3049"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5%</a:t>
                      </a:r>
                    </a:p>
                  </a:txBody>
                  <a:tcPr marL="3049" marR="3049" marT="3049"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11%</a:t>
                      </a:r>
                    </a:p>
                  </a:txBody>
                  <a:tcPr marL="9525" marR="9525" marT="9525"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169813">
                <a:tc>
                  <a:txBody>
                    <a:bodyPr/>
                    <a:lstStyle/>
                    <a:p>
                      <a:pPr algn="l" fontAlgn="ctr"/>
                      <a:endParaRPr lang="fr-FR" sz="900" b="0" i="0" u="none" strike="noStrike">
                        <a:solidFill>
                          <a:srgbClr val="000000"/>
                        </a:solidFill>
                        <a:latin typeface="+mn-lt"/>
                      </a:endParaRPr>
                    </a:p>
                  </a:txBody>
                  <a:tcPr marL="3049" marR="3049" marT="3049" marB="0" anchor="ctr">
                    <a:lnL>
                      <a:noFill/>
                    </a:lnL>
                    <a:lnR>
                      <a:noFill/>
                    </a:lnR>
                    <a:lnT w="12700" cap="flat" cmpd="sng" algn="ctr">
                      <a:solidFill>
                        <a:srgbClr val="808080"/>
                      </a:solidFill>
                      <a:prstDash val="solid"/>
                      <a:round/>
                      <a:headEnd type="none" w="med" len="med"/>
                      <a:tailEnd type="none" w="med" len="med"/>
                    </a:lnT>
                    <a:lnB>
                      <a:noFill/>
                    </a:lnB>
                  </a:tcPr>
                </a:tc>
                <a:tc>
                  <a:txBody>
                    <a:bodyPr/>
                    <a:lstStyle/>
                    <a:p>
                      <a:pPr algn="l" fontAlgn="ctr"/>
                      <a:endParaRPr lang="fr-FR" sz="900" b="0" i="0" u="none" strike="noStrike">
                        <a:solidFill>
                          <a:srgbClr val="000000"/>
                        </a:solidFill>
                        <a:latin typeface="+mn-lt"/>
                      </a:endParaRPr>
                    </a:p>
                  </a:txBody>
                  <a:tcPr marL="3049" marR="3049" marT="3049" marB="0" anchor="ctr">
                    <a:lnL>
                      <a:noFill/>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l" fontAlgn="ctr"/>
                      <a:endParaRPr lang="fr-FR" sz="900" b="0" i="0" u="none" strike="noStrike">
                        <a:solidFill>
                          <a:srgbClr val="000000"/>
                        </a:solidFill>
                        <a:latin typeface="+mn-lt"/>
                      </a:endParaRPr>
                    </a:p>
                  </a:txBody>
                  <a:tcPr marL="3049" marR="3049" marT="3049" marB="0" anchor="ctr">
                    <a:lnL>
                      <a:noFill/>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l" fontAlgn="ctr"/>
                      <a:endParaRPr lang="fr-FR" sz="900" b="0" i="0" u="none" strike="noStrike">
                        <a:solidFill>
                          <a:srgbClr val="000000"/>
                        </a:solidFill>
                        <a:latin typeface="+mn-lt"/>
                      </a:endParaRPr>
                    </a:p>
                  </a:txBody>
                  <a:tcPr marL="3049" marR="3049" marT="3049" marB="0" anchor="ctr">
                    <a:lnL>
                      <a:noFill/>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l" fontAlgn="ctr"/>
                      <a:endParaRPr lang="fr-FR" sz="900" b="0" i="0" u="none" strike="noStrike" dirty="0">
                        <a:solidFill>
                          <a:srgbClr val="000000"/>
                        </a:solidFill>
                        <a:latin typeface="+mn-lt"/>
                      </a:endParaRPr>
                    </a:p>
                  </a:txBody>
                  <a:tcPr marL="3049" marR="3049" marT="3049" marB="0" anchor="ctr">
                    <a:lnL>
                      <a:noFill/>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335664">
                <a:tc>
                  <a:txBody>
                    <a:bodyPr/>
                    <a:lstStyle/>
                    <a:p>
                      <a:pPr algn="ctr" fontAlgn="ctr"/>
                      <a:r>
                        <a:rPr lang="fr-FR" sz="900" b="1" i="0" u="none" strike="noStrike" dirty="0" smtClean="0">
                          <a:solidFill>
                            <a:srgbClr val="000000"/>
                          </a:solidFill>
                          <a:latin typeface="+mn-lt"/>
                        </a:rPr>
                        <a:t>En Longs </a:t>
                      </a:r>
                      <a:r>
                        <a:rPr lang="fr-FR" sz="900" b="1" i="0" u="none" strike="noStrike" dirty="0">
                          <a:solidFill>
                            <a:srgbClr val="000000"/>
                          </a:solidFill>
                          <a:latin typeface="+mn-lt"/>
                        </a:rPr>
                        <a:t>séjours (1 semaine ou plus)</a:t>
                      </a:r>
                    </a:p>
                  </a:txBody>
                  <a:tcPr marL="3049" marR="3049" marT="3049" marB="0" anchor="ctr">
                    <a:lnL>
                      <a:noFill/>
                    </a:lnL>
                    <a:lnR w="25400" cap="flat" cmpd="dbl" algn="ctr">
                      <a:solidFill>
                        <a:srgbClr val="000000"/>
                      </a:solidFill>
                      <a:prstDash val="solid"/>
                      <a:round/>
                      <a:headEnd type="none" w="med" len="med"/>
                      <a:tailEnd type="none" w="med" len="med"/>
                    </a:lnR>
                    <a:lnT>
                      <a:noFill/>
                    </a:lnT>
                    <a:lnB w="12700" cap="flat" cmpd="sng" algn="ctr">
                      <a:solidFill>
                        <a:srgbClr val="808080"/>
                      </a:solidFill>
                      <a:prstDash val="solid"/>
                      <a:round/>
                      <a:headEnd type="none" w="med" len="med"/>
                      <a:tailEnd type="none" w="med" len="med"/>
                    </a:lnB>
                  </a:tcPr>
                </a:tc>
                <a:tc>
                  <a:txBody>
                    <a:bodyPr/>
                    <a:lstStyle/>
                    <a:p>
                      <a:pPr algn="ctr" fontAlgn="ctr"/>
                      <a:r>
                        <a:rPr lang="fr-FR" sz="900" b="1" i="0" u="none" strike="noStrike" dirty="0" smtClean="0">
                          <a:solidFill>
                            <a:srgbClr val="FFFFFF"/>
                          </a:solidFill>
                          <a:latin typeface="+mn-lt"/>
                        </a:rPr>
                        <a:t>Français</a:t>
                      </a:r>
                      <a:endParaRPr lang="fr-FR" sz="900" b="1" i="0" u="none" strike="noStrike" dirty="0">
                        <a:solidFill>
                          <a:srgbClr val="FFFFFF"/>
                        </a:solidFill>
                        <a:latin typeface="+mn-lt"/>
                      </a:endParaRP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900" b="1" i="0" u="none" strike="noStrike" dirty="0" smtClean="0">
                          <a:solidFill>
                            <a:srgbClr val="FFFFFF"/>
                          </a:solidFill>
                          <a:latin typeface="+mn-lt"/>
                        </a:rPr>
                        <a:t>Familles</a:t>
                      </a: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900" b="1" i="0" u="none" strike="noStrike" dirty="0" smtClean="0">
                          <a:solidFill>
                            <a:srgbClr val="FFFFFF"/>
                          </a:solidFill>
                          <a:latin typeface="+mn-lt"/>
                        </a:rPr>
                        <a:t>Visiteur</a:t>
                      </a:r>
                      <a:r>
                        <a:rPr lang="fr-FR" sz="900" b="1" i="0" u="none" strike="noStrike" baseline="0" dirty="0" smtClean="0">
                          <a:solidFill>
                            <a:srgbClr val="FFFFFF"/>
                          </a:solidFill>
                          <a:latin typeface="+mn-lt"/>
                        </a:rPr>
                        <a:t>s Limousin</a:t>
                      </a: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900" b="1" i="0" u="none" strike="noStrike" dirty="0" smtClean="0">
                          <a:solidFill>
                            <a:srgbClr val="FFFFFF"/>
                          </a:solidFill>
                          <a:latin typeface="+mn-lt"/>
                        </a:rPr>
                        <a:t>Retraités</a:t>
                      </a: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r>
              <a:tr h="169813">
                <a:tc>
                  <a:txBody>
                    <a:bodyPr/>
                    <a:lstStyle/>
                    <a:p>
                      <a:pPr algn="r" fontAlgn="ctr"/>
                      <a:r>
                        <a:rPr lang="fr-FR" sz="900" b="0" i="1" u="none" strike="noStrike" dirty="0" smtClean="0">
                          <a:solidFill>
                            <a:srgbClr val="000000"/>
                          </a:solidFill>
                          <a:latin typeface="+mn-lt"/>
                        </a:rPr>
                        <a:t>Base</a:t>
                      </a:r>
                      <a:endParaRPr lang="fr-FR" sz="900" b="0" i="1" u="none" strike="noStrike" dirty="0">
                        <a:solidFill>
                          <a:srgbClr val="000000"/>
                        </a:solidFill>
                        <a:latin typeface="+mn-lt"/>
                      </a:endParaRPr>
                    </a:p>
                  </a:txBody>
                  <a:tcPr marL="3049" marR="3049" marT="304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1007</a:t>
                      </a:r>
                    </a:p>
                  </a:txBody>
                  <a:tcPr marL="3049" marR="3049" marT="304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327</a:t>
                      </a:r>
                    </a:p>
                  </a:txBody>
                  <a:tcPr marL="3049" marR="3049" marT="3049"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smtClean="0">
                          <a:solidFill>
                            <a:srgbClr val="000000"/>
                          </a:solidFill>
                          <a:latin typeface="+mn-lt"/>
                        </a:rPr>
                        <a:t>53*</a:t>
                      </a:r>
                      <a:endParaRPr lang="fr-FR" sz="900" b="0" i="1" u="none" strike="noStrike" dirty="0">
                        <a:solidFill>
                          <a:srgbClr val="000000"/>
                        </a:solidFill>
                        <a:latin typeface="+mn-lt"/>
                      </a:endParaRPr>
                    </a:p>
                  </a:txBody>
                  <a:tcPr marL="3049" marR="3049" marT="3049"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smtClean="0">
                          <a:solidFill>
                            <a:srgbClr val="000000"/>
                          </a:solidFill>
                          <a:latin typeface="+mn-lt"/>
                        </a:rPr>
                        <a:t>274</a:t>
                      </a:r>
                      <a:endParaRPr lang="fr-FR" sz="900" b="0" i="1" u="none" strike="noStrike" dirty="0">
                        <a:solidFill>
                          <a:srgbClr val="000000"/>
                        </a:solidFill>
                        <a:latin typeface="+mn-lt"/>
                      </a:endParaRPr>
                    </a:p>
                  </a:txBody>
                  <a:tcPr marL="3049" marR="3049" marT="3049"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r>
              <a:tr h="169813">
                <a:tc>
                  <a:txBody>
                    <a:bodyPr/>
                    <a:lstStyle/>
                    <a:p>
                      <a:pPr algn="l" fontAlgn="ctr"/>
                      <a:r>
                        <a:rPr lang="fr-FR" sz="900" b="0" i="0" u="none" strike="noStrike">
                          <a:solidFill>
                            <a:srgbClr val="000000"/>
                          </a:solidFill>
                          <a:latin typeface="+mn-lt"/>
                        </a:rPr>
                        <a:t> Fréquents</a:t>
                      </a:r>
                    </a:p>
                  </a:txBody>
                  <a:tcPr marL="3049" marR="3049" marT="304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41%</a:t>
                      </a:r>
                    </a:p>
                  </a:txBody>
                  <a:tcPr marL="3049" marR="3049" marT="304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39%</a:t>
                      </a:r>
                    </a:p>
                  </a:txBody>
                  <a:tcPr marL="3049" marR="3049" marT="3049"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60%</a:t>
                      </a:r>
                    </a:p>
                  </a:txBody>
                  <a:tcPr marL="3049" marR="3049" marT="3049"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1" i="0" u="none" strike="noStrike" dirty="0">
                          <a:solidFill>
                            <a:srgbClr val="000000"/>
                          </a:solidFill>
                          <a:latin typeface="+mn-lt"/>
                        </a:rPr>
                        <a:t>51%</a:t>
                      </a:r>
                    </a:p>
                  </a:txBody>
                  <a:tcPr marL="9525" marR="9525" marT="9525"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r>
              <a:tr h="169813">
                <a:tc>
                  <a:txBody>
                    <a:bodyPr/>
                    <a:lstStyle/>
                    <a:p>
                      <a:pPr algn="l" fontAlgn="ctr"/>
                      <a:r>
                        <a:rPr lang="fr-FR" sz="900" b="0" i="0" u="none" strike="noStrike" dirty="0">
                          <a:solidFill>
                            <a:srgbClr val="000000"/>
                          </a:solidFill>
                          <a:latin typeface="+mn-lt"/>
                        </a:rPr>
                        <a:t> Pas fréquents</a:t>
                      </a:r>
                    </a:p>
                  </a:txBody>
                  <a:tcPr marL="3049" marR="3049" marT="304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48%</a:t>
                      </a:r>
                    </a:p>
                  </a:txBody>
                  <a:tcPr marL="3049" marR="3049" marT="304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51%</a:t>
                      </a:r>
                    </a:p>
                  </a:txBody>
                  <a:tcPr marL="3049" marR="3049" marT="3049"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36%</a:t>
                      </a:r>
                    </a:p>
                  </a:txBody>
                  <a:tcPr marL="3049" marR="3049" marT="3049"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dirty="0">
                          <a:solidFill>
                            <a:srgbClr val="000000"/>
                          </a:solidFill>
                          <a:latin typeface="+mn-lt"/>
                        </a:rPr>
                        <a:t>41%</a:t>
                      </a:r>
                    </a:p>
                  </a:txBody>
                  <a:tcPr marL="9525" marR="9525" marT="9525"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169813">
                <a:tc>
                  <a:txBody>
                    <a:bodyPr/>
                    <a:lstStyle/>
                    <a:p>
                      <a:pPr algn="l" fontAlgn="ctr"/>
                      <a:r>
                        <a:rPr lang="fr-FR" sz="900" b="0" i="0" u="none" strike="noStrike" dirty="0">
                          <a:solidFill>
                            <a:srgbClr val="000000"/>
                          </a:solidFill>
                          <a:latin typeface="+mn-lt"/>
                        </a:rPr>
                        <a:t>Jamais</a:t>
                      </a:r>
                    </a:p>
                  </a:txBody>
                  <a:tcPr marL="3049" marR="3049" marT="304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11%</a:t>
                      </a:r>
                    </a:p>
                  </a:txBody>
                  <a:tcPr marL="3049" marR="3049" marT="304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10%</a:t>
                      </a:r>
                    </a:p>
                  </a:txBody>
                  <a:tcPr marL="3049" marR="3049" marT="3049"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3%</a:t>
                      </a:r>
                    </a:p>
                  </a:txBody>
                  <a:tcPr marL="3049" marR="3049" marT="3049"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8%</a:t>
                      </a:r>
                    </a:p>
                  </a:txBody>
                  <a:tcPr marL="9525" marR="9525" marT="9525"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bl>
          </a:graphicData>
        </a:graphic>
      </p:graphicFrame>
      <p:sp>
        <p:nvSpPr>
          <p:cNvPr id="9" name="ZoneTexte 8"/>
          <p:cNvSpPr txBox="1"/>
          <p:nvPr/>
        </p:nvSpPr>
        <p:spPr>
          <a:xfrm>
            <a:off x="7308850" y="4951413"/>
            <a:ext cx="1079500" cy="277812"/>
          </a:xfrm>
          <a:prstGeom prst="rect">
            <a:avLst/>
          </a:prstGeom>
          <a:noFill/>
        </p:spPr>
        <p:txBody>
          <a:bodyPr>
            <a:spAutoFit/>
          </a:bodyPr>
          <a:lstStyle/>
          <a:p>
            <a:pPr fontAlgn="auto">
              <a:spcBef>
                <a:spcPts val="0"/>
              </a:spcBef>
              <a:spcAft>
                <a:spcPts val="0"/>
              </a:spcAft>
              <a:buClr>
                <a:schemeClr val="bg2">
                  <a:lumMod val="75000"/>
                </a:schemeClr>
              </a:buClr>
              <a:defRPr/>
            </a:pPr>
            <a:r>
              <a:rPr lang="fr-FR" sz="1200" dirty="0">
                <a:solidFill>
                  <a:schemeClr val="tx1">
                    <a:lumMod val="50000"/>
                  </a:schemeClr>
                </a:solidFill>
                <a:latin typeface="+mn-lt"/>
              </a:rPr>
              <a:t>*Base faible</a:t>
            </a:r>
          </a:p>
        </p:txBody>
      </p:sp>
      <p:sp>
        <p:nvSpPr>
          <p:cNvPr id="11" name="ZoneTexte 10"/>
          <p:cNvSpPr txBox="1"/>
          <p:nvPr/>
        </p:nvSpPr>
        <p:spPr>
          <a:xfrm>
            <a:off x="250825" y="5084763"/>
            <a:ext cx="8353425" cy="277812"/>
          </a:xfrm>
          <a:prstGeom prst="rect">
            <a:avLst/>
          </a:prstGeom>
          <a:noFill/>
        </p:spPr>
        <p:txBody>
          <a:bodyPr>
            <a:spAutoFit/>
          </a:bodyPr>
          <a:lstStyle/>
          <a:p>
            <a:pPr fontAlgn="auto">
              <a:spcBef>
                <a:spcPts val="0"/>
              </a:spcBef>
              <a:spcAft>
                <a:spcPts val="0"/>
              </a:spcAft>
              <a:buClr>
                <a:schemeClr val="bg2">
                  <a:lumMod val="75000"/>
                </a:schemeClr>
              </a:buClr>
              <a:defRPr/>
            </a:pPr>
            <a:r>
              <a:rPr lang="fr-FR" sz="1200" b="1" dirty="0">
                <a:solidFill>
                  <a:srgbClr val="00B0F0"/>
                </a:solidFill>
                <a:latin typeface="+mn-lt"/>
              </a:rPr>
              <a:t>Exemple de lecture </a:t>
            </a:r>
            <a:r>
              <a:rPr lang="fr-FR" sz="1200" dirty="0">
                <a:solidFill>
                  <a:schemeClr val="tx1">
                    <a:lumMod val="50000"/>
                  </a:schemeClr>
                </a:solidFill>
                <a:latin typeface="+mn-lt"/>
              </a:rPr>
              <a:t>: 50% des visiteurs de la région du Limousin partent fréquemment en week-ends.</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Lieu des voyages des Français</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4D0C0754-2D89-48B7-A87C-0FF3232CD183}" type="slidenum">
              <a:rPr lang="fr-FR"/>
              <a:pPr>
                <a:defRPr/>
              </a:pPr>
              <a:t>125</a:t>
            </a:fld>
            <a:endParaRPr lang="fr-FR"/>
          </a:p>
        </p:txBody>
      </p:sp>
      <p:sp>
        <p:nvSpPr>
          <p:cNvPr id="7" name="ZoneTexte 6"/>
          <p:cNvSpPr txBox="1"/>
          <p:nvPr/>
        </p:nvSpPr>
        <p:spPr>
          <a:xfrm>
            <a:off x="468313" y="6165850"/>
            <a:ext cx="8675687" cy="430213"/>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QS5</a:t>
            </a:r>
            <a:r>
              <a:rPr lang="fr-FR" sz="1100" dirty="0">
                <a:solidFill>
                  <a:schemeClr val="tx1">
                    <a:lumMod val="75000"/>
                  </a:schemeClr>
                </a:solidFill>
                <a:latin typeface="+mn-lt"/>
              </a:rPr>
              <a:t>.</a:t>
            </a:r>
            <a:r>
              <a:rPr lang="fr-FR" sz="1100" b="1" dirty="0">
                <a:latin typeface="+mn-lt"/>
              </a:rPr>
              <a:t> </a:t>
            </a:r>
            <a:r>
              <a:rPr lang="fr-FR" sz="1100" dirty="0">
                <a:solidFill>
                  <a:schemeClr val="tx1">
                    <a:lumMod val="75000"/>
                  </a:schemeClr>
                </a:solidFill>
                <a:latin typeface="+mn-lt"/>
              </a:rPr>
              <a:t>Lorsque vous partez en voyage pour un week-end, un court séjour ou un long séjour, vous préférez une destination… ?</a:t>
            </a:r>
          </a:p>
          <a:p>
            <a:pPr fontAlgn="auto">
              <a:spcBef>
                <a:spcPts val="0"/>
              </a:spcBef>
              <a:spcAft>
                <a:spcPts val="0"/>
              </a:spcAft>
              <a:defRPr/>
            </a:pPr>
            <a:r>
              <a:rPr lang="fr-FR" sz="1100" b="1" dirty="0">
                <a:solidFill>
                  <a:schemeClr val="tx1">
                    <a:lumMod val="75000"/>
                  </a:schemeClr>
                </a:solidFill>
                <a:latin typeface="+mn-lt"/>
              </a:rPr>
              <a:t>QS6. </a:t>
            </a:r>
            <a:r>
              <a:rPr lang="fr-FR" sz="1100" dirty="0">
                <a:solidFill>
                  <a:schemeClr val="tx1">
                    <a:lumMod val="75000"/>
                  </a:schemeClr>
                </a:solidFill>
                <a:latin typeface="+mn-lt"/>
              </a:rPr>
              <a:t>Lorsque vous partez en voyage pour un week-end, un court séjour ou un long séjour, vous préférez une destination… ?</a:t>
            </a:r>
          </a:p>
        </p:txBody>
      </p:sp>
      <p:sp>
        <p:nvSpPr>
          <p:cNvPr id="8" name="Espace réservé du texte 4"/>
          <p:cNvSpPr txBox="1">
            <a:spLocks/>
          </p:cNvSpPr>
          <p:nvPr>
            <p:custDataLst>
              <p:tags r:id="rId2"/>
            </p:custDataLst>
          </p:nvPr>
        </p:nvSpPr>
        <p:spPr>
          <a:xfrm>
            <a:off x="6084168" y="5858837"/>
            <a:ext cx="2952328" cy="306467"/>
          </a:xfrm>
          <a:prstGeom prst="roundRect">
            <a:avLst/>
          </a:prstGeom>
          <a:solidFill>
            <a:srgbClr val="F08728"/>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Ont réalisé au moins un voyage</a:t>
            </a:r>
            <a:endParaRPr lang="fr-FR" sz="1200" i="1" dirty="0">
              <a:solidFill>
                <a:srgbClr val="000000"/>
              </a:solidFill>
              <a:latin typeface="+mn-lt"/>
              <a:ea typeface="ＭＳ Ｐゴシック" pitchFamily="1" charset="-128"/>
              <a:cs typeface="Arial" pitchFamily="34" charset="0"/>
            </a:endParaRPr>
          </a:p>
        </p:txBody>
      </p:sp>
      <p:sp>
        <p:nvSpPr>
          <p:cNvPr id="10" name="Espace réservé du texte 4"/>
          <p:cNvSpPr txBox="1">
            <a:spLocks/>
          </p:cNvSpPr>
          <p:nvPr>
            <p:custDataLst>
              <p:tags r:id="rId3"/>
            </p:custDataLst>
          </p:nvPr>
        </p:nvSpPr>
        <p:spPr>
          <a:xfrm>
            <a:off x="4072136" y="1628800"/>
            <a:ext cx="1584176" cy="468000"/>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Courts séjours                  </a:t>
            </a:r>
          </a:p>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(3-5 jours)</a:t>
            </a:r>
            <a:endParaRPr lang="fr-FR" sz="1200" i="1" dirty="0">
              <a:solidFill>
                <a:schemeClr val="bg1"/>
              </a:solidFill>
              <a:latin typeface="+mn-lt"/>
              <a:ea typeface="ＭＳ Ｐゴシック" pitchFamily="1" charset="-128"/>
              <a:cs typeface="Arial" pitchFamily="34" charset="0"/>
            </a:endParaRPr>
          </a:p>
        </p:txBody>
      </p:sp>
      <p:sp>
        <p:nvSpPr>
          <p:cNvPr id="11" name="Espace réservé du texte 4"/>
          <p:cNvSpPr txBox="1">
            <a:spLocks/>
          </p:cNvSpPr>
          <p:nvPr>
            <p:custDataLst>
              <p:tags r:id="rId4"/>
            </p:custDataLst>
          </p:nvPr>
        </p:nvSpPr>
        <p:spPr>
          <a:xfrm>
            <a:off x="1196008" y="1628800"/>
            <a:ext cx="1584176" cy="468000"/>
          </a:xfrm>
          <a:prstGeom prst="roundRect">
            <a:avLst/>
          </a:prstGeom>
          <a:solidFill>
            <a:schemeClr val="bg2">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err="1">
                <a:solidFill>
                  <a:schemeClr val="bg1"/>
                </a:solidFill>
                <a:latin typeface="+mn-lt"/>
                <a:ea typeface="ＭＳ Ｐゴシック" pitchFamily="1" charset="-128"/>
                <a:cs typeface="Arial" pitchFamily="34" charset="0"/>
              </a:rPr>
              <a:t>Week-End</a:t>
            </a:r>
            <a:endParaRPr lang="fr-FR" sz="1200" i="1" dirty="0">
              <a:solidFill>
                <a:schemeClr val="bg1"/>
              </a:solidFill>
              <a:latin typeface="+mn-lt"/>
              <a:ea typeface="ＭＳ Ｐゴシック" pitchFamily="1" charset="-128"/>
              <a:cs typeface="Arial" pitchFamily="34" charset="0"/>
            </a:endParaRPr>
          </a:p>
        </p:txBody>
      </p:sp>
      <p:sp>
        <p:nvSpPr>
          <p:cNvPr id="12" name="Espace réservé du texte 4"/>
          <p:cNvSpPr txBox="1">
            <a:spLocks/>
          </p:cNvSpPr>
          <p:nvPr>
            <p:custDataLst>
              <p:tags r:id="rId5"/>
            </p:custDataLst>
          </p:nvPr>
        </p:nvSpPr>
        <p:spPr>
          <a:xfrm>
            <a:off x="6948264" y="1628800"/>
            <a:ext cx="1584176" cy="468000"/>
          </a:xfrm>
          <a:prstGeom prst="roundRect">
            <a:avLst/>
          </a:prstGeom>
          <a:solidFill>
            <a:schemeClr val="bg2">
              <a:lumMod val="20000"/>
              <a:lumOff val="80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tx1">
                    <a:lumMod val="75000"/>
                  </a:schemeClr>
                </a:solidFill>
                <a:latin typeface="+mn-lt"/>
                <a:ea typeface="ＭＳ Ｐゴシック" pitchFamily="1" charset="-128"/>
                <a:cs typeface="Arial" pitchFamily="34" charset="0"/>
              </a:rPr>
              <a:t>Longs séjours               </a:t>
            </a:r>
          </a:p>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tx1">
                    <a:lumMod val="75000"/>
                  </a:schemeClr>
                </a:solidFill>
                <a:latin typeface="+mn-lt"/>
                <a:ea typeface="ＭＳ Ｐゴシック" pitchFamily="1" charset="-128"/>
                <a:cs typeface="Arial" pitchFamily="34" charset="0"/>
              </a:rPr>
              <a:t>(1 semaine ou plus)</a:t>
            </a:r>
            <a:endParaRPr lang="fr-FR" sz="1200" i="1" dirty="0">
              <a:solidFill>
                <a:schemeClr val="tx1">
                  <a:lumMod val="75000"/>
                </a:schemeClr>
              </a:solidFill>
              <a:latin typeface="+mn-lt"/>
              <a:ea typeface="ＭＳ Ｐゴシック" pitchFamily="1" charset="-128"/>
              <a:cs typeface="Arial" pitchFamily="34" charset="0"/>
            </a:endParaRPr>
          </a:p>
        </p:txBody>
      </p:sp>
      <p:sp>
        <p:nvSpPr>
          <p:cNvPr id="13" name="ZoneTexte 12"/>
          <p:cNvSpPr txBox="1"/>
          <p:nvPr/>
        </p:nvSpPr>
        <p:spPr>
          <a:xfrm>
            <a:off x="1619250" y="2060575"/>
            <a:ext cx="1152525" cy="261938"/>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834</a:t>
            </a:r>
          </a:p>
        </p:txBody>
      </p:sp>
      <p:sp>
        <p:nvSpPr>
          <p:cNvPr id="14" name="ZoneTexte 13"/>
          <p:cNvSpPr txBox="1"/>
          <p:nvPr/>
        </p:nvSpPr>
        <p:spPr>
          <a:xfrm>
            <a:off x="4500563" y="2060575"/>
            <a:ext cx="1150937" cy="261938"/>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865</a:t>
            </a:r>
          </a:p>
        </p:txBody>
      </p:sp>
      <p:sp>
        <p:nvSpPr>
          <p:cNvPr id="15" name="ZoneTexte 14"/>
          <p:cNvSpPr txBox="1"/>
          <p:nvPr/>
        </p:nvSpPr>
        <p:spPr>
          <a:xfrm>
            <a:off x="7380288" y="2060575"/>
            <a:ext cx="1152525" cy="261938"/>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895</a:t>
            </a:r>
          </a:p>
        </p:txBody>
      </p:sp>
      <p:graphicFrame>
        <p:nvGraphicFramePr>
          <p:cNvPr id="200724" name="Graphique 18"/>
          <p:cNvGraphicFramePr>
            <a:graphicFrameLocks noGrp="1"/>
          </p:cNvGraphicFramePr>
          <p:nvPr>
            <p:custDataLst>
              <p:tags r:id="rId6"/>
            </p:custDataLst>
          </p:nvPr>
        </p:nvGraphicFramePr>
        <p:xfrm>
          <a:off x="0" y="2205038"/>
          <a:ext cx="3527425" cy="2808287"/>
        </p:xfrm>
        <a:graphic>
          <a:graphicData uri="http://schemas.openxmlformats.org/presentationml/2006/ole">
            <mc:AlternateContent xmlns:mc="http://schemas.openxmlformats.org/markup-compatibility/2006">
              <mc:Choice xmlns:v="urn:schemas-microsoft-com:vml" Requires="v">
                <p:oleObj spid="_x0000_s200731" r:id="rId15" imgW="3529890" imgH="2804403" progId="Excel.Chart.8">
                  <p:embed/>
                </p:oleObj>
              </mc:Choice>
              <mc:Fallback>
                <p:oleObj r:id="rId15" imgW="3529890" imgH="2804403" progId="Excel.Chart.8">
                  <p:embed/>
                  <p:pic>
                    <p:nvPicPr>
                      <p:cNvPr id="0" name="Graphique 18"/>
                      <p:cNvPicPr>
                        <a:picLocks noGrp="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2205038"/>
                        <a:ext cx="3527425" cy="2808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0725" name="Graphique 19"/>
          <p:cNvGraphicFramePr>
            <a:graphicFrameLocks noGrp="1"/>
          </p:cNvGraphicFramePr>
          <p:nvPr>
            <p:custDataLst>
              <p:tags r:id="rId7"/>
            </p:custDataLst>
          </p:nvPr>
        </p:nvGraphicFramePr>
        <p:xfrm>
          <a:off x="3006725" y="2205038"/>
          <a:ext cx="3527425" cy="2808287"/>
        </p:xfrm>
        <a:graphic>
          <a:graphicData uri="http://schemas.openxmlformats.org/presentationml/2006/ole">
            <mc:AlternateContent xmlns:mc="http://schemas.openxmlformats.org/markup-compatibility/2006">
              <mc:Choice xmlns:v="urn:schemas-microsoft-com:vml" Requires="v">
                <p:oleObj spid="_x0000_s200732" r:id="rId17" imgW="3529890" imgH="2804403" progId="Excel.Chart.8">
                  <p:embed/>
                </p:oleObj>
              </mc:Choice>
              <mc:Fallback>
                <p:oleObj r:id="rId17" imgW="3529890" imgH="2804403" progId="Excel.Chart.8">
                  <p:embed/>
                  <p:pic>
                    <p:nvPicPr>
                      <p:cNvPr id="0" name="Graphique 19"/>
                      <p:cNvPicPr>
                        <a:picLocks noGrp="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06725" y="2205038"/>
                        <a:ext cx="3527425" cy="2808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0726" name="Graphique 20"/>
          <p:cNvGraphicFramePr>
            <a:graphicFrameLocks noGrp="1"/>
          </p:cNvGraphicFramePr>
          <p:nvPr>
            <p:custDataLst>
              <p:tags r:id="rId8"/>
            </p:custDataLst>
          </p:nvPr>
        </p:nvGraphicFramePr>
        <p:xfrm>
          <a:off x="6011863" y="2205038"/>
          <a:ext cx="3527425" cy="2808287"/>
        </p:xfrm>
        <a:graphic>
          <a:graphicData uri="http://schemas.openxmlformats.org/presentationml/2006/ole">
            <mc:AlternateContent xmlns:mc="http://schemas.openxmlformats.org/markup-compatibility/2006">
              <mc:Choice xmlns:v="urn:schemas-microsoft-com:vml" Requires="v">
                <p:oleObj spid="_x0000_s200733" r:id="rId19" imgW="3529890" imgH="2804403" progId="Excel.Chart.8">
                  <p:embed/>
                </p:oleObj>
              </mc:Choice>
              <mc:Fallback>
                <p:oleObj r:id="rId19" imgW="3529890" imgH="2804403" progId="Excel.Chart.8">
                  <p:embed/>
                  <p:pic>
                    <p:nvPicPr>
                      <p:cNvPr id="0" name="Graphique 20"/>
                      <p:cNvPicPr>
                        <a:picLocks noGrp="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11863" y="2205038"/>
                        <a:ext cx="3527425" cy="2808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ZoneTexte 21"/>
          <p:cNvSpPr txBox="1"/>
          <p:nvPr/>
        </p:nvSpPr>
        <p:spPr>
          <a:xfrm>
            <a:off x="0" y="2060575"/>
            <a:ext cx="1547813" cy="1016000"/>
          </a:xfrm>
          <a:prstGeom prst="rect">
            <a:avLst/>
          </a:prstGeom>
          <a:noFill/>
        </p:spPr>
        <p:txBody>
          <a:bodyPr>
            <a:spAutoFit/>
          </a:bodyPr>
          <a:lstStyle/>
          <a:p>
            <a:pPr fontAlgn="auto">
              <a:spcBef>
                <a:spcPts val="0"/>
              </a:spcBef>
              <a:spcAft>
                <a:spcPts val="0"/>
              </a:spcAft>
              <a:buClr>
                <a:schemeClr val="bg2">
                  <a:lumMod val="75000"/>
                </a:schemeClr>
              </a:buClr>
              <a:defRPr/>
            </a:pPr>
            <a:r>
              <a:rPr lang="fr-FR" sz="1000" b="1" dirty="0">
                <a:solidFill>
                  <a:schemeClr val="tx1">
                    <a:lumMod val="75000"/>
                  </a:schemeClr>
                </a:solidFill>
                <a:latin typeface="+mn-lt"/>
              </a:rPr>
              <a:t>Lointaine</a:t>
            </a:r>
            <a:r>
              <a:rPr lang="fr-FR" sz="1000" dirty="0">
                <a:solidFill>
                  <a:schemeClr val="tx1">
                    <a:lumMod val="75000"/>
                  </a:schemeClr>
                </a:solidFill>
                <a:latin typeface="+mn-lt"/>
              </a:rPr>
              <a:t> : avec plus de 3h de trajet depuis mon domicile</a:t>
            </a:r>
          </a:p>
          <a:p>
            <a:pPr fontAlgn="auto">
              <a:spcBef>
                <a:spcPts val="0"/>
              </a:spcBef>
              <a:spcAft>
                <a:spcPts val="0"/>
              </a:spcAft>
              <a:buClr>
                <a:schemeClr val="bg2">
                  <a:lumMod val="75000"/>
                </a:schemeClr>
              </a:buClr>
              <a:defRPr/>
            </a:pPr>
            <a:r>
              <a:rPr lang="fr-FR" sz="1000" b="1" dirty="0">
                <a:solidFill>
                  <a:schemeClr val="tx1">
                    <a:lumMod val="75000"/>
                  </a:schemeClr>
                </a:solidFill>
                <a:latin typeface="+mn-lt"/>
              </a:rPr>
              <a:t>Proche</a:t>
            </a:r>
            <a:r>
              <a:rPr lang="fr-FR" sz="1000" dirty="0">
                <a:solidFill>
                  <a:schemeClr val="tx1">
                    <a:lumMod val="75000"/>
                  </a:schemeClr>
                </a:solidFill>
                <a:latin typeface="+mn-lt"/>
              </a:rPr>
              <a:t> : avec 3h ou moins de trajet depuis mon domicile</a:t>
            </a:r>
          </a:p>
        </p:txBody>
      </p:sp>
      <p:graphicFrame>
        <p:nvGraphicFramePr>
          <p:cNvPr id="200728" name="Graphique 22"/>
          <p:cNvGraphicFramePr>
            <a:graphicFrameLocks noGrp="1"/>
          </p:cNvGraphicFramePr>
          <p:nvPr>
            <p:custDataLst>
              <p:tags r:id="rId9"/>
            </p:custDataLst>
          </p:nvPr>
        </p:nvGraphicFramePr>
        <p:xfrm>
          <a:off x="34925" y="4149725"/>
          <a:ext cx="3527425" cy="2808288"/>
        </p:xfrm>
        <a:graphic>
          <a:graphicData uri="http://schemas.openxmlformats.org/presentationml/2006/ole">
            <mc:AlternateContent xmlns:mc="http://schemas.openxmlformats.org/markup-compatibility/2006">
              <mc:Choice xmlns:v="urn:schemas-microsoft-com:vml" Requires="v">
                <p:oleObj spid="_x0000_s200734" r:id="rId21" imgW="3523793" imgH="2804403" progId="Excel.Chart.8">
                  <p:embed/>
                </p:oleObj>
              </mc:Choice>
              <mc:Fallback>
                <p:oleObj r:id="rId21" imgW="3523793" imgH="2804403" progId="Excel.Chart.8">
                  <p:embed/>
                  <p:pic>
                    <p:nvPicPr>
                      <p:cNvPr id="0" name="Graphique 22"/>
                      <p:cNvPicPr>
                        <a:picLocks noGrp="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925" y="4149725"/>
                        <a:ext cx="3527425" cy="2808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0729" name="Graphique 23"/>
          <p:cNvGraphicFramePr>
            <a:graphicFrameLocks noGrp="1"/>
          </p:cNvGraphicFramePr>
          <p:nvPr>
            <p:custDataLst>
              <p:tags r:id="rId10"/>
            </p:custDataLst>
          </p:nvPr>
        </p:nvGraphicFramePr>
        <p:xfrm>
          <a:off x="3041650" y="4149725"/>
          <a:ext cx="3527425" cy="2808288"/>
        </p:xfrm>
        <a:graphic>
          <a:graphicData uri="http://schemas.openxmlformats.org/presentationml/2006/ole">
            <mc:AlternateContent xmlns:mc="http://schemas.openxmlformats.org/markup-compatibility/2006">
              <mc:Choice xmlns:v="urn:schemas-microsoft-com:vml" Requires="v">
                <p:oleObj spid="_x0000_s200735" r:id="rId23" imgW="3529890" imgH="2804403" progId="Excel.Chart.8">
                  <p:embed/>
                </p:oleObj>
              </mc:Choice>
              <mc:Fallback>
                <p:oleObj r:id="rId23" imgW="3529890" imgH="2804403" progId="Excel.Chart.8">
                  <p:embed/>
                  <p:pic>
                    <p:nvPicPr>
                      <p:cNvPr id="0" name="Graphique 23"/>
                      <p:cNvPicPr>
                        <a:picLocks noGrp="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041650" y="4149725"/>
                        <a:ext cx="3527425" cy="2808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0730" name="Graphique 24"/>
          <p:cNvGraphicFramePr>
            <a:graphicFrameLocks noGrp="1"/>
          </p:cNvGraphicFramePr>
          <p:nvPr>
            <p:custDataLst>
              <p:tags r:id="rId11"/>
            </p:custDataLst>
          </p:nvPr>
        </p:nvGraphicFramePr>
        <p:xfrm>
          <a:off x="6048375" y="4149725"/>
          <a:ext cx="3527425" cy="2808288"/>
        </p:xfrm>
        <a:graphic>
          <a:graphicData uri="http://schemas.openxmlformats.org/presentationml/2006/ole">
            <mc:AlternateContent xmlns:mc="http://schemas.openxmlformats.org/markup-compatibility/2006">
              <mc:Choice xmlns:v="urn:schemas-microsoft-com:vml" Requires="v">
                <p:oleObj spid="_x0000_s200736" r:id="rId25" imgW="3529890" imgH="2804403" progId="Excel.Chart.8">
                  <p:embed/>
                </p:oleObj>
              </mc:Choice>
              <mc:Fallback>
                <p:oleObj r:id="rId25" imgW="3529890" imgH="2804403" progId="Excel.Chart.8">
                  <p:embed/>
                  <p:pic>
                    <p:nvPicPr>
                      <p:cNvPr id="0" name="Graphique 24"/>
                      <p:cNvPicPr>
                        <a:picLocks noGrp="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048375" y="4149725"/>
                        <a:ext cx="3527425" cy="2808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Espace réservé du texte 4"/>
          <p:cNvSpPr txBox="1">
            <a:spLocks/>
          </p:cNvSpPr>
          <p:nvPr>
            <p:custDataLst>
              <p:tags r:id="rId12"/>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Lieu des voyages</a:t>
            </a:r>
            <a:br>
              <a:rPr lang="fr-FR" dirty="0" smtClean="0"/>
            </a:br>
            <a:r>
              <a:rPr lang="fr-FR" sz="2000" i="1" dirty="0" smtClean="0"/>
              <a:t> Tris selon différentes sous-cibles</a:t>
            </a:r>
            <a:endParaRPr lang="fr-FR" sz="20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87A96BFB-0BFA-480A-8667-F7ADEACC358F}" type="slidenum">
              <a:rPr lang="fr-FR"/>
              <a:pPr>
                <a:defRPr/>
              </a:pPr>
              <a:t>126</a:t>
            </a:fld>
            <a:endParaRPr lang="fr-FR"/>
          </a:p>
        </p:txBody>
      </p:sp>
      <p:sp>
        <p:nvSpPr>
          <p:cNvPr id="7" name="ZoneTexte 6"/>
          <p:cNvSpPr txBox="1"/>
          <p:nvPr/>
        </p:nvSpPr>
        <p:spPr>
          <a:xfrm>
            <a:off x="468313" y="6165850"/>
            <a:ext cx="8675687" cy="430213"/>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QS5</a:t>
            </a:r>
            <a:r>
              <a:rPr lang="fr-FR" sz="1100" dirty="0">
                <a:solidFill>
                  <a:schemeClr val="tx1">
                    <a:lumMod val="75000"/>
                  </a:schemeClr>
                </a:solidFill>
                <a:latin typeface="+mn-lt"/>
              </a:rPr>
              <a:t>.</a:t>
            </a:r>
            <a:r>
              <a:rPr lang="fr-FR" sz="1100" b="1" dirty="0">
                <a:latin typeface="+mn-lt"/>
              </a:rPr>
              <a:t> </a:t>
            </a:r>
            <a:r>
              <a:rPr lang="fr-FR" sz="1100" dirty="0">
                <a:solidFill>
                  <a:schemeClr val="tx1">
                    <a:lumMod val="75000"/>
                  </a:schemeClr>
                </a:solidFill>
                <a:latin typeface="+mn-lt"/>
              </a:rPr>
              <a:t>Lorsque vous partez en voyage pour un week-end, un court séjour ou un long séjour, vous préférez une destination… ?</a:t>
            </a:r>
          </a:p>
          <a:p>
            <a:pPr fontAlgn="auto">
              <a:spcBef>
                <a:spcPts val="0"/>
              </a:spcBef>
              <a:spcAft>
                <a:spcPts val="0"/>
              </a:spcAft>
              <a:defRPr/>
            </a:pPr>
            <a:r>
              <a:rPr lang="fr-FR" sz="1100" b="1" dirty="0">
                <a:solidFill>
                  <a:schemeClr val="tx1">
                    <a:lumMod val="75000"/>
                  </a:schemeClr>
                </a:solidFill>
                <a:latin typeface="+mn-lt"/>
              </a:rPr>
              <a:t>QS6. </a:t>
            </a:r>
            <a:r>
              <a:rPr lang="fr-FR" sz="1100" dirty="0">
                <a:solidFill>
                  <a:schemeClr val="tx1">
                    <a:lumMod val="75000"/>
                  </a:schemeClr>
                </a:solidFill>
                <a:latin typeface="+mn-lt"/>
              </a:rPr>
              <a:t>Lorsque vous partez en voyage pour un week-end, un court séjour ou un long séjour, vous préférez une destination… ?</a:t>
            </a:r>
          </a:p>
        </p:txBody>
      </p:sp>
      <p:graphicFrame>
        <p:nvGraphicFramePr>
          <p:cNvPr id="26" name="Tableau 25"/>
          <p:cNvGraphicFramePr>
            <a:graphicFrameLocks noGrp="1"/>
          </p:cNvGraphicFramePr>
          <p:nvPr/>
        </p:nvGraphicFramePr>
        <p:xfrm>
          <a:off x="395288" y="1400175"/>
          <a:ext cx="8497887" cy="4197350"/>
        </p:xfrm>
        <a:graphic>
          <a:graphicData uri="http://schemas.openxmlformats.org/drawingml/2006/table">
            <a:tbl>
              <a:tblPr/>
              <a:tblGrid>
                <a:gridCol w="3279523"/>
                <a:gridCol w="1304355"/>
                <a:gridCol w="1304355"/>
                <a:gridCol w="1304355"/>
                <a:gridCol w="1304355"/>
              </a:tblGrid>
              <a:tr h="217156">
                <a:tc>
                  <a:txBody>
                    <a:bodyPr/>
                    <a:lstStyle/>
                    <a:p>
                      <a:pPr algn="ctr" fontAlgn="ctr"/>
                      <a:r>
                        <a:rPr lang="fr-FR" sz="900" b="1" i="0" u="none" strike="noStrike" dirty="0" smtClean="0">
                          <a:solidFill>
                            <a:srgbClr val="000000"/>
                          </a:solidFill>
                          <a:latin typeface="+mn-lt"/>
                        </a:rPr>
                        <a:t>En Week-end</a:t>
                      </a:r>
                      <a:endParaRPr lang="fr-FR" sz="900" b="1" i="0" u="none" strike="noStrike" dirty="0">
                        <a:solidFill>
                          <a:srgbClr val="000000"/>
                        </a:solidFill>
                        <a:latin typeface="+mn-lt"/>
                      </a:endParaRPr>
                    </a:p>
                  </a:txBody>
                  <a:tcPr marL="2826" marR="2826" marT="2826" marB="0" anchor="ctr">
                    <a:lnL>
                      <a:noFill/>
                    </a:lnL>
                    <a:lnR w="25400" cap="flat" cmpd="dbl" algn="ctr">
                      <a:solidFill>
                        <a:srgbClr val="000000"/>
                      </a:solidFill>
                      <a:prstDash val="solid"/>
                      <a:round/>
                      <a:headEnd type="none" w="med" len="med"/>
                      <a:tailEnd type="none" w="med" len="med"/>
                    </a:lnR>
                    <a:lnT>
                      <a:noFill/>
                    </a:lnT>
                    <a:lnB w="12700" cap="flat" cmpd="sng" algn="ctr">
                      <a:solidFill>
                        <a:srgbClr val="80808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900" b="1" i="0" u="none" strike="noStrike" dirty="0" smtClean="0">
                          <a:solidFill>
                            <a:srgbClr val="FFFFFF"/>
                          </a:solidFill>
                          <a:latin typeface="+mn-lt"/>
                        </a:rPr>
                        <a:t>Français</a:t>
                      </a: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900" b="1" i="0" u="none" strike="noStrike" dirty="0" smtClean="0">
                          <a:solidFill>
                            <a:srgbClr val="FFFFFF"/>
                          </a:solidFill>
                          <a:latin typeface="+mn-lt"/>
                        </a:rPr>
                        <a:t>Familles</a:t>
                      </a: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900" b="1" i="0" u="none" strike="noStrike" dirty="0" smtClean="0">
                          <a:solidFill>
                            <a:srgbClr val="FFFFFF"/>
                          </a:solidFill>
                          <a:latin typeface="+mn-lt"/>
                        </a:rPr>
                        <a:t>Visiteur</a:t>
                      </a:r>
                      <a:r>
                        <a:rPr lang="fr-FR" sz="900" b="1" i="0" u="none" strike="noStrike" baseline="0" dirty="0" smtClean="0">
                          <a:solidFill>
                            <a:srgbClr val="FFFFFF"/>
                          </a:solidFill>
                          <a:latin typeface="+mn-lt"/>
                        </a:rPr>
                        <a:t>s Limousin</a:t>
                      </a: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900" b="1" i="0" u="none" strike="noStrike" dirty="0" smtClean="0">
                          <a:solidFill>
                            <a:srgbClr val="FFFFFF"/>
                          </a:solidFill>
                          <a:latin typeface="+mn-lt"/>
                        </a:rPr>
                        <a:t>Retraités</a:t>
                      </a: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r>
              <a:tr h="123490">
                <a:tc>
                  <a:txBody>
                    <a:bodyPr/>
                    <a:lstStyle/>
                    <a:p>
                      <a:pPr algn="r" fontAlgn="ctr"/>
                      <a:r>
                        <a:rPr lang="fr-FR" sz="900" b="0" i="1" u="none" strike="noStrike" dirty="0" smtClean="0">
                          <a:solidFill>
                            <a:srgbClr val="000000"/>
                          </a:solidFill>
                          <a:latin typeface="+mn-lt"/>
                        </a:rPr>
                        <a:t>Base</a:t>
                      </a:r>
                      <a:endParaRPr lang="fr-FR" sz="900" b="0" i="1" u="none" strike="noStrike" dirty="0">
                        <a:solidFill>
                          <a:srgbClr val="000000"/>
                        </a:solidFill>
                        <a:latin typeface="+mn-lt"/>
                      </a:endParaRPr>
                    </a:p>
                  </a:txBody>
                  <a:tcPr marL="2826" marR="2826" marT="282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a:solidFill>
                            <a:srgbClr val="000000"/>
                          </a:solidFill>
                          <a:latin typeface="+mn-lt"/>
                        </a:rPr>
                        <a:t>834</a:t>
                      </a: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277</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smtClean="0">
                          <a:solidFill>
                            <a:srgbClr val="000000"/>
                          </a:solidFill>
                          <a:latin typeface="+mn-lt"/>
                        </a:rPr>
                        <a:t>51*</a:t>
                      </a:r>
                      <a:endParaRPr lang="fr-FR" sz="900" b="0" i="1" u="none" strike="noStrike" dirty="0">
                        <a:solidFill>
                          <a:srgbClr val="000000"/>
                        </a:solidFill>
                        <a:latin typeface="+mn-lt"/>
                      </a:endParaRP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smtClean="0">
                          <a:solidFill>
                            <a:srgbClr val="000000"/>
                          </a:solidFill>
                          <a:latin typeface="+mn-lt"/>
                        </a:rPr>
                        <a:t>222</a:t>
                      </a:r>
                      <a:endParaRPr lang="fr-FR" sz="900" b="0" i="1" u="none" strike="noStrike" dirty="0">
                        <a:solidFill>
                          <a:srgbClr val="000000"/>
                        </a:solidFill>
                        <a:latin typeface="+mn-lt"/>
                      </a:endParaRPr>
                    </a:p>
                  </a:txBody>
                  <a:tcPr marL="2826" marR="2826" marT="2826"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r>
              <a:tr h="123490">
                <a:tc>
                  <a:txBody>
                    <a:bodyPr/>
                    <a:lstStyle/>
                    <a:p>
                      <a:pPr algn="l" fontAlgn="ctr"/>
                      <a:r>
                        <a:rPr lang="fr-FR" sz="900" b="0" i="0" u="none" strike="noStrike" dirty="0">
                          <a:solidFill>
                            <a:srgbClr val="000000"/>
                          </a:solidFill>
                          <a:latin typeface="+mn-lt"/>
                        </a:rPr>
                        <a:t>Lointaine, avec plus de 3h de </a:t>
                      </a:r>
                      <a:r>
                        <a:rPr lang="fr-FR" sz="900" b="0" i="0" u="none" strike="noStrike" dirty="0" smtClean="0">
                          <a:solidFill>
                            <a:srgbClr val="000000"/>
                          </a:solidFill>
                          <a:latin typeface="+mn-lt"/>
                        </a:rPr>
                        <a:t>trajet</a:t>
                      </a:r>
                      <a:endParaRPr lang="fr-FR" sz="900" b="0" i="0" u="none" strike="noStrike" dirty="0">
                        <a:solidFill>
                          <a:srgbClr val="000000"/>
                        </a:solidFill>
                        <a:latin typeface="+mn-lt"/>
                      </a:endParaRPr>
                    </a:p>
                  </a:txBody>
                  <a:tcPr marL="2826" marR="2826" marT="282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12%</a:t>
                      </a: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13%</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15%</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10%</a:t>
                      </a:r>
                    </a:p>
                  </a:txBody>
                  <a:tcPr marL="9525" marR="9525" marT="9525"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23490">
                <a:tc>
                  <a:txBody>
                    <a:bodyPr/>
                    <a:lstStyle/>
                    <a:p>
                      <a:pPr algn="l" fontAlgn="ctr"/>
                      <a:r>
                        <a:rPr lang="fr-FR" sz="900" b="0" i="0" u="none" strike="noStrike" dirty="0">
                          <a:solidFill>
                            <a:srgbClr val="000000"/>
                          </a:solidFill>
                          <a:latin typeface="+mn-lt"/>
                        </a:rPr>
                        <a:t>Proche, avec 3h ou moins de </a:t>
                      </a:r>
                      <a:r>
                        <a:rPr lang="fr-FR" sz="900" b="0" i="0" u="none" strike="noStrike" dirty="0" smtClean="0">
                          <a:solidFill>
                            <a:srgbClr val="000000"/>
                          </a:solidFill>
                          <a:latin typeface="+mn-lt"/>
                        </a:rPr>
                        <a:t>trajet</a:t>
                      </a:r>
                      <a:endParaRPr lang="fr-FR" sz="900" b="0" i="0" u="none" strike="noStrike" dirty="0">
                        <a:solidFill>
                          <a:srgbClr val="000000"/>
                        </a:solidFill>
                        <a:latin typeface="+mn-lt"/>
                      </a:endParaRPr>
                    </a:p>
                  </a:txBody>
                  <a:tcPr marL="2826" marR="2826" marT="282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88%</a:t>
                      </a: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87%</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85%</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90%</a:t>
                      </a:r>
                    </a:p>
                  </a:txBody>
                  <a:tcPr marL="9525" marR="9525" marT="9525"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2340">
                <a:tc>
                  <a:txBody>
                    <a:bodyPr/>
                    <a:lstStyle/>
                    <a:p>
                      <a:pPr algn="ctr" fontAlgn="ctr"/>
                      <a:r>
                        <a:rPr lang="fr-FR" sz="900" b="1" i="0" u="none" strike="noStrike" dirty="0" smtClean="0">
                          <a:solidFill>
                            <a:srgbClr val="000000"/>
                          </a:solidFill>
                          <a:latin typeface="+mn-lt"/>
                        </a:rPr>
                        <a:t>En Courts </a:t>
                      </a:r>
                      <a:r>
                        <a:rPr lang="fr-FR" sz="900" b="1" i="0" u="none" strike="noStrike" dirty="0">
                          <a:solidFill>
                            <a:srgbClr val="000000"/>
                          </a:solidFill>
                          <a:latin typeface="+mn-lt"/>
                        </a:rPr>
                        <a:t>séjours (3-5 jours</a:t>
                      </a:r>
                      <a:r>
                        <a:rPr lang="fr-FR" sz="900" b="1" i="0" u="none" strike="noStrike" dirty="0" smtClean="0">
                          <a:solidFill>
                            <a:srgbClr val="000000"/>
                          </a:solidFill>
                          <a:latin typeface="+mn-lt"/>
                        </a:rPr>
                        <a:t>)</a:t>
                      </a:r>
                      <a:endParaRPr lang="fr-FR" sz="900" b="1" i="0" u="none" strike="noStrike" dirty="0">
                        <a:solidFill>
                          <a:srgbClr val="000000"/>
                        </a:solidFill>
                        <a:latin typeface="+mn-lt"/>
                      </a:endParaRPr>
                    </a:p>
                  </a:txBody>
                  <a:tcPr marL="2826" marR="2826" marT="2826" marB="0" anchor="ctr">
                    <a:lnL>
                      <a:noFill/>
                    </a:lnL>
                    <a:lnR w="12700" cap="flat" cmpd="sng" algn="ctr">
                      <a:solidFill>
                        <a:schemeClr val="tx1"/>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gridSpan="4">
                  <a:txBody>
                    <a:bodyPr/>
                    <a:lstStyle/>
                    <a:p>
                      <a:endParaRPr lang="fr-FR" sz="900" dirty="0">
                        <a:latin typeface="+mn-lt"/>
                      </a:endParaRPr>
                    </a:p>
                  </a:txBody>
                  <a:tcPr marL="2826" marR="2826" marT="2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dirty="0"/>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endParaRPr lang="fr-FR" dirty="0"/>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endParaRPr lang="fr-FR" dirty="0"/>
                    </a:p>
                  </a:txBody>
                  <a:tcPr marL="2826" marR="2826" marT="2826"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r>
              <a:tr h="123490">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fr-FR" sz="900" b="0" i="1" u="none" strike="noStrike" dirty="0" smtClean="0">
                          <a:solidFill>
                            <a:srgbClr val="000000"/>
                          </a:solidFill>
                          <a:latin typeface="+mn-lt"/>
                        </a:rPr>
                        <a:t>Base</a:t>
                      </a:r>
                    </a:p>
                  </a:txBody>
                  <a:tcPr marL="2826" marR="2826" marT="282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smtClean="0">
                          <a:solidFill>
                            <a:srgbClr val="000000"/>
                          </a:solidFill>
                          <a:latin typeface="+mn-lt"/>
                        </a:rPr>
                        <a:t>865</a:t>
                      </a:r>
                      <a:endParaRPr lang="fr-FR" sz="900" b="0" i="1" u="none" strike="noStrike" dirty="0">
                        <a:solidFill>
                          <a:srgbClr val="000000"/>
                        </a:solidFill>
                        <a:latin typeface="+mn-lt"/>
                      </a:endParaRP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270</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smtClean="0">
                          <a:solidFill>
                            <a:srgbClr val="000000"/>
                          </a:solidFill>
                          <a:latin typeface="+mn-lt"/>
                        </a:rPr>
                        <a:t>50*</a:t>
                      </a:r>
                      <a:endParaRPr lang="fr-FR" sz="900" b="0" i="1" u="none" strike="noStrike" dirty="0">
                        <a:solidFill>
                          <a:srgbClr val="000000"/>
                        </a:solidFill>
                        <a:latin typeface="+mn-lt"/>
                      </a:endParaRP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0" u="none" strike="noStrike" dirty="0">
                          <a:solidFill>
                            <a:srgbClr val="000000"/>
                          </a:solidFill>
                          <a:latin typeface="+mn-lt"/>
                        </a:rPr>
                        <a:t>244</a:t>
                      </a:r>
                    </a:p>
                  </a:txBody>
                  <a:tcPr marL="9525" marR="9525" marT="9525"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r>
              <a:tr h="123490">
                <a:tc>
                  <a:txBody>
                    <a:bodyPr/>
                    <a:lstStyle/>
                    <a:p>
                      <a:pPr algn="l" fontAlgn="ctr"/>
                      <a:r>
                        <a:rPr lang="fr-FR" sz="900" b="0" i="0" u="none" strike="noStrike" dirty="0">
                          <a:solidFill>
                            <a:srgbClr val="000000"/>
                          </a:solidFill>
                          <a:latin typeface="+mn-lt"/>
                        </a:rPr>
                        <a:t>Lointaine, avec plus de 3h de </a:t>
                      </a:r>
                      <a:r>
                        <a:rPr lang="fr-FR" sz="900" b="0" i="0" u="none" strike="noStrike" dirty="0" smtClean="0">
                          <a:solidFill>
                            <a:srgbClr val="000000"/>
                          </a:solidFill>
                          <a:latin typeface="+mn-lt"/>
                        </a:rPr>
                        <a:t>trajet</a:t>
                      </a:r>
                      <a:endParaRPr lang="fr-FR" sz="900" b="0" i="0" u="none" strike="noStrike" dirty="0">
                        <a:solidFill>
                          <a:srgbClr val="000000"/>
                        </a:solidFill>
                        <a:latin typeface="+mn-lt"/>
                      </a:endParaRPr>
                    </a:p>
                  </a:txBody>
                  <a:tcPr marL="2826" marR="2826" marT="282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53%</a:t>
                      </a: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51%</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57%</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51%</a:t>
                      </a:r>
                    </a:p>
                  </a:txBody>
                  <a:tcPr marL="9525" marR="9525" marT="9525"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23490">
                <a:tc>
                  <a:txBody>
                    <a:bodyPr/>
                    <a:lstStyle/>
                    <a:p>
                      <a:pPr algn="l" fontAlgn="ctr"/>
                      <a:r>
                        <a:rPr lang="fr-FR" sz="900" b="0" i="0" u="none" strike="noStrike" dirty="0">
                          <a:solidFill>
                            <a:srgbClr val="000000"/>
                          </a:solidFill>
                          <a:latin typeface="+mn-lt"/>
                        </a:rPr>
                        <a:t>Proche, avec 3h ou moins de </a:t>
                      </a:r>
                      <a:r>
                        <a:rPr lang="fr-FR" sz="900" b="0" i="0" u="none" strike="noStrike" dirty="0" smtClean="0">
                          <a:solidFill>
                            <a:srgbClr val="000000"/>
                          </a:solidFill>
                          <a:latin typeface="+mn-lt"/>
                        </a:rPr>
                        <a:t>trajet</a:t>
                      </a:r>
                      <a:endParaRPr lang="fr-FR" sz="900" b="0" i="0" u="none" strike="noStrike" dirty="0">
                        <a:solidFill>
                          <a:srgbClr val="000000"/>
                        </a:solidFill>
                        <a:latin typeface="+mn-lt"/>
                      </a:endParaRPr>
                    </a:p>
                  </a:txBody>
                  <a:tcPr marL="2826" marR="2826" marT="282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47%</a:t>
                      </a: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49%</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43%</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49%</a:t>
                      </a:r>
                    </a:p>
                  </a:txBody>
                  <a:tcPr marL="9525" marR="9525" marT="9525"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2340">
                <a:tc>
                  <a:txBody>
                    <a:bodyPr/>
                    <a:lstStyle/>
                    <a:p>
                      <a:pPr algn="ctr" fontAlgn="ctr"/>
                      <a:r>
                        <a:rPr lang="fr-FR" sz="900" b="1" i="0" u="none" strike="noStrike" dirty="0" smtClean="0">
                          <a:solidFill>
                            <a:srgbClr val="000000"/>
                          </a:solidFill>
                          <a:latin typeface="+mn-lt"/>
                        </a:rPr>
                        <a:t>En </a:t>
                      </a:r>
                      <a:r>
                        <a:rPr lang="fr-FR" sz="900" b="1" i="0" u="none" strike="noStrike" dirty="0">
                          <a:solidFill>
                            <a:srgbClr val="000000"/>
                          </a:solidFill>
                          <a:latin typeface="+mn-lt"/>
                        </a:rPr>
                        <a:t>Longs séjours (1 semaine ou plus) </a:t>
                      </a:r>
                    </a:p>
                  </a:txBody>
                  <a:tcPr marL="2826" marR="2826" marT="2826" marB="0" anchor="ctr">
                    <a:lnL>
                      <a:noFill/>
                    </a:lnL>
                    <a:lnR w="12700" cap="flat" cmpd="sng" algn="ctr">
                      <a:solidFill>
                        <a:schemeClr val="tx1"/>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gridSpan="4">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fr-FR" sz="900" b="1" i="0" u="none" strike="noStrike" dirty="0" smtClean="0">
                        <a:solidFill>
                          <a:srgbClr val="FFFFFF"/>
                        </a:solidFill>
                        <a:latin typeface="+mn-lt"/>
                      </a:endParaRPr>
                    </a:p>
                  </a:txBody>
                  <a:tcPr marL="2826" marR="2826" marT="2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ct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hMerge="1">
                  <a:txBody>
                    <a:bodyPr/>
                    <a:lstStyle/>
                    <a:p>
                      <a:pPr algn="ctr" fontAlgn="ct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hMerge="1">
                  <a:txBody>
                    <a:bodyPr/>
                    <a:lstStyle/>
                    <a:p>
                      <a:pPr algn="ctr" fontAlgn="ct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r>
              <a:tr h="123490">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fr-FR" sz="900" b="0" i="1" u="none" strike="noStrike" dirty="0" smtClean="0">
                          <a:solidFill>
                            <a:srgbClr val="000000"/>
                          </a:solidFill>
                          <a:latin typeface="+mn-lt"/>
                        </a:rPr>
                        <a:t>Base</a:t>
                      </a:r>
                    </a:p>
                  </a:txBody>
                  <a:tcPr marL="2826" marR="2826" marT="282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895</a:t>
                      </a: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295</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smtClean="0">
                          <a:solidFill>
                            <a:srgbClr val="000000"/>
                          </a:solidFill>
                          <a:latin typeface="+mn-lt"/>
                        </a:rPr>
                        <a:t>51*</a:t>
                      </a:r>
                      <a:endParaRPr lang="fr-FR" sz="900" b="0" i="1" u="none" strike="noStrike" dirty="0">
                        <a:solidFill>
                          <a:srgbClr val="000000"/>
                        </a:solidFill>
                        <a:latin typeface="+mn-lt"/>
                      </a:endParaRP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0" u="none" strike="noStrike" dirty="0">
                          <a:solidFill>
                            <a:srgbClr val="000000"/>
                          </a:solidFill>
                          <a:latin typeface="+mn-lt"/>
                        </a:rPr>
                        <a:t>251</a:t>
                      </a:r>
                    </a:p>
                  </a:txBody>
                  <a:tcPr marL="9525" marR="9525" marT="9525"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r>
              <a:tr h="123490">
                <a:tc>
                  <a:txBody>
                    <a:bodyPr/>
                    <a:lstStyle/>
                    <a:p>
                      <a:pPr algn="l" fontAlgn="ctr"/>
                      <a:r>
                        <a:rPr lang="fr-FR" sz="900" b="0" i="0" u="none" strike="noStrike" dirty="0">
                          <a:solidFill>
                            <a:srgbClr val="000000"/>
                          </a:solidFill>
                          <a:latin typeface="+mn-lt"/>
                        </a:rPr>
                        <a:t>Lointaine, avec plus de 3h de </a:t>
                      </a:r>
                      <a:r>
                        <a:rPr lang="fr-FR" sz="900" b="0" i="0" u="none" strike="noStrike" dirty="0" smtClean="0">
                          <a:solidFill>
                            <a:srgbClr val="000000"/>
                          </a:solidFill>
                          <a:latin typeface="+mn-lt"/>
                        </a:rPr>
                        <a:t>trajet</a:t>
                      </a:r>
                      <a:endParaRPr lang="fr-FR" sz="900" b="0" i="0" u="none" strike="noStrike" dirty="0">
                        <a:solidFill>
                          <a:srgbClr val="000000"/>
                        </a:solidFill>
                        <a:latin typeface="+mn-lt"/>
                      </a:endParaRPr>
                    </a:p>
                  </a:txBody>
                  <a:tcPr marL="2826" marR="2826" marT="282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89%</a:t>
                      </a: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dirty="0">
                          <a:solidFill>
                            <a:srgbClr val="000000"/>
                          </a:solidFill>
                          <a:latin typeface="+mn-lt"/>
                        </a:rPr>
                        <a:t>86%</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dirty="0">
                          <a:solidFill>
                            <a:srgbClr val="000000"/>
                          </a:solidFill>
                          <a:latin typeface="+mn-lt"/>
                        </a:rPr>
                        <a:t>93%</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dirty="0">
                          <a:solidFill>
                            <a:srgbClr val="000000"/>
                          </a:solidFill>
                          <a:latin typeface="+mn-lt"/>
                        </a:rPr>
                        <a:t>93%</a:t>
                      </a:r>
                    </a:p>
                  </a:txBody>
                  <a:tcPr marL="9525" marR="9525" marT="9525"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r>
              <a:tr h="123490">
                <a:tc>
                  <a:txBody>
                    <a:bodyPr/>
                    <a:lstStyle/>
                    <a:p>
                      <a:pPr algn="l" fontAlgn="ctr"/>
                      <a:r>
                        <a:rPr lang="fr-FR" sz="900" b="0" i="0" u="none" strike="noStrike" dirty="0">
                          <a:solidFill>
                            <a:srgbClr val="000000"/>
                          </a:solidFill>
                          <a:latin typeface="+mn-lt"/>
                        </a:rPr>
                        <a:t>Proche, avec 3h ou moins de </a:t>
                      </a:r>
                      <a:r>
                        <a:rPr lang="fr-FR" sz="900" b="0" i="0" u="none" strike="noStrike" dirty="0" smtClean="0">
                          <a:solidFill>
                            <a:srgbClr val="000000"/>
                          </a:solidFill>
                          <a:latin typeface="+mn-lt"/>
                        </a:rPr>
                        <a:t>trajet</a:t>
                      </a:r>
                      <a:endParaRPr lang="fr-FR" sz="900" b="0" i="0" u="none" strike="noStrike" dirty="0">
                        <a:solidFill>
                          <a:srgbClr val="000000"/>
                        </a:solidFill>
                        <a:latin typeface="+mn-lt"/>
                      </a:endParaRPr>
                    </a:p>
                  </a:txBody>
                  <a:tcPr marL="2826" marR="2826" marT="282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11%</a:t>
                      </a: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14%</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dirty="0">
                          <a:solidFill>
                            <a:srgbClr val="000000"/>
                          </a:solidFill>
                          <a:latin typeface="+mn-lt"/>
                        </a:rPr>
                        <a:t>7%</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0" i="0" u="sng" strike="noStrike" dirty="0">
                          <a:solidFill>
                            <a:srgbClr val="000000"/>
                          </a:solidFill>
                          <a:latin typeface="+mn-lt"/>
                        </a:rPr>
                        <a:t>7%</a:t>
                      </a:r>
                    </a:p>
                  </a:txBody>
                  <a:tcPr marL="9525" marR="9525" marT="9525"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B2B2"/>
                    </a:solidFill>
                  </a:tcPr>
                </a:tc>
              </a:tr>
              <a:tr h="123490">
                <a:tc>
                  <a:txBody>
                    <a:bodyPr/>
                    <a:lstStyle/>
                    <a:p>
                      <a:pPr algn="l" fontAlgn="ctr"/>
                      <a:endParaRPr lang="fr-FR" sz="900" b="0" i="0" u="none" strike="noStrike">
                        <a:solidFill>
                          <a:srgbClr val="000000"/>
                        </a:solidFill>
                        <a:latin typeface="+mn-lt"/>
                      </a:endParaRPr>
                    </a:p>
                  </a:txBody>
                  <a:tcPr marL="2826" marR="2826" marT="2826" marB="0" anchor="ctr">
                    <a:lnL>
                      <a:noFill/>
                    </a:lnL>
                    <a:lnR>
                      <a:noFill/>
                    </a:lnR>
                    <a:lnT w="12700" cap="flat" cmpd="sng" algn="ctr">
                      <a:solidFill>
                        <a:srgbClr val="808080"/>
                      </a:solidFill>
                      <a:prstDash val="solid"/>
                      <a:round/>
                      <a:headEnd type="none" w="med" len="med"/>
                      <a:tailEnd type="none" w="med" len="med"/>
                    </a:lnT>
                    <a:lnB>
                      <a:noFill/>
                    </a:lnB>
                  </a:tcPr>
                </a:tc>
                <a:tc>
                  <a:txBody>
                    <a:bodyPr/>
                    <a:lstStyle/>
                    <a:p>
                      <a:pPr algn="l" fontAlgn="ctr"/>
                      <a:endParaRPr lang="fr-FR" sz="900" b="0" i="0" u="none" strike="noStrike">
                        <a:solidFill>
                          <a:srgbClr val="000000"/>
                        </a:solidFill>
                        <a:latin typeface="+mn-lt"/>
                      </a:endParaRPr>
                    </a:p>
                  </a:txBody>
                  <a:tcPr marL="2826" marR="2826" marT="2826" marB="0" anchor="ctr">
                    <a:lnL>
                      <a:noFill/>
                    </a:lnL>
                    <a:lnR>
                      <a:noFill/>
                    </a:lnR>
                    <a:lnT w="12700" cap="flat" cmpd="sng" algn="ctr">
                      <a:solidFill>
                        <a:srgbClr val="808080"/>
                      </a:solidFill>
                      <a:prstDash val="solid"/>
                      <a:round/>
                      <a:headEnd type="none" w="med" len="med"/>
                      <a:tailEnd type="none" w="med" len="med"/>
                    </a:lnT>
                    <a:lnB>
                      <a:noFill/>
                    </a:lnB>
                  </a:tcPr>
                </a:tc>
                <a:tc>
                  <a:txBody>
                    <a:bodyPr/>
                    <a:lstStyle/>
                    <a:p>
                      <a:pPr algn="l" fontAlgn="ctr"/>
                      <a:endParaRPr lang="fr-FR" sz="900" b="0" i="0" u="none" strike="noStrike">
                        <a:solidFill>
                          <a:srgbClr val="000000"/>
                        </a:solidFill>
                        <a:latin typeface="+mn-lt"/>
                      </a:endParaRPr>
                    </a:p>
                  </a:txBody>
                  <a:tcPr marL="2826" marR="2826" marT="2826" marB="0" anchor="ctr">
                    <a:lnL>
                      <a:noFill/>
                    </a:lnL>
                    <a:lnR>
                      <a:noFill/>
                    </a:lnR>
                    <a:lnT w="12700" cap="flat" cmpd="sng" algn="ctr">
                      <a:solidFill>
                        <a:srgbClr val="808080"/>
                      </a:solidFill>
                      <a:prstDash val="solid"/>
                      <a:round/>
                      <a:headEnd type="none" w="med" len="med"/>
                      <a:tailEnd type="none" w="med" len="med"/>
                    </a:lnT>
                    <a:lnB>
                      <a:noFill/>
                    </a:lnB>
                  </a:tcPr>
                </a:tc>
                <a:tc>
                  <a:txBody>
                    <a:bodyPr/>
                    <a:lstStyle/>
                    <a:p>
                      <a:pPr algn="l" fontAlgn="ctr"/>
                      <a:endParaRPr lang="fr-FR" sz="900" b="0" i="0" u="none" strike="noStrike" dirty="0">
                        <a:solidFill>
                          <a:srgbClr val="000000"/>
                        </a:solidFill>
                        <a:latin typeface="+mn-lt"/>
                      </a:endParaRPr>
                    </a:p>
                  </a:txBody>
                  <a:tcPr marL="2826" marR="2826" marT="2826" marB="0" anchor="ctr">
                    <a:lnL>
                      <a:noFill/>
                    </a:lnL>
                    <a:lnR>
                      <a:noFill/>
                    </a:lnR>
                    <a:lnT w="12700" cap="flat" cmpd="sng" algn="ctr">
                      <a:solidFill>
                        <a:srgbClr val="808080"/>
                      </a:solidFill>
                      <a:prstDash val="solid"/>
                      <a:round/>
                      <a:headEnd type="none" w="med" len="med"/>
                      <a:tailEnd type="none" w="med" len="med"/>
                    </a:lnT>
                    <a:lnB>
                      <a:noFill/>
                    </a:lnB>
                  </a:tcPr>
                </a:tc>
                <a:tc>
                  <a:txBody>
                    <a:bodyPr/>
                    <a:lstStyle/>
                    <a:p>
                      <a:pPr algn="l" fontAlgn="ctr"/>
                      <a:endParaRPr lang="fr-FR" sz="900" b="0" i="0" u="none" strike="noStrike" dirty="0">
                        <a:solidFill>
                          <a:srgbClr val="000000"/>
                        </a:solidFill>
                        <a:latin typeface="+mn-lt"/>
                      </a:endParaRPr>
                    </a:p>
                  </a:txBody>
                  <a:tcPr marL="2826" marR="2826" marT="2826" marB="0" anchor="ctr">
                    <a:lnL>
                      <a:noFill/>
                    </a:lnL>
                    <a:lnR>
                      <a:noFill/>
                    </a:lnR>
                    <a:lnT w="12700" cap="flat" cmpd="sng" algn="ctr">
                      <a:solidFill>
                        <a:srgbClr val="808080"/>
                      </a:solidFill>
                      <a:prstDash val="solid"/>
                      <a:round/>
                      <a:headEnd type="none" w="med" len="med"/>
                      <a:tailEnd type="none" w="med" len="med"/>
                    </a:lnT>
                    <a:lnB>
                      <a:noFill/>
                    </a:lnB>
                  </a:tcPr>
                </a:tc>
              </a:tr>
              <a:tr h="123490">
                <a:tc>
                  <a:txBody>
                    <a:bodyPr/>
                    <a:lstStyle/>
                    <a:p>
                      <a:pPr algn="l" fontAlgn="ctr"/>
                      <a:endParaRPr lang="fr-FR" sz="900" b="0" i="0" u="none" strike="noStrike" dirty="0">
                        <a:solidFill>
                          <a:srgbClr val="000000"/>
                        </a:solidFill>
                        <a:latin typeface="+mn-lt"/>
                      </a:endParaRPr>
                    </a:p>
                  </a:txBody>
                  <a:tcPr marL="2826" marR="2826" marT="2826" marB="0" anchor="ctr">
                    <a:lnL>
                      <a:noFill/>
                    </a:lnL>
                    <a:lnR>
                      <a:noFill/>
                    </a:lnR>
                    <a:lnT>
                      <a:noFill/>
                    </a:lnT>
                    <a:lnB>
                      <a:noFill/>
                    </a:lnB>
                  </a:tcPr>
                </a:tc>
                <a:tc>
                  <a:txBody>
                    <a:bodyPr/>
                    <a:lstStyle/>
                    <a:p>
                      <a:pPr algn="l" fontAlgn="ctr"/>
                      <a:endParaRPr lang="fr-FR" sz="900" b="0" i="0" u="none" strike="noStrike">
                        <a:solidFill>
                          <a:srgbClr val="000000"/>
                        </a:solidFill>
                        <a:latin typeface="+mn-lt"/>
                      </a:endParaRPr>
                    </a:p>
                  </a:txBody>
                  <a:tcPr marL="2826" marR="2826" marT="2826" marB="0" anchor="ctr">
                    <a:lnL>
                      <a:noFill/>
                    </a:lnL>
                    <a:lnR>
                      <a:noFill/>
                    </a:lnR>
                    <a:lnT>
                      <a:noFill/>
                    </a:lnT>
                    <a:lnB>
                      <a:noFill/>
                    </a:lnB>
                  </a:tcPr>
                </a:tc>
                <a:tc>
                  <a:txBody>
                    <a:bodyPr/>
                    <a:lstStyle/>
                    <a:p>
                      <a:pPr algn="l" fontAlgn="ctr"/>
                      <a:endParaRPr lang="fr-FR" sz="900" b="0" i="0" u="none" strike="noStrike" dirty="0">
                        <a:solidFill>
                          <a:srgbClr val="000000"/>
                        </a:solidFill>
                        <a:latin typeface="+mn-lt"/>
                      </a:endParaRPr>
                    </a:p>
                  </a:txBody>
                  <a:tcPr marL="2826" marR="2826" marT="2826" marB="0" anchor="ctr">
                    <a:lnL>
                      <a:noFill/>
                    </a:lnL>
                    <a:lnR>
                      <a:noFill/>
                    </a:lnR>
                    <a:lnT>
                      <a:noFill/>
                    </a:lnT>
                    <a:lnB>
                      <a:noFill/>
                    </a:lnB>
                  </a:tcPr>
                </a:tc>
                <a:tc>
                  <a:txBody>
                    <a:bodyPr/>
                    <a:lstStyle/>
                    <a:p>
                      <a:pPr algn="l" fontAlgn="ctr"/>
                      <a:endParaRPr lang="fr-FR" sz="900" b="0" i="0" u="none" strike="noStrike" dirty="0">
                        <a:solidFill>
                          <a:srgbClr val="000000"/>
                        </a:solidFill>
                        <a:latin typeface="+mn-lt"/>
                      </a:endParaRPr>
                    </a:p>
                  </a:txBody>
                  <a:tcPr marL="2826" marR="2826" marT="2826" marB="0" anchor="ctr">
                    <a:lnL>
                      <a:noFill/>
                    </a:lnL>
                    <a:lnR>
                      <a:noFill/>
                    </a:lnR>
                    <a:lnT>
                      <a:noFill/>
                    </a:lnT>
                    <a:lnB>
                      <a:noFill/>
                    </a:lnB>
                  </a:tcPr>
                </a:tc>
                <a:tc>
                  <a:txBody>
                    <a:bodyPr/>
                    <a:lstStyle/>
                    <a:p>
                      <a:pPr algn="l" fontAlgn="ctr"/>
                      <a:endParaRPr lang="fr-FR" sz="900" b="0" i="0" u="none" strike="noStrike" dirty="0">
                        <a:solidFill>
                          <a:srgbClr val="000000"/>
                        </a:solidFill>
                        <a:latin typeface="+mn-lt"/>
                      </a:endParaRPr>
                    </a:p>
                  </a:txBody>
                  <a:tcPr marL="2826" marR="2826" marT="2826" marB="0" anchor="ctr">
                    <a:lnL>
                      <a:noFill/>
                    </a:lnL>
                    <a:lnR>
                      <a:noFill/>
                    </a:lnR>
                    <a:lnT>
                      <a:noFill/>
                    </a:lnT>
                    <a:lnB>
                      <a:noFill/>
                    </a:lnB>
                  </a:tcPr>
                </a:tc>
              </a:tr>
              <a:tr h="123490">
                <a:tc>
                  <a:txBody>
                    <a:bodyPr/>
                    <a:lstStyle/>
                    <a:p>
                      <a:pPr algn="l" fontAlgn="ctr"/>
                      <a:endParaRPr lang="fr-FR" sz="900" b="0" i="0" u="none" strike="noStrike" dirty="0">
                        <a:solidFill>
                          <a:srgbClr val="000000"/>
                        </a:solidFill>
                        <a:latin typeface="+mn-lt"/>
                      </a:endParaRPr>
                    </a:p>
                  </a:txBody>
                  <a:tcPr marL="2826" marR="2826" marT="2826" marB="0" anchor="ctr">
                    <a:lnL>
                      <a:noFill/>
                    </a:lnL>
                    <a:lnR>
                      <a:noFill/>
                    </a:lnR>
                    <a:lnT>
                      <a:noFill/>
                    </a:lnT>
                    <a:lnB>
                      <a:noFill/>
                    </a:lnB>
                  </a:tcPr>
                </a:tc>
                <a:tc>
                  <a:txBody>
                    <a:bodyPr/>
                    <a:lstStyle/>
                    <a:p>
                      <a:pPr algn="l" fontAlgn="ctr"/>
                      <a:endParaRPr lang="fr-FR" sz="900" b="0" i="0" u="none" strike="noStrike">
                        <a:solidFill>
                          <a:srgbClr val="000000"/>
                        </a:solidFill>
                        <a:latin typeface="+mn-lt"/>
                      </a:endParaRPr>
                    </a:p>
                  </a:txBody>
                  <a:tcPr marL="2826" marR="2826" marT="2826" marB="0" anchor="ctr">
                    <a:lnL>
                      <a:noFill/>
                    </a:lnL>
                    <a:lnR>
                      <a:noFill/>
                    </a:lnR>
                    <a:lnT>
                      <a:noFill/>
                    </a:lnT>
                    <a:lnB w="12700" cap="flat" cmpd="sng" algn="ctr">
                      <a:solidFill>
                        <a:srgbClr val="808080"/>
                      </a:solidFill>
                      <a:prstDash val="solid"/>
                      <a:round/>
                      <a:headEnd type="none" w="med" len="med"/>
                      <a:tailEnd type="none" w="med" len="med"/>
                    </a:lnB>
                  </a:tcPr>
                </a:tc>
                <a:tc>
                  <a:txBody>
                    <a:bodyPr/>
                    <a:lstStyle/>
                    <a:p>
                      <a:pPr algn="l" fontAlgn="ctr"/>
                      <a:endParaRPr lang="fr-FR" sz="900" b="0" i="0" u="none" strike="noStrike">
                        <a:solidFill>
                          <a:srgbClr val="000000"/>
                        </a:solidFill>
                        <a:latin typeface="+mn-lt"/>
                      </a:endParaRPr>
                    </a:p>
                  </a:txBody>
                  <a:tcPr marL="2826" marR="2826" marT="2826" marB="0" anchor="ctr">
                    <a:lnL>
                      <a:noFill/>
                    </a:lnL>
                    <a:lnR>
                      <a:noFill/>
                    </a:lnR>
                    <a:lnT>
                      <a:noFill/>
                    </a:lnT>
                    <a:lnB w="12700" cap="flat" cmpd="sng" algn="ctr">
                      <a:solidFill>
                        <a:srgbClr val="808080"/>
                      </a:solidFill>
                      <a:prstDash val="solid"/>
                      <a:round/>
                      <a:headEnd type="none" w="med" len="med"/>
                      <a:tailEnd type="none" w="med" len="med"/>
                    </a:lnB>
                  </a:tcPr>
                </a:tc>
                <a:tc>
                  <a:txBody>
                    <a:bodyPr/>
                    <a:lstStyle/>
                    <a:p>
                      <a:pPr algn="l" fontAlgn="ctr"/>
                      <a:endParaRPr lang="fr-FR" sz="900" b="0" i="0" u="none" strike="noStrike" dirty="0">
                        <a:solidFill>
                          <a:srgbClr val="000000"/>
                        </a:solidFill>
                        <a:latin typeface="+mn-lt"/>
                      </a:endParaRPr>
                    </a:p>
                  </a:txBody>
                  <a:tcPr marL="2826" marR="2826" marT="2826" marB="0" anchor="ctr">
                    <a:lnL>
                      <a:noFill/>
                    </a:lnL>
                    <a:lnR>
                      <a:noFill/>
                    </a:lnR>
                    <a:lnT>
                      <a:noFill/>
                    </a:lnT>
                    <a:lnB w="12700" cap="flat" cmpd="sng" algn="ctr">
                      <a:solidFill>
                        <a:srgbClr val="808080"/>
                      </a:solidFill>
                      <a:prstDash val="solid"/>
                      <a:round/>
                      <a:headEnd type="none" w="med" len="med"/>
                      <a:tailEnd type="none" w="med" len="med"/>
                    </a:lnB>
                  </a:tcPr>
                </a:tc>
                <a:tc>
                  <a:txBody>
                    <a:bodyPr/>
                    <a:lstStyle/>
                    <a:p>
                      <a:pPr algn="l" fontAlgn="ctr"/>
                      <a:endParaRPr lang="fr-FR" sz="900" b="0" i="0" u="none" strike="noStrike" dirty="0">
                        <a:solidFill>
                          <a:srgbClr val="000000"/>
                        </a:solidFill>
                        <a:latin typeface="+mn-lt"/>
                      </a:endParaRPr>
                    </a:p>
                  </a:txBody>
                  <a:tcPr marL="2826" marR="2826" marT="2826" marB="0" anchor="ctr">
                    <a:lnL>
                      <a:noFill/>
                    </a:lnL>
                    <a:lnR>
                      <a:noFill/>
                    </a:lnR>
                    <a:lnT>
                      <a:noFill/>
                    </a:lnT>
                    <a:lnB w="12700" cap="flat" cmpd="sng" algn="ctr">
                      <a:solidFill>
                        <a:srgbClr val="808080"/>
                      </a:solidFill>
                      <a:prstDash val="solid"/>
                      <a:round/>
                      <a:headEnd type="none" w="med" len="med"/>
                      <a:tailEnd type="none" w="med" len="med"/>
                    </a:lnB>
                  </a:tcPr>
                </a:tc>
              </a:tr>
              <a:tr h="217156">
                <a:tc>
                  <a:txBody>
                    <a:bodyPr/>
                    <a:lstStyle/>
                    <a:p>
                      <a:pPr algn="ctr" fontAlgn="ctr"/>
                      <a:r>
                        <a:rPr lang="fr-FR" sz="900" b="1" i="0" u="none" strike="noStrike" dirty="0" smtClean="0">
                          <a:solidFill>
                            <a:srgbClr val="000000"/>
                          </a:solidFill>
                          <a:latin typeface="+mn-lt"/>
                        </a:rPr>
                        <a:t>En Week-end</a:t>
                      </a:r>
                      <a:endParaRPr lang="fr-FR" sz="900" b="1" i="0" u="none" strike="noStrike" dirty="0">
                        <a:solidFill>
                          <a:srgbClr val="000000"/>
                        </a:solidFill>
                        <a:latin typeface="+mn-lt"/>
                      </a:endParaRPr>
                    </a:p>
                  </a:txBody>
                  <a:tcPr marL="2826" marR="2826" marT="2826" marB="0" anchor="ctr">
                    <a:lnL>
                      <a:noFill/>
                    </a:lnL>
                    <a:lnR w="25400" cap="flat" cmpd="dbl" algn="ctr">
                      <a:solidFill>
                        <a:srgbClr val="000000"/>
                      </a:solidFill>
                      <a:prstDash val="solid"/>
                      <a:round/>
                      <a:headEnd type="none" w="med" len="med"/>
                      <a:tailEnd type="none" w="med" len="med"/>
                    </a:lnR>
                    <a:lnT>
                      <a:noFill/>
                    </a:lnT>
                    <a:lnB w="12700" cap="flat" cmpd="sng" algn="ctr">
                      <a:solidFill>
                        <a:srgbClr val="80808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900" b="1" i="0" u="none" strike="noStrike" dirty="0" smtClean="0">
                          <a:solidFill>
                            <a:srgbClr val="FFFFFF"/>
                          </a:solidFill>
                          <a:latin typeface="+mn-lt"/>
                        </a:rPr>
                        <a:t>Français</a:t>
                      </a: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900" b="1" i="0" u="none" strike="noStrike" dirty="0" smtClean="0">
                          <a:solidFill>
                            <a:srgbClr val="FFFFFF"/>
                          </a:solidFill>
                          <a:latin typeface="+mn-lt"/>
                        </a:rPr>
                        <a:t>Familles</a:t>
                      </a: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900" b="1" i="0" u="none" strike="noStrike" dirty="0" smtClean="0">
                          <a:solidFill>
                            <a:srgbClr val="FFFFFF"/>
                          </a:solidFill>
                          <a:latin typeface="+mn-lt"/>
                        </a:rPr>
                        <a:t>Visiteur</a:t>
                      </a:r>
                      <a:r>
                        <a:rPr lang="fr-FR" sz="900" b="1" i="0" u="none" strike="noStrike" baseline="0" dirty="0" smtClean="0">
                          <a:solidFill>
                            <a:srgbClr val="FFFFFF"/>
                          </a:solidFill>
                          <a:latin typeface="+mn-lt"/>
                        </a:rPr>
                        <a:t>s Limousin</a:t>
                      </a: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900" b="1" i="0" u="none" strike="noStrike" dirty="0" smtClean="0">
                          <a:solidFill>
                            <a:srgbClr val="FFFFFF"/>
                          </a:solidFill>
                          <a:latin typeface="+mn-lt"/>
                        </a:rPr>
                        <a:t>Retraités</a:t>
                      </a: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r>
              <a:tr h="123490">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fr-FR" sz="900" b="0" i="1" u="none" strike="noStrike" dirty="0" smtClean="0">
                          <a:solidFill>
                            <a:srgbClr val="000000"/>
                          </a:solidFill>
                          <a:latin typeface="+mn-lt"/>
                        </a:rPr>
                        <a:t>Base</a:t>
                      </a:r>
                    </a:p>
                  </a:txBody>
                  <a:tcPr marL="2826" marR="2826" marT="282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834</a:t>
                      </a: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277</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smtClean="0">
                          <a:solidFill>
                            <a:srgbClr val="000000"/>
                          </a:solidFill>
                          <a:latin typeface="+mn-lt"/>
                        </a:rPr>
                        <a:t>51*</a:t>
                      </a:r>
                      <a:endParaRPr lang="fr-FR" sz="900" b="0" i="1" u="none" strike="noStrike" dirty="0">
                        <a:solidFill>
                          <a:srgbClr val="000000"/>
                        </a:solidFill>
                        <a:latin typeface="+mn-lt"/>
                      </a:endParaRP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0" u="none" strike="noStrike" dirty="0">
                          <a:solidFill>
                            <a:srgbClr val="000000"/>
                          </a:solidFill>
                          <a:latin typeface="+mn-lt"/>
                        </a:rPr>
                        <a:t>222</a:t>
                      </a:r>
                    </a:p>
                  </a:txBody>
                  <a:tcPr marL="9525" marR="9525" marT="9525"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r>
              <a:tr h="123490">
                <a:tc>
                  <a:txBody>
                    <a:bodyPr/>
                    <a:lstStyle/>
                    <a:p>
                      <a:pPr algn="l" fontAlgn="ctr"/>
                      <a:r>
                        <a:rPr lang="fr-FR" sz="900" b="0" i="0" u="none" strike="noStrike">
                          <a:solidFill>
                            <a:srgbClr val="000000"/>
                          </a:solidFill>
                          <a:latin typeface="+mn-lt"/>
                        </a:rPr>
                        <a:t>En France</a:t>
                      </a:r>
                    </a:p>
                  </a:txBody>
                  <a:tcPr marL="2826" marR="2826" marT="282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94%</a:t>
                      </a: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93%</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95%</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dirty="0">
                          <a:solidFill>
                            <a:srgbClr val="000000"/>
                          </a:solidFill>
                          <a:latin typeface="+mn-lt"/>
                        </a:rPr>
                        <a:t>99%</a:t>
                      </a:r>
                    </a:p>
                  </a:txBody>
                  <a:tcPr marL="9525" marR="9525" marT="9525"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r>
              <a:tr h="123490">
                <a:tc>
                  <a:txBody>
                    <a:bodyPr/>
                    <a:lstStyle/>
                    <a:p>
                      <a:pPr algn="l" fontAlgn="ctr"/>
                      <a:r>
                        <a:rPr lang="fr-FR" sz="900" b="0" i="0" u="none" strike="noStrike">
                          <a:solidFill>
                            <a:srgbClr val="000000"/>
                          </a:solidFill>
                          <a:latin typeface="+mn-lt"/>
                        </a:rPr>
                        <a:t>A l'étranger</a:t>
                      </a:r>
                    </a:p>
                  </a:txBody>
                  <a:tcPr marL="2826" marR="2826" marT="282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a:t>
                      </a: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5%</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sng" strike="noStrike" dirty="0">
                          <a:solidFill>
                            <a:srgbClr val="000000"/>
                          </a:solidFill>
                          <a:latin typeface="+mn-lt"/>
                        </a:rPr>
                        <a:t>1%</a:t>
                      </a:r>
                    </a:p>
                  </a:txBody>
                  <a:tcPr marL="9525" marR="9525" marT="9525"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2B2"/>
                    </a:solidFill>
                  </a:tcPr>
                </a:tc>
              </a:tr>
              <a:tr h="182340">
                <a:tc>
                  <a:txBody>
                    <a:bodyPr/>
                    <a:lstStyle/>
                    <a:p>
                      <a:pPr algn="ctr" fontAlgn="ctr"/>
                      <a:r>
                        <a:rPr lang="fr-FR" sz="900" b="1" i="0" u="none" strike="noStrike" dirty="0" smtClean="0">
                          <a:solidFill>
                            <a:srgbClr val="000000"/>
                          </a:solidFill>
                          <a:latin typeface="+mn-lt"/>
                        </a:rPr>
                        <a:t>En </a:t>
                      </a:r>
                      <a:r>
                        <a:rPr lang="fr-FR" sz="900" b="1" i="0" u="none" strike="noStrike" dirty="0">
                          <a:solidFill>
                            <a:srgbClr val="000000"/>
                          </a:solidFill>
                          <a:latin typeface="+mn-lt"/>
                        </a:rPr>
                        <a:t>Courts séjours (3-5 jours) </a:t>
                      </a:r>
                    </a:p>
                  </a:txBody>
                  <a:tcPr marL="2826" marR="2826" marT="2826" marB="0" anchor="ctr">
                    <a:lnL>
                      <a:noFill/>
                    </a:lnL>
                    <a:lnR w="12700" cap="flat" cmpd="sng" algn="ctr">
                      <a:solidFill>
                        <a:schemeClr val="tx1"/>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gridSpan="4">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fr-FR" sz="900" b="1" i="0" u="none" strike="noStrike" dirty="0" smtClean="0">
                        <a:solidFill>
                          <a:srgbClr val="FFFFFF"/>
                        </a:solidFill>
                        <a:latin typeface="+mn-lt"/>
                      </a:endParaRPr>
                    </a:p>
                  </a:txBody>
                  <a:tcPr marL="2826" marR="2826" marT="2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ct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hMerge="1">
                  <a:txBody>
                    <a:bodyPr/>
                    <a:lstStyle/>
                    <a:p>
                      <a:pPr algn="ctr" fontAlgn="ct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fr-FR" sz="900" b="1" i="0" u="none" strike="noStrike" dirty="0" smtClean="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r>
              <a:tr h="123490">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fr-FR" sz="900" b="0" i="1" u="none" strike="noStrike" dirty="0" smtClean="0">
                          <a:solidFill>
                            <a:srgbClr val="000000"/>
                          </a:solidFill>
                          <a:latin typeface="+mn-lt"/>
                        </a:rPr>
                        <a:t>Base</a:t>
                      </a:r>
                    </a:p>
                  </a:txBody>
                  <a:tcPr marL="2826" marR="2826" marT="282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865</a:t>
                      </a: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270</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smtClean="0">
                          <a:solidFill>
                            <a:srgbClr val="000000"/>
                          </a:solidFill>
                          <a:latin typeface="+mn-lt"/>
                        </a:rPr>
                        <a:t>50*</a:t>
                      </a:r>
                      <a:endParaRPr lang="fr-FR" sz="900" b="0" i="1" u="none" strike="noStrike" dirty="0">
                        <a:solidFill>
                          <a:srgbClr val="000000"/>
                        </a:solidFill>
                        <a:latin typeface="+mn-lt"/>
                      </a:endParaRP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0" u="none" strike="noStrike" dirty="0" smtClean="0">
                          <a:solidFill>
                            <a:srgbClr val="000000"/>
                          </a:solidFill>
                          <a:latin typeface="+mn-lt"/>
                        </a:rPr>
                        <a:t>244</a:t>
                      </a:r>
                      <a:endParaRPr lang="fr-FR" sz="900" b="0" i="0" u="none" strike="noStrike" dirty="0">
                        <a:solidFill>
                          <a:srgbClr val="000000"/>
                        </a:solidFill>
                        <a:latin typeface="+mn-lt"/>
                      </a:endParaRPr>
                    </a:p>
                  </a:txBody>
                  <a:tcPr marL="9525" marR="9525" marT="9525"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r>
              <a:tr h="123490">
                <a:tc>
                  <a:txBody>
                    <a:bodyPr/>
                    <a:lstStyle/>
                    <a:p>
                      <a:pPr algn="l" fontAlgn="ctr"/>
                      <a:r>
                        <a:rPr lang="fr-FR" sz="900" b="0" i="0" u="none" strike="noStrike">
                          <a:solidFill>
                            <a:srgbClr val="000000"/>
                          </a:solidFill>
                          <a:latin typeface="+mn-lt"/>
                        </a:rPr>
                        <a:t>En France</a:t>
                      </a:r>
                    </a:p>
                  </a:txBody>
                  <a:tcPr marL="2826" marR="2826" marT="282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81%</a:t>
                      </a: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84%</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81%</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dirty="0" smtClean="0">
                          <a:solidFill>
                            <a:srgbClr val="000000"/>
                          </a:solidFill>
                          <a:latin typeface="+mn-lt"/>
                        </a:rPr>
                        <a:t>87%</a:t>
                      </a:r>
                      <a:endParaRPr lang="fr-FR" sz="900" b="1" i="0" u="none" strike="noStrike" dirty="0">
                        <a:solidFill>
                          <a:srgbClr val="000000"/>
                        </a:solidFill>
                        <a:latin typeface="+mn-lt"/>
                      </a:endParaRPr>
                    </a:p>
                  </a:txBody>
                  <a:tcPr marL="9525" marR="9525" marT="9525"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r>
              <a:tr h="123490">
                <a:tc>
                  <a:txBody>
                    <a:bodyPr/>
                    <a:lstStyle/>
                    <a:p>
                      <a:pPr algn="l" fontAlgn="ctr"/>
                      <a:r>
                        <a:rPr lang="fr-FR" sz="900" b="0" i="0" u="none" strike="noStrike">
                          <a:solidFill>
                            <a:srgbClr val="000000"/>
                          </a:solidFill>
                          <a:latin typeface="+mn-lt"/>
                        </a:rPr>
                        <a:t>A l'étranger</a:t>
                      </a:r>
                    </a:p>
                  </a:txBody>
                  <a:tcPr marL="2826" marR="2826" marT="282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19%</a:t>
                      </a: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16%</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19%</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sng" strike="noStrike" dirty="0" smtClean="0">
                          <a:solidFill>
                            <a:srgbClr val="000000"/>
                          </a:solidFill>
                          <a:latin typeface="+mn-lt"/>
                        </a:rPr>
                        <a:t>13%</a:t>
                      </a:r>
                      <a:endParaRPr lang="fr-FR" sz="900" b="0" i="0" u="sng" strike="noStrike" dirty="0">
                        <a:solidFill>
                          <a:srgbClr val="000000"/>
                        </a:solidFill>
                        <a:latin typeface="+mn-lt"/>
                      </a:endParaRPr>
                    </a:p>
                  </a:txBody>
                  <a:tcPr marL="9525" marR="9525" marT="9525"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2B2"/>
                    </a:solidFill>
                  </a:tcPr>
                </a:tc>
              </a:tr>
              <a:tr h="182340">
                <a:tc>
                  <a:txBody>
                    <a:bodyPr/>
                    <a:lstStyle/>
                    <a:p>
                      <a:pPr algn="ctr" fontAlgn="ctr"/>
                      <a:r>
                        <a:rPr lang="fr-FR" sz="900" b="1" i="0" u="none" strike="noStrike" dirty="0" smtClean="0">
                          <a:solidFill>
                            <a:srgbClr val="000000"/>
                          </a:solidFill>
                          <a:latin typeface="+mn-lt"/>
                        </a:rPr>
                        <a:t>En </a:t>
                      </a:r>
                      <a:r>
                        <a:rPr lang="fr-FR" sz="900" b="1" i="0" u="none" strike="noStrike" dirty="0">
                          <a:solidFill>
                            <a:srgbClr val="000000"/>
                          </a:solidFill>
                          <a:latin typeface="+mn-lt"/>
                        </a:rPr>
                        <a:t>Longs séjours (1 semaine ou plus) </a:t>
                      </a:r>
                    </a:p>
                  </a:txBody>
                  <a:tcPr marL="2826" marR="2826" marT="2826" marB="0" anchor="ctr">
                    <a:lnL>
                      <a:noFill/>
                    </a:lnL>
                    <a:lnR w="12700" cap="flat" cmpd="sng" algn="ctr">
                      <a:solidFill>
                        <a:schemeClr val="tx1"/>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gridSpan="4">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fr-FR" sz="900" b="1" i="0" u="none" strike="noStrike" dirty="0" smtClean="0">
                        <a:solidFill>
                          <a:srgbClr val="FFFFFF"/>
                        </a:solidFill>
                        <a:latin typeface="+mn-lt"/>
                      </a:endParaRPr>
                    </a:p>
                  </a:txBody>
                  <a:tcPr marL="2826" marR="2826" marT="2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ctr"/>
                      <a:endParaRPr lang="fr-FR" sz="900" b="1" i="0" u="none" strike="noStrike" dirty="0">
                        <a:solidFill>
                          <a:srgbClr val="FFFFFF"/>
                        </a:solidFill>
                        <a:latin typeface="+mn-lt"/>
                      </a:endParaRPr>
                    </a:p>
                  </a:txBody>
                  <a:tcPr marL="2826" marR="2826" marT="2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CE4"/>
                    </a:solidFill>
                  </a:tcPr>
                </a:tc>
                <a:tc hMerge="1">
                  <a:txBody>
                    <a:bodyPr/>
                    <a:lstStyle/>
                    <a:p>
                      <a:pPr algn="ctr" fontAlgn="ctr"/>
                      <a:endParaRPr lang="fr-FR" sz="900" b="1" i="0" u="none" strike="noStrike" dirty="0">
                        <a:solidFill>
                          <a:srgbClr val="FFFFFF"/>
                        </a:solidFill>
                        <a:latin typeface="+mn-lt"/>
                      </a:endParaRPr>
                    </a:p>
                  </a:txBody>
                  <a:tcPr marL="2826" marR="2826" marT="2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CE4"/>
                    </a:solidFill>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fr-FR" sz="900" b="1" i="0" u="none" strike="noStrike" dirty="0" smtClean="0">
                        <a:solidFill>
                          <a:srgbClr val="FFFFFF"/>
                        </a:solidFill>
                        <a:latin typeface="+mn-lt"/>
                      </a:endParaRPr>
                    </a:p>
                  </a:txBody>
                  <a:tcPr marL="2826" marR="2826" marT="2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CE4"/>
                    </a:solidFill>
                  </a:tcPr>
                </a:tc>
              </a:tr>
              <a:tr h="123490">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fr-FR" sz="900" b="0" i="1" u="none" strike="noStrike" dirty="0" smtClean="0">
                          <a:solidFill>
                            <a:srgbClr val="000000"/>
                          </a:solidFill>
                          <a:latin typeface="+mn-lt"/>
                        </a:rPr>
                        <a:t>Base</a:t>
                      </a:r>
                    </a:p>
                  </a:txBody>
                  <a:tcPr marL="2826" marR="2826" marT="282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895</a:t>
                      </a: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295</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smtClean="0">
                          <a:solidFill>
                            <a:srgbClr val="000000"/>
                          </a:solidFill>
                          <a:latin typeface="+mn-lt"/>
                        </a:rPr>
                        <a:t>51*</a:t>
                      </a:r>
                      <a:endParaRPr lang="fr-FR" sz="900" b="0" i="1" u="none" strike="noStrike" dirty="0">
                        <a:solidFill>
                          <a:srgbClr val="000000"/>
                        </a:solidFill>
                        <a:latin typeface="+mn-lt"/>
                      </a:endParaRP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smtClean="0">
                          <a:solidFill>
                            <a:srgbClr val="000000"/>
                          </a:solidFill>
                          <a:latin typeface="+mn-lt"/>
                        </a:rPr>
                        <a:t>251</a:t>
                      </a:r>
                      <a:endParaRPr lang="fr-FR" sz="900" b="0" i="1" u="none" strike="noStrike" dirty="0">
                        <a:solidFill>
                          <a:srgbClr val="000000"/>
                        </a:solidFill>
                        <a:latin typeface="+mn-lt"/>
                      </a:endParaRPr>
                    </a:p>
                  </a:txBody>
                  <a:tcPr marL="2826" marR="2826" marT="2826"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r>
              <a:tr h="123490">
                <a:tc>
                  <a:txBody>
                    <a:bodyPr/>
                    <a:lstStyle/>
                    <a:p>
                      <a:pPr algn="l" fontAlgn="ctr"/>
                      <a:r>
                        <a:rPr lang="fr-FR" sz="900" b="0" i="0" u="none" strike="noStrike">
                          <a:solidFill>
                            <a:srgbClr val="000000"/>
                          </a:solidFill>
                          <a:latin typeface="+mn-lt"/>
                        </a:rPr>
                        <a:t>En France</a:t>
                      </a:r>
                    </a:p>
                  </a:txBody>
                  <a:tcPr marL="2826" marR="2826" marT="282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48%</a:t>
                      </a: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53%</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59%</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46%</a:t>
                      </a:r>
                      <a:endParaRPr lang="fr-FR" sz="900" b="0" i="0" u="none" strike="noStrike" dirty="0">
                        <a:solidFill>
                          <a:srgbClr val="000000"/>
                        </a:solidFill>
                        <a:latin typeface="+mn-lt"/>
                      </a:endParaRPr>
                    </a:p>
                  </a:txBody>
                  <a:tcPr marL="2826" marR="2826" marT="2826"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23490">
                <a:tc>
                  <a:txBody>
                    <a:bodyPr/>
                    <a:lstStyle/>
                    <a:p>
                      <a:pPr algn="l" fontAlgn="ctr"/>
                      <a:r>
                        <a:rPr lang="fr-FR" sz="900" b="0" i="0" u="none" strike="noStrike">
                          <a:solidFill>
                            <a:srgbClr val="000000"/>
                          </a:solidFill>
                          <a:latin typeface="+mn-lt"/>
                        </a:rPr>
                        <a:t>A l'étranger</a:t>
                      </a:r>
                    </a:p>
                  </a:txBody>
                  <a:tcPr marL="2826" marR="2826" marT="282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52%</a:t>
                      </a: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47%</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dirty="0">
                          <a:solidFill>
                            <a:srgbClr val="000000"/>
                          </a:solidFill>
                          <a:latin typeface="+mn-lt"/>
                        </a:rPr>
                        <a:t>41%</a:t>
                      </a: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54%</a:t>
                      </a:r>
                      <a:endParaRPr lang="fr-FR" sz="900" b="0" i="0" u="none" strike="noStrike" dirty="0">
                        <a:solidFill>
                          <a:srgbClr val="000000"/>
                        </a:solidFill>
                        <a:latin typeface="+mn-lt"/>
                      </a:endParaRPr>
                    </a:p>
                  </a:txBody>
                  <a:tcPr marL="2826" marR="2826" marT="2826"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bl>
          </a:graphicData>
        </a:graphic>
      </p:graphicFrame>
      <p:sp>
        <p:nvSpPr>
          <p:cNvPr id="10" name="ZoneTexte 9"/>
          <p:cNvSpPr txBox="1"/>
          <p:nvPr/>
        </p:nvSpPr>
        <p:spPr>
          <a:xfrm>
            <a:off x="8101013" y="5527675"/>
            <a:ext cx="1079500" cy="277813"/>
          </a:xfrm>
          <a:prstGeom prst="rect">
            <a:avLst/>
          </a:prstGeom>
          <a:noFill/>
        </p:spPr>
        <p:txBody>
          <a:bodyPr>
            <a:spAutoFit/>
          </a:bodyPr>
          <a:lstStyle/>
          <a:p>
            <a:pPr fontAlgn="auto">
              <a:spcBef>
                <a:spcPts val="0"/>
              </a:spcBef>
              <a:spcAft>
                <a:spcPts val="0"/>
              </a:spcAft>
              <a:buClr>
                <a:schemeClr val="bg2">
                  <a:lumMod val="75000"/>
                </a:schemeClr>
              </a:buClr>
              <a:defRPr/>
            </a:pPr>
            <a:r>
              <a:rPr lang="fr-FR" sz="1200" dirty="0">
                <a:solidFill>
                  <a:schemeClr val="tx1">
                    <a:lumMod val="50000"/>
                  </a:schemeClr>
                </a:solidFill>
                <a:latin typeface="+mn-lt"/>
              </a:rPr>
              <a:t>*Base faible</a:t>
            </a:r>
          </a:p>
        </p:txBody>
      </p:sp>
      <p:sp>
        <p:nvSpPr>
          <p:cNvPr id="11" name="ZoneTexte 10"/>
          <p:cNvSpPr txBox="1"/>
          <p:nvPr/>
        </p:nvSpPr>
        <p:spPr>
          <a:xfrm>
            <a:off x="250825" y="5816600"/>
            <a:ext cx="8893175" cy="276225"/>
          </a:xfrm>
          <a:prstGeom prst="rect">
            <a:avLst/>
          </a:prstGeom>
          <a:noFill/>
        </p:spPr>
        <p:txBody>
          <a:bodyPr>
            <a:spAutoFit/>
          </a:bodyPr>
          <a:lstStyle/>
          <a:p>
            <a:pPr fontAlgn="auto">
              <a:spcBef>
                <a:spcPts val="0"/>
              </a:spcBef>
              <a:spcAft>
                <a:spcPts val="0"/>
              </a:spcAft>
              <a:buClr>
                <a:schemeClr val="bg2">
                  <a:lumMod val="75000"/>
                </a:schemeClr>
              </a:buClr>
              <a:defRPr/>
            </a:pPr>
            <a:r>
              <a:rPr lang="fr-FR" sz="1200" b="1" dirty="0">
                <a:solidFill>
                  <a:srgbClr val="00B0F0"/>
                </a:solidFill>
                <a:latin typeface="+mn-lt"/>
              </a:rPr>
              <a:t>Exemple de lecture </a:t>
            </a:r>
            <a:r>
              <a:rPr lang="fr-FR" sz="1200" dirty="0">
                <a:solidFill>
                  <a:schemeClr val="tx1">
                    <a:lumMod val="50000"/>
                  </a:schemeClr>
                </a:solidFill>
                <a:latin typeface="+mn-lt"/>
              </a:rPr>
              <a:t>: 86% des familles préfèrent, pour un long séjour, une destination lointaine (i.e. à plus de 3h de trajet de leur domicile).</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Composition du groupe de voyage</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02511746-C333-4F4F-8181-56D228B9878A}" type="slidenum">
              <a:rPr lang="fr-FR"/>
              <a:pPr>
                <a:defRPr/>
              </a:pPr>
              <a:t>127</a:t>
            </a:fld>
            <a:endParaRPr lang="fr-FR"/>
          </a:p>
        </p:txBody>
      </p:sp>
      <p:sp>
        <p:nvSpPr>
          <p:cNvPr id="7" name="ZoneTexte 6"/>
          <p:cNvSpPr txBox="1"/>
          <p:nvPr/>
        </p:nvSpPr>
        <p:spPr>
          <a:xfrm>
            <a:off x="468313" y="6308725"/>
            <a:ext cx="8675687" cy="261938"/>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QS7a</a:t>
            </a:r>
            <a:r>
              <a:rPr lang="fr-FR" sz="1100" dirty="0">
                <a:solidFill>
                  <a:schemeClr val="tx1">
                    <a:lumMod val="75000"/>
                  </a:schemeClr>
                </a:solidFill>
                <a:latin typeface="+mn-lt"/>
              </a:rPr>
              <a:t>. Lorsque vous partez en voyage, le plus souvent vous partez… ?</a:t>
            </a:r>
          </a:p>
        </p:txBody>
      </p:sp>
      <p:sp>
        <p:nvSpPr>
          <p:cNvPr id="8" name="Espace réservé du texte 4"/>
          <p:cNvSpPr txBox="1">
            <a:spLocks/>
          </p:cNvSpPr>
          <p:nvPr>
            <p:custDataLst>
              <p:tags r:id="rId2"/>
            </p:custDataLst>
          </p:nvPr>
        </p:nvSpPr>
        <p:spPr>
          <a:xfrm>
            <a:off x="7668344" y="5858837"/>
            <a:ext cx="1368152" cy="306467"/>
          </a:xfrm>
          <a:prstGeom prst="roundRect">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Totale : 1007 </a:t>
            </a:r>
            <a:endParaRPr lang="fr-FR" sz="1200" i="1" dirty="0">
              <a:solidFill>
                <a:srgbClr val="000000"/>
              </a:solidFill>
              <a:latin typeface="+mn-lt"/>
              <a:ea typeface="ＭＳ Ｐゴシック" pitchFamily="1" charset="-128"/>
              <a:cs typeface="Arial" pitchFamily="34" charset="0"/>
            </a:endParaRPr>
          </a:p>
        </p:txBody>
      </p:sp>
      <p:graphicFrame>
        <p:nvGraphicFramePr>
          <p:cNvPr id="202760" name="Graphique 9"/>
          <p:cNvGraphicFramePr>
            <a:graphicFrameLocks noGrp="1"/>
          </p:cNvGraphicFramePr>
          <p:nvPr>
            <p:custDataLst>
              <p:tags r:id="rId3"/>
            </p:custDataLst>
          </p:nvPr>
        </p:nvGraphicFramePr>
        <p:xfrm>
          <a:off x="-2557463" y="1628775"/>
          <a:ext cx="9144001" cy="3960813"/>
        </p:xfrm>
        <a:graphic>
          <a:graphicData uri="http://schemas.openxmlformats.org/presentationml/2006/ole">
            <mc:AlternateContent xmlns:mc="http://schemas.openxmlformats.org/markup-compatibility/2006">
              <mc:Choice xmlns:v="urn:schemas-microsoft-com:vml" Requires="v">
                <p:oleObj spid="_x0000_s202761" r:id="rId7" imgW="9144793" imgH="3962743" progId="Excel.Chart.8">
                  <p:embed/>
                </p:oleObj>
              </mc:Choice>
              <mc:Fallback>
                <p:oleObj r:id="rId7" imgW="9144793" imgH="3962743" progId="Excel.Chart.8">
                  <p:embed/>
                  <p:pic>
                    <p:nvPicPr>
                      <p:cNvPr id="0" name="Graphique 9"/>
                      <p:cNvPicPr>
                        <a:picLocks noGrp="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7463" y="1628775"/>
                        <a:ext cx="9144001" cy="3960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Tableau 8"/>
          <p:cNvGraphicFramePr>
            <a:graphicFrameLocks noGrp="1"/>
          </p:cNvGraphicFramePr>
          <p:nvPr/>
        </p:nvGraphicFramePr>
        <p:xfrm>
          <a:off x="4427538" y="2781300"/>
          <a:ext cx="4500562" cy="1384300"/>
        </p:xfrm>
        <a:graphic>
          <a:graphicData uri="http://schemas.openxmlformats.org/drawingml/2006/table">
            <a:tbl>
              <a:tblPr/>
              <a:tblGrid>
                <a:gridCol w="1188000"/>
                <a:gridCol w="828000"/>
                <a:gridCol w="828000"/>
                <a:gridCol w="828000"/>
                <a:gridCol w="828000"/>
              </a:tblGrid>
              <a:tr h="324000">
                <a:tc>
                  <a:txBody>
                    <a:bodyPr/>
                    <a:lstStyle/>
                    <a:p>
                      <a:pPr algn="ctr" fontAlgn="ctr"/>
                      <a:endParaRPr lang="fr-FR" sz="900" b="1" i="0" u="none" strike="noStrike" dirty="0">
                        <a:solidFill>
                          <a:srgbClr val="000000"/>
                        </a:solidFill>
                        <a:latin typeface="+mn-lt"/>
                      </a:endParaRPr>
                    </a:p>
                  </a:txBody>
                  <a:tcPr marL="7023" marR="7023" marT="7023" marB="0" anchor="ctr">
                    <a:lnL>
                      <a:noFill/>
                    </a:lnL>
                    <a:lnR w="25400" cap="flat" cmpd="dbl" algn="ctr">
                      <a:solidFill>
                        <a:srgbClr val="000000"/>
                      </a:solidFill>
                      <a:prstDash val="solid"/>
                      <a:round/>
                      <a:headEnd type="none" w="med" len="med"/>
                      <a:tailEnd type="none" w="med" len="med"/>
                    </a:lnR>
                    <a:lnT>
                      <a:noFill/>
                    </a:lnT>
                    <a:lnB w="12700" cap="flat" cmpd="sng" algn="ctr">
                      <a:solidFill>
                        <a:srgbClr val="80808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900" b="1" i="0" u="none" strike="noStrike" dirty="0" smtClean="0">
                          <a:solidFill>
                            <a:srgbClr val="FFFFFF"/>
                          </a:solidFill>
                          <a:latin typeface="+mn-lt"/>
                        </a:rPr>
                        <a:t>Français</a:t>
                      </a: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900" b="1" i="0" u="none" strike="noStrike" dirty="0" smtClean="0">
                          <a:solidFill>
                            <a:srgbClr val="FFFFFF"/>
                          </a:solidFill>
                          <a:latin typeface="+mn-lt"/>
                        </a:rPr>
                        <a:t>Familles</a:t>
                      </a: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900" b="1" i="0" u="none" strike="noStrike" dirty="0" smtClean="0">
                          <a:solidFill>
                            <a:srgbClr val="FFFFFF"/>
                          </a:solidFill>
                          <a:latin typeface="+mn-lt"/>
                        </a:rPr>
                        <a:t>Visiteur</a:t>
                      </a:r>
                      <a:r>
                        <a:rPr lang="fr-FR" sz="900" b="1" i="0" u="none" strike="noStrike" baseline="0" dirty="0" smtClean="0">
                          <a:solidFill>
                            <a:srgbClr val="FFFFFF"/>
                          </a:solidFill>
                          <a:latin typeface="+mn-lt"/>
                        </a:rPr>
                        <a:t>s Limousin</a:t>
                      </a: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900" b="1" i="0" u="none" strike="noStrike" dirty="0" smtClean="0">
                          <a:solidFill>
                            <a:srgbClr val="FFFFFF"/>
                          </a:solidFill>
                          <a:latin typeface="+mn-lt"/>
                        </a:rPr>
                        <a:t>Retraités</a:t>
                      </a:r>
                      <a:endParaRPr lang="fr-FR" sz="900" b="1" i="0" u="none" strike="noStrike" dirty="0">
                        <a:solidFill>
                          <a:srgbClr val="FFFFFF"/>
                        </a:solidFill>
                        <a:latin typeface="+mn-lt"/>
                      </a:endParaRPr>
                    </a:p>
                  </a:txBody>
                  <a:tcPr marL="7023" marR="7023" marT="7023"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r>
              <a:tr h="175576">
                <a:tc>
                  <a:txBody>
                    <a:bodyPr/>
                    <a:lstStyle/>
                    <a:p>
                      <a:pPr algn="r" fontAlgn="ctr"/>
                      <a:r>
                        <a:rPr lang="fr-FR" sz="900" b="0" i="1" u="none" strike="noStrike" dirty="0" smtClean="0">
                          <a:solidFill>
                            <a:srgbClr val="000000"/>
                          </a:solidFill>
                          <a:latin typeface="+mn-lt"/>
                        </a:rPr>
                        <a:t>Base</a:t>
                      </a:r>
                      <a:endParaRPr lang="fr-FR" sz="900" b="0" i="1" u="none" strike="noStrike" dirty="0">
                        <a:solidFill>
                          <a:srgbClr val="000000"/>
                        </a:solidFill>
                        <a:latin typeface="+mn-lt"/>
                      </a:endParaRPr>
                    </a:p>
                  </a:txBody>
                  <a:tcPr marL="7023" marR="7023" marT="7023"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1007</a:t>
                      </a:r>
                    </a:p>
                  </a:txBody>
                  <a:tcPr marL="7023" marR="7023" marT="7023"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327</a:t>
                      </a:r>
                    </a:p>
                  </a:txBody>
                  <a:tcPr marL="7023" marR="7023" marT="7023"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smtClean="0">
                          <a:solidFill>
                            <a:srgbClr val="000000"/>
                          </a:solidFill>
                          <a:latin typeface="+mn-lt"/>
                        </a:rPr>
                        <a:t>53*</a:t>
                      </a:r>
                      <a:endParaRPr lang="fr-FR" sz="900" b="0" i="1" u="none" strike="noStrike" dirty="0">
                        <a:solidFill>
                          <a:srgbClr val="000000"/>
                        </a:solidFill>
                        <a:latin typeface="+mn-lt"/>
                      </a:endParaRPr>
                    </a:p>
                  </a:txBody>
                  <a:tcPr marL="7023" marR="7023" marT="7023"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smtClean="0">
                          <a:solidFill>
                            <a:srgbClr val="000000"/>
                          </a:solidFill>
                          <a:latin typeface="+mn-lt"/>
                        </a:rPr>
                        <a:t>274</a:t>
                      </a:r>
                      <a:endParaRPr lang="fr-FR" sz="900" b="0" i="1" u="none" strike="noStrike" dirty="0">
                        <a:solidFill>
                          <a:srgbClr val="000000"/>
                        </a:solidFill>
                        <a:latin typeface="+mn-lt"/>
                      </a:endParaRPr>
                    </a:p>
                  </a:txBody>
                  <a:tcPr marL="7023" marR="7023" marT="7023"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r>
              <a:tr h="175576">
                <a:tc>
                  <a:txBody>
                    <a:bodyPr/>
                    <a:lstStyle/>
                    <a:p>
                      <a:pPr algn="l" fontAlgn="ctr"/>
                      <a:r>
                        <a:rPr lang="fr-FR" sz="900" b="0" i="0" u="none" strike="noStrike">
                          <a:solidFill>
                            <a:srgbClr val="000000"/>
                          </a:solidFill>
                          <a:latin typeface="+mn-lt"/>
                        </a:rPr>
                        <a:t>seul</a:t>
                      </a:r>
                    </a:p>
                  </a:txBody>
                  <a:tcPr marL="7023" marR="7023" marT="7023"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9%</a:t>
                      </a:r>
                    </a:p>
                  </a:txBody>
                  <a:tcPr marL="7023" marR="7023" marT="7023"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3%</a:t>
                      </a:r>
                    </a:p>
                  </a:txBody>
                  <a:tcPr marL="7023" marR="7023" marT="7023"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a:solidFill>
                            <a:srgbClr val="000000"/>
                          </a:solidFill>
                          <a:latin typeface="+mn-lt"/>
                        </a:rPr>
                        <a:t>7%</a:t>
                      </a:r>
                    </a:p>
                  </a:txBody>
                  <a:tcPr marL="7023" marR="7023" marT="7023"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11%</a:t>
                      </a:r>
                      <a:endParaRPr lang="fr-FR" sz="900" b="0" i="0" u="none" strike="noStrike" dirty="0">
                        <a:solidFill>
                          <a:srgbClr val="000000"/>
                        </a:solidFill>
                        <a:latin typeface="+mn-lt"/>
                      </a:endParaRPr>
                    </a:p>
                  </a:txBody>
                  <a:tcPr marL="7023" marR="7023" marT="7023"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75576">
                <a:tc>
                  <a:txBody>
                    <a:bodyPr/>
                    <a:lstStyle/>
                    <a:p>
                      <a:pPr algn="l" fontAlgn="ctr"/>
                      <a:r>
                        <a:rPr lang="fr-FR" sz="900" b="0" i="0" u="none" strike="noStrike">
                          <a:solidFill>
                            <a:srgbClr val="000000"/>
                          </a:solidFill>
                          <a:latin typeface="+mn-lt"/>
                        </a:rPr>
                        <a:t>en couple</a:t>
                      </a:r>
                    </a:p>
                  </a:txBody>
                  <a:tcPr marL="7023" marR="7023" marT="7023"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39%</a:t>
                      </a:r>
                    </a:p>
                  </a:txBody>
                  <a:tcPr marL="7023" marR="7023" marT="7023"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25%</a:t>
                      </a:r>
                    </a:p>
                  </a:txBody>
                  <a:tcPr marL="7023" marR="7023" marT="7023"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a:solidFill>
                            <a:srgbClr val="000000"/>
                          </a:solidFill>
                          <a:latin typeface="+mn-lt"/>
                        </a:rPr>
                        <a:t>48%</a:t>
                      </a:r>
                    </a:p>
                  </a:txBody>
                  <a:tcPr marL="7023" marR="7023" marT="7023"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dirty="0" smtClean="0">
                          <a:solidFill>
                            <a:srgbClr val="000000"/>
                          </a:solidFill>
                          <a:latin typeface="+mn-lt"/>
                        </a:rPr>
                        <a:t>58%</a:t>
                      </a:r>
                      <a:endParaRPr lang="fr-FR" sz="900" b="1" i="0" u="none" strike="noStrike" dirty="0">
                        <a:solidFill>
                          <a:srgbClr val="000000"/>
                        </a:solidFill>
                        <a:latin typeface="+mn-lt"/>
                      </a:endParaRPr>
                    </a:p>
                  </a:txBody>
                  <a:tcPr marL="7023" marR="7023" marT="7023"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r>
              <a:tr h="175576">
                <a:tc>
                  <a:txBody>
                    <a:bodyPr/>
                    <a:lstStyle/>
                    <a:p>
                      <a:pPr algn="l" fontAlgn="ctr"/>
                      <a:r>
                        <a:rPr lang="fr-FR" sz="900" b="0" i="0" u="none" strike="noStrike">
                          <a:solidFill>
                            <a:srgbClr val="000000"/>
                          </a:solidFill>
                          <a:latin typeface="+mn-lt"/>
                        </a:rPr>
                        <a:t>en famille</a:t>
                      </a:r>
                    </a:p>
                  </a:txBody>
                  <a:tcPr marL="7023" marR="7023" marT="7023"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38%</a:t>
                      </a:r>
                    </a:p>
                  </a:txBody>
                  <a:tcPr marL="7023" marR="7023" marT="7023"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69%</a:t>
                      </a:r>
                    </a:p>
                  </a:txBody>
                  <a:tcPr marL="7023" marR="7023" marT="7023"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29%</a:t>
                      </a:r>
                    </a:p>
                  </a:txBody>
                  <a:tcPr marL="7023" marR="7023" marT="7023"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dirty="0" smtClean="0">
                          <a:solidFill>
                            <a:srgbClr val="000000"/>
                          </a:solidFill>
                          <a:latin typeface="+mn-lt"/>
                        </a:rPr>
                        <a:t>17%</a:t>
                      </a:r>
                      <a:endParaRPr lang="fr-FR" sz="900" b="0" i="0" u="sng" strike="noStrike" dirty="0">
                        <a:solidFill>
                          <a:srgbClr val="000000"/>
                        </a:solidFill>
                        <a:latin typeface="+mn-lt"/>
                      </a:endParaRPr>
                    </a:p>
                  </a:txBody>
                  <a:tcPr marL="7023" marR="7023" marT="7023"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175576">
                <a:tc>
                  <a:txBody>
                    <a:bodyPr/>
                    <a:lstStyle/>
                    <a:p>
                      <a:pPr algn="l" fontAlgn="ctr"/>
                      <a:r>
                        <a:rPr lang="fr-FR" sz="900" b="0" i="0" u="none" strike="noStrike">
                          <a:solidFill>
                            <a:srgbClr val="000000"/>
                          </a:solidFill>
                          <a:latin typeface="+mn-lt"/>
                        </a:rPr>
                        <a:t>avec des amis</a:t>
                      </a:r>
                    </a:p>
                  </a:txBody>
                  <a:tcPr marL="7023" marR="7023" marT="7023"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11%</a:t>
                      </a:r>
                    </a:p>
                  </a:txBody>
                  <a:tcPr marL="7023" marR="7023" marT="7023"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2%</a:t>
                      </a:r>
                    </a:p>
                  </a:txBody>
                  <a:tcPr marL="7023" marR="7023" marT="7023"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a:solidFill>
                            <a:srgbClr val="000000"/>
                          </a:solidFill>
                          <a:latin typeface="+mn-lt"/>
                        </a:rPr>
                        <a:t>15%</a:t>
                      </a:r>
                    </a:p>
                  </a:txBody>
                  <a:tcPr marL="7023" marR="7023" marT="7023"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10%</a:t>
                      </a:r>
                      <a:endParaRPr lang="fr-FR" sz="900" b="0" i="0" u="none" strike="noStrike" dirty="0">
                        <a:solidFill>
                          <a:srgbClr val="000000"/>
                        </a:solidFill>
                        <a:latin typeface="+mn-lt"/>
                      </a:endParaRPr>
                    </a:p>
                  </a:txBody>
                  <a:tcPr marL="7023" marR="7023" marT="7023"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82599">
                <a:tc>
                  <a:txBody>
                    <a:bodyPr/>
                    <a:lstStyle/>
                    <a:p>
                      <a:pPr algn="l" fontAlgn="ctr"/>
                      <a:r>
                        <a:rPr lang="fr-FR" sz="900" b="0" i="0" u="none" strike="noStrike">
                          <a:solidFill>
                            <a:srgbClr val="000000"/>
                          </a:solidFill>
                          <a:latin typeface="+mn-lt"/>
                        </a:rPr>
                        <a:t>en groupe organisé</a:t>
                      </a:r>
                    </a:p>
                  </a:txBody>
                  <a:tcPr marL="7023" marR="7023" marT="7023"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a:t>
                      </a:r>
                    </a:p>
                  </a:txBody>
                  <a:tcPr marL="7023" marR="7023" marT="7023"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1%</a:t>
                      </a:r>
                    </a:p>
                  </a:txBody>
                  <a:tcPr marL="7023" marR="7023" marT="7023"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dirty="0">
                          <a:solidFill>
                            <a:srgbClr val="000000"/>
                          </a:solidFill>
                          <a:latin typeface="+mn-lt"/>
                        </a:rPr>
                        <a:t>2%</a:t>
                      </a:r>
                    </a:p>
                  </a:txBody>
                  <a:tcPr marL="7023" marR="7023" marT="7023"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4%</a:t>
                      </a:r>
                      <a:endParaRPr lang="fr-FR" sz="900" b="0" i="0" u="none" strike="noStrike" dirty="0">
                        <a:solidFill>
                          <a:srgbClr val="000000"/>
                        </a:solidFill>
                        <a:latin typeface="+mn-lt"/>
                      </a:endParaRPr>
                    </a:p>
                  </a:txBody>
                  <a:tcPr marL="7023" marR="7023" marT="7023"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bl>
          </a:graphicData>
        </a:graphic>
      </p:graphicFrame>
      <p:sp>
        <p:nvSpPr>
          <p:cNvPr id="11" name="ZoneTexte 10"/>
          <p:cNvSpPr txBox="1"/>
          <p:nvPr/>
        </p:nvSpPr>
        <p:spPr>
          <a:xfrm>
            <a:off x="8101013" y="4149725"/>
            <a:ext cx="1079500" cy="276225"/>
          </a:xfrm>
          <a:prstGeom prst="rect">
            <a:avLst/>
          </a:prstGeom>
          <a:noFill/>
        </p:spPr>
        <p:txBody>
          <a:bodyPr>
            <a:spAutoFit/>
          </a:bodyPr>
          <a:lstStyle/>
          <a:p>
            <a:pPr fontAlgn="auto">
              <a:spcBef>
                <a:spcPts val="0"/>
              </a:spcBef>
              <a:spcAft>
                <a:spcPts val="0"/>
              </a:spcAft>
              <a:buClr>
                <a:schemeClr val="bg2">
                  <a:lumMod val="75000"/>
                </a:schemeClr>
              </a:buClr>
              <a:defRPr/>
            </a:pPr>
            <a:r>
              <a:rPr lang="fr-FR" sz="1200" dirty="0">
                <a:solidFill>
                  <a:schemeClr val="tx1">
                    <a:lumMod val="50000"/>
                  </a:schemeClr>
                </a:solidFill>
                <a:latin typeface="+mn-lt"/>
              </a:rPr>
              <a:t>*Base faible</a:t>
            </a:r>
          </a:p>
        </p:txBody>
      </p:sp>
      <p:sp>
        <p:nvSpPr>
          <p:cNvPr id="12" name="ZoneTexte 11"/>
          <p:cNvSpPr txBox="1"/>
          <p:nvPr/>
        </p:nvSpPr>
        <p:spPr>
          <a:xfrm>
            <a:off x="4356100" y="4437063"/>
            <a:ext cx="4537075" cy="461962"/>
          </a:xfrm>
          <a:prstGeom prst="rect">
            <a:avLst/>
          </a:prstGeom>
          <a:noFill/>
        </p:spPr>
        <p:txBody>
          <a:bodyPr>
            <a:spAutoFit/>
          </a:bodyPr>
          <a:lstStyle/>
          <a:p>
            <a:pPr fontAlgn="auto">
              <a:spcBef>
                <a:spcPts val="0"/>
              </a:spcBef>
              <a:spcAft>
                <a:spcPts val="0"/>
              </a:spcAft>
              <a:buClr>
                <a:schemeClr val="bg2">
                  <a:lumMod val="75000"/>
                </a:schemeClr>
              </a:buClr>
              <a:defRPr/>
            </a:pPr>
            <a:r>
              <a:rPr lang="fr-FR" sz="1200" b="1" dirty="0">
                <a:solidFill>
                  <a:srgbClr val="00B0F0"/>
                </a:solidFill>
                <a:latin typeface="+mn-lt"/>
              </a:rPr>
              <a:t>Exemple de lecture </a:t>
            </a:r>
            <a:r>
              <a:rPr lang="fr-FR" sz="1200" dirty="0">
                <a:solidFill>
                  <a:schemeClr val="tx1">
                    <a:lumMod val="50000"/>
                  </a:schemeClr>
                </a:solidFill>
                <a:latin typeface="+mn-lt"/>
              </a:rPr>
              <a:t>: 38% des Français partent le plus souvent en voyage en famille</a:t>
            </a:r>
          </a:p>
        </p:txBody>
      </p:sp>
      <p:sp>
        <p:nvSpPr>
          <p:cNvPr id="13" name="Espace réservé du texte 4"/>
          <p:cNvSpPr txBox="1">
            <a:spLocks/>
          </p:cNvSpPr>
          <p:nvPr>
            <p:custDataLst>
              <p:tags r:id="rId4"/>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Mode d’hébergement le plus souvent pratiqué</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29531808-7B20-4211-9701-1F535EEEE506}" type="slidenum">
              <a:rPr lang="fr-FR"/>
              <a:pPr>
                <a:defRPr/>
              </a:pPr>
              <a:t>128</a:t>
            </a:fld>
            <a:endParaRPr lang="fr-FR"/>
          </a:p>
        </p:txBody>
      </p:sp>
      <p:sp>
        <p:nvSpPr>
          <p:cNvPr id="7" name="ZoneTexte 6"/>
          <p:cNvSpPr txBox="1"/>
          <p:nvPr/>
        </p:nvSpPr>
        <p:spPr>
          <a:xfrm>
            <a:off x="468313" y="6308725"/>
            <a:ext cx="8675687" cy="431800"/>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QS7b</a:t>
            </a:r>
            <a:r>
              <a:rPr lang="fr-FR" sz="1100" dirty="0">
                <a:solidFill>
                  <a:schemeClr val="tx1">
                    <a:lumMod val="75000"/>
                  </a:schemeClr>
                </a:solidFill>
                <a:latin typeface="+mn-lt"/>
              </a:rPr>
              <a:t>. Lorsque vous partez en voyage, le plus souvent vous logez… ?</a:t>
            </a:r>
          </a:p>
          <a:p>
            <a:pPr fontAlgn="auto">
              <a:spcBef>
                <a:spcPts val="0"/>
              </a:spcBef>
              <a:spcAft>
                <a:spcPts val="0"/>
              </a:spcAft>
              <a:defRPr/>
            </a:pPr>
            <a:endParaRPr lang="fr-FR" sz="1100" dirty="0">
              <a:solidFill>
                <a:schemeClr val="tx1">
                  <a:lumMod val="75000"/>
                </a:schemeClr>
              </a:solidFill>
              <a:latin typeface="+mn-lt"/>
            </a:endParaRPr>
          </a:p>
        </p:txBody>
      </p:sp>
      <p:graphicFrame>
        <p:nvGraphicFramePr>
          <p:cNvPr id="203781" name="Graphique 7"/>
          <p:cNvGraphicFramePr>
            <a:graphicFrameLocks/>
          </p:cNvGraphicFramePr>
          <p:nvPr/>
        </p:nvGraphicFramePr>
        <p:xfrm>
          <a:off x="71438" y="1844675"/>
          <a:ext cx="9072562" cy="3941763"/>
        </p:xfrm>
        <a:graphic>
          <a:graphicData uri="http://schemas.openxmlformats.org/presentationml/2006/ole">
            <mc:AlternateContent xmlns:mc="http://schemas.openxmlformats.org/markup-compatibility/2006">
              <mc:Choice xmlns:v="urn:schemas-microsoft-com:vml" Requires="v">
                <p:oleObj spid="_x0000_s203782" r:id="rId6" imgW="9071634" imgH="3938357" progId="Excel.Chart.8">
                  <p:embed/>
                </p:oleObj>
              </mc:Choice>
              <mc:Fallback>
                <p:oleObj r:id="rId6" imgW="9071634" imgH="3938357" progId="Excel.Chart.8">
                  <p:embed/>
                  <p:pic>
                    <p:nvPicPr>
                      <p:cNvPr id="0" name="Graphique 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38" y="1844675"/>
                        <a:ext cx="9072562" cy="3941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Espace réservé du texte 4"/>
          <p:cNvSpPr txBox="1">
            <a:spLocks/>
          </p:cNvSpPr>
          <p:nvPr>
            <p:custDataLst>
              <p:tags r:id="rId2"/>
            </p:custDataLst>
          </p:nvPr>
        </p:nvSpPr>
        <p:spPr>
          <a:xfrm>
            <a:off x="7668344" y="5858837"/>
            <a:ext cx="1368152" cy="306467"/>
          </a:xfrm>
          <a:prstGeom prst="roundRect">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Totale : 1007 </a:t>
            </a:r>
            <a:endParaRPr lang="fr-FR" sz="1200" i="1" dirty="0">
              <a:solidFill>
                <a:srgbClr val="000000"/>
              </a:solidFill>
              <a:latin typeface="+mn-lt"/>
              <a:ea typeface="ＭＳ Ｐゴシック" pitchFamily="1" charset="-128"/>
              <a:cs typeface="Arial" pitchFamily="34" charset="0"/>
            </a:endParaRPr>
          </a:p>
        </p:txBody>
      </p:sp>
      <p:sp>
        <p:nvSpPr>
          <p:cNvPr id="9" name="Espace réservé du texte 4"/>
          <p:cNvSpPr txBox="1">
            <a:spLocks/>
          </p:cNvSpPr>
          <p:nvPr>
            <p:custDataLst>
              <p:tags r:id="rId3"/>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416800" cy="792162"/>
          </a:xfrm>
        </p:spPr>
        <p:txBody>
          <a:bodyPr rtlCol="0">
            <a:noAutofit/>
          </a:bodyPr>
          <a:lstStyle/>
          <a:p>
            <a:pPr fontAlgn="auto">
              <a:spcAft>
                <a:spcPts val="0"/>
              </a:spcAft>
              <a:defRPr/>
            </a:pPr>
            <a:r>
              <a:rPr lang="fr-FR" dirty="0" smtClean="0"/>
              <a:t>Mode d’hébergement le plus souvent pratiqué </a:t>
            </a:r>
            <a:br>
              <a:rPr lang="fr-FR" dirty="0" smtClean="0"/>
            </a:br>
            <a:r>
              <a:rPr lang="fr-FR" sz="2000" i="1" dirty="0" smtClean="0"/>
              <a:t> Tris selon différentes sous-cibles</a:t>
            </a:r>
            <a:endParaRPr lang="fr-FR" sz="20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AAF78D3D-2967-4864-86D2-1F9361421D95}" type="slidenum">
              <a:rPr lang="fr-FR"/>
              <a:pPr>
                <a:defRPr/>
              </a:pPr>
              <a:t>129</a:t>
            </a:fld>
            <a:endParaRPr lang="fr-FR"/>
          </a:p>
        </p:txBody>
      </p:sp>
      <p:sp>
        <p:nvSpPr>
          <p:cNvPr id="7" name="ZoneTexte 6"/>
          <p:cNvSpPr txBox="1"/>
          <p:nvPr/>
        </p:nvSpPr>
        <p:spPr>
          <a:xfrm>
            <a:off x="468313" y="6308725"/>
            <a:ext cx="8675687" cy="431800"/>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QS7b</a:t>
            </a:r>
            <a:r>
              <a:rPr lang="fr-FR" sz="1100" dirty="0">
                <a:solidFill>
                  <a:schemeClr val="tx1">
                    <a:lumMod val="75000"/>
                  </a:schemeClr>
                </a:solidFill>
                <a:latin typeface="+mn-lt"/>
              </a:rPr>
              <a:t>. Lorsque vous partez en voyage, le plus souvent vous logez… ?</a:t>
            </a:r>
          </a:p>
          <a:p>
            <a:pPr fontAlgn="auto">
              <a:spcBef>
                <a:spcPts val="0"/>
              </a:spcBef>
              <a:spcAft>
                <a:spcPts val="0"/>
              </a:spcAft>
              <a:defRPr/>
            </a:pPr>
            <a:endParaRPr lang="fr-FR" sz="1100" dirty="0">
              <a:solidFill>
                <a:schemeClr val="tx1">
                  <a:lumMod val="75000"/>
                </a:schemeClr>
              </a:solidFill>
              <a:latin typeface="+mn-lt"/>
            </a:endParaRPr>
          </a:p>
        </p:txBody>
      </p:sp>
      <p:sp>
        <p:nvSpPr>
          <p:cNvPr id="10" name="Espace réservé du texte 4"/>
          <p:cNvSpPr txBox="1">
            <a:spLocks/>
          </p:cNvSpPr>
          <p:nvPr>
            <p:custDataLst>
              <p:tags r:id="rId1"/>
            </p:custDataLst>
          </p:nvPr>
        </p:nvSpPr>
        <p:spPr>
          <a:xfrm>
            <a:off x="7668344" y="5858837"/>
            <a:ext cx="1368152" cy="306467"/>
          </a:xfrm>
          <a:prstGeom prst="roundRect">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Totale : 1007 </a:t>
            </a:r>
            <a:endParaRPr lang="fr-FR" sz="1200" i="1" dirty="0">
              <a:solidFill>
                <a:srgbClr val="000000"/>
              </a:solidFill>
              <a:latin typeface="+mn-lt"/>
              <a:ea typeface="ＭＳ Ｐゴシック" pitchFamily="1" charset="-128"/>
              <a:cs typeface="Arial" pitchFamily="34" charset="0"/>
            </a:endParaRPr>
          </a:p>
        </p:txBody>
      </p:sp>
      <p:graphicFrame>
        <p:nvGraphicFramePr>
          <p:cNvPr id="9" name="Tableau 8"/>
          <p:cNvGraphicFramePr>
            <a:graphicFrameLocks noGrp="1"/>
          </p:cNvGraphicFramePr>
          <p:nvPr/>
        </p:nvGraphicFramePr>
        <p:xfrm>
          <a:off x="1652588" y="1700213"/>
          <a:ext cx="5838825" cy="3224212"/>
        </p:xfrm>
        <a:graphic>
          <a:graphicData uri="http://schemas.openxmlformats.org/drawingml/2006/table">
            <a:tbl>
              <a:tblPr/>
              <a:tblGrid>
                <a:gridCol w="2861804"/>
                <a:gridCol w="744607"/>
                <a:gridCol w="744607"/>
                <a:gridCol w="744607"/>
                <a:gridCol w="744607"/>
              </a:tblGrid>
              <a:tr h="324000">
                <a:tc>
                  <a:txBody>
                    <a:bodyPr/>
                    <a:lstStyle/>
                    <a:p>
                      <a:pPr algn="l" fontAlgn="ctr"/>
                      <a:endParaRPr lang="fr-FR" sz="900" b="1" i="0" u="none" strike="noStrike" dirty="0">
                        <a:solidFill>
                          <a:srgbClr val="000000"/>
                        </a:solidFill>
                        <a:latin typeface="+mn-lt"/>
                      </a:endParaRPr>
                    </a:p>
                  </a:txBody>
                  <a:tcPr marL="7712" marR="7712" marT="7712" marB="0" anchor="ctr">
                    <a:lnL>
                      <a:noFill/>
                    </a:lnL>
                    <a:lnR w="25400" cap="flat" cmpd="dbl" algn="ctr">
                      <a:solidFill>
                        <a:srgbClr val="000000"/>
                      </a:solidFill>
                      <a:prstDash val="solid"/>
                      <a:round/>
                      <a:headEnd type="none" w="med" len="med"/>
                      <a:tailEnd type="none" w="med" len="med"/>
                    </a:lnR>
                    <a:lnT>
                      <a:noFill/>
                    </a:lnT>
                    <a:lnB>
                      <a:noFill/>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900" b="1" i="0" u="none" strike="noStrike" dirty="0" smtClean="0">
                          <a:solidFill>
                            <a:srgbClr val="FFFFFF"/>
                          </a:solidFill>
                          <a:latin typeface="+mn-lt"/>
                        </a:rPr>
                        <a:t>Français</a:t>
                      </a:r>
                    </a:p>
                  </a:txBody>
                  <a:tcPr marL="2826" marR="2826" marT="282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900" b="1" i="0" u="none" strike="noStrike" dirty="0" smtClean="0">
                          <a:solidFill>
                            <a:srgbClr val="FFFFFF"/>
                          </a:solidFill>
                          <a:latin typeface="+mn-lt"/>
                        </a:rPr>
                        <a:t>Familles</a:t>
                      </a: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900" b="1" i="0" u="none" strike="noStrike" dirty="0" smtClean="0">
                          <a:solidFill>
                            <a:srgbClr val="FFFFFF"/>
                          </a:solidFill>
                          <a:latin typeface="+mn-lt"/>
                        </a:rPr>
                        <a:t>Visiteur</a:t>
                      </a:r>
                      <a:r>
                        <a:rPr lang="fr-FR" sz="900" b="1" i="0" u="none" strike="noStrike" baseline="0" dirty="0" smtClean="0">
                          <a:solidFill>
                            <a:srgbClr val="FFFFFF"/>
                          </a:solidFill>
                          <a:latin typeface="+mn-lt"/>
                        </a:rPr>
                        <a:t>s Limousin</a:t>
                      </a: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900" b="1" i="0" u="none" strike="noStrike" dirty="0" smtClean="0">
                          <a:solidFill>
                            <a:srgbClr val="FFFFFF"/>
                          </a:solidFill>
                          <a:latin typeface="+mn-lt"/>
                        </a:rPr>
                        <a:t>Retraités</a:t>
                      </a:r>
                      <a:endParaRPr lang="fr-FR" sz="900" b="1" i="0" u="none" strike="noStrike" dirty="0">
                        <a:solidFill>
                          <a:srgbClr val="FFFFFF"/>
                        </a:solidFill>
                        <a:latin typeface="+mn-lt"/>
                      </a:endParaRPr>
                    </a:p>
                  </a:txBody>
                  <a:tcPr marL="2826" marR="2826" marT="2826"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r>
              <a:tr h="192789">
                <a:tc>
                  <a:txBody>
                    <a:bodyPr/>
                    <a:lstStyle/>
                    <a:p>
                      <a:pPr algn="r" fontAlgn="ctr"/>
                      <a:r>
                        <a:rPr lang="fr-FR" sz="900" b="0" i="1" u="none" strike="noStrike" dirty="0" smtClean="0">
                          <a:solidFill>
                            <a:srgbClr val="000000"/>
                          </a:solidFill>
                          <a:latin typeface="+mn-lt"/>
                        </a:rPr>
                        <a:t>Base</a:t>
                      </a:r>
                      <a:endParaRPr lang="fr-FR" sz="900" b="0" i="1" u="none" strike="noStrike" dirty="0">
                        <a:solidFill>
                          <a:srgbClr val="000000"/>
                        </a:solidFill>
                        <a:latin typeface="+mn-lt"/>
                      </a:endParaRPr>
                    </a:p>
                  </a:txBody>
                  <a:tcPr marL="7712" marR="7712" marT="771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1007</a:t>
                      </a:r>
                    </a:p>
                  </a:txBody>
                  <a:tcPr marL="7712" marR="7712" marT="771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327</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smtClean="0">
                          <a:solidFill>
                            <a:srgbClr val="000000"/>
                          </a:solidFill>
                          <a:latin typeface="+mn-lt"/>
                        </a:rPr>
                        <a:t>53*</a:t>
                      </a:r>
                      <a:endParaRPr lang="fr-FR" sz="900" b="0" i="1" u="none" strike="noStrike" dirty="0">
                        <a:solidFill>
                          <a:srgbClr val="000000"/>
                        </a:solidFill>
                        <a:latin typeface="+mn-lt"/>
                      </a:endParaRP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smtClean="0">
                          <a:solidFill>
                            <a:srgbClr val="000000"/>
                          </a:solidFill>
                          <a:latin typeface="+mn-lt"/>
                        </a:rPr>
                        <a:t>274</a:t>
                      </a:r>
                      <a:endParaRPr lang="fr-FR" sz="900" b="0" i="1" u="none" strike="noStrike" dirty="0">
                        <a:solidFill>
                          <a:srgbClr val="000000"/>
                        </a:solidFill>
                        <a:latin typeface="+mn-lt"/>
                      </a:endParaRPr>
                    </a:p>
                  </a:txBody>
                  <a:tcPr marL="7712" marR="7712" marT="7712"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r>
              <a:tr h="192789">
                <a:tc>
                  <a:txBody>
                    <a:bodyPr/>
                    <a:lstStyle/>
                    <a:p>
                      <a:pPr algn="l" fontAlgn="ctr"/>
                      <a:r>
                        <a:rPr lang="fr-FR" sz="900" b="1" i="0" u="none" strike="noStrike" dirty="0" smtClean="0">
                          <a:solidFill>
                            <a:srgbClr val="000000"/>
                          </a:solidFill>
                          <a:latin typeface="+mn-lt"/>
                        </a:rPr>
                        <a:t> HÉBERGEMENT "MARCHANDS"</a:t>
                      </a:r>
                      <a:endParaRPr lang="fr-FR" sz="900" b="1" i="0" u="none" strike="noStrike" dirty="0">
                        <a:solidFill>
                          <a:srgbClr val="000000"/>
                        </a:solidFill>
                        <a:latin typeface="+mn-lt"/>
                      </a:endParaRPr>
                    </a:p>
                  </a:txBody>
                  <a:tcPr marL="7712" marR="7712" marT="771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70%</a:t>
                      </a:r>
                    </a:p>
                  </a:txBody>
                  <a:tcPr marL="7712" marR="7712" marT="771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73%</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70%</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66%</a:t>
                      </a:r>
                      <a:endParaRPr lang="fr-FR" sz="900" b="0" i="0" u="none" strike="noStrike" dirty="0">
                        <a:solidFill>
                          <a:srgbClr val="000000"/>
                        </a:solidFill>
                        <a:latin typeface="+mn-lt"/>
                      </a:endParaRPr>
                    </a:p>
                  </a:txBody>
                  <a:tcPr marL="7712" marR="7712" marT="7712"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r>
              <a:tr h="192789">
                <a:tc>
                  <a:txBody>
                    <a:bodyPr/>
                    <a:lstStyle/>
                    <a:p>
                      <a:pPr algn="l" fontAlgn="ctr"/>
                      <a:r>
                        <a:rPr lang="fr-FR" sz="900" b="0" i="0" u="none" strike="noStrike">
                          <a:solidFill>
                            <a:srgbClr val="000000"/>
                          </a:solidFill>
                          <a:latin typeface="+mn-lt"/>
                        </a:rPr>
                        <a:t>Hôtel</a:t>
                      </a:r>
                    </a:p>
                  </a:txBody>
                  <a:tcPr marL="7712" marR="7712" marT="771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28%</a:t>
                      </a:r>
                    </a:p>
                  </a:txBody>
                  <a:tcPr marL="7712" marR="7712" marT="771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23%</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a:solidFill>
                            <a:srgbClr val="000000"/>
                          </a:solidFill>
                          <a:latin typeface="+mn-lt"/>
                        </a:rPr>
                        <a:t>19%</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dirty="0" smtClean="0">
                          <a:solidFill>
                            <a:srgbClr val="000000"/>
                          </a:solidFill>
                          <a:latin typeface="+mn-lt"/>
                        </a:rPr>
                        <a:t>33%</a:t>
                      </a:r>
                      <a:endParaRPr lang="fr-FR" sz="900" b="1" i="0" u="none" strike="noStrike" dirty="0">
                        <a:solidFill>
                          <a:srgbClr val="000000"/>
                        </a:solidFill>
                        <a:latin typeface="+mn-lt"/>
                      </a:endParaRPr>
                    </a:p>
                  </a:txBody>
                  <a:tcPr marL="7712" marR="7712" marT="7712"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r>
              <a:tr h="192789">
                <a:tc>
                  <a:txBody>
                    <a:bodyPr/>
                    <a:lstStyle/>
                    <a:p>
                      <a:pPr algn="l" fontAlgn="ctr"/>
                      <a:r>
                        <a:rPr lang="fr-FR" sz="900" b="0" i="0" u="none" strike="noStrike" dirty="0" smtClean="0">
                          <a:solidFill>
                            <a:srgbClr val="000000"/>
                          </a:solidFill>
                          <a:latin typeface="+mn-lt"/>
                        </a:rPr>
                        <a:t>Camping  </a:t>
                      </a:r>
                      <a:r>
                        <a:rPr lang="fr-FR" sz="900" b="0" i="0" u="none" strike="noStrike" dirty="0">
                          <a:solidFill>
                            <a:srgbClr val="000000"/>
                          </a:solidFill>
                          <a:latin typeface="+mn-lt"/>
                        </a:rPr>
                        <a:t>ou Camping en location</a:t>
                      </a:r>
                    </a:p>
                  </a:txBody>
                  <a:tcPr marL="7712" marR="7712" marT="771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15%</a:t>
                      </a:r>
                    </a:p>
                  </a:txBody>
                  <a:tcPr marL="7712" marR="7712" marT="771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21%</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14%</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dirty="0" smtClean="0">
                          <a:solidFill>
                            <a:srgbClr val="000000"/>
                          </a:solidFill>
                          <a:latin typeface="+mn-lt"/>
                        </a:rPr>
                        <a:t>9%</a:t>
                      </a:r>
                      <a:endParaRPr lang="fr-FR" sz="900" b="0" i="0" u="sng" strike="noStrike" dirty="0">
                        <a:solidFill>
                          <a:srgbClr val="000000"/>
                        </a:solidFill>
                        <a:latin typeface="+mn-lt"/>
                      </a:endParaRPr>
                    </a:p>
                  </a:txBody>
                  <a:tcPr marL="7712" marR="7712" marT="7712"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192789">
                <a:tc>
                  <a:txBody>
                    <a:bodyPr/>
                    <a:lstStyle/>
                    <a:p>
                      <a:pPr algn="l" fontAlgn="ctr"/>
                      <a:r>
                        <a:rPr lang="fr-FR" sz="900" b="0" i="1" u="none" strike="noStrike" dirty="0" smtClean="0">
                          <a:solidFill>
                            <a:srgbClr val="000000"/>
                          </a:solidFill>
                          <a:latin typeface="+mn-lt"/>
                        </a:rPr>
                        <a:t>  Camping </a:t>
                      </a:r>
                      <a:r>
                        <a:rPr lang="fr-FR" sz="900" b="0" i="1" u="none" strike="noStrike" dirty="0">
                          <a:solidFill>
                            <a:srgbClr val="000000"/>
                          </a:solidFill>
                          <a:latin typeface="+mn-lt"/>
                        </a:rPr>
                        <a:t>(tente, caravane...)</a:t>
                      </a:r>
                    </a:p>
                  </a:txBody>
                  <a:tcPr marL="7712" marR="7712" marT="771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1" u="none" strike="noStrike">
                          <a:solidFill>
                            <a:srgbClr val="000000"/>
                          </a:solidFill>
                          <a:latin typeface="+mn-lt"/>
                        </a:rPr>
                        <a:t>5%</a:t>
                      </a:r>
                    </a:p>
                  </a:txBody>
                  <a:tcPr marL="7712" marR="7712" marT="771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1" u="none" strike="noStrike">
                          <a:solidFill>
                            <a:srgbClr val="000000"/>
                          </a:solidFill>
                          <a:latin typeface="+mn-lt"/>
                        </a:rPr>
                        <a:t>7%</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1" u="none" strike="noStrike">
                          <a:solidFill>
                            <a:srgbClr val="000000"/>
                          </a:solidFill>
                          <a:latin typeface="+mn-lt"/>
                        </a:rPr>
                        <a:t>2%</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1" u="sng" strike="noStrike" dirty="0" smtClean="0">
                          <a:solidFill>
                            <a:srgbClr val="000000"/>
                          </a:solidFill>
                          <a:latin typeface="+mn-lt"/>
                        </a:rPr>
                        <a:t>3%</a:t>
                      </a:r>
                      <a:endParaRPr lang="fr-FR" sz="900" b="0" i="1" u="sng" strike="noStrike" dirty="0">
                        <a:solidFill>
                          <a:srgbClr val="000000"/>
                        </a:solidFill>
                        <a:latin typeface="+mn-lt"/>
                      </a:endParaRPr>
                    </a:p>
                  </a:txBody>
                  <a:tcPr marL="7712" marR="7712" marT="7712"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192789">
                <a:tc>
                  <a:txBody>
                    <a:bodyPr/>
                    <a:lstStyle/>
                    <a:p>
                      <a:pPr algn="l" fontAlgn="ctr"/>
                      <a:r>
                        <a:rPr lang="fr-FR" sz="900" b="0" i="1" u="none" strike="noStrike" dirty="0" smtClean="0">
                          <a:solidFill>
                            <a:srgbClr val="000000"/>
                          </a:solidFill>
                          <a:latin typeface="+mn-lt"/>
                        </a:rPr>
                        <a:t>  Camping </a:t>
                      </a:r>
                      <a:r>
                        <a:rPr lang="fr-FR" sz="900" b="0" i="1" u="none" strike="noStrike" dirty="0">
                          <a:solidFill>
                            <a:srgbClr val="000000"/>
                          </a:solidFill>
                          <a:latin typeface="+mn-lt"/>
                        </a:rPr>
                        <a:t>en location (mobil-home, chalet...)</a:t>
                      </a:r>
                    </a:p>
                  </a:txBody>
                  <a:tcPr marL="7712" marR="7712" marT="771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1" u="none" strike="noStrike" dirty="0">
                          <a:solidFill>
                            <a:srgbClr val="000000"/>
                          </a:solidFill>
                          <a:latin typeface="+mn-lt"/>
                        </a:rPr>
                        <a:t>10%</a:t>
                      </a:r>
                    </a:p>
                  </a:txBody>
                  <a:tcPr marL="7712" marR="7712" marT="771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1" u="none" strike="noStrike" dirty="0">
                          <a:solidFill>
                            <a:srgbClr val="000000"/>
                          </a:solidFill>
                          <a:latin typeface="+mn-lt"/>
                        </a:rPr>
                        <a:t>14%</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1" u="none" strike="noStrike" dirty="0">
                          <a:solidFill>
                            <a:srgbClr val="000000"/>
                          </a:solidFill>
                          <a:latin typeface="+mn-lt"/>
                        </a:rPr>
                        <a:t>12%</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1" u="sng" strike="noStrike" dirty="0" smtClean="0">
                          <a:solidFill>
                            <a:srgbClr val="000000"/>
                          </a:solidFill>
                          <a:latin typeface="+mn-lt"/>
                        </a:rPr>
                        <a:t>6%</a:t>
                      </a:r>
                      <a:endParaRPr lang="fr-FR" sz="900" b="0" i="1" u="sng" strike="noStrike" dirty="0">
                        <a:solidFill>
                          <a:srgbClr val="000000"/>
                        </a:solidFill>
                        <a:latin typeface="+mn-lt"/>
                      </a:endParaRPr>
                    </a:p>
                  </a:txBody>
                  <a:tcPr marL="7712" marR="7712" marT="7712"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192789">
                <a:tc>
                  <a:txBody>
                    <a:bodyPr/>
                    <a:lstStyle/>
                    <a:p>
                      <a:pPr algn="l" fontAlgn="ctr"/>
                      <a:r>
                        <a:rPr lang="fr-FR" sz="900" b="0" i="0" u="none" strike="noStrike">
                          <a:solidFill>
                            <a:srgbClr val="000000"/>
                          </a:solidFill>
                          <a:latin typeface="+mn-lt"/>
                        </a:rPr>
                        <a:t>Gîte rural, meublé</a:t>
                      </a:r>
                    </a:p>
                  </a:txBody>
                  <a:tcPr marL="7712" marR="7712" marT="771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10%</a:t>
                      </a:r>
                    </a:p>
                  </a:txBody>
                  <a:tcPr marL="7712" marR="7712" marT="771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10%</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dirty="0">
                          <a:solidFill>
                            <a:srgbClr val="000000"/>
                          </a:solidFill>
                          <a:latin typeface="+mn-lt"/>
                        </a:rPr>
                        <a:t>23%</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dirty="0" smtClean="0">
                          <a:solidFill>
                            <a:srgbClr val="000000"/>
                          </a:solidFill>
                          <a:latin typeface="+mn-lt"/>
                        </a:rPr>
                        <a:t>8%</a:t>
                      </a:r>
                      <a:endParaRPr lang="fr-FR" sz="900" b="0" i="0" u="none" strike="noStrike" dirty="0">
                        <a:solidFill>
                          <a:srgbClr val="000000"/>
                        </a:solidFill>
                        <a:latin typeface="+mn-lt"/>
                      </a:endParaRPr>
                    </a:p>
                  </a:txBody>
                  <a:tcPr marL="7712" marR="7712" marT="7712"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r>
              <a:tr h="192789">
                <a:tc>
                  <a:txBody>
                    <a:bodyPr/>
                    <a:lstStyle/>
                    <a:p>
                      <a:pPr algn="l" fontAlgn="ctr"/>
                      <a:r>
                        <a:rPr lang="fr-FR" sz="900" b="0" i="0" u="none" strike="noStrike">
                          <a:solidFill>
                            <a:srgbClr val="000000"/>
                          </a:solidFill>
                          <a:latin typeface="+mn-lt"/>
                        </a:rPr>
                        <a:t>Résidence de tourisme</a:t>
                      </a:r>
                    </a:p>
                  </a:txBody>
                  <a:tcPr marL="7712" marR="7712" marT="771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a:t>
                      </a:r>
                    </a:p>
                  </a:txBody>
                  <a:tcPr marL="7712" marR="7712" marT="771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6%</a:t>
                      </a:r>
                      <a:endParaRPr lang="fr-FR" sz="900" b="0" i="0" u="none" strike="noStrike" dirty="0">
                        <a:solidFill>
                          <a:srgbClr val="000000"/>
                        </a:solidFill>
                        <a:latin typeface="+mn-lt"/>
                      </a:endParaRPr>
                    </a:p>
                  </a:txBody>
                  <a:tcPr marL="7712" marR="7712" marT="7712"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92789">
                <a:tc>
                  <a:txBody>
                    <a:bodyPr/>
                    <a:lstStyle/>
                    <a:p>
                      <a:pPr algn="l" fontAlgn="ctr"/>
                      <a:r>
                        <a:rPr lang="fr-FR" sz="900" b="0" i="0" u="none" strike="noStrike">
                          <a:solidFill>
                            <a:srgbClr val="000000"/>
                          </a:solidFill>
                          <a:latin typeface="+mn-lt"/>
                        </a:rPr>
                        <a:t>Chambre d'hôte</a:t>
                      </a:r>
                    </a:p>
                  </a:txBody>
                  <a:tcPr marL="7712" marR="7712" marT="771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5%</a:t>
                      </a:r>
                    </a:p>
                  </a:txBody>
                  <a:tcPr marL="7712" marR="7712" marT="771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4%</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7%</a:t>
                      </a:r>
                      <a:endParaRPr lang="fr-FR" sz="900" b="0" i="0" u="none" strike="noStrike" dirty="0">
                        <a:solidFill>
                          <a:srgbClr val="000000"/>
                        </a:solidFill>
                        <a:latin typeface="+mn-lt"/>
                      </a:endParaRPr>
                    </a:p>
                  </a:txBody>
                  <a:tcPr marL="7712" marR="7712" marT="7712"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92789">
                <a:tc>
                  <a:txBody>
                    <a:bodyPr/>
                    <a:lstStyle/>
                    <a:p>
                      <a:pPr algn="l" fontAlgn="ctr"/>
                      <a:r>
                        <a:rPr lang="fr-FR" sz="900" b="0" i="0" u="none" strike="noStrike">
                          <a:solidFill>
                            <a:srgbClr val="000000"/>
                          </a:solidFill>
                          <a:latin typeface="+mn-lt"/>
                        </a:rPr>
                        <a:t>Village de vacances</a:t>
                      </a:r>
                    </a:p>
                  </a:txBody>
                  <a:tcPr marL="7712" marR="7712" marT="771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4%</a:t>
                      </a:r>
                    </a:p>
                  </a:txBody>
                  <a:tcPr marL="7712" marR="7712" marT="771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6%</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3%</a:t>
                      </a:r>
                      <a:endParaRPr lang="fr-FR" sz="900" b="0" i="0" u="none" strike="noStrike" dirty="0">
                        <a:solidFill>
                          <a:srgbClr val="000000"/>
                        </a:solidFill>
                        <a:latin typeface="+mn-lt"/>
                      </a:endParaRPr>
                    </a:p>
                  </a:txBody>
                  <a:tcPr marL="7712" marR="7712" marT="7712"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92789">
                <a:tc>
                  <a:txBody>
                    <a:bodyPr/>
                    <a:lstStyle/>
                    <a:p>
                      <a:pPr algn="l" fontAlgn="ctr"/>
                      <a:r>
                        <a:rPr lang="fr-FR" sz="900" b="0" i="0" u="none" strike="noStrike">
                          <a:solidFill>
                            <a:srgbClr val="000000"/>
                          </a:solidFill>
                          <a:latin typeface="+mn-lt"/>
                        </a:rPr>
                        <a:t>Auberge de Jeunesse</a:t>
                      </a:r>
                    </a:p>
                  </a:txBody>
                  <a:tcPr marL="7712" marR="7712" marT="771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a:t>
                      </a:r>
                    </a:p>
                  </a:txBody>
                  <a:tcPr marL="7712" marR="7712" marT="771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a:t>
                      </a:r>
                      <a:endParaRPr lang="fr-FR" sz="900" b="0" i="0" u="none" strike="noStrike" dirty="0">
                        <a:solidFill>
                          <a:srgbClr val="000000"/>
                        </a:solidFill>
                        <a:latin typeface="+mn-lt"/>
                      </a:endParaRPr>
                    </a:p>
                  </a:txBody>
                  <a:tcPr marL="7712" marR="7712" marT="7712"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192789">
                <a:tc>
                  <a:txBody>
                    <a:bodyPr/>
                    <a:lstStyle/>
                    <a:p>
                      <a:pPr algn="l" fontAlgn="ctr"/>
                      <a:r>
                        <a:rPr lang="fr-FR" sz="900" b="0" i="0" u="none" strike="noStrike" dirty="0">
                          <a:solidFill>
                            <a:srgbClr val="000000"/>
                          </a:solidFill>
                          <a:latin typeface="+mn-lt"/>
                        </a:rPr>
                        <a:t> </a:t>
                      </a:r>
                      <a:r>
                        <a:rPr lang="fr-FR" sz="900" b="1" i="0" u="none" strike="noStrike" dirty="0" smtClean="0">
                          <a:solidFill>
                            <a:srgbClr val="000000"/>
                          </a:solidFill>
                          <a:latin typeface="+mn-lt"/>
                        </a:rPr>
                        <a:t>HÉBERGEMENT "NON MARCHANDS"</a:t>
                      </a:r>
                      <a:endParaRPr lang="fr-FR" sz="900" b="1" i="0" u="none" strike="noStrike" dirty="0">
                        <a:solidFill>
                          <a:srgbClr val="000000"/>
                        </a:solidFill>
                        <a:latin typeface="+mn-lt"/>
                      </a:endParaRPr>
                    </a:p>
                  </a:txBody>
                  <a:tcPr marL="7712" marR="7712" marT="771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30%</a:t>
                      </a:r>
                    </a:p>
                  </a:txBody>
                  <a:tcPr marL="7712" marR="7712" marT="771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27%</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30%</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34%</a:t>
                      </a:r>
                      <a:endParaRPr lang="fr-FR" sz="900" b="0" i="0" u="none" strike="noStrike" dirty="0">
                        <a:solidFill>
                          <a:srgbClr val="000000"/>
                        </a:solidFill>
                        <a:latin typeface="+mn-lt"/>
                      </a:endParaRPr>
                    </a:p>
                  </a:txBody>
                  <a:tcPr marL="7712" marR="7712" marT="7712"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r>
              <a:tr h="192789">
                <a:tc>
                  <a:txBody>
                    <a:bodyPr/>
                    <a:lstStyle/>
                    <a:p>
                      <a:pPr algn="l" fontAlgn="ctr"/>
                      <a:r>
                        <a:rPr lang="fr-FR" sz="900" b="0" i="0" u="none" strike="noStrike">
                          <a:solidFill>
                            <a:srgbClr val="000000"/>
                          </a:solidFill>
                          <a:latin typeface="+mn-lt"/>
                        </a:rPr>
                        <a:t>Camping-car</a:t>
                      </a:r>
                    </a:p>
                  </a:txBody>
                  <a:tcPr marL="7712" marR="7712" marT="771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a:t>
                      </a:r>
                    </a:p>
                  </a:txBody>
                  <a:tcPr marL="7712" marR="7712" marT="771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2%</a:t>
                      </a:r>
                      <a:endParaRPr lang="fr-FR" sz="900" b="0" i="0" u="none" strike="noStrike" dirty="0">
                        <a:solidFill>
                          <a:srgbClr val="000000"/>
                        </a:solidFill>
                        <a:latin typeface="+mn-lt"/>
                      </a:endParaRPr>
                    </a:p>
                  </a:txBody>
                  <a:tcPr marL="7712" marR="7712" marT="7712"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92789">
                <a:tc>
                  <a:txBody>
                    <a:bodyPr/>
                    <a:lstStyle/>
                    <a:p>
                      <a:pPr algn="l" fontAlgn="ctr"/>
                      <a:r>
                        <a:rPr lang="fr-FR" sz="900" b="0" i="0" u="none" strike="noStrike">
                          <a:solidFill>
                            <a:srgbClr val="000000"/>
                          </a:solidFill>
                          <a:latin typeface="+mn-lt"/>
                        </a:rPr>
                        <a:t>Chez des parents ou amis</a:t>
                      </a:r>
                    </a:p>
                  </a:txBody>
                  <a:tcPr marL="7712" marR="7712" marT="771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23%</a:t>
                      </a:r>
                    </a:p>
                  </a:txBody>
                  <a:tcPr marL="7712" marR="7712" marT="771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23%</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21%</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22%</a:t>
                      </a:r>
                      <a:endParaRPr lang="fr-FR" sz="900" b="0" i="0" u="none" strike="noStrike" dirty="0">
                        <a:solidFill>
                          <a:srgbClr val="000000"/>
                        </a:solidFill>
                        <a:latin typeface="+mn-lt"/>
                      </a:endParaRPr>
                    </a:p>
                  </a:txBody>
                  <a:tcPr marL="7712" marR="7712" marT="7712"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200501">
                <a:tc>
                  <a:txBody>
                    <a:bodyPr/>
                    <a:lstStyle/>
                    <a:p>
                      <a:pPr algn="l" fontAlgn="ctr"/>
                      <a:r>
                        <a:rPr lang="fr-FR" sz="900" b="0" i="0" u="none" strike="noStrike">
                          <a:solidFill>
                            <a:srgbClr val="000000"/>
                          </a:solidFill>
                          <a:latin typeface="+mn-lt"/>
                        </a:rPr>
                        <a:t>Dans votre résidence secondaire</a:t>
                      </a:r>
                    </a:p>
                  </a:txBody>
                  <a:tcPr marL="7712" marR="7712" marT="771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5%</a:t>
                      </a:r>
                    </a:p>
                  </a:txBody>
                  <a:tcPr marL="7712" marR="7712" marT="771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3%</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dirty="0">
                          <a:solidFill>
                            <a:srgbClr val="000000"/>
                          </a:solidFill>
                          <a:latin typeface="+mn-lt"/>
                        </a:rPr>
                        <a:t>8%</a:t>
                      </a:r>
                    </a:p>
                  </a:txBody>
                  <a:tcPr marL="7712" marR="7712" marT="7712" marB="0" anchor="ctr">
                    <a:lnL w="25400" cap="flat" cmpd="dbl" algn="ctr">
                      <a:solidFill>
                        <a:srgbClr val="80808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fontAlgn="ctr"/>
                      <a:r>
                        <a:rPr lang="fr-FR" sz="900" b="1" i="0" u="none" strike="noStrike" dirty="0" smtClean="0">
                          <a:solidFill>
                            <a:srgbClr val="000000"/>
                          </a:solidFill>
                          <a:latin typeface="+mn-lt"/>
                        </a:rPr>
                        <a:t>10%</a:t>
                      </a:r>
                      <a:endParaRPr lang="fr-FR" sz="900" b="1" i="0" u="none" strike="noStrike" dirty="0">
                        <a:solidFill>
                          <a:srgbClr val="000000"/>
                        </a:solidFill>
                        <a:latin typeface="+mn-lt"/>
                      </a:endParaRPr>
                    </a:p>
                  </a:txBody>
                  <a:tcPr marL="7712" marR="7712" marT="7712"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BEF0D7"/>
                    </a:solidFill>
                  </a:tcPr>
                </a:tc>
              </a:tr>
            </a:tbl>
          </a:graphicData>
        </a:graphic>
      </p:graphicFrame>
      <p:sp>
        <p:nvSpPr>
          <p:cNvPr id="8" name="ZoneTexte 7"/>
          <p:cNvSpPr txBox="1"/>
          <p:nvPr/>
        </p:nvSpPr>
        <p:spPr>
          <a:xfrm>
            <a:off x="6732588" y="4951413"/>
            <a:ext cx="1079500" cy="277812"/>
          </a:xfrm>
          <a:prstGeom prst="rect">
            <a:avLst/>
          </a:prstGeom>
          <a:noFill/>
        </p:spPr>
        <p:txBody>
          <a:bodyPr>
            <a:spAutoFit/>
          </a:bodyPr>
          <a:lstStyle/>
          <a:p>
            <a:pPr fontAlgn="auto">
              <a:spcBef>
                <a:spcPts val="0"/>
              </a:spcBef>
              <a:spcAft>
                <a:spcPts val="0"/>
              </a:spcAft>
              <a:buClr>
                <a:schemeClr val="bg2">
                  <a:lumMod val="75000"/>
                </a:schemeClr>
              </a:buClr>
              <a:defRPr/>
            </a:pPr>
            <a:r>
              <a:rPr lang="fr-FR" sz="1200" dirty="0">
                <a:solidFill>
                  <a:schemeClr val="tx1">
                    <a:lumMod val="50000"/>
                  </a:schemeClr>
                </a:solidFill>
                <a:latin typeface="+mn-lt"/>
              </a:rPr>
              <a:t>*Base faible</a:t>
            </a:r>
          </a:p>
        </p:txBody>
      </p:sp>
      <p:sp>
        <p:nvSpPr>
          <p:cNvPr id="12" name="ZoneTexte 11"/>
          <p:cNvSpPr txBox="1"/>
          <p:nvPr/>
        </p:nvSpPr>
        <p:spPr>
          <a:xfrm>
            <a:off x="250825" y="5240338"/>
            <a:ext cx="8353425" cy="276225"/>
          </a:xfrm>
          <a:prstGeom prst="rect">
            <a:avLst/>
          </a:prstGeom>
          <a:noFill/>
        </p:spPr>
        <p:txBody>
          <a:bodyPr>
            <a:spAutoFit/>
          </a:bodyPr>
          <a:lstStyle/>
          <a:p>
            <a:pPr fontAlgn="auto">
              <a:spcBef>
                <a:spcPts val="0"/>
              </a:spcBef>
              <a:spcAft>
                <a:spcPts val="0"/>
              </a:spcAft>
              <a:buClr>
                <a:schemeClr val="bg2">
                  <a:lumMod val="75000"/>
                </a:schemeClr>
              </a:buClr>
              <a:defRPr/>
            </a:pPr>
            <a:r>
              <a:rPr lang="fr-FR" sz="1200" b="1" dirty="0">
                <a:solidFill>
                  <a:srgbClr val="00B0F0"/>
                </a:solidFill>
                <a:latin typeface="+mn-lt"/>
              </a:rPr>
              <a:t>Exemple de lecture </a:t>
            </a:r>
            <a:r>
              <a:rPr lang="fr-FR" sz="1200" dirty="0">
                <a:solidFill>
                  <a:schemeClr val="tx1">
                    <a:lumMod val="50000"/>
                  </a:schemeClr>
                </a:solidFill>
                <a:latin typeface="+mn-lt"/>
              </a:rPr>
              <a:t>: 23% des familles déclarent loger le plus souvent à l’hôtel lorsqu’elles partent en voyage.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pour une image  8"/>
          <p:cNvSpPr>
            <a:spLocks noGrp="1"/>
          </p:cNvSpPr>
          <p:nvPr>
            <p:ph type="pic" sz="quarter" idx="14"/>
          </p:nvPr>
        </p:nvSpPr>
        <p:spPr>
          <a:xfrm>
            <a:off x="5513388" y="711200"/>
            <a:ext cx="3630612" cy="4252913"/>
          </a:xfrm>
        </p:spPr>
      </p:sp>
      <p:sp>
        <p:nvSpPr>
          <p:cNvPr id="63490" name="Espace réservé du pied de page 2"/>
          <p:cNvSpPr>
            <a:spLocks noGrp="1"/>
          </p:cNvSpPr>
          <p:nvPr>
            <p:ph type="ftr" sz="quarter" idx="21"/>
          </p:nvPr>
        </p:nvSpPr>
        <p:spPr>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fr-FR"/>
              <a:t>Titre du projet</a:t>
            </a:r>
          </a:p>
        </p:txBody>
      </p:sp>
      <p:sp>
        <p:nvSpPr>
          <p:cNvPr id="63491" name="Espace réservé du numéro de diapositive 3"/>
          <p:cNvSpPr>
            <a:spLocks noGrp="1"/>
          </p:cNvSpPr>
          <p:nvPr>
            <p:ph type="sldNum" sz="quarter" idx="22"/>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325A6F88-CF8A-4886-B420-59D3906F07CA}" type="slidenum">
              <a:rPr lang="fr-FR"/>
              <a:pPr fontAlgn="base">
                <a:spcBef>
                  <a:spcPct val="0"/>
                </a:spcBef>
                <a:spcAft>
                  <a:spcPct val="0"/>
                </a:spcAft>
              </a:pPr>
              <a:t>13</a:t>
            </a:fld>
            <a:endParaRPr lang="fr-FR"/>
          </a:p>
        </p:txBody>
      </p:sp>
      <p:sp>
        <p:nvSpPr>
          <p:cNvPr id="8" name="Titre 7"/>
          <p:cNvSpPr>
            <a:spLocks noGrp="1"/>
          </p:cNvSpPr>
          <p:nvPr>
            <p:ph type="title"/>
          </p:nvPr>
        </p:nvSpPr>
        <p:spPr>
          <a:xfrm>
            <a:off x="1727200" y="2205038"/>
            <a:ext cx="3708400" cy="3168650"/>
          </a:xfrm>
        </p:spPr>
        <p:txBody>
          <a:bodyPr rtlCol="0"/>
          <a:lstStyle/>
          <a:p>
            <a:pPr fontAlgn="auto">
              <a:spcAft>
                <a:spcPts val="0"/>
              </a:spcAft>
              <a:defRPr/>
            </a:pPr>
            <a:r>
              <a:rPr lang="fr-FR" dirty="0" smtClean="0"/>
              <a:t>Notoriété</a:t>
            </a:r>
            <a:endParaRPr lang="fr-FR" dirty="0"/>
          </a:p>
        </p:txBody>
      </p:sp>
      <p:sp>
        <p:nvSpPr>
          <p:cNvPr id="10" name="Espace réservé du texte 9"/>
          <p:cNvSpPr>
            <a:spLocks noGrp="1"/>
          </p:cNvSpPr>
          <p:nvPr>
            <p:ph type="body" sz="quarter" idx="19"/>
          </p:nvPr>
        </p:nvSpPr>
        <p:spPr>
          <a:xfrm>
            <a:off x="0" y="2205038"/>
            <a:ext cx="1528763" cy="3168650"/>
          </a:xfrm>
        </p:spPr>
        <p:txBody>
          <a:bodyPr rtlCol="0"/>
          <a:lstStyle/>
          <a:p>
            <a:pPr fontAlgn="auto">
              <a:spcBef>
                <a:spcPts val="0"/>
              </a:spcBef>
              <a:spcAft>
                <a:spcPts val="0"/>
              </a:spcAft>
              <a:defRPr/>
            </a:pPr>
            <a:r>
              <a:rPr lang="fr-FR" dirty="0" smtClean="0"/>
              <a:t>1.1</a:t>
            </a:r>
            <a:endParaRPr lang="fr-FR"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2" descr="châlet bois : isolé classique en bois hiver vecteur de chalet illustration"/>
          <p:cNvPicPr>
            <a:picLocks noChangeAspect="1" noChangeArrowheads="1"/>
          </p:cNvPicPr>
          <p:nvPr/>
        </p:nvPicPr>
        <p:blipFill>
          <a:blip r:embed="rId3"/>
          <a:srcRect/>
          <a:stretch>
            <a:fillRect/>
          </a:stretch>
        </p:blipFill>
        <p:spPr bwMode="auto">
          <a:xfrm>
            <a:off x="1100138" y="5113338"/>
            <a:ext cx="1600200" cy="1600200"/>
          </a:xfrm>
          <a:prstGeom prst="rect">
            <a:avLst/>
          </a:prstGeom>
          <a:noFill/>
          <a:ln w="9525">
            <a:noFill/>
            <a:miter lim="800000"/>
            <a:headEnd/>
            <a:tailEnd/>
          </a:ln>
        </p:spPr>
      </p:pic>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sz="2000" dirty="0" smtClean="0"/>
              <a:t>Aujourd’hui, les visiteurs récents du Limousin se logent le plus souvent en gîte rural. Le Limousin peut apparaître comme une destination surtout pour les Français désirant partir en week-end ou en courts séjours. </a:t>
            </a:r>
            <a:endParaRPr lang="fr-FR" sz="2000" dirty="0"/>
          </a:p>
        </p:txBody>
      </p:sp>
      <p:sp>
        <p:nvSpPr>
          <p:cNvPr id="4" name="Espace réservé du numéro de diapositive 3"/>
          <p:cNvSpPr>
            <a:spLocks noGrp="1"/>
          </p:cNvSpPr>
          <p:nvPr>
            <p:ph type="sldNum" sz="quarter" idx="31"/>
          </p:nvPr>
        </p:nvSpPr>
        <p:spPr/>
        <p:txBody>
          <a:bodyPr/>
          <a:lstStyle/>
          <a:p>
            <a:pPr>
              <a:defRPr/>
            </a:pPr>
            <a:fld id="{50353647-09DA-4711-9E76-7856D9E64EA7}" type="slidenum">
              <a:rPr lang="fr-FR"/>
              <a:pPr>
                <a:defRPr/>
              </a:pPr>
              <a:t>130</a:t>
            </a:fld>
            <a:endParaRPr lang="fr-FR" dirty="0"/>
          </a:p>
        </p:txBody>
      </p:sp>
      <p:sp>
        <p:nvSpPr>
          <p:cNvPr id="7"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35" name="Rectangle 34"/>
          <p:cNvSpPr/>
          <p:nvPr/>
        </p:nvSpPr>
        <p:spPr>
          <a:xfrm>
            <a:off x="2987675" y="1341438"/>
            <a:ext cx="5976938" cy="1800225"/>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Les voyages en France sont privilégiés pour les week-ends</a:t>
            </a:r>
            <a:r>
              <a:rPr lang="fr-FR" sz="1400" dirty="0">
                <a:solidFill>
                  <a:schemeClr val="tx2"/>
                </a:solidFill>
              </a:rPr>
              <a:t> (94%) et </a:t>
            </a:r>
            <a:r>
              <a:rPr lang="fr-FR" sz="1400" b="1" dirty="0">
                <a:solidFill>
                  <a:schemeClr val="tx2"/>
                </a:solidFill>
              </a:rPr>
              <a:t>courts séjours</a:t>
            </a:r>
            <a:r>
              <a:rPr lang="fr-FR" sz="1400" dirty="0">
                <a:solidFill>
                  <a:schemeClr val="tx2"/>
                </a:solidFill>
              </a:rPr>
              <a:t> (81%) : si pour </a:t>
            </a:r>
            <a:r>
              <a:rPr lang="fr-FR" sz="1400" b="1" dirty="0">
                <a:solidFill>
                  <a:schemeClr val="tx2"/>
                </a:solidFill>
              </a:rPr>
              <a:t>les week-ends les Français recherchent surtout des destinations à moins de 3h </a:t>
            </a:r>
            <a:r>
              <a:rPr lang="fr-FR" sz="1400" dirty="0">
                <a:solidFill>
                  <a:schemeClr val="tx2"/>
                </a:solidFill>
              </a:rPr>
              <a:t>de trajet de leur lieu de résidence (88%), pour des </a:t>
            </a:r>
            <a:r>
              <a:rPr lang="fr-FR" sz="1400" b="1" dirty="0">
                <a:solidFill>
                  <a:schemeClr val="tx2"/>
                </a:solidFill>
              </a:rPr>
              <a:t>courts séjours ils sont prêts à passer davantage de temps dans les transports </a:t>
            </a:r>
            <a:r>
              <a:rPr lang="fr-FR" sz="1400" dirty="0">
                <a:solidFill>
                  <a:schemeClr val="tx2"/>
                </a:solidFill>
              </a:rPr>
              <a:t>(53% plus de 3h de trajet).</a:t>
            </a:r>
          </a:p>
          <a:p>
            <a:pPr fontAlgn="auto">
              <a:spcBef>
                <a:spcPts val="0"/>
              </a:spcBef>
              <a:spcAft>
                <a:spcPts val="0"/>
              </a:spcAft>
              <a:defRPr/>
            </a:pPr>
            <a:r>
              <a:rPr lang="fr-FR" sz="1400" dirty="0">
                <a:solidFill>
                  <a:schemeClr val="tx2"/>
                </a:solidFill>
              </a:rPr>
              <a:t>Dans des longs séjours, les Français vont plutôt partir loin de leur domicile (89%), voire pour la moitié à l’étranger.</a:t>
            </a:r>
          </a:p>
        </p:txBody>
      </p:sp>
      <p:sp>
        <p:nvSpPr>
          <p:cNvPr id="16" name="Rectangle 15"/>
          <p:cNvSpPr/>
          <p:nvPr/>
        </p:nvSpPr>
        <p:spPr>
          <a:xfrm>
            <a:off x="900113" y="3357563"/>
            <a:ext cx="5256212" cy="1871662"/>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rgbClr val="00B0F0"/>
                </a:solidFill>
              </a:rPr>
              <a:t>Les Familles </a:t>
            </a:r>
            <a:r>
              <a:rPr lang="fr-FR" sz="1400" dirty="0">
                <a:solidFill>
                  <a:schemeClr val="tx2"/>
                </a:solidFill>
              </a:rPr>
              <a:t>font moins que la moyenne des Français des courts séjours (26% fréquents vs 32%). Elles tendent à </a:t>
            </a:r>
            <a:r>
              <a:rPr lang="fr-FR" sz="1400" b="1" dirty="0">
                <a:solidFill>
                  <a:schemeClr val="tx2"/>
                </a:solidFill>
              </a:rPr>
              <a:t>préférer des destinations proches </a:t>
            </a:r>
            <a:r>
              <a:rPr lang="fr-FR" sz="1400" dirty="0">
                <a:solidFill>
                  <a:schemeClr val="tx2"/>
                </a:solidFill>
              </a:rPr>
              <a:t>de leur domicile (moins de 3h) et les </a:t>
            </a:r>
            <a:r>
              <a:rPr lang="fr-FR" sz="1400" b="1" dirty="0">
                <a:solidFill>
                  <a:schemeClr val="tx2"/>
                </a:solidFill>
              </a:rPr>
              <a:t>voyages en France</a:t>
            </a:r>
            <a:r>
              <a:rPr lang="fr-FR" sz="1400" dirty="0">
                <a:solidFill>
                  <a:schemeClr val="tx2"/>
                </a:solidFill>
              </a:rPr>
              <a:t>. </a:t>
            </a:r>
          </a:p>
          <a:p>
            <a:pPr fontAlgn="auto">
              <a:spcBef>
                <a:spcPts val="0"/>
              </a:spcBef>
              <a:spcAft>
                <a:spcPts val="0"/>
              </a:spcAft>
              <a:defRPr/>
            </a:pPr>
            <a:r>
              <a:rPr lang="fr-FR" sz="1400" b="1" dirty="0">
                <a:solidFill>
                  <a:schemeClr val="tx2"/>
                </a:solidFill>
              </a:rPr>
              <a:t>Cette cible utilise le plus souvent des modes d’hébergements marchands</a:t>
            </a:r>
            <a:r>
              <a:rPr lang="fr-FR" sz="1400" dirty="0">
                <a:solidFill>
                  <a:schemeClr val="tx2"/>
                </a:solidFill>
              </a:rPr>
              <a:t> (73%) lors de leurs voyages, notamment le </a:t>
            </a:r>
            <a:r>
              <a:rPr lang="fr-FR" sz="1400" b="1" dirty="0">
                <a:solidFill>
                  <a:schemeClr val="tx2"/>
                </a:solidFill>
              </a:rPr>
              <a:t>camping</a:t>
            </a:r>
            <a:r>
              <a:rPr lang="fr-FR" sz="1400" dirty="0">
                <a:solidFill>
                  <a:schemeClr val="tx2"/>
                </a:solidFill>
              </a:rPr>
              <a:t> (21% vs 15% pour les Français).</a:t>
            </a:r>
          </a:p>
        </p:txBody>
      </p:sp>
      <p:grpSp>
        <p:nvGrpSpPr>
          <p:cNvPr id="205831" name="Groupe 2"/>
          <p:cNvGrpSpPr>
            <a:grpSpLocks/>
          </p:cNvGrpSpPr>
          <p:nvPr/>
        </p:nvGrpSpPr>
        <p:grpSpPr bwMode="auto">
          <a:xfrm>
            <a:off x="6300788" y="3729038"/>
            <a:ext cx="2627312" cy="1184275"/>
            <a:chOff x="6408280" y="3729025"/>
            <a:chExt cx="2628216" cy="1184430"/>
          </a:xfrm>
        </p:grpSpPr>
        <p:pic>
          <p:nvPicPr>
            <p:cNvPr id="205848" name="Picture 8" descr="bonhomme blanc camping : Illustration 3D d'un Camper Kid agitant l'intérieur d'une tente"/>
            <p:cNvPicPr>
              <a:picLocks noChangeAspect="1" noChangeArrowheads="1"/>
            </p:cNvPicPr>
            <p:nvPr/>
          </p:nvPicPr>
          <p:blipFill>
            <a:blip r:embed="rId4"/>
            <a:srcRect/>
            <a:stretch>
              <a:fillRect/>
            </a:stretch>
          </p:blipFill>
          <p:spPr bwMode="auto">
            <a:xfrm>
              <a:off x="7092280" y="3729025"/>
              <a:ext cx="1328159" cy="996119"/>
            </a:xfrm>
            <a:prstGeom prst="rect">
              <a:avLst/>
            </a:prstGeom>
            <a:noFill/>
            <a:ln w="9525">
              <a:noFill/>
              <a:miter lim="800000"/>
              <a:headEnd/>
              <a:tailEnd/>
            </a:ln>
          </p:spPr>
        </p:pic>
        <p:pic>
          <p:nvPicPr>
            <p:cNvPr id="205849" name="Picture 4" descr="bonhomme blanc camping : Illustration 3D d'un bois de chauffage Kid collecte Camper Banque d'images"/>
            <p:cNvPicPr>
              <a:picLocks noChangeAspect="1" noChangeArrowheads="1"/>
            </p:cNvPicPr>
            <p:nvPr/>
          </p:nvPicPr>
          <p:blipFill>
            <a:blip r:embed="rId5"/>
            <a:srcRect/>
            <a:stretch>
              <a:fillRect/>
            </a:stretch>
          </p:blipFill>
          <p:spPr bwMode="auto">
            <a:xfrm flipH="1">
              <a:off x="6408280" y="4005064"/>
              <a:ext cx="684000" cy="908391"/>
            </a:xfrm>
            <a:prstGeom prst="rect">
              <a:avLst/>
            </a:prstGeom>
            <a:noFill/>
            <a:ln w="9525">
              <a:noFill/>
              <a:miter lim="800000"/>
              <a:headEnd/>
              <a:tailEnd/>
            </a:ln>
          </p:spPr>
        </p:pic>
        <p:pic>
          <p:nvPicPr>
            <p:cNvPr id="205850" name="Picture 6" descr="bonhomme blanc camping : Illustration 3D d'un Camper Kid marche / Marching Banque d'images"/>
            <p:cNvPicPr>
              <a:picLocks noChangeAspect="1" noChangeArrowheads="1"/>
            </p:cNvPicPr>
            <p:nvPr/>
          </p:nvPicPr>
          <p:blipFill>
            <a:blip r:embed="rId6"/>
            <a:srcRect/>
            <a:stretch>
              <a:fillRect/>
            </a:stretch>
          </p:blipFill>
          <p:spPr bwMode="auto">
            <a:xfrm>
              <a:off x="8395353" y="3861048"/>
              <a:ext cx="641143" cy="816000"/>
            </a:xfrm>
            <a:prstGeom prst="rect">
              <a:avLst/>
            </a:prstGeom>
            <a:noFill/>
            <a:ln w="9525">
              <a:noFill/>
              <a:miter lim="800000"/>
              <a:headEnd/>
              <a:tailEnd/>
            </a:ln>
          </p:spPr>
        </p:pic>
      </p:grpSp>
      <p:sp>
        <p:nvSpPr>
          <p:cNvPr id="20" name="Rectangle 19"/>
          <p:cNvSpPr/>
          <p:nvPr/>
        </p:nvSpPr>
        <p:spPr>
          <a:xfrm>
            <a:off x="3065463" y="5445125"/>
            <a:ext cx="5976937" cy="936625"/>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rgbClr val="00B0F0"/>
                </a:solidFill>
              </a:rPr>
              <a:t>Les Visiteurs du Limousin </a:t>
            </a:r>
            <a:r>
              <a:rPr lang="fr-FR" sz="1400" dirty="0">
                <a:solidFill>
                  <a:schemeClr val="tx2"/>
                </a:solidFill>
              </a:rPr>
              <a:t>sont des « </a:t>
            </a:r>
            <a:r>
              <a:rPr lang="fr-FR" sz="1400" b="1" dirty="0">
                <a:solidFill>
                  <a:schemeClr val="tx2"/>
                </a:solidFill>
              </a:rPr>
              <a:t>grands voyageurs</a:t>
            </a:r>
            <a:r>
              <a:rPr lang="fr-FR" sz="1400" dirty="0">
                <a:solidFill>
                  <a:schemeClr val="tx2"/>
                </a:solidFill>
              </a:rPr>
              <a:t> » (fréquences de voyage plus élevées que la moyenne des Français), qui </a:t>
            </a:r>
            <a:r>
              <a:rPr lang="fr-FR" sz="1400" b="1" dirty="0">
                <a:solidFill>
                  <a:schemeClr val="tx2"/>
                </a:solidFill>
              </a:rPr>
              <a:t>se logent le plus souvent en gîte rural, meublé</a:t>
            </a:r>
            <a:r>
              <a:rPr lang="fr-FR" sz="1400" dirty="0">
                <a:solidFill>
                  <a:schemeClr val="tx2"/>
                </a:solidFill>
              </a:rPr>
              <a:t> (23%).</a:t>
            </a:r>
          </a:p>
        </p:txBody>
      </p:sp>
      <p:sp>
        <p:nvSpPr>
          <p:cNvPr id="13" name="ZoneTexte 12"/>
          <p:cNvSpPr txBox="1"/>
          <p:nvPr/>
        </p:nvSpPr>
        <p:spPr>
          <a:xfrm rot="16200000">
            <a:off x="-3280569" y="3244056"/>
            <a:ext cx="6858000" cy="36988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buClr>
                <a:schemeClr val="bg2">
                  <a:lumMod val="75000"/>
                </a:schemeClr>
              </a:buClr>
              <a:defRPr/>
            </a:pPr>
            <a:r>
              <a:rPr lang="fr-FR" b="1" i="1" dirty="0">
                <a:solidFill>
                  <a:schemeClr val="tx1">
                    <a:lumMod val="50000"/>
                  </a:schemeClr>
                </a:solidFill>
                <a:effectLst>
                  <a:outerShdw blurRad="38100" dist="38100" dir="2700000" algn="tl">
                    <a:srgbClr val="000000">
                      <a:alpha val="43137"/>
                    </a:srgbClr>
                  </a:outerShdw>
                </a:effectLst>
              </a:rPr>
              <a:t>EN SYNTHESE</a:t>
            </a:r>
          </a:p>
        </p:txBody>
      </p:sp>
      <p:grpSp>
        <p:nvGrpSpPr>
          <p:cNvPr id="205834" name="Groupe 13"/>
          <p:cNvGrpSpPr>
            <a:grpSpLocks/>
          </p:cNvGrpSpPr>
          <p:nvPr/>
        </p:nvGrpSpPr>
        <p:grpSpPr bwMode="auto">
          <a:xfrm>
            <a:off x="287338" y="1268413"/>
            <a:ext cx="2700337" cy="2016125"/>
            <a:chOff x="0" y="1268760"/>
            <a:chExt cx="2699792" cy="2016224"/>
          </a:xfrm>
        </p:grpSpPr>
        <p:sp>
          <p:nvSpPr>
            <p:cNvPr id="15" name="Flèche vers le haut 14"/>
            <p:cNvSpPr/>
            <p:nvPr/>
          </p:nvSpPr>
          <p:spPr>
            <a:xfrm>
              <a:off x="395207" y="1413229"/>
              <a:ext cx="215856" cy="1584403"/>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1" name="Flèche droite 20"/>
            <p:cNvSpPr/>
            <p:nvPr/>
          </p:nvSpPr>
          <p:spPr>
            <a:xfrm>
              <a:off x="611064" y="2924603"/>
              <a:ext cx="1872872" cy="215911"/>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2" name="ZoneTexte 21"/>
            <p:cNvSpPr txBox="1"/>
            <p:nvPr/>
          </p:nvSpPr>
          <p:spPr>
            <a:xfrm>
              <a:off x="0" y="1268760"/>
              <a:ext cx="684074" cy="246074"/>
            </a:xfrm>
            <a:prstGeom prst="rect">
              <a:avLst/>
            </a:prstGeom>
            <a:noFill/>
          </p:spPr>
          <p:txBody>
            <a:bodyPr>
              <a:spAutoFit/>
            </a:bodyPr>
            <a:lstStyle/>
            <a:p>
              <a:pPr fontAlgn="auto">
                <a:spcBef>
                  <a:spcPts val="0"/>
                </a:spcBef>
                <a:spcAft>
                  <a:spcPts val="0"/>
                </a:spcAft>
                <a:buClr>
                  <a:schemeClr val="bg2">
                    <a:lumMod val="75000"/>
                  </a:schemeClr>
                </a:buClr>
                <a:defRPr/>
              </a:pPr>
              <a:r>
                <a:rPr lang="fr-FR" sz="1000" b="1" dirty="0">
                  <a:solidFill>
                    <a:schemeClr val="tx1">
                      <a:lumMod val="50000"/>
                    </a:schemeClr>
                  </a:solidFill>
                  <a:latin typeface="+mn-lt"/>
                </a:rPr>
                <a:t>Distance</a:t>
              </a:r>
            </a:p>
          </p:txBody>
        </p:sp>
        <p:sp>
          <p:nvSpPr>
            <p:cNvPr id="23" name="ZoneTexte 22"/>
            <p:cNvSpPr txBox="1"/>
            <p:nvPr/>
          </p:nvSpPr>
          <p:spPr>
            <a:xfrm>
              <a:off x="1691933" y="3038909"/>
              <a:ext cx="684074" cy="246075"/>
            </a:xfrm>
            <a:prstGeom prst="rect">
              <a:avLst/>
            </a:prstGeom>
            <a:noFill/>
          </p:spPr>
          <p:txBody>
            <a:bodyPr>
              <a:spAutoFit/>
            </a:bodyPr>
            <a:lstStyle/>
            <a:p>
              <a:pPr fontAlgn="auto">
                <a:spcBef>
                  <a:spcPts val="0"/>
                </a:spcBef>
                <a:spcAft>
                  <a:spcPts val="0"/>
                </a:spcAft>
                <a:buClr>
                  <a:schemeClr val="bg2">
                    <a:lumMod val="75000"/>
                  </a:schemeClr>
                </a:buClr>
                <a:defRPr/>
              </a:pPr>
              <a:r>
                <a:rPr lang="fr-FR" sz="1000" b="1" dirty="0">
                  <a:solidFill>
                    <a:schemeClr val="tx1">
                      <a:lumMod val="50000"/>
                    </a:schemeClr>
                  </a:solidFill>
                  <a:latin typeface="+mn-lt"/>
                </a:rPr>
                <a:t>Etranger</a:t>
              </a:r>
            </a:p>
          </p:txBody>
        </p:sp>
        <p:cxnSp>
          <p:nvCxnSpPr>
            <p:cNvPr id="24" name="Connecteur droit 23"/>
            <p:cNvCxnSpPr/>
            <p:nvPr/>
          </p:nvCxnSpPr>
          <p:spPr>
            <a:xfrm>
              <a:off x="539641" y="2132402"/>
              <a:ext cx="187128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755497" y="3038909"/>
              <a:ext cx="684074" cy="246075"/>
            </a:xfrm>
            <a:prstGeom prst="rect">
              <a:avLst/>
            </a:prstGeom>
            <a:noFill/>
          </p:spPr>
          <p:txBody>
            <a:bodyPr>
              <a:spAutoFit/>
            </a:bodyPr>
            <a:lstStyle/>
            <a:p>
              <a:pPr fontAlgn="auto">
                <a:spcBef>
                  <a:spcPts val="0"/>
                </a:spcBef>
                <a:spcAft>
                  <a:spcPts val="0"/>
                </a:spcAft>
                <a:buClr>
                  <a:schemeClr val="bg2">
                    <a:lumMod val="75000"/>
                  </a:schemeClr>
                </a:buClr>
                <a:defRPr/>
              </a:pPr>
              <a:r>
                <a:rPr lang="fr-FR" sz="1000" b="1" dirty="0">
                  <a:solidFill>
                    <a:srgbClr val="00B0F0"/>
                  </a:solidFill>
                  <a:latin typeface="+mn-lt"/>
                </a:rPr>
                <a:t>FRANCE</a:t>
              </a:r>
            </a:p>
          </p:txBody>
        </p:sp>
        <p:sp>
          <p:nvSpPr>
            <p:cNvPr id="26" name="ZoneTexte 25"/>
            <p:cNvSpPr txBox="1"/>
            <p:nvPr/>
          </p:nvSpPr>
          <p:spPr>
            <a:xfrm>
              <a:off x="0" y="1629140"/>
              <a:ext cx="684074" cy="246075"/>
            </a:xfrm>
            <a:prstGeom prst="rect">
              <a:avLst/>
            </a:prstGeom>
            <a:noFill/>
          </p:spPr>
          <p:txBody>
            <a:bodyPr>
              <a:spAutoFit/>
            </a:bodyPr>
            <a:lstStyle/>
            <a:p>
              <a:pPr fontAlgn="auto">
                <a:spcBef>
                  <a:spcPts val="0"/>
                </a:spcBef>
                <a:spcAft>
                  <a:spcPts val="0"/>
                </a:spcAft>
                <a:buClr>
                  <a:schemeClr val="bg2">
                    <a:lumMod val="75000"/>
                  </a:schemeClr>
                </a:buClr>
                <a:defRPr/>
              </a:pPr>
              <a:r>
                <a:rPr lang="fr-FR" sz="1000" b="1" dirty="0">
                  <a:solidFill>
                    <a:schemeClr val="tx1">
                      <a:lumMod val="50000"/>
                    </a:schemeClr>
                  </a:solidFill>
                  <a:latin typeface="+mn-lt"/>
                </a:rPr>
                <a:t>&gt;3h</a:t>
              </a:r>
            </a:p>
          </p:txBody>
        </p:sp>
        <p:sp>
          <p:nvSpPr>
            <p:cNvPr id="27" name="ZoneTexte 26"/>
            <p:cNvSpPr txBox="1"/>
            <p:nvPr/>
          </p:nvSpPr>
          <p:spPr>
            <a:xfrm>
              <a:off x="0" y="2276871"/>
              <a:ext cx="684074" cy="246075"/>
            </a:xfrm>
            <a:prstGeom prst="rect">
              <a:avLst/>
            </a:prstGeom>
            <a:noFill/>
          </p:spPr>
          <p:txBody>
            <a:bodyPr>
              <a:spAutoFit/>
            </a:bodyPr>
            <a:lstStyle/>
            <a:p>
              <a:pPr fontAlgn="auto">
                <a:spcBef>
                  <a:spcPts val="0"/>
                </a:spcBef>
                <a:spcAft>
                  <a:spcPts val="0"/>
                </a:spcAft>
                <a:buClr>
                  <a:schemeClr val="bg2">
                    <a:lumMod val="75000"/>
                  </a:schemeClr>
                </a:buClr>
                <a:defRPr/>
              </a:pPr>
              <a:r>
                <a:rPr lang="fr-FR" sz="1000" b="1" dirty="0">
                  <a:solidFill>
                    <a:schemeClr val="tx1">
                      <a:lumMod val="50000"/>
                    </a:schemeClr>
                  </a:solidFill>
                  <a:latin typeface="+mn-lt"/>
                </a:rPr>
                <a:t>&lt;3h</a:t>
              </a:r>
            </a:p>
          </p:txBody>
        </p:sp>
        <p:sp>
          <p:nvSpPr>
            <p:cNvPr id="28" name="ZoneTexte 27"/>
            <p:cNvSpPr txBox="1"/>
            <p:nvPr/>
          </p:nvSpPr>
          <p:spPr>
            <a:xfrm>
              <a:off x="323785" y="2380065"/>
              <a:ext cx="1368149" cy="247662"/>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000" b="1" dirty="0">
                  <a:solidFill>
                    <a:schemeClr val="tx1">
                      <a:lumMod val="50000"/>
                    </a:schemeClr>
                  </a:solidFill>
                  <a:latin typeface="+mn-lt"/>
                </a:rPr>
                <a:t>WEEK-END</a:t>
              </a:r>
            </a:p>
          </p:txBody>
        </p:sp>
        <p:sp>
          <p:nvSpPr>
            <p:cNvPr id="29" name="ZoneTexte 28"/>
            <p:cNvSpPr txBox="1"/>
            <p:nvPr/>
          </p:nvSpPr>
          <p:spPr>
            <a:xfrm>
              <a:off x="323785" y="1670417"/>
              <a:ext cx="1368149" cy="246075"/>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000" b="1" dirty="0">
                  <a:solidFill>
                    <a:schemeClr val="tx1">
                      <a:lumMod val="50000"/>
                    </a:schemeClr>
                  </a:solidFill>
                  <a:latin typeface="+mn-lt"/>
                </a:rPr>
                <a:t>COURTS SEJOURS</a:t>
              </a:r>
            </a:p>
          </p:txBody>
        </p:sp>
        <p:pic>
          <p:nvPicPr>
            <p:cNvPr id="205845" name="Picture 1" descr="O:\Consumer\Banque d'images\Transport\12181380-3d-rendu-de-tourisme-blanc-avec-un-appareil-photo-numerique-d-39-attente-pres-de-ses-bagages-et-en-a[1].jpg"/>
            <p:cNvPicPr>
              <a:picLocks noChangeAspect="1" noChangeArrowheads="1"/>
            </p:cNvPicPr>
            <p:nvPr/>
          </p:nvPicPr>
          <p:blipFill>
            <a:blip r:embed="rId7"/>
            <a:srcRect/>
            <a:stretch>
              <a:fillRect/>
            </a:stretch>
          </p:blipFill>
          <p:spPr bwMode="auto">
            <a:xfrm>
              <a:off x="1475656" y="1340768"/>
              <a:ext cx="1054782" cy="596454"/>
            </a:xfrm>
            <a:prstGeom prst="rect">
              <a:avLst/>
            </a:prstGeom>
            <a:noFill/>
            <a:ln w="9525">
              <a:noFill/>
              <a:miter lim="800000"/>
              <a:headEnd/>
              <a:tailEnd/>
            </a:ln>
          </p:spPr>
        </p:pic>
        <p:sp>
          <p:nvSpPr>
            <p:cNvPr id="31" name="ZoneTexte 30"/>
            <p:cNvSpPr txBox="1"/>
            <p:nvPr/>
          </p:nvSpPr>
          <p:spPr>
            <a:xfrm>
              <a:off x="1331643" y="1886327"/>
              <a:ext cx="1368149" cy="246075"/>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000" b="1" dirty="0">
                  <a:solidFill>
                    <a:schemeClr val="tx1">
                      <a:lumMod val="50000"/>
                    </a:schemeClr>
                  </a:solidFill>
                  <a:latin typeface="+mn-lt"/>
                </a:rPr>
                <a:t>LONGS SEJOURS</a:t>
              </a:r>
            </a:p>
          </p:txBody>
        </p:sp>
        <p:cxnSp>
          <p:nvCxnSpPr>
            <p:cNvPr id="32" name="Connecteur droit 31"/>
            <p:cNvCxnSpPr/>
            <p:nvPr/>
          </p:nvCxnSpPr>
          <p:spPr>
            <a:xfrm>
              <a:off x="1476077" y="1413229"/>
              <a:ext cx="0" cy="151137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pour une image  8"/>
          <p:cNvSpPr>
            <a:spLocks noGrp="1"/>
          </p:cNvSpPr>
          <p:nvPr>
            <p:ph type="pic" sz="quarter" idx="14"/>
          </p:nvPr>
        </p:nvSpPr>
        <p:spPr>
          <a:xfrm>
            <a:off x="5513388" y="711200"/>
            <a:ext cx="3630612" cy="4252913"/>
          </a:xfrm>
        </p:spPr>
      </p:sp>
      <p:sp>
        <p:nvSpPr>
          <p:cNvPr id="206850" name="Espace réservé du pied de page 2"/>
          <p:cNvSpPr>
            <a:spLocks noGrp="1"/>
          </p:cNvSpPr>
          <p:nvPr>
            <p:ph type="ftr" sz="quarter" idx="21"/>
          </p:nvPr>
        </p:nvSpPr>
        <p:spPr>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fr-FR"/>
              <a:t>Titre du projet</a:t>
            </a:r>
          </a:p>
        </p:txBody>
      </p:sp>
      <p:sp>
        <p:nvSpPr>
          <p:cNvPr id="206851" name="Espace réservé du numéro de diapositive 3"/>
          <p:cNvSpPr>
            <a:spLocks noGrp="1"/>
          </p:cNvSpPr>
          <p:nvPr>
            <p:ph type="sldNum" sz="quarter" idx="22"/>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D4CC255D-FAB2-4B83-A0AF-B48500CE312A}" type="slidenum">
              <a:rPr lang="fr-FR"/>
              <a:pPr fontAlgn="base">
                <a:spcBef>
                  <a:spcPct val="0"/>
                </a:spcBef>
                <a:spcAft>
                  <a:spcPct val="0"/>
                </a:spcAft>
              </a:pPr>
              <a:t>131</a:t>
            </a:fld>
            <a:endParaRPr lang="fr-FR"/>
          </a:p>
        </p:txBody>
      </p:sp>
      <p:sp>
        <p:nvSpPr>
          <p:cNvPr id="8" name="Titre 7"/>
          <p:cNvSpPr>
            <a:spLocks noGrp="1"/>
          </p:cNvSpPr>
          <p:nvPr>
            <p:ph type="title"/>
          </p:nvPr>
        </p:nvSpPr>
        <p:spPr>
          <a:xfrm>
            <a:off x="1727200" y="2205038"/>
            <a:ext cx="3708400" cy="3168650"/>
          </a:xfrm>
        </p:spPr>
        <p:txBody>
          <a:bodyPr rtlCol="0"/>
          <a:lstStyle/>
          <a:p>
            <a:pPr fontAlgn="auto">
              <a:spcAft>
                <a:spcPts val="0"/>
              </a:spcAft>
              <a:defRPr/>
            </a:pPr>
            <a:r>
              <a:rPr lang="fr-FR" dirty="0" smtClean="0"/>
              <a:t>Critères d’importance pour un voyage</a:t>
            </a:r>
            <a:endParaRPr lang="fr-FR" dirty="0"/>
          </a:p>
        </p:txBody>
      </p:sp>
      <p:sp>
        <p:nvSpPr>
          <p:cNvPr id="10" name="Espace réservé du texte 9"/>
          <p:cNvSpPr>
            <a:spLocks noGrp="1"/>
          </p:cNvSpPr>
          <p:nvPr>
            <p:ph type="body" sz="quarter" idx="19"/>
          </p:nvPr>
        </p:nvSpPr>
        <p:spPr>
          <a:xfrm>
            <a:off x="0" y="2205038"/>
            <a:ext cx="1528763" cy="3168650"/>
          </a:xfrm>
        </p:spPr>
        <p:txBody>
          <a:bodyPr rtlCol="0"/>
          <a:lstStyle/>
          <a:p>
            <a:pPr fontAlgn="auto">
              <a:spcBef>
                <a:spcPts val="0"/>
              </a:spcBef>
              <a:spcAft>
                <a:spcPts val="0"/>
              </a:spcAft>
              <a:defRPr/>
            </a:pPr>
            <a:r>
              <a:rPr lang="fr-FR" dirty="0" smtClean="0"/>
              <a:t>3.3</a:t>
            </a:r>
            <a:endParaRPr lang="fr-FR"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873" name="Graphique 62"/>
          <p:cNvGraphicFramePr>
            <a:graphicFrameLocks/>
          </p:cNvGraphicFramePr>
          <p:nvPr/>
        </p:nvGraphicFramePr>
        <p:xfrm>
          <a:off x="3816350" y="1557338"/>
          <a:ext cx="3168650" cy="4175125"/>
        </p:xfrm>
        <a:graphic>
          <a:graphicData uri="http://schemas.openxmlformats.org/presentationml/2006/ole">
            <mc:AlternateContent xmlns:mc="http://schemas.openxmlformats.org/markup-compatibility/2006">
              <mc:Choice xmlns:v="urn:schemas-microsoft-com:vml" Requires="v">
                <p:oleObj spid="_x0000_s207906" r:id="rId7" imgW="3170195" imgH="4176122" progId="Excel.Chart.8">
                  <p:embed/>
                </p:oleObj>
              </mc:Choice>
              <mc:Fallback>
                <p:oleObj r:id="rId7" imgW="3170195" imgH="4176122" progId="Excel.Chart.8">
                  <p:embed/>
                  <p:pic>
                    <p:nvPicPr>
                      <p:cNvPr id="0" name="Graphique 6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6350" y="1557338"/>
                        <a:ext cx="3168650" cy="417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 name="Tableau 67"/>
          <p:cNvGraphicFramePr>
            <a:graphicFrameLocks noGrp="1"/>
          </p:cNvGraphicFramePr>
          <p:nvPr/>
        </p:nvGraphicFramePr>
        <p:xfrm>
          <a:off x="0" y="1989138"/>
          <a:ext cx="2700338" cy="3727450"/>
        </p:xfrm>
        <a:graphic>
          <a:graphicData uri="http://schemas.openxmlformats.org/drawingml/2006/table">
            <a:tbl>
              <a:tblPr firstRow="1" bandRow="1">
                <a:tableStyleId>{2D5ABB26-0587-4C30-8999-92F81FD0307C}</a:tableStyleId>
              </a:tblPr>
              <a:tblGrid>
                <a:gridCol w="2699792"/>
              </a:tblGrid>
              <a:tr h="288467">
                <a:tc>
                  <a:txBody>
                    <a:bodyPr/>
                    <a:lstStyle/>
                    <a:p>
                      <a:pPr algn="r" rtl="0" fontAlgn="ctr"/>
                      <a:r>
                        <a:rPr lang="fr-FR" sz="900" b="1" i="0" u="none" strike="noStrike" dirty="0">
                          <a:solidFill>
                            <a:srgbClr val="000000"/>
                          </a:solidFill>
                          <a:latin typeface="+mn-lt"/>
                        </a:rPr>
                        <a:t>Le type d'hébergement disponible (camping, hôtel, chez de la famille...)</a:t>
                      </a:r>
                    </a:p>
                  </a:txBody>
                  <a:tcPr marL="9525" marR="9525" marT="9525" marB="0" anchor="ctr"/>
                </a:tc>
              </a:tr>
              <a:tr h="262616">
                <a:tc>
                  <a:txBody>
                    <a:bodyPr/>
                    <a:lstStyle/>
                    <a:p>
                      <a:pPr algn="r" rtl="0" fontAlgn="ctr"/>
                      <a:r>
                        <a:rPr lang="fr-FR" sz="900" b="1" i="0" u="none" strike="noStrike">
                          <a:solidFill>
                            <a:srgbClr val="000000"/>
                          </a:solidFill>
                          <a:latin typeface="+mn-lt"/>
                        </a:rPr>
                        <a:t>La saison du voyage (haute ou basse saison)</a:t>
                      </a:r>
                    </a:p>
                  </a:txBody>
                  <a:tcPr marL="9525" marR="9525" marT="9525" marB="0" anchor="ctr"/>
                </a:tc>
              </a:tr>
              <a:tr h="288467">
                <a:tc>
                  <a:txBody>
                    <a:bodyPr/>
                    <a:lstStyle/>
                    <a:p>
                      <a:pPr algn="r" rtl="0" fontAlgn="ctr"/>
                      <a:r>
                        <a:rPr lang="fr-FR" sz="900" b="1" i="0" u="none" strike="noStrike" dirty="0">
                          <a:solidFill>
                            <a:srgbClr val="000000"/>
                          </a:solidFill>
                          <a:latin typeface="+mn-lt"/>
                        </a:rPr>
                        <a:t>Les distances entre le lieu d'hébergement et les activités à faire</a:t>
                      </a:r>
                    </a:p>
                  </a:txBody>
                  <a:tcPr marL="9525" marR="9525" marT="9525" marB="0" anchor="ctr"/>
                </a:tc>
              </a:tr>
              <a:tr h="240569">
                <a:tc>
                  <a:txBody>
                    <a:bodyPr/>
                    <a:lstStyle/>
                    <a:p>
                      <a:pPr algn="r" rtl="0" fontAlgn="ctr"/>
                      <a:r>
                        <a:rPr lang="fr-FR" sz="900" b="1" i="0" u="none" strike="noStrike" dirty="0">
                          <a:solidFill>
                            <a:srgbClr val="000000"/>
                          </a:solidFill>
                          <a:latin typeface="+mn-lt"/>
                        </a:rPr>
                        <a:t>Le temps de trajet  pour y aller</a:t>
                      </a:r>
                    </a:p>
                  </a:txBody>
                  <a:tcPr marL="9525" marR="9525" marT="9525" marB="0" anchor="ctr"/>
                </a:tc>
              </a:tr>
              <a:tr h="265985">
                <a:tc>
                  <a:txBody>
                    <a:bodyPr/>
                    <a:lstStyle/>
                    <a:p>
                      <a:pPr algn="r" rtl="0" fontAlgn="ctr"/>
                      <a:r>
                        <a:rPr lang="fr-FR" sz="900" b="1" i="0" u="none" strike="noStrike" dirty="0">
                          <a:solidFill>
                            <a:srgbClr val="000000"/>
                          </a:solidFill>
                          <a:latin typeface="+mn-lt"/>
                        </a:rPr>
                        <a:t>Le mode de transport pour y aller (avion, TGV, voiture...)</a:t>
                      </a:r>
                    </a:p>
                  </a:txBody>
                  <a:tcPr marL="9525" marR="9525" marT="9525" marB="0" anchor="ctr"/>
                </a:tc>
              </a:tr>
              <a:tr h="262616">
                <a:tc>
                  <a:txBody>
                    <a:bodyPr/>
                    <a:lstStyle/>
                    <a:p>
                      <a:pPr algn="r" rtl="0" fontAlgn="ctr"/>
                      <a:r>
                        <a:rPr lang="fr-FR" sz="900" b="1" i="0" u="none" strike="noStrike" dirty="0">
                          <a:solidFill>
                            <a:srgbClr val="000000"/>
                          </a:solidFill>
                          <a:latin typeface="+mn-lt"/>
                        </a:rPr>
                        <a:t>Les activités culturelles</a:t>
                      </a:r>
                    </a:p>
                  </a:txBody>
                  <a:tcPr marL="9525" marR="9525" marT="9525" marB="0" anchor="ctr"/>
                </a:tc>
              </a:tr>
              <a:tr h="262616">
                <a:tc>
                  <a:txBody>
                    <a:bodyPr/>
                    <a:lstStyle/>
                    <a:p>
                      <a:pPr algn="r" rtl="0" fontAlgn="ctr"/>
                      <a:r>
                        <a:rPr lang="fr-FR" sz="900" b="1" i="0" u="none" strike="noStrike" dirty="0">
                          <a:solidFill>
                            <a:srgbClr val="000000"/>
                          </a:solidFill>
                          <a:latin typeface="+mn-lt"/>
                        </a:rPr>
                        <a:t>La gastronomie / les restaurants</a:t>
                      </a:r>
                    </a:p>
                  </a:txBody>
                  <a:tcPr marL="9525" marR="9525" marT="9525" marB="0" anchor="ctr"/>
                </a:tc>
              </a:tr>
              <a:tr h="262616">
                <a:tc>
                  <a:txBody>
                    <a:bodyPr/>
                    <a:lstStyle/>
                    <a:p>
                      <a:pPr algn="r" rtl="0" fontAlgn="ctr"/>
                      <a:r>
                        <a:rPr lang="fr-FR" sz="900" b="1" i="0" u="none" strike="noStrike">
                          <a:solidFill>
                            <a:srgbClr val="000000"/>
                          </a:solidFill>
                          <a:latin typeface="+mn-lt"/>
                        </a:rPr>
                        <a:t>L'affluence touristique de la destination</a:t>
                      </a:r>
                    </a:p>
                  </a:txBody>
                  <a:tcPr marL="9525" marR="9525" marT="9525" marB="0" anchor="ctr"/>
                </a:tc>
              </a:tr>
              <a:tr h="262616">
                <a:tc>
                  <a:txBody>
                    <a:bodyPr/>
                    <a:lstStyle/>
                    <a:p>
                      <a:pPr algn="r" rtl="0" fontAlgn="ctr"/>
                      <a:r>
                        <a:rPr lang="fr-FR" sz="900" b="1" i="0" u="none" strike="noStrike">
                          <a:solidFill>
                            <a:srgbClr val="000000"/>
                          </a:solidFill>
                          <a:latin typeface="+mn-lt"/>
                        </a:rPr>
                        <a:t>Les activités gratuites</a:t>
                      </a:r>
                    </a:p>
                  </a:txBody>
                  <a:tcPr marL="9525" marR="9525" marT="9525" marB="0" anchor="ctr"/>
                </a:tc>
              </a:tr>
              <a:tr h="262616">
                <a:tc>
                  <a:txBody>
                    <a:bodyPr/>
                    <a:lstStyle/>
                    <a:p>
                      <a:pPr algn="r" rtl="0" fontAlgn="ctr"/>
                      <a:r>
                        <a:rPr lang="fr-FR" sz="900" b="1" i="0" u="none" strike="noStrike">
                          <a:solidFill>
                            <a:srgbClr val="000000"/>
                          </a:solidFill>
                          <a:latin typeface="+mn-lt"/>
                        </a:rPr>
                        <a:t>Les moyens de déplacement sur place</a:t>
                      </a:r>
                    </a:p>
                  </a:txBody>
                  <a:tcPr marL="9525" marR="9525" marT="9525" marB="0" anchor="ctr"/>
                </a:tc>
              </a:tr>
              <a:tr h="262616">
                <a:tc>
                  <a:txBody>
                    <a:bodyPr/>
                    <a:lstStyle/>
                    <a:p>
                      <a:pPr algn="r" rtl="0" fontAlgn="ctr"/>
                      <a:r>
                        <a:rPr lang="fr-FR" sz="900" b="1" i="0" u="none" strike="noStrike">
                          <a:solidFill>
                            <a:srgbClr val="000000"/>
                          </a:solidFill>
                          <a:latin typeface="+mn-lt"/>
                        </a:rPr>
                        <a:t>Le caractère rural de la destination</a:t>
                      </a:r>
                    </a:p>
                  </a:txBody>
                  <a:tcPr marL="9525" marR="9525" marT="9525" marB="0" anchor="ctr"/>
                </a:tc>
              </a:tr>
              <a:tr h="262616">
                <a:tc>
                  <a:txBody>
                    <a:bodyPr/>
                    <a:lstStyle/>
                    <a:p>
                      <a:pPr algn="r" rtl="0" fontAlgn="ctr"/>
                      <a:r>
                        <a:rPr lang="fr-FR" sz="900" b="1" i="0" u="none" strike="noStrike">
                          <a:solidFill>
                            <a:srgbClr val="000000"/>
                          </a:solidFill>
                          <a:latin typeface="+mn-lt"/>
                        </a:rPr>
                        <a:t>Les activités adaptées aux enfants</a:t>
                      </a:r>
                    </a:p>
                  </a:txBody>
                  <a:tcPr marL="9525" marR="9525" marT="9525" marB="0" anchor="ctr"/>
                </a:tc>
              </a:tr>
              <a:tr h="262616">
                <a:tc>
                  <a:txBody>
                    <a:bodyPr/>
                    <a:lstStyle/>
                    <a:p>
                      <a:pPr algn="r" rtl="0" fontAlgn="ctr"/>
                      <a:r>
                        <a:rPr lang="fr-FR" sz="900" b="1" i="0" u="none" strike="noStrike">
                          <a:solidFill>
                            <a:srgbClr val="000000"/>
                          </a:solidFill>
                          <a:latin typeface="+mn-lt"/>
                        </a:rPr>
                        <a:t>Les activités sportives</a:t>
                      </a:r>
                    </a:p>
                  </a:txBody>
                  <a:tcPr marL="9525" marR="9525" marT="9525" marB="0" anchor="ctr"/>
                </a:tc>
              </a:tr>
              <a:tr h="262616">
                <a:tc>
                  <a:txBody>
                    <a:bodyPr/>
                    <a:lstStyle/>
                    <a:p>
                      <a:pPr algn="r" rtl="0" fontAlgn="ctr"/>
                      <a:r>
                        <a:rPr lang="fr-FR" sz="900" b="1" i="0" u="none" strike="noStrike" dirty="0">
                          <a:solidFill>
                            <a:srgbClr val="000000"/>
                          </a:solidFill>
                          <a:latin typeface="+mn-lt"/>
                        </a:rPr>
                        <a:t>Les activités nocturnes (bar, boites de nuit, concert...)</a:t>
                      </a:r>
                    </a:p>
                  </a:txBody>
                  <a:tcPr marL="9525" marR="9525" marT="9525" marB="0" anchor="ctr"/>
                </a:tc>
              </a:tr>
            </a:tbl>
          </a:graphicData>
        </a:graphic>
      </p:graphicFrame>
      <p:graphicFrame>
        <p:nvGraphicFramePr>
          <p:cNvPr id="207889" name="Graphique 24"/>
          <p:cNvGraphicFramePr>
            <a:graphicFrameLocks/>
          </p:cNvGraphicFramePr>
          <p:nvPr/>
        </p:nvGraphicFramePr>
        <p:xfrm>
          <a:off x="1728788" y="1557338"/>
          <a:ext cx="3311525" cy="4175125"/>
        </p:xfrm>
        <a:graphic>
          <a:graphicData uri="http://schemas.openxmlformats.org/presentationml/2006/ole">
            <mc:AlternateContent xmlns:mc="http://schemas.openxmlformats.org/markup-compatibility/2006">
              <mc:Choice xmlns:v="urn:schemas-microsoft-com:vml" Requires="v">
                <p:oleObj spid="_x0000_s207907" r:id="rId9" imgW="3316511" imgH="4176122" progId="Excel.Chart.8">
                  <p:embed/>
                </p:oleObj>
              </mc:Choice>
              <mc:Fallback>
                <p:oleObj r:id="rId9" imgW="3316511" imgH="4176122" progId="Excel.Chart.8">
                  <p:embed/>
                  <p:pic>
                    <p:nvPicPr>
                      <p:cNvPr id="0" name="Graphique 2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28788" y="1557338"/>
                        <a:ext cx="3311525" cy="417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Critères d’importance dans le choix de la destination</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1DBB8F0C-9469-42E4-B0BF-08796EB8A376}" type="slidenum">
              <a:rPr lang="fr-FR"/>
              <a:pPr>
                <a:defRPr/>
              </a:pPr>
              <a:t>132</a:t>
            </a:fld>
            <a:endParaRPr lang="fr-FR"/>
          </a:p>
        </p:txBody>
      </p:sp>
      <p:grpSp>
        <p:nvGrpSpPr>
          <p:cNvPr id="207893" name="Groupe 17"/>
          <p:cNvGrpSpPr>
            <a:grpSpLocks/>
          </p:cNvGrpSpPr>
          <p:nvPr/>
        </p:nvGrpSpPr>
        <p:grpSpPr bwMode="auto">
          <a:xfrm>
            <a:off x="4159250" y="5832475"/>
            <a:ext cx="3076575" cy="260350"/>
            <a:chOff x="4277155" y="1321604"/>
            <a:chExt cx="3535203" cy="261610"/>
          </a:xfrm>
        </p:grpSpPr>
        <p:sp>
          <p:nvSpPr>
            <p:cNvPr id="15" name="Rectangle 14"/>
            <p:cNvSpPr/>
            <p:nvPr/>
          </p:nvSpPr>
          <p:spPr>
            <a:xfrm>
              <a:off x="4277155" y="1439648"/>
              <a:ext cx="144108" cy="717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6" name="Rectangle 15"/>
            <p:cNvSpPr/>
            <p:nvPr/>
          </p:nvSpPr>
          <p:spPr>
            <a:xfrm>
              <a:off x="5683575" y="1439648"/>
              <a:ext cx="144107" cy="717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7" name="ZoneTexte 16"/>
            <p:cNvSpPr txBox="1"/>
            <p:nvPr/>
          </p:nvSpPr>
          <p:spPr>
            <a:xfrm>
              <a:off x="4421263" y="1321604"/>
              <a:ext cx="3391095" cy="261610"/>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Assez </a:t>
              </a:r>
              <a:r>
                <a:rPr lang="fr-FR" sz="1100" b="1" dirty="0">
                  <a:solidFill>
                    <a:srgbClr val="7B7162"/>
                  </a:solidFill>
                  <a:latin typeface="+mn-lt"/>
                </a:rPr>
                <a:t>importa</a:t>
              </a:r>
              <a:r>
                <a:rPr lang="fr-FR" sz="1100" b="1" dirty="0">
                  <a:solidFill>
                    <a:schemeClr val="tx1">
                      <a:lumMod val="75000"/>
                    </a:schemeClr>
                  </a:solidFill>
                  <a:latin typeface="+mn-lt"/>
                </a:rPr>
                <a:t>nt          Très important</a:t>
              </a:r>
              <a:endParaRPr lang="fr-FR" sz="1100" dirty="0">
                <a:solidFill>
                  <a:schemeClr val="tx1">
                    <a:lumMod val="75000"/>
                  </a:schemeClr>
                </a:solidFill>
                <a:latin typeface="+mn-lt"/>
              </a:endParaRPr>
            </a:p>
          </p:txBody>
        </p:sp>
      </p:grpSp>
      <p:sp>
        <p:nvSpPr>
          <p:cNvPr id="21" name="Espace réservé du texte 4"/>
          <p:cNvSpPr txBox="1">
            <a:spLocks/>
          </p:cNvSpPr>
          <p:nvPr>
            <p:custDataLst>
              <p:tags r:id="rId2"/>
            </p:custDataLst>
          </p:nvPr>
        </p:nvSpPr>
        <p:spPr>
          <a:xfrm>
            <a:off x="1975520" y="1268760"/>
            <a:ext cx="1732384"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
        <p:nvSpPr>
          <p:cNvPr id="22" name="ZoneTexte 21"/>
          <p:cNvSpPr txBox="1"/>
          <p:nvPr/>
        </p:nvSpPr>
        <p:spPr>
          <a:xfrm>
            <a:off x="2547938" y="1557338"/>
            <a:ext cx="1150937" cy="260350"/>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1007</a:t>
            </a:r>
          </a:p>
        </p:txBody>
      </p:sp>
      <p:sp>
        <p:nvSpPr>
          <p:cNvPr id="23" name="ZoneTexte 22"/>
          <p:cNvSpPr txBox="1"/>
          <p:nvPr/>
        </p:nvSpPr>
        <p:spPr>
          <a:xfrm>
            <a:off x="4856163" y="1557338"/>
            <a:ext cx="1152525" cy="260350"/>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327</a:t>
            </a:r>
          </a:p>
        </p:txBody>
      </p:sp>
      <p:sp>
        <p:nvSpPr>
          <p:cNvPr id="35" name="Espace réservé du texte 4"/>
          <p:cNvSpPr txBox="1">
            <a:spLocks/>
          </p:cNvSpPr>
          <p:nvPr>
            <p:custDataLst>
              <p:tags r:id="rId3"/>
            </p:custDataLst>
          </p:nvPr>
        </p:nvSpPr>
        <p:spPr>
          <a:xfrm>
            <a:off x="6948264" y="1268760"/>
            <a:ext cx="1732384" cy="323984"/>
          </a:xfrm>
          <a:prstGeom prst="roundRect">
            <a:avLst/>
          </a:prstGeom>
          <a:solidFill>
            <a:schemeClr val="accent6">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Visiteurs Limousin</a:t>
            </a:r>
            <a:endParaRPr lang="fr-FR" sz="1200" i="1" dirty="0">
              <a:solidFill>
                <a:schemeClr val="bg1"/>
              </a:solidFill>
              <a:latin typeface="+mn-lt"/>
              <a:ea typeface="ＭＳ Ｐゴシック" pitchFamily="1" charset="-128"/>
              <a:cs typeface="Arial" pitchFamily="34" charset="0"/>
            </a:endParaRPr>
          </a:p>
        </p:txBody>
      </p:sp>
      <p:sp>
        <p:nvSpPr>
          <p:cNvPr id="36" name="ZoneTexte 35"/>
          <p:cNvSpPr txBox="1"/>
          <p:nvPr/>
        </p:nvSpPr>
        <p:spPr>
          <a:xfrm>
            <a:off x="7527925" y="1557338"/>
            <a:ext cx="1152525" cy="260350"/>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53*</a:t>
            </a:r>
          </a:p>
        </p:txBody>
      </p:sp>
      <p:grpSp>
        <p:nvGrpSpPr>
          <p:cNvPr id="207903" name="Groupe 30"/>
          <p:cNvGrpSpPr>
            <a:grpSpLocks/>
          </p:cNvGrpSpPr>
          <p:nvPr/>
        </p:nvGrpSpPr>
        <p:grpSpPr bwMode="auto">
          <a:xfrm>
            <a:off x="3995738" y="6453188"/>
            <a:ext cx="2808287" cy="369887"/>
            <a:chOff x="3996061" y="6444192"/>
            <a:chExt cx="2808187" cy="369332"/>
          </a:xfrm>
        </p:grpSpPr>
        <p:sp>
          <p:nvSpPr>
            <p:cNvPr id="32" name="Ellipse 31"/>
            <p:cNvSpPr/>
            <p:nvPr/>
          </p:nvSpPr>
          <p:spPr>
            <a:xfrm>
              <a:off x="3996061" y="6496500"/>
              <a:ext cx="360349" cy="288491"/>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7" name="Ellipse 36"/>
            <p:cNvSpPr/>
            <p:nvPr/>
          </p:nvSpPr>
          <p:spPr>
            <a:xfrm>
              <a:off x="4148456" y="6525033"/>
              <a:ext cx="360349" cy="288491"/>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8" name="ZoneTexte 37"/>
            <p:cNvSpPr txBox="1"/>
            <p:nvPr/>
          </p:nvSpPr>
          <p:spPr>
            <a:xfrm>
              <a:off x="4664374" y="6444192"/>
              <a:ext cx="2139874"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la sous-cible et les Français</a:t>
              </a:r>
            </a:p>
          </p:txBody>
        </p:sp>
      </p:grpSp>
      <p:sp>
        <p:nvSpPr>
          <p:cNvPr id="50" name="Ellipse 49"/>
          <p:cNvSpPr/>
          <p:nvPr/>
        </p:nvSpPr>
        <p:spPr>
          <a:xfrm>
            <a:off x="5003800" y="1916113"/>
            <a:ext cx="360363"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graphicFrame>
        <p:nvGraphicFramePr>
          <p:cNvPr id="207905" name="Graphique 63"/>
          <p:cNvGraphicFramePr>
            <a:graphicFrameLocks/>
          </p:cNvGraphicFramePr>
          <p:nvPr/>
        </p:nvGraphicFramePr>
        <p:xfrm>
          <a:off x="6264275" y="1557338"/>
          <a:ext cx="3060700" cy="4175125"/>
        </p:xfrm>
        <a:graphic>
          <a:graphicData uri="http://schemas.openxmlformats.org/presentationml/2006/ole">
            <mc:AlternateContent xmlns:mc="http://schemas.openxmlformats.org/markup-compatibility/2006">
              <mc:Choice xmlns:v="urn:schemas-microsoft-com:vml" Requires="v">
                <p:oleObj spid="_x0000_s207908" r:id="rId11" imgW="3060457" imgH="4176122" progId="Excel.Chart.8">
                  <p:embed/>
                </p:oleObj>
              </mc:Choice>
              <mc:Fallback>
                <p:oleObj r:id="rId11" imgW="3060457" imgH="4176122" progId="Excel.Chart.8">
                  <p:embed/>
                  <p:pic>
                    <p:nvPicPr>
                      <p:cNvPr id="0" name="Graphique 63"/>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4275" y="1557338"/>
                        <a:ext cx="3060700" cy="417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5" name="ZoneTexte 64"/>
          <p:cNvSpPr txBox="1"/>
          <p:nvPr/>
        </p:nvSpPr>
        <p:spPr>
          <a:xfrm>
            <a:off x="468313" y="6165850"/>
            <a:ext cx="8675687" cy="430213"/>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QS8a</a:t>
            </a:r>
            <a:r>
              <a:rPr lang="fr-FR" sz="1100" dirty="0">
                <a:solidFill>
                  <a:schemeClr val="tx1">
                    <a:lumMod val="75000"/>
                  </a:schemeClr>
                </a:solidFill>
                <a:latin typeface="+mn-lt"/>
              </a:rPr>
              <a:t>. Voici une liste de critères. En général, quelle importance a chacun de ces critères dans le choix de votre destination lorsque vous organisez un voyage en France pour vous-même ?</a:t>
            </a:r>
          </a:p>
        </p:txBody>
      </p:sp>
      <p:sp>
        <p:nvSpPr>
          <p:cNvPr id="69" name="Rectangle à coins arrondis 68"/>
          <p:cNvSpPr/>
          <p:nvPr/>
        </p:nvSpPr>
        <p:spPr>
          <a:xfrm>
            <a:off x="3563938" y="1773238"/>
            <a:ext cx="1223962" cy="287337"/>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rgbClr val="00B050"/>
                </a:solidFill>
              </a:rPr>
              <a:t>ST Important</a:t>
            </a:r>
          </a:p>
        </p:txBody>
      </p:sp>
      <p:graphicFrame>
        <p:nvGraphicFramePr>
          <p:cNvPr id="72" name="Tableau 71"/>
          <p:cNvGraphicFramePr>
            <a:graphicFrameLocks noGrp="1"/>
          </p:cNvGraphicFramePr>
          <p:nvPr/>
        </p:nvGraphicFramePr>
        <p:xfrm>
          <a:off x="3995738" y="1989138"/>
          <a:ext cx="504825" cy="3743325"/>
        </p:xfrm>
        <a:graphic>
          <a:graphicData uri="http://schemas.openxmlformats.org/drawingml/2006/table">
            <a:tbl>
              <a:tblPr firstRow="1" bandRow="1">
                <a:tableStyleId>{2D5ABB26-0587-4C30-8999-92F81FD0307C}</a:tableStyleId>
              </a:tblPr>
              <a:tblGrid>
                <a:gridCol w="504056"/>
              </a:tblGrid>
              <a:tr h="267458">
                <a:tc>
                  <a:txBody>
                    <a:bodyPr/>
                    <a:lstStyle/>
                    <a:p>
                      <a:pPr algn="ctr" fontAlgn="ctr"/>
                      <a:r>
                        <a:rPr lang="fr-FR" sz="1200" b="1" i="0" u="none" strike="noStrike" dirty="0">
                          <a:solidFill>
                            <a:schemeClr val="accent1"/>
                          </a:solidFill>
                          <a:latin typeface="+mn-lt"/>
                        </a:rPr>
                        <a:t>88%</a:t>
                      </a:r>
                    </a:p>
                  </a:txBody>
                  <a:tcPr marL="7639" marR="7639" marT="7639" marB="0" anchor="ctr"/>
                </a:tc>
              </a:tr>
              <a:tr h="267458">
                <a:tc>
                  <a:txBody>
                    <a:bodyPr/>
                    <a:lstStyle/>
                    <a:p>
                      <a:pPr algn="ctr" fontAlgn="ctr"/>
                      <a:r>
                        <a:rPr lang="fr-FR" sz="1200" b="1" i="0" u="none" strike="noStrike" dirty="0">
                          <a:solidFill>
                            <a:schemeClr val="accent1"/>
                          </a:solidFill>
                          <a:latin typeface="+mn-lt"/>
                        </a:rPr>
                        <a:t>79%</a:t>
                      </a:r>
                    </a:p>
                  </a:txBody>
                  <a:tcPr marL="7639" marR="7639" marT="7639" marB="0" anchor="ctr"/>
                </a:tc>
              </a:tr>
              <a:tr h="267458">
                <a:tc>
                  <a:txBody>
                    <a:bodyPr/>
                    <a:lstStyle/>
                    <a:p>
                      <a:pPr algn="ctr" fontAlgn="ctr"/>
                      <a:r>
                        <a:rPr lang="fr-FR" sz="1200" b="1" i="0" u="none" strike="noStrike" dirty="0">
                          <a:solidFill>
                            <a:schemeClr val="accent1"/>
                          </a:solidFill>
                          <a:latin typeface="+mn-lt"/>
                        </a:rPr>
                        <a:t>78%</a:t>
                      </a:r>
                    </a:p>
                  </a:txBody>
                  <a:tcPr marL="7639" marR="7639" marT="7639" marB="0" anchor="ctr"/>
                </a:tc>
              </a:tr>
              <a:tr h="267458">
                <a:tc>
                  <a:txBody>
                    <a:bodyPr/>
                    <a:lstStyle/>
                    <a:p>
                      <a:pPr algn="ctr" fontAlgn="ctr"/>
                      <a:r>
                        <a:rPr lang="fr-FR" sz="1200" b="1" i="0" u="none" strike="noStrike" dirty="0">
                          <a:solidFill>
                            <a:schemeClr val="accent1"/>
                          </a:solidFill>
                          <a:latin typeface="+mn-lt"/>
                        </a:rPr>
                        <a:t>74%</a:t>
                      </a:r>
                    </a:p>
                  </a:txBody>
                  <a:tcPr marL="7639" marR="7639" marT="7639" marB="0" anchor="ctr"/>
                </a:tc>
              </a:tr>
              <a:tr h="267458">
                <a:tc>
                  <a:txBody>
                    <a:bodyPr/>
                    <a:lstStyle/>
                    <a:p>
                      <a:pPr algn="ctr" fontAlgn="ctr"/>
                      <a:r>
                        <a:rPr lang="fr-FR" sz="1200" b="1" i="0" u="none" strike="noStrike" dirty="0">
                          <a:solidFill>
                            <a:schemeClr val="accent1"/>
                          </a:solidFill>
                          <a:latin typeface="+mn-lt"/>
                        </a:rPr>
                        <a:t>73%</a:t>
                      </a:r>
                    </a:p>
                  </a:txBody>
                  <a:tcPr marL="7639" marR="7639" marT="7639" marB="0" anchor="ctr"/>
                </a:tc>
              </a:tr>
              <a:tr h="267458">
                <a:tc>
                  <a:txBody>
                    <a:bodyPr/>
                    <a:lstStyle/>
                    <a:p>
                      <a:pPr algn="ctr" fontAlgn="ctr"/>
                      <a:r>
                        <a:rPr lang="fr-FR" sz="1200" b="1" i="0" u="none" strike="noStrike" dirty="0">
                          <a:solidFill>
                            <a:schemeClr val="accent1"/>
                          </a:solidFill>
                          <a:latin typeface="+mn-lt"/>
                        </a:rPr>
                        <a:t>73%</a:t>
                      </a:r>
                    </a:p>
                  </a:txBody>
                  <a:tcPr marL="7639" marR="7639" marT="7639" marB="0" anchor="ctr"/>
                </a:tc>
              </a:tr>
              <a:tr h="267458">
                <a:tc>
                  <a:txBody>
                    <a:bodyPr/>
                    <a:lstStyle/>
                    <a:p>
                      <a:pPr algn="ctr" fontAlgn="ctr"/>
                      <a:r>
                        <a:rPr lang="fr-FR" sz="1200" b="1" i="0" u="none" strike="noStrike" dirty="0">
                          <a:solidFill>
                            <a:schemeClr val="accent1"/>
                          </a:solidFill>
                          <a:latin typeface="+mn-lt"/>
                        </a:rPr>
                        <a:t>72%</a:t>
                      </a:r>
                    </a:p>
                  </a:txBody>
                  <a:tcPr marL="7639" marR="7639" marT="7639" marB="0" anchor="ctr"/>
                </a:tc>
              </a:tr>
              <a:tr h="267458">
                <a:tc>
                  <a:txBody>
                    <a:bodyPr/>
                    <a:lstStyle/>
                    <a:p>
                      <a:pPr algn="ctr" fontAlgn="ctr"/>
                      <a:r>
                        <a:rPr lang="fr-FR" sz="1200" b="1" i="0" u="none" strike="noStrike" dirty="0">
                          <a:solidFill>
                            <a:schemeClr val="accent1"/>
                          </a:solidFill>
                          <a:latin typeface="+mn-lt"/>
                        </a:rPr>
                        <a:t>69%</a:t>
                      </a:r>
                    </a:p>
                  </a:txBody>
                  <a:tcPr marL="7639" marR="7639" marT="7639" marB="0" anchor="ctr"/>
                </a:tc>
              </a:tr>
              <a:tr h="267458">
                <a:tc>
                  <a:txBody>
                    <a:bodyPr/>
                    <a:lstStyle/>
                    <a:p>
                      <a:pPr algn="ctr" fontAlgn="ctr"/>
                      <a:r>
                        <a:rPr lang="fr-FR" sz="1200" b="1" i="0" u="none" strike="noStrike" dirty="0">
                          <a:solidFill>
                            <a:schemeClr val="accent1"/>
                          </a:solidFill>
                          <a:latin typeface="+mn-lt"/>
                        </a:rPr>
                        <a:t>67%</a:t>
                      </a:r>
                    </a:p>
                  </a:txBody>
                  <a:tcPr marL="7639" marR="7639" marT="7639" marB="0" anchor="ctr"/>
                </a:tc>
              </a:tr>
              <a:tr h="267458">
                <a:tc>
                  <a:txBody>
                    <a:bodyPr/>
                    <a:lstStyle/>
                    <a:p>
                      <a:pPr algn="ctr" fontAlgn="ctr"/>
                      <a:r>
                        <a:rPr lang="fr-FR" sz="1200" b="1" i="0" u="none" strike="noStrike" dirty="0">
                          <a:solidFill>
                            <a:schemeClr val="accent1"/>
                          </a:solidFill>
                          <a:latin typeface="+mn-lt"/>
                        </a:rPr>
                        <a:t>67%</a:t>
                      </a:r>
                    </a:p>
                  </a:txBody>
                  <a:tcPr marL="7639" marR="7639" marT="7639" marB="0" anchor="ctr"/>
                </a:tc>
              </a:tr>
              <a:tr h="267458">
                <a:tc>
                  <a:txBody>
                    <a:bodyPr/>
                    <a:lstStyle/>
                    <a:p>
                      <a:pPr algn="ctr" fontAlgn="ctr"/>
                      <a:r>
                        <a:rPr lang="fr-FR" sz="1200" b="1" i="0" u="none" strike="noStrike" dirty="0">
                          <a:solidFill>
                            <a:schemeClr val="accent1"/>
                          </a:solidFill>
                          <a:latin typeface="+mn-lt"/>
                        </a:rPr>
                        <a:t>56%</a:t>
                      </a:r>
                    </a:p>
                  </a:txBody>
                  <a:tcPr marL="7639" marR="7639" marT="7639" marB="0" anchor="ctr"/>
                </a:tc>
              </a:tr>
              <a:tr h="267458">
                <a:tc>
                  <a:txBody>
                    <a:bodyPr/>
                    <a:lstStyle/>
                    <a:p>
                      <a:pPr algn="ctr" fontAlgn="ctr"/>
                      <a:r>
                        <a:rPr lang="fr-FR" sz="1200" b="1" i="0" u="none" strike="noStrike" dirty="0">
                          <a:solidFill>
                            <a:schemeClr val="accent1"/>
                          </a:solidFill>
                          <a:latin typeface="+mn-lt"/>
                        </a:rPr>
                        <a:t>39%</a:t>
                      </a:r>
                    </a:p>
                  </a:txBody>
                  <a:tcPr marL="7639" marR="7639" marT="7639" marB="0" anchor="ctr"/>
                </a:tc>
              </a:tr>
              <a:tr h="267458">
                <a:tc>
                  <a:txBody>
                    <a:bodyPr/>
                    <a:lstStyle/>
                    <a:p>
                      <a:pPr algn="ctr" fontAlgn="ctr"/>
                      <a:r>
                        <a:rPr lang="fr-FR" sz="1200" b="1" i="0" u="none" strike="noStrike" dirty="0">
                          <a:solidFill>
                            <a:schemeClr val="accent1"/>
                          </a:solidFill>
                          <a:latin typeface="+mn-lt"/>
                        </a:rPr>
                        <a:t>37%</a:t>
                      </a:r>
                    </a:p>
                  </a:txBody>
                  <a:tcPr marL="7639" marR="7639" marT="7639" marB="0" anchor="ctr"/>
                </a:tc>
              </a:tr>
              <a:tr h="267458">
                <a:tc>
                  <a:txBody>
                    <a:bodyPr/>
                    <a:lstStyle/>
                    <a:p>
                      <a:pPr algn="ctr" fontAlgn="ctr"/>
                      <a:r>
                        <a:rPr lang="fr-FR" sz="1200" b="1" i="0" u="none" strike="noStrike" dirty="0">
                          <a:solidFill>
                            <a:schemeClr val="accent1"/>
                          </a:solidFill>
                          <a:latin typeface="+mn-lt"/>
                        </a:rPr>
                        <a:t>30%</a:t>
                      </a:r>
                    </a:p>
                  </a:txBody>
                  <a:tcPr marL="7639" marR="7639" marT="7639" marB="0" anchor="ctr"/>
                </a:tc>
              </a:tr>
            </a:tbl>
          </a:graphicData>
        </a:graphic>
      </p:graphicFrame>
      <p:graphicFrame>
        <p:nvGraphicFramePr>
          <p:cNvPr id="74" name="Tableau 73"/>
          <p:cNvGraphicFramePr>
            <a:graphicFrameLocks noGrp="1"/>
          </p:cNvGraphicFramePr>
          <p:nvPr/>
        </p:nvGraphicFramePr>
        <p:xfrm>
          <a:off x="6227763" y="1989138"/>
          <a:ext cx="504825" cy="3743325"/>
        </p:xfrm>
        <a:graphic>
          <a:graphicData uri="http://schemas.openxmlformats.org/drawingml/2006/table">
            <a:tbl>
              <a:tblPr firstRow="1" bandRow="1">
                <a:tableStyleId>{2D5ABB26-0587-4C30-8999-92F81FD0307C}</a:tableStyleId>
              </a:tblPr>
              <a:tblGrid>
                <a:gridCol w="504056"/>
              </a:tblGrid>
              <a:tr h="267458">
                <a:tc>
                  <a:txBody>
                    <a:bodyPr/>
                    <a:lstStyle/>
                    <a:p>
                      <a:pPr algn="ctr" fontAlgn="ctr"/>
                      <a:r>
                        <a:rPr lang="fr-FR" sz="1200" b="1" i="0" u="none" strike="noStrike" dirty="0">
                          <a:solidFill>
                            <a:schemeClr val="accent1"/>
                          </a:solidFill>
                          <a:latin typeface="+mn-lt"/>
                        </a:rPr>
                        <a:t>93%</a:t>
                      </a:r>
                    </a:p>
                  </a:txBody>
                  <a:tcPr marL="7639" marR="7639" marT="7639" marB="0" anchor="ctr"/>
                </a:tc>
              </a:tr>
              <a:tr h="267458">
                <a:tc>
                  <a:txBody>
                    <a:bodyPr/>
                    <a:lstStyle/>
                    <a:p>
                      <a:pPr algn="ctr" fontAlgn="ctr"/>
                      <a:r>
                        <a:rPr lang="fr-FR" sz="1200" b="1" i="0" u="none" strike="noStrike" dirty="0">
                          <a:solidFill>
                            <a:schemeClr val="accent1"/>
                          </a:solidFill>
                          <a:latin typeface="+mn-lt"/>
                        </a:rPr>
                        <a:t>78%</a:t>
                      </a:r>
                    </a:p>
                  </a:txBody>
                  <a:tcPr marL="7639" marR="7639" marT="7639" marB="0" anchor="ctr"/>
                </a:tc>
              </a:tr>
              <a:tr h="267458">
                <a:tc>
                  <a:txBody>
                    <a:bodyPr/>
                    <a:lstStyle/>
                    <a:p>
                      <a:pPr algn="ctr" fontAlgn="ctr"/>
                      <a:r>
                        <a:rPr lang="fr-FR" sz="1200" b="1" i="0" u="none" strike="noStrike" dirty="0">
                          <a:solidFill>
                            <a:schemeClr val="accent1"/>
                          </a:solidFill>
                          <a:latin typeface="+mn-lt"/>
                        </a:rPr>
                        <a:t>82%</a:t>
                      </a:r>
                    </a:p>
                  </a:txBody>
                  <a:tcPr marL="7639" marR="7639" marT="7639" marB="0" anchor="ctr"/>
                </a:tc>
              </a:tr>
              <a:tr h="267458">
                <a:tc>
                  <a:txBody>
                    <a:bodyPr/>
                    <a:lstStyle/>
                    <a:p>
                      <a:pPr algn="ctr" fontAlgn="ctr"/>
                      <a:r>
                        <a:rPr lang="fr-FR" sz="1200" b="1" i="0" u="none" strike="noStrike" dirty="0">
                          <a:solidFill>
                            <a:schemeClr val="accent1"/>
                          </a:solidFill>
                          <a:latin typeface="+mn-lt"/>
                        </a:rPr>
                        <a:t>77%</a:t>
                      </a:r>
                    </a:p>
                  </a:txBody>
                  <a:tcPr marL="7639" marR="7639" marT="7639" marB="0" anchor="ctr"/>
                </a:tc>
              </a:tr>
              <a:tr h="267458">
                <a:tc>
                  <a:txBody>
                    <a:bodyPr/>
                    <a:lstStyle/>
                    <a:p>
                      <a:pPr algn="ctr" fontAlgn="ctr"/>
                      <a:r>
                        <a:rPr lang="fr-FR" sz="1200" b="1" i="0" u="none" strike="noStrike" dirty="0">
                          <a:solidFill>
                            <a:schemeClr val="accent1"/>
                          </a:solidFill>
                          <a:latin typeface="+mn-lt"/>
                        </a:rPr>
                        <a:t>74%</a:t>
                      </a:r>
                    </a:p>
                  </a:txBody>
                  <a:tcPr marL="7639" marR="7639" marT="7639" marB="0" anchor="ctr"/>
                </a:tc>
              </a:tr>
              <a:tr h="267458">
                <a:tc>
                  <a:txBody>
                    <a:bodyPr/>
                    <a:lstStyle/>
                    <a:p>
                      <a:pPr algn="ctr" fontAlgn="ctr"/>
                      <a:r>
                        <a:rPr lang="fr-FR" sz="1200" b="1" i="0" u="none" strike="noStrike" dirty="0">
                          <a:solidFill>
                            <a:schemeClr val="accent1"/>
                          </a:solidFill>
                          <a:latin typeface="+mn-lt"/>
                        </a:rPr>
                        <a:t>76%</a:t>
                      </a:r>
                    </a:p>
                  </a:txBody>
                  <a:tcPr marL="7639" marR="7639" marT="7639" marB="0" anchor="ctr"/>
                </a:tc>
              </a:tr>
              <a:tr h="267458">
                <a:tc>
                  <a:txBody>
                    <a:bodyPr/>
                    <a:lstStyle/>
                    <a:p>
                      <a:pPr algn="ctr" fontAlgn="ctr"/>
                      <a:r>
                        <a:rPr lang="fr-FR" sz="1200" b="1" i="0" u="none" strike="noStrike" dirty="0">
                          <a:solidFill>
                            <a:schemeClr val="accent1"/>
                          </a:solidFill>
                          <a:latin typeface="+mn-lt"/>
                        </a:rPr>
                        <a:t>71%</a:t>
                      </a:r>
                    </a:p>
                  </a:txBody>
                  <a:tcPr marL="7639" marR="7639" marT="7639" marB="0" anchor="ctr"/>
                </a:tc>
              </a:tr>
              <a:tr h="267458">
                <a:tc>
                  <a:txBody>
                    <a:bodyPr/>
                    <a:lstStyle/>
                    <a:p>
                      <a:pPr algn="ctr" fontAlgn="ctr"/>
                      <a:r>
                        <a:rPr lang="fr-FR" sz="1200" b="1" i="0" u="none" strike="noStrike" dirty="0">
                          <a:solidFill>
                            <a:schemeClr val="accent1"/>
                          </a:solidFill>
                          <a:latin typeface="+mn-lt"/>
                        </a:rPr>
                        <a:t>69%</a:t>
                      </a:r>
                    </a:p>
                  </a:txBody>
                  <a:tcPr marL="7639" marR="7639" marT="7639" marB="0" anchor="ctr"/>
                </a:tc>
              </a:tr>
              <a:tr h="267458">
                <a:tc>
                  <a:txBody>
                    <a:bodyPr/>
                    <a:lstStyle/>
                    <a:p>
                      <a:pPr algn="ctr" fontAlgn="ctr"/>
                      <a:r>
                        <a:rPr lang="fr-FR" sz="1200" b="1" i="0" u="none" strike="noStrike" dirty="0">
                          <a:solidFill>
                            <a:schemeClr val="accent1"/>
                          </a:solidFill>
                          <a:latin typeface="+mn-lt"/>
                        </a:rPr>
                        <a:t>78%</a:t>
                      </a:r>
                    </a:p>
                  </a:txBody>
                  <a:tcPr marL="7639" marR="7639" marT="7639" marB="0" anchor="ctr"/>
                </a:tc>
              </a:tr>
              <a:tr h="267458">
                <a:tc>
                  <a:txBody>
                    <a:bodyPr/>
                    <a:lstStyle/>
                    <a:p>
                      <a:pPr algn="ctr" fontAlgn="ctr"/>
                      <a:r>
                        <a:rPr lang="fr-FR" sz="1200" b="1" i="0" u="none" strike="noStrike" dirty="0">
                          <a:solidFill>
                            <a:schemeClr val="accent1"/>
                          </a:solidFill>
                          <a:latin typeface="+mn-lt"/>
                        </a:rPr>
                        <a:t>68%</a:t>
                      </a:r>
                    </a:p>
                  </a:txBody>
                  <a:tcPr marL="7639" marR="7639" marT="7639" marB="0" anchor="ctr"/>
                </a:tc>
              </a:tr>
              <a:tr h="267458">
                <a:tc>
                  <a:txBody>
                    <a:bodyPr/>
                    <a:lstStyle/>
                    <a:p>
                      <a:pPr algn="ctr" fontAlgn="ctr"/>
                      <a:r>
                        <a:rPr lang="fr-FR" sz="1200" b="1" i="0" u="none" strike="noStrike" dirty="0">
                          <a:solidFill>
                            <a:schemeClr val="accent1"/>
                          </a:solidFill>
                          <a:latin typeface="+mn-lt"/>
                        </a:rPr>
                        <a:t>62%</a:t>
                      </a:r>
                    </a:p>
                  </a:txBody>
                  <a:tcPr marL="7639" marR="7639" marT="7639" marB="0" anchor="ctr"/>
                </a:tc>
              </a:tr>
              <a:tr h="267458">
                <a:tc>
                  <a:txBody>
                    <a:bodyPr/>
                    <a:lstStyle/>
                    <a:p>
                      <a:pPr algn="ctr" fontAlgn="ctr"/>
                      <a:r>
                        <a:rPr lang="fr-FR" sz="1200" b="1" i="0" u="none" strike="noStrike" dirty="0">
                          <a:solidFill>
                            <a:schemeClr val="accent1"/>
                          </a:solidFill>
                          <a:latin typeface="+mn-lt"/>
                        </a:rPr>
                        <a:t>75%</a:t>
                      </a:r>
                    </a:p>
                  </a:txBody>
                  <a:tcPr marL="7639" marR="7639" marT="7639" marB="0" anchor="ctr"/>
                </a:tc>
              </a:tr>
              <a:tr h="267458">
                <a:tc>
                  <a:txBody>
                    <a:bodyPr/>
                    <a:lstStyle/>
                    <a:p>
                      <a:pPr algn="ctr" fontAlgn="ctr"/>
                      <a:r>
                        <a:rPr lang="fr-FR" sz="1200" b="1" i="0" u="none" strike="noStrike" dirty="0">
                          <a:solidFill>
                            <a:schemeClr val="accent1"/>
                          </a:solidFill>
                          <a:latin typeface="+mn-lt"/>
                        </a:rPr>
                        <a:t>54%</a:t>
                      </a:r>
                    </a:p>
                  </a:txBody>
                  <a:tcPr marL="7639" marR="7639" marT="7639" marB="0" anchor="ctr"/>
                </a:tc>
              </a:tr>
              <a:tr h="267458">
                <a:tc>
                  <a:txBody>
                    <a:bodyPr/>
                    <a:lstStyle/>
                    <a:p>
                      <a:pPr algn="ctr" fontAlgn="ctr"/>
                      <a:r>
                        <a:rPr lang="fr-FR" sz="1200" b="1" i="0" u="none" strike="noStrike" dirty="0">
                          <a:solidFill>
                            <a:schemeClr val="accent1"/>
                          </a:solidFill>
                          <a:latin typeface="+mn-lt"/>
                        </a:rPr>
                        <a:t>38%</a:t>
                      </a:r>
                    </a:p>
                  </a:txBody>
                  <a:tcPr marL="7639" marR="7639" marT="7639" marB="0" anchor="ctr"/>
                </a:tc>
              </a:tr>
            </a:tbl>
          </a:graphicData>
        </a:graphic>
      </p:graphicFrame>
      <p:graphicFrame>
        <p:nvGraphicFramePr>
          <p:cNvPr id="75" name="Tableau 74"/>
          <p:cNvGraphicFramePr>
            <a:graphicFrameLocks noGrp="1"/>
          </p:cNvGraphicFramePr>
          <p:nvPr/>
        </p:nvGraphicFramePr>
        <p:xfrm>
          <a:off x="8459788" y="1989138"/>
          <a:ext cx="504825" cy="3743325"/>
        </p:xfrm>
        <a:graphic>
          <a:graphicData uri="http://schemas.openxmlformats.org/drawingml/2006/table">
            <a:tbl>
              <a:tblPr firstRow="1" bandRow="1">
                <a:tableStyleId>{2D5ABB26-0587-4C30-8999-92F81FD0307C}</a:tableStyleId>
              </a:tblPr>
              <a:tblGrid>
                <a:gridCol w="504056"/>
              </a:tblGrid>
              <a:tr h="267458">
                <a:tc>
                  <a:txBody>
                    <a:bodyPr/>
                    <a:lstStyle/>
                    <a:p>
                      <a:pPr algn="ctr" fontAlgn="ctr"/>
                      <a:r>
                        <a:rPr lang="fr-FR" sz="1200" b="1" i="0" u="none" strike="noStrike" dirty="0">
                          <a:solidFill>
                            <a:schemeClr val="accent1"/>
                          </a:solidFill>
                          <a:latin typeface="+mn-lt"/>
                        </a:rPr>
                        <a:t>91%</a:t>
                      </a:r>
                    </a:p>
                  </a:txBody>
                  <a:tcPr marL="7639" marR="7639" marT="7639" marB="0" anchor="ctr"/>
                </a:tc>
              </a:tr>
              <a:tr h="267458">
                <a:tc>
                  <a:txBody>
                    <a:bodyPr/>
                    <a:lstStyle/>
                    <a:p>
                      <a:pPr algn="ctr" fontAlgn="ctr"/>
                      <a:r>
                        <a:rPr lang="fr-FR" sz="1200" b="1" i="0" u="none" strike="noStrike" dirty="0">
                          <a:solidFill>
                            <a:schemeClr val="accent1"/>
                          </a:solidFill>
                          <a:latin typeface="+mn-lt"/>
                        </a:rPr>
                        <a:t>73%</a:t>
                      </a:r>
                    </a:p>
                  </a:txBody>
                  <a:tcPr marL="7639" marR="7639" marT="7639" marB="0" anchor="ctr"/>
                </a:tc>
              </a:tr>
              <a:tr h="267458">
                <a:tc>
                  <a:txBody>
                    <a:bodyPr/>
                    <a:lstStyle/>
                    <a:p>
                      <a:pPr algn="ctr" fontAlgn="ctr"/>
                      <a:r>
                        <a:rPr lang="fr-FR" sz="1200" b="1" i="0" u="none" strike="noStrike" dirty="0">
                          <a:solidFill>
                            <a:schemeClr val="accent1"/>
                          </a:solidFill>
                          <a:latin typeface="+mn-lt"/>
                        </a:rPr>
                        <a:t>77%</a:t>
                      </a:r>
                    </a:p>
                  </a:txBody>
                  <a:tcPr marL="7639" marR="7639" marT="7639" marB="0" anchor="ctr"/>
                </a:tc>
              </a:tr>
              <a:tr h="267458">
                <a:tc>
                  <a:txBody>
                    <a:bodyPr/>
                    <a:lstStyle/>
                    <a:p>
                      <a:pPr algn="ctr" fontAlgn="ctr"/>
                      <a:r>
                        <a:rPr lang="fr-FR" sz="1200" b="1" i="0" u="none" strike="noStrike" dirty="0">
                          <a:solidFill>
                            <a:schemeClr val="accent1"/>
                          </a:solidFill>
                          <a:latin typeface="+mn-lt"/>
                        </a:rPr>
                        <a:t>83%</a:t>
                      </a:r>
                    </a:p>
                  </a:txBody>
                  <a:tcPr marL="7639" marR="7639" marT="7639" marB="0" anchor="ctr"/>
                </a:tc>
              </a:tr>
              <a:tr h="267458">
                <a:tc>
                  <a:txBody>
                    <a:bodyPr/>
                    <a:lstStyle/>
                    <a:p>
                      <a:pPr algn="ctr" fontAlgn="ctr"/>
                      <a:r>
                        <a:rPr lang="fr-FR" sz="1200" b="1" i="0" u="none" strike="noStrike" dirty="0">
                          <a:solidFill>
                            <a:schemeClr val="accent1"/>
                          </a:solidFill>
                          <a:latin typeface="+mn-lt"/>
                        </a:rPr>
                        <a:t>71%</a:t>
                      </a:r>
                    </a:p>
                  </a:txBody>
                  <a:tcPr marL="7639" marR="7639" marT="7639" marB="0" anchor="ctr"/>
                </a:tc>
              </a:tr>
              <a:tr h="267458">
                <a:tc>
                  <a:txBody>
                    <a:bodyPr/>
                    <a:lstStyle/>
                    <a:p>
                      <a:pPr algn="ctr" fontAlgn="ctr"/>
                      <a:r>
                        <a:rPr lang="fr-FR" sz="1200" b="1" i="0" u="none" strike="noStrike" dirty="0">
                          <a:solidFill>
                            <a:schemeClr val="accent1"/>
                          </a:solidFill>
                          <a:latin typeface="+mn-lt"/>
                        </a:rPr>
                        <a:t>75%</a:t>
                      </a:r>
                    </a:p>
                  </a:txBody>
                  <a:tcPr marL="7639" marR="7639" marT="7639" marB="0" anchor="ctr"/>
                </a:tc>
              </a:tr>
              <a:tr h="267458">
                <a:tc>
                  <a:txBody>
                    <a:bodyPr/>
                    <a:lstStyle/>
                    <a:p>
                      <a:pPr algn="ctr" fontAlgn="ctr"/>
                      <a:r>
                        <a:rPr lang="fr-FR" sz="1200" b="1" i="0" u="none" strike="noStrike" dirty="0">
                          <a:solidFill>
                            <a:schemeClr val="accent1"/>
                          </a:solidFill>
                          <a:latin typeface="+mn-lt"/>
                        </a:rPr>
                        <a:t>69%</a:t>
                      </a:r>
                    </a:p>
                  </a:txBody>
                  <a:tcPr marL="7639" marR="7639" marT="7639" marB="0" anchor="ctr"/>
                </a:tc>
              </a:tr>
              <a:tr h="267458">
                <a:tc>
                  <a:txBody>
                    <a:bodyPr/>
                    <a:lstStyle/>
                    <a:p>
                      <a:pPr algn="ctr" fontAlgn="ctr"/>
                      <a:r>
                        <a:rPr lang="fr-FR" sz="1200" b="1" i="0" u="none" strike="noStrike" dirty="0">
                          <a:solidFill>
                            <a:schemeClr val="accent1"/>
                          </a:solidFill>
                          <a:latin typeface="+mn-lt"/>
                        </a:rPr>
                        <a:t>62%</a:t>
                      </a:r>
                    </a:p>
                  </a:txBody>
                  <a:tcPr marL="7639" marR="7639" marT="7639" marB="0" anchor="ctr"/>
                </a:tc>
              </a:tr>
              <a:tr h="267458">
                <a:tc>
                  <a:txBody>
                    <a:bodyPr/>
                    <a:lstStyle/>
                    <a:p>
                      <a:pPr algn="ctr" fontAlgn="ctr"/>
                      <a:r>
                        <a:rPr lang="fr-FR" sz="1200" b="1" i="0" u="none" strike="noStrike" dirty="0">
                          <a:solidFill>
                            <a:schemeClr val="accent1"/>
                          </a:solidFill>
                          <a:latin typeface="+mn-lt"/>
                        </a:rPr>
                        <a:t>65%</a:t>
                      </a:r>
                    </a:p>
                  </a:txBody>
                  <a:tcPr marL="7639" marR="7639" marT="7639" marB="0" anchor="ctr"/>
                </a:tc>
              </a:tr>
              <a:tr h="267458">
                <a:tc>
                  <a:txBody>
                    <a:bodyPr/>
                    <a:lstStyle/>
                    <a:p>
                      <a:pPr algn="ctr" fontAlgn="ctr"/>
                      <a:r>
                        <a:rPr lang="fr-FR" sz="1200" b="1" i="0" u="none" strike="noStrike" dirty="0">
                          <a:solidFill>
                            <a:schemeClr val="accent1"/>
                          </a:solidFill>
                          <a:latin typeface="+mn-lt"/>
                        </a:rPr>
                        <a:t>61%</a:t>
                      </a:r>
                    </a:p>
                  </a:txBody>
                  <a:tcPr marL="7639" marR="7639" marT="7639" marB="0" anchor="ctr"/>
                </a:tc>
              </a:tr>
              <a:tr h="267458">
                <a:tc>
                  <a:txBody>
                    <a:bodyPr/>
                    <a:lstStyle/>
                    <a:p>
                      <a:pPr algn="ctr" fontAlgn="ctr"/>
                      <a:r>
                        <a:rPr lang="fr-FR" sz="1200" b="1" i="0" u="none" strike="noStrike" dirty="0">
                          <a:solidFill>
                            <a:schemeClr val="accent1"/>
                          </a:solidFill>
                          <a:latin typeface="+mn-lt"/>
                        </a:rPr>
                        <a:t>64%</a:t>
                      </a:r>
                    </a:p>
                  </a:txBody>
                  <a:tcPr marL="7639" marR="7639" marT="7639" marB="0" anchor="ctr"/>
                </a:tc>
              </a:tr>
              <a:tr h="267458">
                <a:tc>
                  <a:txBody>
                    <a:bodyPr/>
                    <a:lstStyle/>
                    <a:p>
                      <a:pPr algn="ctr" fontAlgn="ctr"/>
                      <a:r>
                        <a:rPr lang="fr-FR" sz="1200" b="1" i="0" u="none" strike="noStrike" dirty="0">
                          <a:solidFill>
                            <a:schemeClr val="accent1"/>
                          </a:solidFill>
                          <a:latin typeface="+mn-lt"/>
                        </a:rPr>
                        <a:t>37%</a:t>
                      </a:r>
                    </a:p>
                  </a:txBody>
                  <a:tcPr marL="7639" marR="7639" marT="7639" marB="0" anchor="ctr"/>
                </a:tc>
              </a:tr>
              <a:tr h="267458">
                <a:tc>
                  <a:txBody>
                    <a:bodyPr/>
                    <a:lstStyle/>
                    <a:p>
                      <a:pPr algn="ctr" fontAlgn="ctr"/>
                      <a:r>
                        <a:rPr lang="fr-FR" sz="1200" b="1" i="0" u="none" strike="noStrike" dirty="0">
                          <a:solidFill>
                            <a:schemeClr val="accent1"/>
                          </a:solidFill>
                          <a:latin typeface="+mn-lt"/>
                        </a:rPr>
                        <a:t>31%</a:t>
                      </a:r>
                    </a:p>
                  </a:txBody>
                  <a:tcPr marL="7639" marR="7639" marT="7639" marB="0" anchor="ctr"/>
                </a:tc>
              </a:tr>
              <a:tr h="267458">
                <a:tc>
                  <a:txBody>
                    <a:bodyPr/>
                    <a:lstStyle/>
                    <a:p>
                      <a:pPr algn="ctr" fontAlgn="ctr"/>
                      <a:r>
                        <a:rPr lang="fr-FR" sz="1200" b="1" i="0" u="none" strike="noStrike" dirty="0">
                          <a:solidFill>
                            <a:schemeClr val="accent1"/>
                          </a:solidFill>
                          <a:latin typeface="+mn-lt"/>
                        </a:rPr>
                        <a:t>25%</a:t>
                      </a:r>
                    </a:p>
                  </a:txBody>
                  <a:tcPr marL="7639" marR="7639" marT="7639" marB="0" anchor="ctr"/>
                </a:tc>
              </a:tr>
            </a:tbl>
          </a:graphicData>
        </a:graphic>
      </p:graphicFrame>
      <p:sp>
        <p:nvSpPr>
          <p:cNvPr id="76" name="Ellipse 75"/>
          <p:cNvSpPr/>
          <p:nvPr/>
        </p:nvSpPr>
        <p:spPr>
          <a:xfrm>
            <a:off x="6300788" y="1989138"/>
            <a:ext cx="358775"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77" name="Ellipse 76"/>
          <p:cNvSpPr/>
          <p:nvPr/>
        </p:nvSpPr>
        <p:spPr>
          <a:xfrm>
            <a:off x="5508625" y="2781300"/>
            <a:ext cx="358775"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78" name="Ellipse 77"/>
          <p:cNvSpPr/>
          <p:nvPr/>
        </p:nvSpPr>
        <p:spPr>
          <a:xfrm>
            <a:off x="4932363" y="4868863"/>
            <a:ext cx="360362"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79" name="Ellipse 78"/>
          <p:cNvSpPr/>
          <p:nvPr/>
        </p:nvSpPr>
        <p:spPr>
          <a:xfrm>
            <a:off x="5435600" y="4941888"/>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80" name="Ellipse 79"/>
          <p:cNvSpPr/>
          <p:nvPr/>
        </p:nvSpPr>
        <p:spPr>
          <a:xfrm>
            <a:off x="6300788" y="4941888"/>
            <a:ext cx="358775"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81" name="Ellipse 80"/>
          <p:cNvSpPr/>
          <p:nvPr/>
        </p:nvSpPr>
        <p:spPr>
          <a:xfrm>
            <a:off x="6300788" y="4149725"/>
            <a:ext cx="358775"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82" name="Ellipse 81"/>
          <p:cNvSpPr/>
          <p:nvPr/>
        </p:nvSpPr>
        <p:spPr>
          <a:xfrm>
            <a:off x="5508625" y="4076700"/>
            <a:ext cx="358775"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83" name="Ellipse 82"/>
          <p:cNvSpPr/>
          <p:nvPr/>
        </p:nvSpPr>
        <p:spPr>
          <a:xfrm>
            <a:off x="6300788" y="5229225"/>
            <a:ext cx="358775"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84" name="Ellipse 83"/>
          <p:cNvSpPr/>
          <p:nvPr/>
        </p:nvSpPr>
        <p:spPr>
          <a:xfrm>
            <a:off x="5292725" y="5157788"/>
            <a:ext cx="358775"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85" name="Ellipse 84"/>
          <p:cNvSpPr/>
          <p:nvPr/>
        </p:nvSpPr>
        <p:spPr>
          <a:xfrm>
            <a:off x="4932363" y="5157788"/>
            <a:ext cx="360362"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86" name="Ellipse 85"/>
          <p:cNvSpPr/>
          <p:nvPr/>
        </p:nvSpPr>
        <p:spPr>
          <a:xfrm>
            <a:off x="6300788" y="5445125"/>
            <a:ext cx="358775"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87" name="Ellipse 86"/>
          <p:cNvSpPr/>
          <p:nvPr/>
        </p:nvSpPr>
        <p:spPr>
          <a:xfrm>
            <a:off x="5148263" y="5445125"/>
            <a:ext cx="360362"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88" name="Ellipse 87"/>
          <p:cNvSpPr/>
          <p:nvPr/>
        </p:nvSpPr>
        <p:spPr>
          <a:xfrm>
            <a:off x="4787900" y="5445125"/>
            <a:ext cx="360363"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89" name="Ellipse 88"/>
          <p:cNvSpPr/>
          <p:nvPr/>
        </p:nvSpPr>
        <p:spPr>
          <a:xfrm>
            <a:off x="6300788" y="2492375"/>
            <a:ext cx="358775"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90" name="Ellipse 89"/>
          <p:cNvSpPr/>
          <p:nvPr/>
        </p:nvSpPr>
        <p:spPr>
          <a:xfrm>
            <a:off x="6300788" y="4652963"/>
            <a:ext cx="358775"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91" name="Ellipse 90"/>
          <p:cNvSpPr/>
          <p:nvPr/>
        </p:nvSpPr>
        <p:spPr>
          <a:xfrm>
            <a:off x="7740650" y="4652963"/>
            <a:ext cx="360363"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93" name="Espace réservé du texte 4"/>
          <p:cNvSpPr txBox="1">
            <a:spLocks/>
          </p:cNvSpPr>
          <p:nvPr>
            <p:custDataLst>
              <p:tags r:id="rId4"/>
            </p:custDataLst>
          </p:nvPr>
        </p:nvSpPr>
        <p:spPr>
          <a:xfrm>
            <a:off x="4495800" y="1268760"/>
            <a:ext cx="1732384" cy="323984"/>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Familles</a:t>
            </a:r>
            <a:endParaRPr lang="fr-FR" sz="1200" i="1" dirty="0">
              <a:solidFill>
                <a:schemeClr val="bg1"/>
              </a:solidFill>
              <a:latin typeface="+mn-lt"/>
              <a:ea typeface="ＭＳ Ｐゴシック" pitchFamily="1" charset="-128"/>
              <a:cs typeface="Arial" pitchFamily="34" charset="0"/>
            </a:endParaRPr>
          </a:p>
        </p:txBody>
      </p:sp>
      <p:sp>
        <p:nvSpPr>
          <p:cNvPr id="94" name="ZoneTexte 93"/>
          <p:cNvSpPr txBox="1"/>
          <p:nvPr/>
        </p:nvSpPr>
        <p:spPr>
          <a:xfrm>
            <a:off x="7956550" y="5743575"/>
            <a:ext cx="1152525" cy="277813"/>
          </a:xfrm>
          <a:prstGeom prst="rect">
            <a:avLst/>
          </a:prstGeom>
          <a:noFill/>
        </p:spPr>
        <p:txBody>
          <a:bodyPr>
            <a:spAutoFit/>
          </a:bodyPr>
          <a:lstStyle/>
          <a:p>
            <a:pPr fontAlgn="auto">
              <a:spcBef>
                <a:spcPts val="0"/>
              </a:spcBef>
              <a:spcAft>
                <a:spcPts val="0"/>
              </a:spcAft>
              <a:buClr>
                <a:schemeClr val="bg2">
                  <a:lumMod val="75000"/>
                </a:schemeClr>
              </a:buClr>
              <a:defRPr/>
            </a:pPr>
            <a:r>
              <a:rPr lang="fr-FR" sz="1200" dirty="0">
                <a:solidFill>
                  <a:schemeClr val="tx1">
                    <a:lumMod val="50000"/>
                  </a:schemeClr>
                </a:solidFill>
                <a:latin typeface="+mn-lt"/>
              </a:rPr>
              <a:t>* Base faible</a:t>
            </a:r>
          </a:p>
        </p:txBody>
      </p:sp>
      <p:sp>
        <p:nvSpPr>
          <p:cNvPr id="53" name="Rectangle à coins arrondis 52"/>
          <p:cNvSpPr/>
          <p:nvPr/>
        </p:nvSpPr>
        <p:spPr>
          <a:xfrm>
            <a:off x="5867400" y="1773238"/>
            <a:ext cx="1225550" cy="287337"/>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rgbClr val="00B050"/>
                </a:solidFill>
              </a:rPr>
              <a:t>ST Important</a:t>
            </a:r>
          </a:p>
        </p:txBody>
      </p:sp>
      <p:sp>
        <p:nvSpPr>
          <p:cNvPr id="54" name="Rectangle à coins arrondis 53"/>
          <p:cNvSpPr/>
          <p:nvPr/>
        </p:nvSpPr>
        <p:spPr>
          <a:xfrm>
            <a:off x="8027988" y="1773238"/>
            <a:ext cx="1223962" cy="287337"/>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rgbClr val="00B050"/>
                </a:solidFill>
              </a:rPr>
              <a:t>ST Important</a:t>
            </a:r>
          </a:p>
        </p:txBody>
      </p:sp>
      <p:cxnSp>
        <p:nvCxnSpPr>
          <p:cNvPr id="52" name="Connecteur droit 51"/>
          <p:cNvCxnSpPr/>
          <p:nvPr/>
        </p:nvCxnSpPr>
        <p:spPr>
          <a:xfrm>
            <a:off x="0" y="2997200"/>
            <a:ext cx="914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p:nvCxnSpPr>
        <p:spPr>
          <a:xfrm>
            <a:off x="36513" y="4076700"/>
            <a:ext cx="914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a:off x="36513" y="5157788"/>
            <a:ext cx="914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8897" name="Graphique 62"/>
          <p:cNvGraphicFramePr>
            <a:graphicFrameLocks/>
          </p:cNvGraphicFramePr>
          <p:nvPr/>
        </p:nvGraphicFramePr>
        <p:xfrm>
          <a:off x="5003800" y="1557338"/>
          <a:ext cx="3889375" cy="4175125"/>
        </p:xfrm>
        <a:graphic>
          <a:graphicData uri="http://schemas.openxmlformats.org/presentationml/2006/ole">
            <mc:AlternateContent xmlns:mc="http://schemas.openxmlformats.org/markup-compatibility/2006">
              <mc:Choice xmlns:v="urn:schemas-microsoft-com:vml" Requires="v">
                <p:oleObj spid="_x0000_s208914" r:id="rId6" imgW="3889585" imgH="4176122" progId="Excel.Chart.8">
                  <p:embed/>
                </p:oleObj>
              </mc:Choice>
              <mc:Fallback>
                <p:oleObj r:id="rId6" imgW="3889585" imgH="4176122" progId="Excel.Chart.8">
                  <p:embed/>
                  <p:pic>
                    <p:nvPicPr>
                      <p:cNvPr id="0" name="Graphique 6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3800" y="1557338"/>
                        <a:ext cx="3889375" cy="417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 name="Tableau 67"/>
          <p:cNvGraphicFramePr>
            <a:graphicFrameLocks noGrp="1"/>
          </p:cNvGraphicFramePr>
          <p:nvPr/>
        </p:nvGraphicFramePr>
        <p:xfrm>
          <a:off x="0" y="1989138"/>
          <a:ext cx="2916238" cy="3709987"/>
        </p:xfrm>
        <a:graphic>
          <a:graphicData uri="http://schemas.openxmlformats.org/drawingml/2006/table">
            <a:tbl>
              <a:tblPr firstRow="1" bandRow="1">
                <a:tableStyleId>{2D5ABB26-0587-4C30-8999-92F81FD0307C}</a:tableStyleId>
              </a:tblPr>
              <a:tblGrid>
                <a:gridCol w="2915816"/>
              </a:tblGrid>
              <a:tr h="288467">
                <a:tc>
                  <a:txBody>
                    <a:bodyPr/>
                    <a:lstStyle/>
                    <a:p>
                      <a:pPr algn="r" rtl="0" fontAlgn="ctr"/>
                      <a:r>
                        <a:rPr lang="fr-FR" sz="900" b="1" i="0" u="none" strike="noStrike" dirty="0">
                          <a:solidFill>
                            <a:srgbClr val="000000"/>
                          </a:solidFill>
                          <a:latin typeface="+mn-lt"/>
                        </a:rPr>
                        <a:t>Le type d'hébergement disponible (camping, hôtel, chez de la famille...)</a:t>
                      </a:r>
                    </a:p>
                  </a:txBody>
                  <a:tcPr marL="9525" marR="9525" marT="9525" marB="0" anchor="ctr"/>
                </a:tc>
              </a:tr>
              <a:tr h="262616">
                <a:tc>
                  <a:txBody>
                    <a:bodyPr/>
                    <a:lstStyle/>
                    <a:p>
                      <a:pPr algn="r" rtl="0" fontAlgn="ctr"/>
                      <a:r>
                        <a:rPr lang="fr-FR" sz="900" b="1" i="0" u="none" strike="noStrike">
                          <a:solidFill>
                            <a:srgbClr val="000000"/>
                          </a:solidFill>
                          <a:latin typeface="+mn-lt"/>
                        </a:rPr>
                        <a:t>La saison du voyage (haute ou basse saison)</a:t>
                      </a:r>
                    </a:p>
                  </a:txBody>
                  <a:tcPr marL="9525" marR="9525" marT="9525" marB="0" anchor="ctr"/>
                </a:tc>
              </a:tr>
              <a:tr h="288467">
                <a:tc>
                  <a:txBody>
                    <a:bodyPr/>
                    <a:lstStyle/>
                    <a:p>
                      <a:pPr algn="r" rtl="0" fontAlgn="ctr"/>
                      <a:r>
                        <a:rPr lang="fr-FR" sz="900" b="1" i="0" u="none" strike="noStrike" dirty="0">
                          <a:solidFill>
                            <a:srgbClr val="000000"/>
                          </a:solidFill>
                          <a:latin typeface="+mn-lt"/>
                        </a:rPr>
                        <a:t>Les distances entre le lieu d'hébergement et les activités à faire</a:t>
                      </a:r>
                    </a:p>
                  </a:txBody>
                  <a:tcPr marL="9525" marR="9525" marT="9525" marB="0" anchor="ctr"/>
                </a:tc>
              </a:tr>
              <a:tr h="240569">
                <a:tc>
                  <a:txBody>
                    <a:bodyPr/>
                    <a:lstStyle/>
                    <a:p>
                      <a:pPr algn="r" rtl="0" fontAlgn="ctr"/>
                      <a:r>
                        <a:rPr lang="fr-FR" sz="900" b="1" i="0" u="none" strike="noStrike" dirty="0">
                          <a:solidFill>
                            <a:srgbClr val="000000"/>
                          </a:solidFill>
                          <a:latin typeface="+mn-lt"/>
                        </a:rPr>
                        <a:t>Le temps de trajet  pour y aller</a:t>
                      </a:r>
                    </a:p>
                  </a:txBody>
                  <a:tcPr marL="9525" marR="9525" marT="9525" marB="0" anchor="ctr"/>
                </a:tc>
              </a:tr>
              <a:tr h="265985">
                <a:tc>
                  <a:txBody>
                    <a:bodyPr/>
                    <a:lstStyle/>
                    <a:p>
                      <a:pPr algn="r" rtl="0" fontAlgn="ctr"/>
                      <a:r>
                        <a:rPr lang="fr-FR" sz="900" b="1" i="0" u="none" strike="noStrike" dirty="0">
                          <a:solidFill>
                            <a:srgbClr val="000000"/>
                          </a:solidFill>
                          <a:latin typeface="+mn-lt"/>
                        </a:rPr>
                        <a:t>Le mode de transport pour y aller (avion, TGV, voiture...)</a:t>
                      </a:r>
                    </a:p>
                  </a:txBody>
                  <a:tcPr marL="9525" marR="9525" marT="9525" marB="0" anchor="ctr"/>
                </a:tc>
              </a:tr>
              <a:tr h="262616">
                <a:tc>
                  <a:txBody>
                    <a:bodyPr/>
                    <a:lstStyle/>
                    <a:p>
                      <a:pPr algn="r" rtl="0" fontAlgn="ctr"/>
                      <a:r>
                        <a:rPr lang="fr-FR" sz="900" b="1" i="0" u="none" strike="noStrike" dirty="0">
                          <a:solidFill>
                            <a:srgbClr val="000000"/>
                          </a:solidFill>
                          <a:latin typeface="+mn-lt"/>
                        </a:rPr>
                        <a:t>Les activités culturelles</a:t>
                      </a:r>
                    </a:p>
                  </a:txBody>
                  <a:tcPr marL="9525" marR="9525" marT="9525" marB="0" anchor="ctr"/>
                </a:tc>
              </a:tr>
              <a:tr h="262616">
                <a:tc>
                  <a:txBody>
                    <a:bodyPr/>
                    <a:lstStyle/>
                    <a:p>
                      <a:pPr algn="r" rtl="0" fontAlgn="ctr"/>
                      <a:r>
                        <a:rPr lang="fr-FR" sz="900" b="1" i="0" u="none" strike="noStrike" dirty="0">
                          <a:solidFill>
                            <a:srgbClr val="000000"/>
                          </a:solidFill>
                          <a:latin typeface="+mn-lt"/>
                        </a:rPr>
                        <a:t>La gastronomie / les restaurants</a:t>
                      </a:r>
                    </a:p>
                  </a:txBody>
                  <a:tcPr marL="9525" marR="9525" marT="9525" marB="0" anchor="ctr"/>
                </a:tc>
              </a:tr>
              <a:tr h="262616">
                <a:tc>
                  <a:txBody>
                    <a:bodyPr/>
                    <a:lstStyle/>
                    <a:p>
                      <a:pPr algn="r" rtl="0" fontAlgn="ctr"/>
                      <a:r>
                        <a:rPr lang="fr-FR" sz="900" b="1" i="0" u="none" strike="noStrike">
                          <a:solidFill>
                            <a:srgbClr val="000000"/>
                          </a:solidFill>
                          <a:latin typeface="+mn-lt"/>
                        </a:rPr>
                        <a:t>L'affluence touristique de la destination</a:t>
                      </a:r>
                    </a:p>
                  </a:txBody>
                  <a:tcPr marL="9525" marR="9525" marT="9525" marB="0" anchor="ctr"/>
                </a:tc>
              </a:tr>
              <a:tr h="262616">
                <a:tc>
                  <a:txBody>
                    <a:bodyPr/>
                    <a:lstStyle/>
                    <a:p>
                      <a:pPr algn="r" rtl="0" fontAlgn="ctr"/>
                      <a:r>
                        <a:rPr lang="fr-FR" sz="900" b="1" i="0" u="none" strike="noStrike">
                          <a:solidFill>
                            <a:srgbClr val="000000"/>
                          </a:solidFill>
                          <a:latin typeface="+mn-lt"/>
                        </a:rPr>
                        <a:t>Les activités gratuites</a:t>
                      </a:r>
                    </a:p>
                  </a:txBody>
                  <a:tcPr marL="9525" marR="9525" marT="9525" marB="0" anchor="ctr"/>
                </a:tc>
              </a:tr>
              <a:tr h="262616">
                <a:tc>
                  <a:txBody>
                    <a:bodyPr/>
                    <a:lstStyle/>
                    <a:p>
                      <a:pPr algn="r" rtl="0" fontAlgn="ctr"/>
                      <a:r>
                        <a:rPr lang="fr-FR" sz="900" b="1" i="0" u="none" strike="noStrike">
                          <a:solidFill>
                            <a:srgbClr val="000000"/>
                          </a:solidFill>
                          <a:latin typeface="+mn-lt"/>
                        </a:rPr>
                        <a:t>Les moyens de déplacement sur place</a:t>
                      </a:r>
                    </a:p>
                  </a:txBody>
                  <a:tcPr marL="9525" marR="9525" marT="9525" marB="0" anchor="ctr"/>
                </a:tc>
              </a:tr>
              <a:tr h="262616">
                <a:tc>
                  <a:txBody>
                    <a:bodyPr/>
                    <a:lstStyle/>
                    <a:p>
                      <a:pPr algn="r" rtl="0" fontAlgn="ctr"/>
                      <a:r>
                        <a:rPr lang="fr-FR" sz="900" b="1" i="0" u="none" strike="noStrike">
                          <a:solidFill>
                            <a:srgbClr val="000000"/>
                          </a:solidFill>
                          <a:latin typeface="+mn-lt"/>
                        </a:rPr>
                        <a:t>Le caractère rural de la destination</a:t>
                      </a:r>
                    </a:p>
                  </a:txBody>
                  <a:tcPr marL="9525" marR="9525" marT="9525" marB="0" anchor="ctr"/>
                </a:tc>
              </a:tr>
              <a:tr h="262616">
                <a:tc>
                  <a:txBody>
                    <a:bodyPr/>
                    <a:lstStyle/>
                    <a:p>
                      <a:pPr algn="r" rtl="0" fontAlgn="ctr"/>
                      <a:r>
                        <a:rPr lang="fr-FR" sz="900" b="1" i="0" u="none" strike="noStrike">
                          <a:solidFill>
                            <a:srgbClr val="000000"/>
                          </a:solidFill>
                          <a:latin typeface="+mn-lt"/>
                        </a:rPr>
                        <a:t>Les activités adaptées aux enfants</a:t>
                      </a:r>
                    </a:p>
                  </a:txBody>
                  <a:tcPr marL="9525" marR="9525" marT="9525" marB="0" anchor="ctr"/>
                </a:tc>
              </a:tr>
              <a:tr h="262616">
                <a:tc>
                  <a:txBody>
                    <a:bodyPr/>
                    <a:lstStyle/>
                    <a:p>
                      <a:pPr algn="r" rtl="0" fontAlgn="ctr"/>
                      <a:r>
                        <a:rPr lang="fr-FR" sz="900" b="1" i="0" u="none" strike="noStrike">
                          <a:solidFill>
                            <a:srgbClr val="000000"/>
                          </a:solidFill>
                          <a:latin typeface="+mn-lt"/>
                        </a:rPr>
                        <a:t>Les activités sportives</a:t>
                      </a:r>
                    </a:p>
                  </a:txBody>
                  <a:tcPr marL="9525" marR="9525" marT="9525" marB="0" anchor="ctr"/>
                </a:tc>
              </a:tr>
              <a:tr h="262616">
                <a:tc>
                  <a:txBody>
                    <a:bodyPr/>
                    <a:lstStyle/>
                    <a:p>
                      <a:pPr algn="r" rtl="0" fontAlgn="ctr"/>
                      <a:r>
                        <a:rPr lang="fr-FR" sz="900" b="1" i="0" u="none" strike="noStrike" dirty="0">
                          <a:solidFill>
                            <a:srgbClr val="000000"/>
                          </a:solidFill>
                          <a:latin typeface="+mn-lt"/>
                        </a:rPr>
                        <a:t>Les activités nocturnes (bar, boites de nuit, concert...)</a:t>
                      </a:r>
                    </a:p>
                  </a:txBody>
                  <a:tcPr marL="9525" marR="9525" marT="9525" marB="0" anchor="ctr"/>
                </a:tc>
              </a:tr>
            </a:tbl>
          </a:graphicData>
        </a:graphic>
      </p:graphicFrame>
      <p:graphicFrame>
        <p:nvGraphicFramePr>
          <p:cNvPr id="208913" name="Graphique 24"/>
          <p:cNvGraphicFramePr>
            <a:graphicFrameLocks/>
          </p:cNvGraphicFramePr>
          <p:nvPr/>
        </p:nvGraphicFramePr>
        <p:xfrm>
          <a:off x="2051050" y="1557338"/>
          <a:ext cx="3313113" cy="4175125"/>
        </p:xfrm>
        <a:graphic>
          <a:graphicData uri="http://schemas.openxmlformats.org/presentationml/2006/ole">
            <mc:AlternateContent xmlns:mc="http://schemas.openxmlformats.org/markup-compatibility/2006">
              <mc:Choice xmlns:v="urn:schemas-microsoft-com:vml" Requires="v">
                <p:oleObj spid="_x0000_s208915" r:id="rId8" imgW="3310415" imgH="4176122" progId="Excel.Chart.8">
                  <p:embed/>
                </p:oleObj>
              </mc:Choice>
              <mc:Fallback>
                <p:oleObj r:id="rId8" imgW="3310415" imgH="4176122" progId="Excel.Chart.8">
                  <p:embed/>
                  <p:pic>
                    <p:nvPicPr>
                      <p:cNvPr id="0" name="Graphique 24"/>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1050" y="1557338"/>
                        <a:ext cx="3313113" cy="417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Critères d’importance dans le choix de la destination</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CD366E53-3909-4FF0-B4D7-930A6A0985FB}" type="slidenum">
              <a:rPr lang="fr-FR"/>
              <a:pPr>
                <a:defRPr/>
              </a:pPr>
              <a:t>133</a:t>
            </a:fld>
            <a:endParaRPr lang="fr-FR"/>
          </a:p>
        </p:txBody>
      </p:sp>
      <p:grpSp>
        <p:nvGrpSpPr>
          <p:cNvPr id="208917" name="Groupe 17"/>
          <p:cNvGrpSpPr>
            <a:grpSpLocks/>
          </p:cNvGrpSpPr>
          <p:nvPr/>
        </p:nvGrpSpPr>
        <p:grpSpPr bwMode="auto">
          <a:xfrm>
            <a:off x="4159250" y="5832475"/>
            <a:ext cx="3076575" cy="260350"/>
            <a:chOff x="4277155" y="1321604"/>
            <a:chExt cx="3535203" cy="261610"/>
          </a:xfrm>
        </p:grpSpPr>
        <p:sp>
          <p:nvSpPr>
            <p:cNvPr id="15" name="Rectangle 14"/>
            <p:cNvSpPr/>
            <p:nvPr/>
          </p:nvSpPr>
          <p:spPr>
            <a:xfrm>
              <a:off x="4277155" y="1439648"/>
              <a:ext cx="144108" cy="717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6" name="Rectangle 15"/>
            <p:cNvSpPr/>
            <p:nvPr/>
          </p:nvSpPr>
          <p:spPr>
            <a:xfrm>
              <a:off x="5683575" y="1439648"/>
              <a:ext cx="144107" cy="717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7" name="ZoneTexte 16"/>
            <p:cNvSpPr txBox="1"/>
            <p:nvPr/>
          </p:nvSpPr>
          <p:spPr>
            <a:xfrm>
              <a:off x="4421263" y="1321604"/>
              <a:ext cx="3391095" cy="261610"/>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Assez </a:t>
              </a:r>
              <a:r>
                <a:rPr lang="fr-FR" sz="1100" b="1" dirty="0">
                  <a:solidFill>
                    <a:srgbClr val="7B7162"/>
                  </a:solidFill>
                  <a:latin typeface="+mn-lt"/>
                </a:rPr>
                <a:t>importa</a:t>
              </a:r>
              <a:r>
                <a:rPr lang="fr-FR" sz="1100" b="1" dirty="0">
                  <a:solidFill>
                    <a:schemeClr val="tx1">
                      <a:lumMod val="75000"/>
                    </a:schemeClr>
                  </a:solidFill>
                  <a:latin typeface="+mn-lt"/>
                </a:rPr>
                <a:t>nt          Très important</a:t>
              </a:r>
              <a:endParaRPr lang="fr-FR" sz="1100" dirty="0">
                <a:solidFill>
                  <a:schemeClr val="tx1">
                    <a:lumMod val="75000"/>
                  </a:schemeClr>
                </a:solidFill>
                <a:latin typeface="+mn-lt"/>
              </a:endParaRPr>
            </a:p>
          </p:txBody>
        </p:sp>
      </p:grpSp>
      <p:sp>
        <p:nvSpPr>
          <p:cNvPr id="21" name="Espace réservé du texte 4"/>
          <p:cNvSpPr txBox="1">
            <a:spLocks/>
          </p:cNvSpPr>
          <p:nvPr>
            <p:custDataLst>
              <p:tags r:id="rId2"/>
            </p:custDataLst>
          </p:nvPr>
        </p:nvSpPr>
        <p:spPr>
          <a:xfrm>
            <a:off x="2479576" y="1196752"/>
            <a:ext cx="1732384"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
        <p:nvSpPr>
          <p:cNvPr id="22" name="ZoneTexte 21"/>
          <p:cNvSpPr txBox="1"/>
          <p:nvPr/>
        </p:nvSpPr>
        <p:spPr>
          <a:xfrm>
            <a:off x="3051175" y="1484313"/>
            <a:ext cx="1152525"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1007</a:t>
            </a:r>
          </a:p>
        </p:txBody>
      </p:sp>
      <p:sp>
        <p:nvSpPr>
          <p:cNvPr id="35" name="Espace réservé du texte 4"/>
          <p:cNvSpPr txBox="1">
            <a:spLocks/>
          </p:cNvSpPr>
          <p:nvPr>
            <p:custDataLst>
              <p:tags r:id="rId3"/>
            </p:custDataLst>
          </p:nvPr>
        </p:nvSpPr>
        <p:spPr>
          <a:xfrm>
            <a:off x="6007968" y="1196752"/>
            <a:ext cx="1732384" cy="323984"/>
          </a:xfrm>
          <a:prstGeom prst="roundRect">
            <a:avLst/>
          </a:prstGeom>
          <a:solidFill>
            <a:schemeClr val="tx1">
              <a:lumMod val="60000"/>
              <a:lumOff val="40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Retraités</a:t>
            </a:r>
            <a:endParaRPr lang="fr-FR" sz="1200" i="1" dirty="0">
              <a:solidFill>
                <a:schemeClr val="bg1"/>
              </a:solidFill>
              <a:latin typeface="+mn-lt"/>
              <a:ea typeface="ＭＳ Ｐゴシック" pitchFamily="1" charset="-128"/>
              <a:cs typeface="Arial" pitchFamily="34" charset="0"/>
            </a:endParaRPr>
          </a:p>
        </p:txBody>
      </p:sp>
      <p:sp>
        <p:nvSpPr>
          <p:cNvPr id="36" name="ZoneTexte 35"/>
          <p:cNvSpPr txBox="1"/>
          <p:nvPr/>
        </p:nvSpPr>
        <p:spPr>
          <a:xfrm>
            <a:off x="6583363" y="1484313"/>
            <a:ext cx="1152525"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274</a:t>
            </a:r>
          </a:p>
        </p:txBody>
      </p:sp>
      <p:grpSp>
        <p:nvGrpSpPr>
          <p:cNvPr id="208926" name="Groupe 30"/>
          <p:cNvGrpSpPr>
            <a:grpSpLocks/>
          </p:cNvGrpSpPr>
          <p:nvPr/>
        </p:nvGrpSpPr>
        <p:grpSpPr bwMode="auto">
          <a:xfrm>
            <a:off x="3995738" y="6453188"/>
            <a:ext cx="2808287" cy="369887"/>
            <a:chOff x="3996061" y="6444192"/>
            <a:chExt cx="2808187" cy="369332"/>
          </a:xfrm>
        </p:grpSpPr>
        <p:sp>
          <p:nvSpPr>
            <p:cNvPr id="32" name="Ellipse 31"/>
            <p:cNvSpPr/>
            <p:nvPr/>
          </p:nvSpPr>
          <p:spPr>
            <a:xfrm>
              <a:off x="3996061" y="6496500"/>
              <a:ext cx="360349" cy="288491"/>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7" name="Ellipse 36"/>
            <p:cNvSpPr/>
            <p:nvPr/>
          </p:nvSpPr>
          <p:spPr>
            <a:xfrm>
              <a:off x="4148456" y="6525033"/>
              <a:ext cx="360349" cy="288491"/>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8" name="ZoneTexte 37"/>
            <p:cNvSpPr txBox="1"/>
            <p:nvPr/>
          </p:nvSpPr>
          <p:spPr>
            <a:xfrm>
              <a:off x="4664374" y="6444192"/>
              <a:ext cx="2139874"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la sous-cible et les Français</a:t>
              </a:r>
            </a:p>
          </p:txBody>
        </p:sp>
      </p:grpSp>
      <p:sp>
        <p:nvSpPr>
          <p:cNvPr id="65" name="ZoneTexte 64"/>
          <p:cNvSpPr txBox="1"/>
          <p:nvPr/>
        </p:nvSpPr>
        <p:spPr>
          <a:xfrm>
            <a:off x="468313" y="6165850"/>
            <a:ext cx="8675687" cy="430213"/>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QS8a</a:t>
            </a:r>
            <a:r>
              <a:rPr lang="fr-FR" sz="1100" dirty="0">
                <a:solidFill>
                  <a:schemeClr val="tx1">
                    <a:lumMod val="75000"/>
                  </a:schemeClr>
                </a:solidFill>
                <a:latin typeface="+mn-lt"/>
              </a:rPr>
              <a:t>. Voici une liste de critères. En général, quelle importance a chacun de ces critères dans le choix de votre destination lorsque vous organisez un voyage en France pour vous-même ?</a:t>
            </a:r>
          </a:p>
        </p:txBody>
      </p:sp>
      <p:sp>
        <p:nvSpPr>
          <p:cNvPr id="69" name="Rectangle à coins arrondis 68"/>
          <p:cNvSpPr/>
          <p:nvPr/>
        </p:nvSpPr>
        <p:spPr>
          <a:xfrm>
            <a:off x="4284663" y="1773238"/>
            <a:ext cx="1223962" cy="287337"/>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rgbClr val="00B050"/>
                </a:solidFill>
              </a:rPr>
              <a:t>ST Important</a:t>
            </a:r>
          </a:p>
        </p:txBody>
      </p:sp>
      <p:graphicFrame>
        <p:nvGraphicFramePr>
          <p:cNvPr id="72" name="Tableau 71"/>
          <p:cNvGraphicFramePr>
            <a:graphicFrameLocks noGrp="1"/>
          </p:cNvGraphicFramePr>
          <p:nvPr/>
        </p:nvGraphicFramePr>
        <p:xfrm>
          <a:off x="4643438" y="1989138"/>
          <a:ext cx="504825" cy="3743325"/>
        </p:xfrm>
        <a:graphic>
          <a:graphicData uri="http://schemas.openxmlformats.org/drawingml/2006/table">
            <a:tbl>
              <a:tblPr firstRow="1" bandRow="1">
                <a:tableStyleId>{2D5ABB26-0587-4C30-8999-92F81FD0307C}</a:tableStyleId>
              </a:tblPr>
              <a:tblGrid>
                <a:gridCol w="504056"/>
              </a:tblGrid>
              <a:tr h="267458">
                <a:tc>
                  <a:txBody>
                    <a:bodyPr/>
                    <a:lstStyle/>
                    <a:p>
                      <a:pPr algn="ctr" fontAlgn="ctr"/>
                      <a:r>
                        <a:rPr lang="fr-FR" sz="1200" b="1" i="0" u="none" strike="noStrike" dirty="0">
                          <a:solidFill>
                            <a:schemeClr val="accent1"/>
                          </a:solidFill>
                          <a:latin typeface="+mn-lt"/>
                        </a:rPr>
                        <a:t>88%</a:t>
                      </a:r>
                    </a:p>
                  </a:txBody>
                  <a:tcPr marL="7639" marR="7639" marT="7639" marB="0" anchor="ctr"/>
                </a:tc>
              </a:tr>
              <a:tr h="267458">
                <a:tc>
                  <a:txBody>
                    <a:bodyPr/>
                    <a:lstStyle/>
                    <a:p>
                      <a:pPr algn="ctr" fontAlgn="ctr"/>
                      <a:r>
                        <a:rPr lang="fr-FR" sz="1200" b="1" i="0" u="none" strike="noStrike" dirty="0">
                          <a:solidFill>
                            <a:schemeClr val="accent1"/>
                          </a:solidFill>
                          <a:latin typeface="+mn-lt"/>
                        </a:rPr>
                        <a:t>79%</a:t>
                      </a:r>
                    </a:p>
                  </a:txBody>
                  <a:tcPr marL="7639" marR="7639" marT="7639" marB="0" anchor="ctr"/>
                </a:tc>
              </a:tr>
              <a:tr h="267458">
                <a:tc>
                  <a:txBody>
                    <a:bodyPr/>
                    <a:lstStyle/>
                    <a:p>
                      <a:pPr algn="ctr" fontAlgn="ctr"/>
                      <a:r>
                        <a:rPr lang="fr-FR" sz="1200" b="1" i="0" u="none" strike="noStrike" dirty="0">
                          <a:solidFill>
                            <a:schemeClr val="accent1"/>
                          </a:solidFill>
                          <a:latin typeface="+mn-lt"/>
                        </a:rPr>
                        <a:t>78%</a:t>
                      </a:r>
                    </a:p>
                  </a:txBody>
                  <a:tcPr marL="7639" marR="7639" marT="7639" marB="0" anchor="ctr"/>
                </a:tc>
              </a:tr>
              <a:tr h="267458">
                <a:tc>
                  <a:txBody>
                    <a:bodyPr/>
                    <a:lstStyle/>
                    <a:p>
                      <a:pPr algn="ctr" fontAlgn="ctr"/>
                      <a:r>
                        <a:rPr lang="fr-FR" sz="1200" b="1" i="0" u="none" strike="noStrike" dirty="0">
                          <a:solidFill>
                            <a:schemeClr val="accent1"/>
                          </a:solidFill>
                          <a:latin typeface="+mn-lt"/>
                        </a:rPr>
                        <a:t>74%</a:t>
                      </a:r>
                    </a:p>
                  </a:txBody>
                  <a:tcPr marL="7639" marR="7639" marT="7639" marB="0" anchor="ctr"/>
                </a:tc>
              </a:tr>
              <a:tr h="267458">
                <a:tc>
                  <a:txBody>
                    <a:bodyPr/>
                    <a:lstStyle/>
                    <a:p>
                      <a:pPr algn="ctr" fontAlgn="ctr"/>
                      <a:r>
                        <a:rPr lang="fr-FR" sz="1200" b="1" i="0" u="none" strike="noStrike" dirty="0">
                          <a:solidFill>
                            <a:schemeClr val="accent1"/>
                          </a:solidFill>
                          <a:latin typeface="+mn-lt"/>
                        </a:rPr>
                        <a:t>73%</a:t>
                      </a:r>
                    </a:p>
                  </a:txBody>
                  <a:tcPr marL="7639" marR="7639" marT="7639" marB="0" anchor="ctr"/>
                </a:tc>
              </a:tr>
              <a:tr h="267458">
                <a:tc>
                  <a:txBody>
                    <a:bodyPr/>
                    <a:lstStyle/>
                    <a:p>
                      <a:pPr algn="ctr" fontAlgn="ctr"/>
                      <a:r>
                        <a:rPr lang="fr-FR" sz="1200" b="1" i="0" u="none" strike="noStrike" dirty="0">
                          <a:solidFill>
                            <a:schemeClr val="accent1"/>
                          </a:solidFill>
                          <a:latin typeface="+mn-lt"/>
                        </a:rPr>
                        <a:t>73%</a:t>
                      </a:r>
                    </a:p>
                  </a:txBody>
                  <a:tcPr marL="7639" marR="7639" marT="7639" marB="0" anchor="ctr"/>
                </a:tc>
              </a:tr>
              <a:tr h="267458">
                <a:tc>
                  <a:txBody>
                    <a:bodyPr/>
                    <a:lstStyle/>
                    <a:p>
                      <a:pPr algn="ctr" fontAlgn="ctr"/>
                      <a:r>
                        <a:rPr lang="fr-FR" sz="1200" b="1" i="0" u="none" strike="noStrike" dirty="0">
                          <a:solidFill>
                            <a:schemeClr val="accent1"/>
                          </a:solidFill>
                          <a:latin typeface="+mn-lt"/>
                        </a:rPr>
                        <a:t>72%</a:t>
                      </a:r>
                    </a:p>
                  </a:txBody>
                  <a:tcPr marL="7639" marR="7639" marT="7639" marB="0" anchor="ctr"/>
                </a:tc>
              </a:tr>
              <a:tr h="267458">
                <a:tc>
                  <a:txBody>
                    <a:bodyPr/>
                    <a:lstStyle/>
                    <a:p>
                      <a:pPr algn="ctr" fontAlgn="ctr"/>
                      <a:r>
                        <a:rPr lang="fr-FR" sz="1200" b="1" i="0" u="none" strike="noStrike" dirty="0">
                          <a:solidFill>
                            <a:schemeClr val="accent1"/>
                          </a:solidFill>
                          <a:latin typeface="+mn-lt"/>
                        </a:rPr>
                        <a:t>69%</a:t>
                      </a:r>
                    </a:p>
                  </a:txBody>
                  <a:tcPr marL="7639" marR="7639" marT="7639" marB="0" anchor="ctr"/>
                </a:tc>
              </a:tr>
              <a:tr h="267458">
                <a:tc>
                  <a:txBody>
                    <a:bodyPr/>
                    <a:lstStyle/>
                    <a:p>
                      <a:pPr algn="ctr" fontAlgn="ctr"/>
                      <a:r>
                        <a:rPr lang="fr-FR" sz="1200" b="1" i="0" u="none" strike="noStrike" dirty="0">
                          <a:solidFill>
                            <a:schemeClr val="accent1"/>
                          </a:solidFill>
                          <a:latin typeface="+mn-lt"/>
                        </a:rPr>
                        <a:t>67%</a:t>
                      </a:r>
                    </a:p>
                  </a:txBody>
                  <a:tcPr marL="7639" marR="7639" marT="7639" marB="0" anchor="ctr"/>
                </a:tc>
              </a:tr>
              <a:tr h="267458">
                <a:tc>
                  <a:txBody>
                    <a:bodyPr/>
                    <a:lstStyle/>
                    <a:p>
                      <a:pPr algn="ctr" fontAlgn="ctr"/>
                      <a:r>
                        <a:rPr lang="fr-FR" sz="1200" b="1" i="0" u="none" strike="noStrike" dirty="0">
                          <a:solidFill>
                            <a:schemeClr val="accent1"/>
                          </a:solidFill>
                          <a:latin typeface="+mn-lt"/>
                        </a:rPr>
                        <a:t>67%</a:t>
                      </a:r>
                    </a:p>
                  </a:txBody>
                  <a:tcPr marL="7639" marR="7639" marT="7639" marB="0" anchor="ctr"/>
                </a:tc>
              </a:tr>
              <a:tr h="267458">
                <a:tc>
                  <a:txBody>
                    <a:bodyPr/>
                    <a:lstStyle/>
                    <a:p>
                      <a:pPr algn="ctr" fontAlgn="ctr"/>
                      <a:r>
                        <a:rPr lang="fr-FR" sz="1200" b="1" i="0" u="none" strike="noStrike" dirty="0">
                          <a:solidFill>
                            <a:schemeClr val="accent1"/>
                          </a:solidFill>
                          <a:latin typeface="+mn-lt"/>
                        </a:rPr>
                        <a:t>56%</a:t>
                      </a:r>
                    </a:p>
                  </a:txBody>
                  <a:tcPr marL="7639" marR="7639" marT="7639" marB="0" anchor="ctr"/>
                </a:tc>
              </a:tr>
              <a:tr h="267458">
                <a:tc>
                  <a:txBody>
                    <a:bodyPr/>
                    <a:lstStyle/>
                    <a:p>
                      <a:pPr algn="ctr" fontAlgn="ctr"/>
                      <a:r>
                        <a:rPr lang="fr-FR" sz="1200" b="1" i="0" u="none" strike="noStrike" dirty="0">
                          <a:solidFill>
                            <a:schemeClr val="accent1"/>
                          </a:solidFill>
                          <a:latin typeface="+mn-lt"/>
                        </a:rPr>
                        <a:t>39%</a:t>
                      </a:r>
                    </a:p>
                  </a:txBody>
                  <a:tcPr marL="7639" marR="7639" marT="7639" marB="0" anchor="ctr"/>
                </a:tc>
              </a:tr>
              <a:tr h="267458">
                <a:tc>
                  <a:txBody>
                    <a:bodyPr/>
                    <a:lstStyle/>
                    <a:p>
                      <a:pPr algn="ctr" fontAlgn="ctr"/>
                      <a:r>
                        <a:rPr lang="fr-FR" sz="1200" b="1" i="0" u="none" strike="noStrike" dirty="0">
                          <a:solidFill>
                            <a:schemeClr val="accent1"/>
                          </a:solidFill>
                          <a:latin typeface="+mn-lt"/>
                        </a:rPr>
                        <a:t>37%</a:t>
                      </a:r>
                    </a:p>
                  </a:txBody>
                  <a:tcPr marL="7639" marR="7639" marT="7639" marB="0" anchor="ctr"/>
                </a:tc>
              </a:tr>
              <a:tr h="267458">
                <a:tc>
                  <a:txBody>
                    <a:bodyPr/>
                    <a:lstStyle/>
                    <a:p>
                      <a:pPr algn="ctr" fontAlgn="ctr"/>
                      <a:r>
                        <a:rPr lang="fr-FR" sz="1200" b="1" i="0" u="none" strike="noStrike" dirty="0">
                          <a:solidFill>
                            <a:schemeClr val="accent1"/>
                          </a:solidFill>
                          <a:latin typeface="+mn-lt"/>
                        </a:rPr>
                        <a:t>30%</a:t>
                      </a:r>
                    </a:p>
                  </a:txBody>
                  <a:tcPr marL="7639" marR="7639" marT="7639" marB="0" anchor="ctr"/>
                </a:tc>
              </a:tr>
            </a:tbl>
          </a:graphicData>
        </a:graphic>
      </p:graphicFrame>
      <p:graphicFrame>
        <p:nvGraphicFramePr>
          <p:cNvPr id="74" name="Tableau 73"/>
          <p:cNvGraphicFramePr>
            <a:graphicFrameLocks noGrp="1"/>
          </p:cNvGraphicFramePr>
          <p:nvPr/>
        </p:nvGraphicFramePr>
        <p:xfrm>
          <a:off x="7524750" y="1989138"/>
          <a:ext cx="503238" cy="3743325"/>
        </p:xfrm>
        <a:graphic>
          <a:graphicData uri="http://schemas.openxmlformats.org/drawingml/2006/table">
            <a:tbl>
              <a:tblPr firstRow="1" bandRow="1">
                <a:tableStyleId>{2D5ABB26-0587-4C30-8999-92F81FD0307C}</a:tableStyleId>
              </a:tblPr>
              <a:tblGrid>
                <a:gridCol w="504056"/>
              </a:tblGrid>
              <a:tr h="267458">
                <a:tc>
                  <a:txBody>
                    <a:bodyPr/>
                    <a:lstStyle/>
                    <a:p>
                      <a:pPr algn="ctr" fontAlgn="ctr"/>
                      <a:r>
                        <a:rPr lang="fr-FR" sz="1200" b="1" i="0" u="none" strike="noStrike" dirty="0" smtClean="0">
                          <a:solidFill>
                            <a:schemeClr val="accent1"/>
                          </a:solidFill>
                          <a:latin typeface="+mn-lt"/>
                        </a:rPr>
                        <a:t>80%</a:t>
                      </a:r>
                      <a:endParaRPr lang="fr-FR" sz="1200" b="1" i="0" u="none" strike="noStrike" dirty="0">
                        <a:solidFill>
                          <a:schemeClr val="accent1"/>
                        </a:solidFill>
                        <a:latin typeface="+mn-lt"/>
                      </a:endParaRPr>
                    </a:p>
                  </a:txBody>
                  <a:tcPr marL="7639" marR="7639" marT="7639" marB="0" anchor="ctr"/>
                </a:tc>
              </a:tr>
              <a:tr h="267458">
                <a:tc>
                  <a:txBody>
                    <a:bodyPr/>
                    <a:lstStyle/>
                    <a:p>
                      <a:pPr algn="ctr" fontAlgn="ctr"/>
                      <a:r>
                        <a:rPr lang="fr-FR" sz="1200" b="1" i="0" u="none" strike="noStrike" dirty="0" smtClean="0">
                          <a:solidFill>
                            <a:schemeClr val="accent1"/>
                          </a:solidFill>
                          <a:latin typeface="+mn-lt"/>
                        </a:rPr>
                        <a:t>82%</a:t>
                      </a:r>
                      <a:endParaRPr lang="fr-FR" sz="1200" b="1" i="0" u="none" strike="noStrike" dirty="0">
                        <a:solidFill>
                          <a:schemeClr val="accent1"/>
                        </a:solidFill>
                        <a:latin typeface="+mn-lt"/>
                      </a:endParaRPr>
                    </a:p>
                  </a:txBody>
                  <a:tcPr marL="7639" marR="7639" marT="7639" marB="0" anchor="ctr"/>
                </a:tc>
              </a:tr>
              <a:tr h="267458">
                <a:tc>
                  <a:txBody>
                    <a:bodyPr/>
                    <a:lstStyle/>
                    <a:p>
                      <a:pPr algn="ctr" fontAlgn="ctr"/>
                      <a:r>
                        <a:rPr lang="fr-FR" sz="1200" b="1" i="0" u="none" strike="noStrike" dirty="0" smtClean="0">
                          <a:solidFill>
                            <a:schemeClr val="accent1"/>
                          </a:solidFill>
                          <a:latin typeface="+mn-lt"/>
                        </a:rPr>
                        <a:t>69%</a:t>
                      </a:r>
                      <a:endParaRPr lang="fr-FR" sz="1200" b="1" i="0" u="none" strike="noStrike" dirty="0">
                        <a:solidFill>
                          <a:schemeClr val="accent1"/>
                        </a:solidFill>
                        <a:latin typeface="+mn-lt"/>
                      </a:endParaRPr>
                    </a:p>
                  </a:txBody>
                  <a:tcPr marL="7639" marR="7639" marT="7639" marB="0" anchor="ctr"/>
                </a:tc>
              </a:tr>
              <a:tr h="267458">
                <a:tc>
                  <a:txBody>
                    <a:bodyPr/>
                    <a:lstStyle/>
                    <a:p>
                      <a:pPr algn="ctr" fontAlgn="ctr"/>
                      <a:r>
                        <a:rPr lang="fr-FR" sz="1200" b="1" i="0" u="none" strike="noStrike" dirty="0" smtClean="0">
                          <a:solidFill>
                            <a:schemeClr val="accent1"/>
                          </a:solidFill>
                          <a:latin typeface="+mn-lt"/>
                        </a:rPr>
                        <a:t>69%</a:t>
                      </a:r>
                      <a:endParaRPr lang="fr-FR" sz="1200" b="1" i="0" u="none" strike="noStrike" dirty="0">
                        <a:solidFill>
                          <a:schemeClr val="accent1"/>
                        </a:solidFill>
                        <a:latin typeface="+mn-lt"/>
                      </a:endParaRPr>
                    </a:p>
                  </a:txBody>
                  <a:tcPr marL="7639" marR="7639" marT="7639" marB="0" anchor="ctr"/>
                </a:tc>
              </a:tr>
              <a:tr h="267458">
                <a:tc>
                  <a:txBody>
                    <a:bodyPr/>
                    <a:lstStyle/>
                    <a:p>
                      <a:pPr algn="ctr" fontAlgn="ctr"/>
                      <a:r>
                        <a:rPr lang="fr-FR" sz="1200" b="1" i="0" u="none" strike="noStrike" dirty="0" smtClean="0">
                          <a:solidFill>
                            <a:schemeClr val="accent1"/>
                          </a:solidFill>
                          <a:latin typeface="+mn-lt"/>
                        </a:rPr>
                        <a:t>78%</a:t>
                      </a:r>
                      <a:endParaRPr lang="fr-FR" sz="1200" b="1" i="0" u="none" strike="noStrike" dirty="0">
                        <a:solidFill>
                          <a:schemeClr val="accent1"/>
                        </a:solidFill>
                        <a:latin typeface="+mn-lt"/>
                      </a:endParaRPr>
                    </a:p>
                  </a:txBody>
                  <a:tcPr marL="7639" marR="7639" marT="7639" marB="0" anchor="ctr"/>
                </a:tc>
              </a:tr>
              <a:tr h="267458">
                <a:tc>
                  <a:txBody>
                    <a:bodyPr/>
                    <a:lstStyle/>
                    <a:p>
                      <a:pPr algn="ctr" fontAlgn="ctr"/>
                      <a:r>
                        <a:rPr lang="fr-FR" sz="1200" b="1" i="0" u="none" strike="noStrike" dirty="0" smtClean="0">
                          <a:solidFill>
                            <a:schemeClr val="accent1"/>
                          </a:solidFill>
                          <a:latin typeface="+mn-lt"/>
                        </a:rPr>
                        <a:t>69%</a:t>
                      </a:r>
                      <a:endParaRPr lang="fr-FR" sz="1200" b="1" i="0" u="none" strike="noStrike" dirty="0">
                        <a:solidFill>
                          <a:schemeClr val="accent1"/>
                        </a:solidFill>
                        <a:latin typeface="+mn-lt"/>
                      </a:endParaRPr>
                    </a:p>
                  </a:txBody>
                  <a:tcPr marL="7639" marR="7639" marT="7639" marB="0" anchor="ctr"/>
                </a:tc>
              </a:tr>
              <a:tr h="267458">
                <a:tc>
                  <a:txBody>
                    <a:bodyPr/>
                    <a:lstStyle/>
                    <a:p>
                      <a:pPr algn="ctr" fontAlgn="ctr"/>
                      <a:r>
                        <a:rPr lang="fr-FR" sz="1200" b="1" i="0" u="none" strike="noStrike" dirty="0" smtClean="0">
                          <a:solidFill>
                            <a:schemeClr val="accent1"/>
                          </a:solidFill>
                          <a:latin typeface="+mn-lt"/>
                        </a:rPr>
                        <a:t>69%</a:t>
                      </a:r>
                      <a:endParaRPr lang="fr-FR" sz="1200" b="1" i="0" u="none" strike="noStrike" dirty="0">
                        <a:solidFill>
                          <a:schemeClr val="accent1"/>
                        </a:solidFill>
                        <a:latin typeface="+mn-lt"/>
                      </a:endParaRPr>
                    </a:p>
                  </a:txBody>
                  <a:tcPr marL="7639" marR="7639" marT="7639" marB="0" anchor="ctr"/>
                </a:tc>
              </a:tr>
              <a:tr h="267458">
                <a:tc>
                  <a:txBody>
                    <a:bodyPr/>
                    <a:lstStyle/>
                    <a:p>
                      <a:pPr algn="ctr" fontAlgn="ctr"/>
                      <a:r>
                        <a:rPr lang="fr-FR" sz="1200" b="1" i="0" u="none" strike="noStrike" dirty="0" smtClean="0">
                          <a:solidFill>
                            <a:schemeClr val="accent1"/>
                          </a:solidFill>
                          <a:latin typeface="+mn-lt"/>
                        </a:rPr>
                        <a:t>63%</a:t>
                      </a:r>
                      <a:endParaRPr lang="fr-FR" sz="1200" b="1" i="0" u="none" strike="noStrike" dirty="0">
                        <a:solidFill>
                          <a:schemeClr val="accent1"/>
                        </a:solidFill>
                        <a:latin typeface="+mn-lt"/>
                      </a:endParaRPr>
                    </a:p>
                  </a:txBody>
                  <a:tcPr marL="7639" marR="7639" marT="7639" marB="0" anchor="ctr"/>
                </a:tc>
              </a:tr>
              <a:tr h="267458">
                <a:tc>
                  <a:txBody>
                    <a:bodyPr/>
                    <a:lstStyle/>
                    <a:p>
                      <a:pPr algn="ctr" fontAlgn="ctr"/>
                      <a:r>
                        <a:rPr lang="fr-FR" sz="1200" b="1" i="0" u="none" strike="noStrike" dirty="0" smtClean="0">
                          <a:solidFill>
                            <a:schemeClr val="accent1"/>
                          </a:solidFill>
                          <a:latin typeface="+mn-lt"/>
                        </a:rPr>
                        <a:t>53%</a:t>
                      </a:r>
                      <a:endParaRPr lang="fr-FR" sz="1200" b="1" i="0" u="none" strike="noStrike" dirty="0">
                        <a:solidFill>
                          <a:schemeClr val="accent1"/>
                        </a:solidFill>
                        <a:latin typeface="+mn-lt"/>
                      </a:endParaRPr>
                    </a:p>
                  </a:txBody>
                  <a:tcPr marL="7639" marR="7639" marT="7639" marB="0" anchor="ctr"/>
                </a:tc>
              </a:tr>
              <a:tr h="267458">
                <a:tc>
                  <a:txBody>
                    <a:bodyPr/>
                    <a:lstStyle/>
                    <a:p>
                      <a:pPr algn="ctr" fontAlgn="ctr"/>
                      <a:r>
                        <a:rPr lang="fr-FR" sz="1200" b="1" i="0" u="none" strike="noStrike" dirty="0" smtClean="0">
                          <a:solidFill>
                            <a:schemeClr val="accent1"/>
                          </a:solidFill>
                          <a:latin typeface="+mn-lt"/>
                        </a:rPr>
                        <a:t>64%</a:t>
                      </a:r>
                      <a:endParaRPr lang="fr-FR" sz="1200" b="1" i="0" u="none" strike="noStrike" dirty="0">
                        <a:solidFill>
                          <a:schemeClr val="accent1"/>
                        </a:solidFill>
                        <a:latin typeface="+mn-lt"/>
                      </a:endParaRPr>
                    </a:p>
                  </a:txBody>
                  <a:tcPr marL="7639" marR="7639" marT="7639" marB="0" anchor="ctr"/>
                </a:tc>
              </a:tr>
              <a:tr h="267458">
                <a:tc>
                  <a:txBody>
                    <a:bodyPr/>
                    <a:lstStyle/>
                    <a:p>
                      <a:pPr algn="ctr" fontAlgn="ctr"/>
                      <a:r>
                        <a:rPr lang="fr-FR" sz="1200" b="1" i="0" u="none" strike="noStrike" dirty="0" smtClean="0">
                          <a:solidFill>
                            <a:schemeClr val="accent1"/>
                          </a:solidFill>
                          <a:latin typeface="+mn-lt"/>
                        </a:rPr>
                        <a:t>48%</a:t>
                      </a:r>
                      <a:endParaRPr lang="fr-FR" sz="1200" b="1" i="0" u="none" strike="noStrike" dirty="0">
                        <a:solidFill>
                          <a:schemeClr val="accent1"/>
                        </a:solidFill>
                        <a:latin typeface="+mn-lt"/>
                      </a:endParaRPr>
                    </a:p>
                  </a:txBody>
                  <a:tcPr marL="7639" marR="7639" marT="7639" marB="0" anchor="ctr"/>
                </a:tc>
              </a:tr>
              <a:tr h="267458">
                <a:tc>
                  <a:txBody>
                    <a:bodyPr/>
                    <a:lstStyle/>
                    <a:p>
                      <a:pPr algn="ctr" fontAlgn="ctr"/>
                      <a:r>
                        <a:rPr lang="fr-FR" sz="1200" b="1" i="0" u="none" strike="noStrike" dirty="0" smtClean="0">
                          <a:solidFill>
                            <a:schemeClr val="accent1"/>
                          </a:solidFill>
                          <a:latin typeface="+mn-lt"/>
                        </a:rPr>
                        <a:t>17%</a:t>
                      </a:r>
                      <a:endParaRPr lang="fr-FR" sz="1200" b="1" i="0" u="none" strike="noStrike" dirty="0">
                        <a:solidFill>
                          <a:schemeClr val="accent1"/>
                        </a:solidFill>
                        <a:latin typeface="+mn-lt"/>
                      </a:endParaRPr>
                    </a:p>
                  </a:txBody>
                  <a:tcPr marL="7639" marR="7639" marT="7639" marB="0" anchor="ctr"/>
                </a:tc>
              </a:tr>
              <a:tr h="267458">
                <a:tc>
                  <a:txBody>
                    <a:bodyPr/>
                    <a:lstStyle/>
                    <a:p>
                      <a:pPr algn="ctr" fontAlgn="ctr"/>
                      <a:r>
                        <a:rPr lang="fr-FR" sz="1200" b="1" i="0" u="none" strike="noStrike" dirty="0" smtClean="0">
                          <a:solidFill>
                            <a:schemeClr val="accent1"/>
                          </a:solidFill>
                          <a:latin typeface="+mn-lt"/>
                        </a:rPr>
                        <a:t>16%</a:t>
                      </a:r>
                      <a:endParaRPr lang="fr-FR" sz="1200" b="1" i="0" u="none" strike="noStrike" dirty="0">
                        <a:solidFill>
                          <a:schemeClr val="accent1"/>
                        </a:solidFill>
                        <a:latin typeface="+mn-lt"/>
                      </a:endParaRPr>
                    </a:p>
                  </a:txBody>
                  <a:tcPr marL="7639" marR="7639" marT="7639" marB="0" anchor="ctr"/>
                </a:tc>
              </a:tr>
              <a:tr h="267458">
                <a:tc>
                  <a:txBody>
                    <a:bodyPr/>
                    <a:lstStyle/>
                    <a:p>
                      <a:pPr algn="ctr" fontAlgn="ctr"/>
                      <a:r>
                        <a:rPr lang="fr-FR" sz="1200" b="1" i="0" u="none" strike="noStrike" dirty="0" smtClean="0">
                          <a:solidFill>
                            <a:schemeClr val="accent1"/>
                          </a:solidFill>
                          <a:latin typeface="+mn-lt"/>
                        </a:rPr>
                        <a:t>9%</a:t>
                      </a:r>
                      <a:endParaRPr lang="fr-FR" sz="1200" b="1" i="0" u="none" strike="noStrike" dirty="0">
                        <a:solidFill>
                          <a:schemeClr val="accent1"/>
                        </a:solidFill>
                        <a:latin typeface="+mn-lt"/>
                      </a:endParaRPr>
                    </a:p>
                  </a:txBody>
                  <a:tcPr marL="7639" marR="7639" marT="7639" marB="0" anchor="ctr"/>
                </a:tc>
              </a:tr>
            </a:tbl>
          </a:graphicData>
        </a:graphic>
      </p:graphicFrame>
      <p:sp>
        <p:nvSpPr>
          <p:cNvPr id="53" name="Rectangle à coins arrondis 52"/>
          <p:cNvSpPr/>
          <p:nvPr/>
        </p:nvSpPr>
        <p:spPr>
          <a:xfrm>
            <a:off x="7164388" y="1773238"/>
            <a:ext cx="1223962" cy="287337"/>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rgbClr val="00B050"/>
                </a:solidFill>
              </a:rPr>
              <a:t>ST Important</a:t>
            </a:r>
          </a:p>
        </p:txBody>
      </p:sp>
      <p:cxnSp>
        <p:nvCxnSpPr>
          <p:cNvPr id="52" name="Connecteur droit 51"/>
          <p:cNvCxnSpPr/>
          <p:nvPr/>
        </p:nvCxnSpPr>
        <p:spPr>
          <a:xfrm>
            <a:off x="0" y="2997200"/>
            <a:ext cx="914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p:nvCxnSpPr>
        <p:spPr>
          <a:xfrm>
            <a:off x="36513" y="4076700"/>
            <a:ext cx="914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a:off x="36513" y="5157788"/>
            <a:ext cx="914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8" name="Ellipse 57"/>
          <p:cNvSpPr/>
          <p:nvPr/>
        </p:nvSpPr>
        <p:spPr>
          <a:xfrm>
            <a:off x="7561263" y="1989138"/>
            <a:ext cx="360362" cy="287337"/>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9" name="Ellipse 58"/>
          <p:cNvSpPr/>
          <p:nvPr/>
        </p:nvSpPr>
        <p:spPr>
          <a:xfrm>
            <a:off x="7596188" y="4941888"/>
            <a:ext cx="325437" cy="215900"/>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0" name="Ellipse 59"/>
          <p:cNvSpPr/>
          <p:nvPr/>
        </p:nvSpPr>
        <p:spPr>
          <a:xfrm>
            <a:off x="7596188" y="4149725"/>
            <a:ext cx="360362" cy="287338"/>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1" name="Ellipse 60"/>
          <p:cNvSpPr/>
          <p:nvPr/>
        </p:nvSpPr>
        <p:spPr>
          <a:xfrm>
            <a:off x="7596188" y="5157788"/>
            <a:ext cx="360362" cy="287337"/>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6" name="Ellipse 65"/>
          <p:cNvSpPr/>
          <p:nvPr/>
        </p:nvSpPr>
        <p:spPr>
          <a:xfrm>
            <a:off x="7596188" y="5445125"/>
            <a:ext cx="360362" cy="287338"/>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7" name="Ellipse 66"/>
          <p:cNvSpPr/>
          <p:nvPr/>
        </p:nvSpPr>
        <p:spPr>
          <a:xfrm>
            <a:off x="7596188" y="2492375"/>
            <a:ext cx="360362" cy="288925"/>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70" name="Ellipse 69"/>
          <p:cNvSpPr/>
          <p:nvPr/>
        </p:nvSpPr>
        <p:spPr>
          <a:xfrm>
            <a:off x="7632700" y="4652963"/>
            <a:ext cx="323850" cy="288925"/>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71" name="Ellipse 70"/>
          <p:cNvSpPr/>
          <p:nvPr/>
        </p:nvSpPr>
        <p:spPr>
          <a:xfrm>
            <a:off x="7596188" y="3860800"/>
            <a:ext cx="360362" cy="288925"/>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95" name="Ellipse 94"/>
          <p:cNvSpPr/>
          <p:nvPr/>
        </p:nvSpPr>
        <p:spPr>
          <a:xfrm>
            <a:off x="6659563" y="2492375"/>
            <a:ext cx="360362" cy="288925"/>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96" name="Ellipse 95"/>
          <p:cNvSpPr/>
          <p:nvPr/>
        </p:nvSpPr>
        <p:spPr>
          <a:xfrm>
            <a:off x="6659563" y="2781300"/>
            <a:ext cx="360362" cy="287338"/>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97" name="Ellipse 96"/>
          <p:cNvSpPr/>
          <p:nvPr/>
        </p:nvSpPr>
        <p:spPr>
          <a:xfrm>
            <a:off x="6443663" y="4076700"/>
            <a:ext cx="360362" cy="288925"/>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98" name="Ellipse 97"/>
          <p:cNvSpPr/>
          <p:nvPr/>
        </p:nvSpPr>
        <p:spPr>
          <a:xfrm>
            <a:off x="6443663" y="4652963"/>
            <a:ext cx="360362" cy="288925"/>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99" name="Ellipse 98"/>
          <p:cNvSpPr/>
          <p:nvPr/>
        </p:nvSpPr>
        <p:spPr>
          <a:xfrm>
            <a:off x="6227763" y="4941888"/>
            <a:ext cx="288925" cy="215900"/>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00" name="Ellipse 99"/>
          <p:cNvSpPr/>
          <p:nvPr/>
        </p:nvSpPr>
        <p:spPr>
          <a:xfrm>
            <a:off x="6227763" y="5157788"/>
            <a:ext cx="288925" cy="215900"/>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01" name="Ellipse 100"/>
          <p:cNvSpPr/>
          <p:nvPr/>
        </p:nvSpPr>
        <p:spPr>
          <a:xfrm>
            <a:off x="6156325" y="1989138"/>
            <a:ext cx="360363" cy="287337"/>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02" name="Ellipse 101"/>
          <p:cNvSpPr/>
          <p:nvPr/>
        </p:nvSpPr>
        <p:spPr>
          <a:xfrm>
            <a:off x="6084888" y="4076700"/>
            <a:ext cx="358775" cy="288925"/>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03" name="Ellipse 102"/>
          <p:cNvSpPr/>
          <p:nvPr/>
        </p:nvSpPr>
        <p:spPr>
          <a:xfrm>
            <a:off x="5940425" y="4941888"/>
            <a:ext cx="287338" cy="215900"/>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04" name="Ellipse 103"/>
          <p:cNvSpPr/>
          <p:nvPr/>
        </p:nvSpPr>
        <p:spPr>
          <a:xfrm>
            <a:off x="5940425" y="5229225"/>
            <a:ext cx="287338" cy="215900"/>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05" name="Ellipse 104"/>
          <p:cNvSpPr/>
          <p:nvPr/>
        </p:nvSpPr>
        <p:spPr>
          <a:xfrm>
            <a:off x="5940425" y="5445125"/>
            <a:ext cx="287338" cy="215900"/>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Critères d’importance dans le choix de la destination</a:t>
            </a:r>
            <a:br>
              <a:rPr lang="fr-FR" dirty="0" smtClean="0"/>
            </a:br>
            <a:r>
              <a:rPr lang="fr-FR" sz="2000" i="1" dirty="0" smtClean="0"/>
              <a:t>Résultats détaillés auprès des Français</a:t>
            </a:r>
            <a:endParaRPr lang="fr-FR" sz="20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A8762774-08F1-49E4-A9F4-FA8996DA060C}" type="slidenum">
              <a:rPr lang="fr-FR"/>
              <a:pPr>
                <a:defRPr/>
              </a:pPr>
              <a:t>134</a:t>
            </a:fld>
            <a:endParaRPr lang="fr-FR"/>
          </a:p>
        </p:txBody>
      </p:sp>
      <p:sp>
        <p:nvSpPr>
          <p:cNvPr id="7" name="ZoneTexte 6"/>
          <p:cNvSpPr txBox="1"/>
          <p:nvPr/>
        </p:nvSpPr>
        <p:spPr>
          <a:xfrm>
            <a:off x="468313" y="6165850"/>
            <a:ext cx="8675687" cy="430213"/>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QS8a</a:t>
            </a:r>
            <a:r>
              <a:rPr lang="fr-FR" sz="1100" dirty="0">
                <a:solidFill>
                  <a:schemeClr val="tx1">
                    <a:lumMod val="75000"/>
                  </a:schemeClr>
                </a:solidFill>
                <a:latin typeface="+mn-lt"/>
              </a:rPr>
              <a:t>. Voici une liste de critères. En général, quelle importance a chacun de ces critères dans le choix de votre destination lorsque vous organisez un voyage en France pour vous-même ?</a:t>
            </a:r>
          </a:p>
        </p:txBody>
      </p:sp>
      <p:graphicFrame>
        <p:nvGraphicFramePr>
          <p:cNvPr id="209925" name="Graphique 7"/>
          <p:cNvGraphicFramePr>
            <a:graphicFrameLocks/>
          </p:cNvGraphicFramePr>
          <p:nvPr/>
        </p:nvGraphicFramePr>
        <p:xfrm>
          <a:off x="0" y="1341438"/>
          <a:ext cx="9144000" cy="4535487"/>
        </p:xfrm>
        <a:graphic>
          <a:graphicData uri="http://schemas.openxmlformats.org/presentationml/2006/ole">
            <mc:AlternateContent xmlns:mc="http://schemas.openxmlformats.org/markup-compatibility/2006">
              <mc:Choice xmlns:v="urn:schemas-microsoft-com:vml" Requires="v">
                <p:oleObj spid="_x0000_s209926" r:id="rId6" imgW="9144793" imgH="4535817" progId="Excel.Chart.8">
                  <p:embed/>
                </p:oleObj>
              </mc:Choice>
              <mc:Fallback>
                <p:oleObj r:id="rId6" imgW="9144793" imgH="4535817" progId="Excel.Chart.8">
                  <p:embed/>
                  <p:pic>
                    <p:nvPicPr>
                      <p:cNvPr id="0" name="Graphique 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341438"/>
                        <a:ext cx="9144000" cy="4535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à coins arrondis 9"/>
          <p:cNvSpPr/>
          <p:nvPr/>
        </p:nvSpPr>
        <p:spPr>
          <a:xfrm>
            <a:off x="7920038" y="1341438"/>
            <a:ext cx="1116012" cy="287337"/>
          </a:xfrm>
          <a:prstGeom prst="roundRect">
            <a:avLst/>
          </a:prstGeom>
          <a:solidFill>
            <a:srgbClr val="008E00"/>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chemeClr val="bg1"/>
                </a:solidFill>
              </a:rPr>
              <a:t>ST Important</a:t>
            </a:r>
          </a:p>
        </p:txBody>
      </p:sp>
      <p:grpSp>
        <p:nvGrpSpPr>
          <p:cNvPr id="209927" name="Groupe 15"/>
          <p:cNvGrpSpPr>
            <a:grpSpLocks/>
          </p:cNvGrpSpPr>
          <p:nvPr/>
        </p:nvGrpSpPr>
        <p:grpSpPr bwMode="auto">
          <a:xfrm>
            <a:off x="1692275" y="1366838"/>
            <a:ext cx="6119813" cy="261937"/>
            <a:chOff x="827584" y="1340768"/>
            <a:chExt cx="6120680" cy="261610"/>
          </a:xfrm>
        </p:grpSpPr>
        <p:sp>
          <p:nvSpPr>
            <p:cNvPr id="11" name="Rectangle 10"/>
            <p:cNvSpPr/>
            <p:nvPr/>
          </p:nvSpPr>
          <p:spPr>
            <a:xfrm>
              <a:off x="827584" y="1435899"/>
              <a:ext cx="144483" cy="7134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2" name="Rectangle 11"/>
            <p:cNvSpPr/>
            <p:nvPr/>
          </p:nvSpPr>
          <p:spPr>
            <a:xfrm>
              <a:off x="2339098" y="1435899"/>
              <a:ext cx="144483" cy="7134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3" name="Rectangle 12"/>
            <p:cNvSpPr/>
            <p:nvPr/>
          </p:nvSpPr>
          <p:spPr>
            <a:xfrm>
              <a:off x="4068131" y="1435899"/>
              <a:ext cx="144482" cy="7134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4" name="Rectangle 13"/>
            <p:cNvSpPr/>
            <p:nvPr/>
          </p:nvSpPr>
          <p:spPr>
            <a:xfrm>
              <a:off x="5363715" y="1435899"/>
              <a:ext cx="144482" cy="713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5" name="ZoneTexte 14"/>
            <p:cNvSpPr txBox="1"/>
            <p:nvPr/>
          </p:nvSpPr>
          <p:spPr>
            <a:xfrm>
              <a:off x="899032" y="1340768"/>
              <a:ext cx="6049232" cy="261610"/>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Pas du tout important        Pas tellement important          Assez important          Très important</a:t>
              </a:r>
              <a:endParaRPr lang="fr-FR" sz="1100" dirty="0">
                <a:solidFill>
                  <a:schemeClr val="tx1">
                    <a:lumMod val="75000"/>
                  </a:schemeClr>
                </a:solidFill>
                <a:latin typeface="+mn-lt"/>
              </a:endParaRPr>
            </a:p>
          </p:txBody>
        </p:sp>
      </p:grpSp>
      <p:sp>
        <p:nvSpPr>
          <p:cNvPr id="17" name="Espace réservé du texte 4"/>
          <p:cNvSpPr txBox="1">
            <a:spLocks/>
          </p:cNvSpPr>
          <p:nvPr>
            <p:custDataLst>
              <p:tags r:id="rId2"/>
            </p:custDataLst>
          </p:nvPr>
        </p:nvSpPr>
        <p:spPr>
          <a:xfrm>
            <a:off x="7668344" y="5805264"/>
            <a:ext cx="1368152" cy="306467"/>
          </a:xfrm>
          <a:prstGeom prst="roundRect">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Totale : 1007 </a:t>
            </a:r>
            <a:endParaRPr lang="fr-FR" sz="1200" i="1" dirty="0">
              <a:solidFill>
                <a:srgbClr val="000000"/>
              </a:solidFill>
              <a:latin typeface="+mn-lt"/>
              <a:ea typeface="ＭＳ Ｐゴシック" pitchFamily="1" charset="-128"/>
              <a:cs typeface="Arial" pitchFamily="34" charset="0"/>
            </a:endParaRPr>
          </a:p>
        </p:txBody>
      </p:sp>
      <p:sp>
        <p:nvSpPr>
          <p:cNvPr id="16" name="Espace réservé du texte 4"/>
          <p:cNvSpPr txBox="1">
            <a:spLocks/>
          </p:cNvSpPr>
          <p:nvPr>
            <p:custDataLst>
              <p:tags r:id="rId3"/>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0945" name="Graphique 17"/>
          <p:cNvGraphicFramePr>
            <a:graphicFrameLocks/>
          </p:cNvGraphicFramePr>
          <p:nvPr/>
        </p:nvGraphicFramePr>
        <p:xfrm>
          <a:off x="6227763" y="1341438"/>
          <a:ext cx="3600450" cy="4608512"/>
        </p:xfrm>
        <a:graphic>
          <a:graphicData uri="http://schemas.openxmlformats.org/presentationml/2006/ole">
            <mc:AlternateContent xmlns:mc="http://schemas.openxmlformats.org/markup-compatibility/2006">
              <mc:Choice xmlns:v="urn:schemas-microsoft-com:vml" Requires="v">
                <p:oleObj spid="_x0000_s210964" r:id="rId7" imgW="3596952" imgH="4608975" progId="Excel.Chart.8">
                  <p:embed/>
                </p:oleObj>
              </mc:Choice>
              <mc:Fallback>
                <p:oleObj r:id="rId7" imgW="3596952" imgH="4608975" progId="Excel.Chart.8">
                  <p:embed/>
                  <p:pic>
                    <p:nvPicPr>
                      <p:cNvPr id="0" name="Graphique 1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7763" y="1341438"/>
                        <a:ext cx="3600450" cy="4608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Ingrédients d’un voyage réussi</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0993DAA1-C03A-425E-85C9-7445FA44D27C}" type="slidenum">
              <a:rPr lang="fr-FR"/>
              <a:pPr>
                <a:defRPr/>
              </a:pPr>
              <a:t>135</a:t>
            </a:fld>
            <a:endParaRPr lang="fr-FR"/>
          </a:p>
        </p:txBody>
      </p:sp>
      <p:sp>
        <p:nvSpPr>
          <p:cNvPr id="7" name="ZoneTexte 6"/>
          <p:cNvSpPr txBox="1"/>
          <p:nvPr/>
        </p:nvSpPr>
        <p:spPr>
          <a:xfrm>
            <a:off x="468313" y="6308725"/>
            <a:ext cx="8675687" cy="261938"/>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QS8b</a:t>
            </a:r>
            <a:r>
              <a:rPr lang="fr-FR" sz="1100" dirty="0">
                <a:solidFill>
                  <a:schemeClr val="tx1">
                    <a:lumMod val="75000"/>
                  </a:schemeClr>
                </a:solidFill>
                <a:latin typeface="+mn-lt"/>
              </a:rPr>
              <a:t>. Pour vous, quels sont les 3 ingrédients pour des vacances en France réussies ?</a:t>
            </a:r>
          </a:p>
        </p:txBody>
      </p:sp>
      <p:sp>
        <p:nvSpPr>
          <p:cNvPr id="12" name="Espace réservé du texte 4"/>
          <p:cNvSpPr txBox="1">
            <a:spLocks/>
          </p:cNvSpPr>
          <p:nvPr>
            <p:custDataLst>
              <p:tags r:id="rId2"/>
            </p:custDataLst>
          </p:nvPr>
        </p:nvSpPr>
        <p:spPr>
          <a:xfrm>
            <a:off x="1763688" y="1196752"/>
            <a:ext cx="1732384"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
        <p:nvSpPr>
          <p:cNvPr id="13" name="Espace réservé du texte 4"/>
          <p:cNvSpPr txBox="1">
            <a:spLocks/>
          </p:cNvSpPr>
          <p:nvPr>
            <p:custDataLst>
              <p:tags r:id="rId3"/>
            </p:custDataLst>
          </p:nvPr>
        </p:nvSpPr>
        <p:spPr>
          <a:xfrm>
            <a:off x="6944072" y="1196752"/>
            <a:ext cx="1732384" cy="323984"/>
          </a:xfrm>
          <a:prstGeom prst="roundRect">
            <a:avLst/>
          </a:prstGeom>
          <a:solidFill>
            <a:schemeClr val="accent6">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Visiteurs Limousin</a:t>
            </a:r>
            <a:endParaRPr lang="fr-FR" sz="1200" i="1" dirty="0">
              <a:solidFill>
                <a:schemeClr val="bg1"/>
              </a:solidFill>
              <a:latin typeface="+mn-lt"/>
              <a:ea typeface="ＭＳ Ｐゴシック" pitchFamily="1" charset="-128"/>
              <a:cs typeface="Arial" pitchFamily="34" charset="0"/>
            </a:endParaRPr>
          </a:p>
        </p:txBody>
      </p:sp>
      <p:sp>
        <p:nvSpPr>
          <p:cNvPr id="14" name="ZoneTexte 13"/>
          <p:cNvSpPr txBox="1"/>
          <p:nvPr/>
        </p:nvSpPr>
        <p:spPr>
          <a:xfrm>
            <a:off x="3492500" y="6048375"/>
            <a:ext cx="2232025" cy="260350"/>
          </a:xfrm>
          <a:prstGeom prst="rect">
            <a:avLst/>
          </a:prstGeom>
          <a:noFill/>
        </p:spPr>
        <p:txBody>
          <a:bodyPr>
            <a:spAutoFit/>
          </a:bodyPr>
          <a:lstStyle/>
          <a:p>
            <a:pPr fontAlgn="auto">
              <a:spcBef>
                <a:spcPts val="0"/>
              </a:spcBef>
              <a:spcAft>
                <a:spcPts val="0"/>
              </a:spcAft>
              <a:buClr>
                <a:schemeClr val="bg2">
                  <a:lumMod val="75000"/>
                </a:schemeClr>
              </a:buClr>
              <a:defRPr/>
            </a:pPr>
            <a:r>
              <a:rPr lang="fr-FR" sz="1100" b="1" dirty="0">
                <a:solidFill>
                  <a:srgbClr val="7B7162"/>
                </a:solidFill>
                <a:latin typeface="+mn-lt"/>
              </a:rPr>
              <a:t>Total 1+2+3       En 1er</a:t>
            </a:r>
          </a:p>
        </p:txBody>
      </p:sp>
      <p:sp>
        <p:nvSpPr>
          <p:cNvPr id="15" name="Rectangle 14"/>
          <p:cNvSpPr/>
          <p:nvPr/>
        </p:nvSpPr>
        <p:spPr>
          <a:xfrm>
            <a:off x="3419475" y="6165850"/>
            <a:ext cx="73025" cy="7143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rgbClr val="7B7162"/>
              </a:solidFill>
            </a:endParaRPr>
          </a:p>
        </p:txBody>
      </p:sp>
      <p:sp>
        <p:nvSpPr>
          <p:cNvPr id="16" name="Rectangle 15"/>
          <p:cNvSpPr/>
          <p:nvPr/>
        </p:nvSpPr>
        <p:spPr>
          <a:xfrm>
            <a:off x="4356100" y="6165850"/>
            <a:ext cx="71438" cy="71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rgbClr val="7B7162"/>
              </a:solidFill>
            </a:endParaRPr>
          </a:p>
        </p:txBody>
      </p:sp>
      <p:graphicFrame>
        <p:nvGraphicFramePr>
          <p:cNvPr id="210959" name="Graphique 16"/>
          <p:cNvGraphicFramePr>
            <a:graphicFrameLocks/>
          </p:cNvGraphicFramePr>
          <p:nvPr/>
        </p:nvGraphicFramePr>
        <p:xfrm>
          <a:off x="2771775" y="1341438"/>
          <a:ext cx="5292725" cy="4608512"/>
        </p:xfrm>
        <a:graphic>
          <a:graphicData uri="http://schemas.openxmlformats.org/presentationml/2006/ole">
            <mc:AlternateContent xmlns:mc="http://schemas.openxmlformats.org/markup-compatibility/2006">
              <mc:Choice xmlns:v="urn:schemas-microsoft-com:vml" Requires="v">
                <p:oleObj spid="_x0000_s210965" r:id="rId9" imgW="5291787" imgH="4608975" progId="Excel.Chart.8">
                  <p:embed/>
                </p:oleObj>
              </mc:Choice>
              <mc:Fallback>
                <p:oleObj r:id="rId9" imgW="5291787" imgH="4608975" progId="Excel.Chart.8">
                  <p:embed/>
                  <p:pic>
                    <p:nvPicPr>
                      <p:cNvPr id="0" name="Graphique 1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1775" y="1341438"/>
                        <a:ext cx="5292725" cy="4608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ZoneTexte 18"/>
          <p:cNvSpPr txBox="1"/>
          <p:nvPr/>
        </p:nvSpPr>
        <p:spPr>
          <a:xfrm>
            <a:off x="2411413" y="1484313"/>
            <a:ext cx="1152525"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1007</a:t>
            </a:r>
          </a:p>
        </p:txBody>
      </p:sp>
      <p:sp>
        <p:nvSpPr>
          <p:cNvPr id="20" name="ZoneTexte 19"/>
          <p:cNvSpPr txBox="1"/>
          <p:nvPr/>
        </p:nvSpPr>
        <p:spPr>
          <a:xfrm>
            <a:off x="5076825" y="1484313"/>
            <a:ext cx="1150938"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327</a:t>
            </a:r>
          </a:p>
        </p:txBody>
      </p:sp>
      <p:sp>
        <p:nvSpPr>
          <p:cNvPr id="21" name="ZoneTexte 20"/>
          <p:cNvSpPr txBox="1"/>
          <p:nvPr/>
        </p:nvSpPr>
        <p:spPr>
          <a:xfrm>
            <a:off x="7524750" y="1484313"/>
            <a:ext cx="1150938"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53*</a:t>
            </a:r>
          </a:p>
        </p:txBody>
      </p:sp>
      <p:graphicFrame>
        <p:nvGraphicFramePr>
          <p:cNvPr id="210963" name="Graphique 7"/>
          <p:cNvGraphicFramePr>
            <a:graphicFrameLocks/>
          </p:cNvGraphicFramePr>
          <p:nvPr/>
        </p:nvGraphicFramePr>
        <p:xfrm>
          <a:off x="-107950" y="1412875"/>
          <a:ext cx="5291138" cy="4608513"/>
        </p:xfrm>
        <a:graphic>
          <a:graphicData uri="http://schemas.openxmlformats.org/presentationml/2006/ole">
            <mc:AlternateContent xmlns:mc="http://schemas.openxmlformats.org/markup-compatibility/2006">
              <mc:Choice xmlns:v="urn:schemas-microsoft-com:vml" Requires="v">
                <p:oleObj spid="_x0000_s210966" r:id="rId11" imgW="5291787" imgH="4608975" progId="Excel.Chart.8">
                  <p:embed/>
                </p:oleObj>
              </mc:Choice>
              <mc:Fallback>
                <p:oleObj r:id="rId11" imgW="5291787" imgH="4608975" progId="Excel.Chart.8">
                  <p:embed/>
                  <p:pic>
                    <p:nvPicPr>
                      <p:cNvPr id="0" name="Graphique 7"/>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950" y="1412875"/>
                        <a:ext cx="5291138" cy="460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0964" name="Groupe 30"/>
          <p:cNvGrpSpPr>
            <a:grpSpLocks/>
          </p:cNvGrpSpPr>
          <p:nvPr/>
        </p:nvGrpSpPr>
        <p:grpSpPr bwMode="auto">
          <a:xfrm>
            <a:off x="3995738" y="6516688"/>
            <a:ext cx="2808287" cy="368300"/>
            <a:chOff x="3996061" y="6444192"/>
            <a:chExt cx="2808187" cy="369332"/>
          </a:xfrm>
        </p:grpSpPr>
        <p:sp>
          <p:nvSpPr>
            <p:cNvPr id="23" name="Ellipse 22"/>
            <p:cNvSpPr/>
            <p:nvPr/>
          </p:nvSpPr>
          <p:spPr>
            <a:xfrm>
              <a:off x="3996061" y="6496726"/>
              <a:ext cx="360349" cy="28814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4" name="Ellipse 23"/>
            <p:cNvSpPr/>
            <p:nvPr/>
          </p:nvSpPr>
          <p:spPr>
            <a:xfrm>
              <a:off x="4148456" y="6525381"/>
              <a:ext cx="360349" cy="288143"/>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5" name="ZoneTexte 24"/>
            <p:cNvSpPr txBox="1"/>
            <p:nvPr/>
          </p:nvSpPr>
          <p:spPr>
            <a:xfrm>
              <a:off x="4664374" y="6444192"/>
              <a:ext cx="2139874"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la sous-cible et les Français</a:t>
              </a:r>
            </a:p>
          </p:txBody>
        </p:sp>
      </p:grpSp>
      <p:sp>
        <p:nvSpPr>
          <p:cNvPr id="26" name="Ellipse 25"/>
          <p:cNvSpPr/>
          <p:nvPr/>
        </p:nvSpPr>
        <p:spPr>
          <a:xfrm>
            <a:off x="5795963" y="1989138"/>
            <a:ext cx="360362"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7" name="Ellipse 26"/>
          <p:cNvSpPr/>
          <p:nvPr/>
        </p:nvSpPr>
        <p:spPr>
          <a:xfrm>
            <a:off x="7667625" y="1989138"/>
            <a:ext cx="360363" cy="287337"/>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8" name="Ellipse 27"/>
          <p:cNvSpPr/>
          <p:nvPr/>
        </p:nvSpPr>
        <p:spPr>
          <a:xfrm>
            <a:off x="5076825" y="2708275"/>
            <a:ext cx="358775" cy="288925"/>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9" name="Ellipse 28"/>
          <p:cNvSpPr/>
          <p:nvPr/>
        </p:nvSpPr>
        <p:spPr>
          <a:xfrm>
            <a:off x="5003800" y="2997200"/>
            <a:ext cx="360363" cy="287338"/>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0" name="Ellipse 29"/>
          <p:cNvSpPr/>
          <p:nvPr/>
        </p:nvSpPr>
        <p:spPr>
          <a:xfrm>
            <a:off x="5003800" y="3213100"/>
            <a:ext cx="360363" cy="287338"/>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1" name="Ellipse 30"/>
          <p:cNvSpPr/>
          <p:nvPr/>
        </p:nvSpPr>
        <p:spPr>
          <a:xfrm>
            <a:off x="5076825" y="3716338"/>
            <a:ext cx="358775"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2" name="Ellipse 31"/>
          <p:cNvSpPr/>
          <p:nvPr/>
        </p:nvSpPr>
        <p:spPr>
          <a:xfrm>
            <a:off x="4787900" y="4652963"/>
            <a:ext cx="360363"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3" name="Ellipse 32"/>
          <p:cNvSpPr/>
          <p:nvPr/>
        </p:nvSpPr>
        <p:spPr>
          <a:xfrm>
            <a:off x="4787900" y="4941888"/>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4" name="Ellipse 33"/>
          <p:cNvSpPr/>
          <p:nvPr/>
        </p:nvSpPr>
        <p:spPr>
          <a:xfrm>
            <a:off x="7308850" y="5445125"/>
            <a:ext cx="358775"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5" name="Ellipse 34"/>
          <p:cNvSpPr/>
          <p:nvPr/>
        </p:nvSpPr>
        <p:spPr>
          <a:xfrm>
            <a:off x="5219700" y="1989138"/>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6" name="Ellipse 35"/>
          <p:cNvSpPr/>
          <p:nvPr/>
        </p:nvSpPr>
        <p:spPr>
          <a:xfrm>
            <a:off x="7164388" y="3933825"/>
            <a:ext cx="360362"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7" name="Ellipse 36"/>
          <p:cNvSpPr/>
          <p:nvPr/>
        </p:nvSpPr>
        <p:spPr>
          <a:xfrm>
            <a:off x="7092950" y="5445125"/>
            <a:ext cx="358775"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8" name="Ellipse 37"/>
          <p:cNvSpPr/>
          <p:nvPr/>
        </p:nvSpPr>
        <p:spPr>
          <a:xfrm>
            <a:off x="4643438" y="2997200"/>
            <a:ext cx="360362" cy="287338"/>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9" name="Ellipse 38"/>
          <p:cNvSpPr/>
          <p:nvPr/>
        </p:nvSpPr>
        <p:spPr>
          <a:xfrm>
            <a:off x="4643438" y="3213100"/>
            <a:ext cx="360362" cy="287338"/>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1" name="Espace réservé du texte 4"/>
          <p:cNvSpPr txBox="1">
            <a:spLocks/>
          </p:cNvSpPr>
          <p:nvPr>
            <p:custDataLst>
              <p:tags r:id="rId4"/>
            </p:custDataLst>
          </p:nvPr>
        </p:nvSpPr>
        <p:spPr>
          <a:xfrm>
            <a:off x="4495800" y="1196752"/>
            <a:ext cx="1732384" cy="323984"/>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Familles</a:t>
            </a:r>
            <a:endParaRPr lang="fr-FR" sz="1200" i="1" dirty="0">
              <a:solidFill>
                <a:schemeClr val="bg1"/>
              </a:solidFill>
              <a:latin typeface="+mn-lt"/>
              <a:ea typeface="ＭＳ Ｐゴシック" pitchFamily="1" charset="-128"/>
              <a:cs typeface="Arial" pitchFamily="34" charset="0"/>
            </a:endParaRPr>
          </a:p>
        </p:txBody>
      </p:sp>
      <p:sp>
        <p:nvSpPr>
          <p:cNvPr id="42" name="ZoneTexte 41"/>
          <p:cNvSpPr txBox="1"/>
          <p:nvPr/>
        </p:nvSpPr>
        <p:spPr>
          <a:xfrm>
            <a:off x="7451725" y="6165850"/>
            <a:ext cx="1152525" cy="276225"/>
          </a:xfrm>
          <a:prstGeom prst="rect">
            <a:avLst/>
          </a:prstGeom>
          <a:noFill/>
        </p:spPr>
        <p:txBody>
          <a:bodyPr>
            <a:spAutoFit/>
          </a:bodyPr>
          <a:lstStyle/>
          <a:p>
            <a:pPr fontAlgn="auto">
              <a:spcBef>
                <a:spcPts val="0"/>
              </a:spcBef>
              <a:spcAft>
                <a:spcPts val="0"/>
              </a:spcAft>
              <a:buClr>
                <a:schemeClr val="bg2">
                  <a:lumMod val="75000"/>
                </a:schemeClr>
              </a:buClr>
              <a:defRPr/>
            </a:pPr>
            <a:r>
              <a:rPr lang="fr-FR" sz="1200" dirty="0">
                <a:solidFill>
                  <a:schemeClr val="tx1">
                    <a:lumMod val="50000"/>
                  </a:schemeClr>
                </a:solidFill>
                <a:latin typeface="+mn-lt"/>
              </a:rPr>
              <a:t>* Base faible</a:t>
            </a:r>
          </a:p>
        </p:txBody>
      </p:sp>
      <p:cxnSp>
        <p:nvCxnSpPr>
          <p:cNvPr id="44" name="Connecteur droit 43"/>
          <p:cNvCxnSpPr/>
          <p:nvPr/>
        </p:nvCxnSpPr>
        <p:spPr>
          <a:xfrm>
            <a:off x="36513" y="2781300"/>
            <a:ext cx="914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a:off x="36513" y="3716338"/>
            <a:ext cx="914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34925" y="4724400"/>
            <a:ext cx="914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a:off x="36513" y="5732463"/>
            <a:ext cx="914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Ingrédients d’un voyage réussi</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1911714C-F203-43DE-AA96-0B02A751ECA3}" type="slidenum">
              <a:rPr lang="fr-FR"/>
              <a:pPr>
                <a:defRPr/>
              </a:pPr>
              <a:t>136</a:t>
            </a:fld>
            <a:endParaRPr lang="fr-FR"/>
          </a:p>
        </p:txBody>
      </p:sp>
      <p:sp>
        <p:nvSpPr>
          <p:cNvPr id="7" name="ZoneTexte 6"/>
          <p:cNvSpPr txBox="1"/>
          <p:nvPr/>
        </p:nvSpPr>
        <p:spPr>
          <a:xfrm>
            <a:off x="468313" y="6308725"/>
            <a:ext cx="8675687" cy="261938"/>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QS8b</a:t>
            </a:r>
            <a:r>
              <a:rPr lang="fr-FR" sz="1100" dirty="0">
                <a:solidFill>
                  <a:schemeClr val="tx1">
                    <a:lumMod val="75000"/>
                  </a:schemeClr>
                </a:solidFill>
                <a:latin typeface="+mn-lt"/>
              </a:rPr>
              <a:t>. Pour vous, quels sont les 3 ingrédients pour des vacances en France réussies ?</a:t>
            </a:r>
          </a:p>
        </p:txBody>
      </p:sp>
      <p:sp>
        <p:nvSpPr>
          <p:cNvPr id="12" name="Espace réservé du texte 4"/>
          <p:cNvSpPr txBox="1">
            <a:spLocks/>
          </p:cNvSpPr>
          <p:nvPr>
            <p:custDataLst>
              <p:tags r:id="rId2"/>
            </p:custDataLst>
          </p:nvPr>
        </p:nvSpPr>
        <p:spPr>
          <a:xfrm>
            <a:off x="1763688" y="1196752"/>
            <a:ext cx="1732384"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
        <p:nvSpPr>
          <p:cNvPr id="14" name="ZoneTexte 13"/>
          <p:cNvSpPr txBox="1"/>
          <p:nvPr/>
        </p:nvSpPr>
        <p:spPr>
          <a:xfrm>
            <a:off x="3492500" y="6048375"/>
            <a:ext cx="2232025" cy="260350"/>
          </a:xfrm>
          <a:prstGeom prst="rect">
            <a:avLst/>
          </a:prstGeom>
          <a:noFill/>
        </p:spPr>
        <p:txBody>
          <a:bodyPr>
            <a:spAutoFit/>
          </a:bodyPr>
          <a:lstStyle/>
          <a:p>
            <a:pPr fontAlgn="auto">
              <a:spcBef>
                <a:spcPts val="0"/>
              </a:spcBef>
              <a:spcAft>
                <a:spcPts val="0"/>
              </a:spcAft>
              <a:buClr>
                <a:schemeClr val="bg2">
                  <a:lumMod val="75000"/>
                </a:schemeClr>
              </a:buClr>
              <a:defRPr/>
            </a:pPr>
            <a:r>
              <a:rPr lang="fr-FR" sz="1100" b="1" dirty="0">
                <a:solidFill>
                  <a:srgbClr val="7B7162"/>
                </a:solidFill>
                <a:latin typeface="+mn-lt"/>
              </a:rPr>
              <a:t>Total 1+2+3       En 1er</a:t>
            </a:r>
          </a:p>
        </p:txBody>
      </p:sp>
      <p:sp>
        <p:nvSpPr>
          <p:cNvPr id="15" name="Rectangle 14"/>
          <p:cNvSpPr/>
          <p:nvPr/>
        </p:nvSpPr>
        <p:spPr>
          <a:xfrm>
            <a:off x="3419475" y="6165850"/>
            <a:ext cx="73025" cy="7143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rgbClr val="7B7162"/>
              </a:solidFill>
            </a:endParaRPr>
          </a:p>
        </p:txBody>
      </p:sp>
      <p:sp>
        <p:nvSpPr>
          <p:cNvPr id="16" name="Rectangle 15"/>
          <p:cNvSpPr/>
          <p:nvPr/>
        </p:nvSpPr>
        <p:spPr>
          <a:xfrm>
            <a:off x="4356100" y="6165850"/>
            <a:ext cx="71438" cy="71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rgbClr val="7B7162"/>
              </a:solidFill>
            </a:endParaRPr>
          </a:p>
        </p:txBody>
      </p:sp>
      <p:graphicFrame>
        <p:nvGraphicFramePr>
          <p:cNvPr id="211979" name="Graphique 16"/>
          <p:cNvGraphicFramePr>
            <a:graphicFrameLocks/>
          </p:cNvGraphicFramePr>
          <p:nvPr/>
        </p:nvGraphicFramePr>
        <p:xfrm>
          <a:off x="3851275" y="1341438"/>
          <a:ext cx="5292725" cy="4679950"/>
        </p:xfrm>
        <a:graphic>
          <a:graphicData uri="http://schemas.openxmlformats.org/presentationml/2006/ole">
            <mc:AlternateContent xmlns:mc="http://schemas.openxmlformats.org/markup-compatibility/2006">
              <mc:Choice xmlns:v="urn:schemas-microsoft-com:vml" Requires="v">
                <p:oleObj spid="_x0000_s211982" r:id="rId6" imgW="5291787" imgH="4682134" progId="Excel.Chart.8">
                  <p:embed/>
                </p:oleObj>
              </mc:Choice>
              <mc:Fallback>
                <p:oleObj r:id="rId6" imgW="5291787" imgH="4682134" progId="Excel.Chart.8">
                  <p:embed/>
                  <p:pic>
                    <p:nvPicPr>
                      <p:cNvPr id="0" name="Graphique 1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275" y="1341438"/>
                        <a:ext cx="5292725" cy="467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ZoneTexte 18"/>
          <p:cNvSpPr txBox="1"/>
          <p:nvPr/>
        </p:nvSpPr>
        <p:spPr>
          <a:xfrm>
            <a:off x="2411413" y="1484313"/>
            <a:ext cx="1152525"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1007</a:t>
            </a:r>
          </a:p>
        </p:txBody>
      </p:sp>
      <p:graphicFrame>
        <p:nvGraphicFramePr>
          <p:cNvPr id="211981" name="Graphique 7"/>
          <p:cNvGraphicFramePr>
            <a:graphicFrameLocks/>
          </p:cNvGraphicFramePr>
          <p:nvPr/>
        </p:nvGraphicFramePr>
        <p:xfrm>
          <a:off x="-107950" y="1484313"/>
          <a:ext cx="5832475" cy="4537075"/>
        </p:xfrm>
        <a:graphic>
          <a:graphicData uri="http://schemas.openxmlformats.org/presentationml/2006/ole">
            <mc:AlternateContent xmlns:mc="http://schemas.openxmlformats.org/markup-compatibility/2006">
              <mc:Choice xmlns:v="urn:schemas-microsoft-com:vml" Requires="v">
                <p:oleObj spid="_x0000_s211983" r:id="rId8" imgW="5834378" imgH="4535817" progId="Excel.Chart.8">
                  <p:embed/>
                </p:oleObj>
              </mc:Choice>
              <mc:Fallback>
                <p:oleObj r:id="rId8" imgW="5834378" imgH="4535817" progId="Excel.Chart.8">
                  <p:embed/>
                  <p:pic>
                    <p:nvPicPr>
                      <p:cNvPr id="0" name="Graphique 7"/>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950" y="1484313"/>
                        <a:ext cx="5832475" cy="4537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1982" name="Groupe 30"/>
          <p:cNvGrpSpPr>
            <a:grpSpLocks/>
          </p:cNvGrpSpPr>
          <p:nvPr/>
        </p:nvGrpSpPr>
        <p:grpSpPr bwMode="auto">
          <a:xfrm>
            <a:off x="3995738" y="6516688"/>
            <a:ext cx="2808287" cy="368300"/>
            <a:chOff x="3996061" y="6444192"/>
            <a:chExt cx="2808187" cy="369332"/>
          </a:xfrm>
        </p:grpSpPr>
        <p:sp>
          <p:nvSpPr>
            <p:cNvPr id="23" name="Ellipse 22"/>
            <p:cNvSpPr/>
            <p:nvPr/>
          </p:nvSpPr>
          <p:spPr>
            <a:xfrm>
              <a:off x="3996061" y="6496726"/>
              <a:ext cx="360349" cy="28814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4" name="Ellipse 23"/>
            <p:cNvSpPr/>
            <p:nvPr/>
          </p:nvSpPr>
          <p:spPr>
            <a:xfrm>
              <a:off x="4148456" y="6525381"/>
              <a:ext cx="360349" cy="288143"/>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5" name="ZoneTexte 24"/>
            <p:cNvSpPr txBox="1"/>
            <p:nvPr/>
          </p:nvSpPr>
          <p:spPr>
            <a:xfrm>
              <a:off x="4664374" y="6444192"/>
              <a:ext cx="2139874"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la sous-cible et les Français</a:t>
              </a:r>
            </a:p>
          </p:txBody>
        </p:sp>
      </p:grpSp>
      <p:cxnSp>
        <p:nvCxnSpPr>
          <p:cNvPr id="44" name="Connecteur droit 43"/>
          <p:cNvCxnSpPr/>
          <p:nvPr/>
        </p:nvCxnSpPr>
        <p:spPr>
          <a:xfrm>
            <a:off x="36513" y="2781300"/>
            <a:ext cx="914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a:off x="36513" y="3716338"/>
            <a:ext cx="914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34925" y="4724400"/>
            <a:ext cx="914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a:off x="36513" y="5732463"/>
            <a:ext cx="914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8" name="Espace réservé du texte 4"/>
          <p:cNvSpPr txBox="1">
            <a:spLocks/>
          </p:cNvSpPr>
          <p:nvPr>
            <p:custDataLst>
              <p:tags r:id="rId3"/>
            </p:custDataLst>
          </p:nvPr>
        </p:nvSpPr>
        <p:spPr>
          <a:xfrm>
            <a:off x="6007968" y="1196752"/>
            <a:ext cx="1732384" cy="323984"/>
          </a:xfrm>
          <a:prstGeom prst="roundRect">
            <a:avLst/>
          </a:prstGeom>
          <a:solidFill>
            <a:schemeClr val="tx1">
              <a:lumMod val="60000"/>
              <a:lumOff val="40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Retraités</a:t>
            </a:r>
            <a:endParaRPr lang="fr-FR" sz="1200" i="1" dirty="0">
              <a:solidFill>
                <a:schemeClr val="bg1"/>
              </a:solidFill>
              <a:latin typeface="+mn-lt"/>
              <a:ea typeface="ＭＳ Ｐゴシック" pitchFamily="1" charset="-128"/>
              <a:cs typeface="Arial" pitchFamily="34" charset="0"/>
            </a:endParaRPr>
          </a:p>
        </p:txBody>
      </p:sp>
      <p:sp>
        <p:nvSpPr>
          <p:cNvPr id="49" name="ZoneTexte 48"/>
          <p:cNvSpPr txBox="1"/>
          <p:nvPr/>
        </p:nvSpPr>
        <p:spPr>
          <a:xfrm>
            <a:off x="6583363" y="1484313"/>
            <a:ext cx="1152525"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274</a:t>
            </a:r>
          </a:p>
        </p:txBody>
      </p:sp>
      <p:sp>
        <p:nvSpPr>
          <p:cNvPr id="50" name="Ellipse 49"/>
          <p:cNvSpPr/>
          <p:nvPr/>
        </p:nvSpPr>
        <p:spPr>
          <a:xfrm>
            <a:off x="6011863" y="1989138"/>
            <a:ext cx="360362" cy="287337"/>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1" name="Ellipse 50"/>
          <p:cNvSpPr/>
          <p:nvPr/>
        </p:nvSpPr>
        <p:spPr>
          <a:xfrm>
            <a:off x="5795963" y="4508500"/>
            <a:ext cx="360362" cy="288925"/>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2" name="Ellipse 51"/>
          <p:cNvSpPr/>
          <p:nvPr/>
        </p:nvSpPr>
        <p:spPr>
          <a:xfrm>
            <a:off x="6011863" y="3789363"/>
            <a:ext cx="360362" cy="287337"/>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3" name="Ellipse 52"/>
          <p:cNvSpPr/>
          <p:nvPr/>
        </p:nvSpPr>
        <p:spPr>
          <a:xfrm>
            <a:off x="6516688" y="1989138"/>
            <a:ext cx="358775" cy="287337"/>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4" name="Ellipse 53"/>
          <p:cNvSpPr/>
          <p:nvPr/>
        </p:nvSpPr>
        <p:spPr>
          <a:xfrm>
            <a:off x="5724525" y="5732463"/>
            <a:ext cx="360363" cy="288925"/>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5" name="Ellipse 54"/>
          <p:cNvSpPr/>
          <p:nvPr/>
        </p:nvSpPr>
        <p:spPr>
          <a:xfrm>
            <a:off x="5724525" y="4797425"/>
            <a:ext cx="360363" cy="287338"/>
          </a:xfrm>
          <a:prstGeom prst="ellipse">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7" name="Ellipse 56"/>
          <p:cNvSpPr/>
          <p:nvPr/>
        </p:nvSpPr>
        <p:spPr>
          <a:xfrm>
            <a:off x="5940425" y="2997200"/>
            <a:ext cx="360363"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8" name="Ellipse 57"/>
          <p:cNvSpPr/>
          <p:nvPr/>
        </p:nvSpPr>
        <p:spPr>
          <a:xfrm>
            <a:off x="6156325" y="2276475"/>
            <a:ext cx="360363"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9" name="Ellipse 58"/>
          <p:cNvSpPr/>
          <p:nvPr/>
        </p:nvSpPr>
        <p:spPr>
          <a:xfrm>
            <a:off x="6443663" y="2997200"/>
            <a:ext cx="360362"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0" name="Ellipse 59"/>
          <p:cNvSpPr/>
          <p:nvPr/>
        </p:nvSpPr>
        <p:spPr>
          <a:xfrm>
            <a:off x="6372225" y="2708275"/>
            <a:ext cx="360363"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sz="1800" dirty="0" smtClean="0"/>
              <a:t>Les principaux critères de choix d’une destination pour un voyage sont des critères logistiques : hébergements, modes de transport pour le trajet et sur place et la saison. Ensuite, viennent pour les Familles les activités et le caractère rural.</a:t>
            </a:r>
            <a:endParaRPr lang="fr-FR" sz="1800" dirty="0"/>
          </a:p>
        </p:txBody>
      </p:sp>
      <p:sp>
        <p:nvSpPr>
          <p:cNvPr id="4" name="Espace réservé du numéro de diapositive 3"/>
          <p:cNvSpPr>
            <a:spLocks noGrp="1"/>
          </p:cNvSpPr>
          <p:nvPr>
            <p:ph type="sldNum" sz="quarter" idx="31"/>
          </p:nvPr>
        </p:nvSpPr>
        <p:spPr/>
        <p:txBody>
          <a:bodyPr/>
          <a:lstStyle/>
          <a:p>
            <a:pPr>
              <a:defRPr/>
            </a:pPr>
            <a:fld id="{692E42B8-6B3F-4BD9-AA5B-792C8F297352}" type="slidenum">
              <a:rPr lang="fr-FR"/>
              <a:pPr>
                <a:defRPr/>
              </a:pPr>
              <a:t>137</a:t>
            </a:fld>
            <a:endParaRPr lang="fr-FR" dirty="0"/>
          </a:p>
        </p:txBody>
      </p:sp>
      <p:sp>
        <p:nvSpPr>
          <p:cNvPr id="7"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5" name="ZoneTexte 4"/>
          <p:cNvSpPr txBox="1"/>
          <p:nvPr/>
        </p:nvSpPr>
        <p:spPr>
          <a:xfrm>
            <a:off x="1057275" y="1700213"/>
            <a:ext cx="3082925" cy="430212"/>
          </a:xfrm>
          <a:prstGeom prst="rect">
            <a:avLst/>
          </a:prstGeom>
          <a:noFill/>
        </p:spPr>
        <p:txBody>
          <a:bodyPr>
            <a:spAutoFit/>
          </a:bodyPr>
          <a:lstStyle/>
          <a:p>
            <a:pPr fontAlgn="auto">
              <a:spcBef>
                <a:spcPts val="0"/>
              </a:spcBef>
              <a:spcAft>
                <a:spcPts val="0"/>
              </a:spcAft>
              <a:buClr>
                <a:schemeClr val="bg2">
                  <a:lumMod val="75000"/>
                </a:schemeClr>
              </a:buClr>
              <a:defRPr/>
            </a:pPr>
            <a:r>
              <a:rPr lang="fr-FR" sz="2200" b="1" dirty="0">
                <a:solidFill>
                  <a:schemeClr val="tx1">
                    <a:lumMod val="50000"/>
                  </a:schemeClr>
                </a:solidFill>
                <a:latin typeface="+mn-lt"/>
              </a:rPr>
              <a:t>TYPE D’HEBERGEMENT</a:t>
            </a:r>
          </a:p>
        </p:txBody>
      </p:sp>
      <p:sp>
        <p:nvSpPr>
          <p:cNvPr id="14" name="ZoneTexte 13"/>
          <p:cNvSpPr txBox="1"/>
          <p:nvPr/>
        </p:nvSpPr>
        <p:spPr>
          <a:xfrm>
            <a:off x="887413" y="4365625"/>
            <a:ext cx="1503362" cy="430213"/>
          </a:xfrm>
          <a:prstGeom prst="rect">
            <a:avLst/>
          </a:prstGeom>
          <a:noFill/>
        </p:spPr>
        <p:txBody>
          <a:bodyPr>
            <a:spAutoFit/>
          </a:bodyPr>
          <a:lstStyle/>
          <a:p>
            <a:pPr fontAlgn="auto">
              <a:spcBef>
                <a:spcPts val="0"/>
              </a:spcBef>
              <a:spcAft>
                <a:spcPts val="0"/>
              </a:spcAft>
              <a:buClr>
                <a:schemeClr val="bg2">
                  <a:lumMod val="75000"/>
                </a:schemeClr>
              </a:buClr>
              <a:defRPr/>
            </a:pPr>
            <a:r>
              <a:rPr lang="fr-FR" sz="2200" b="1" dirty="0">
                <a:solidFill>
                  <a:schemeClr val="tx1">
                    <a:lumMod val="50000"/>
                  </a:schemeClr>
                </a:solidFill>
                <a:latin typeface="+mn-lt"/>
              </a:rPr>
              <a:t>SAISON</a:t>
            </a:r>
          </a:p>
        </p:txBody>
      </p:sp>
      <p:sp>
        <p:nvSpPr>
          <p:cNvPr id="15" name="ZoneTexte 14"/>
          <p:cNvSpPr txBox="1"/>
          <p:nvPr/>
        </p:nvSpPr>
        <p:spPr>
          <a:xfrm>
            <a:off x="5219700" y="1344613"/>
            <a:ext cx="3636963" cy="769937"/>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2200" b="1" dirty="0">
                <a:solidFill>
                  <a:schemeClr val="tx1">
                    <a:lumMod val="50000"/>
                  </a:schemeClr>
                </a:solidFill>
                <a:latin typeface="+mn-lt"/>
              </a:rPr>
              <a:t>DISTANCES ENTRE HEBERGEMENT ET ACTIVITES</a:t>
            </a:r>
          </a:p>
        </p:txBody>
      </p:sp>
      <p:sp>
        <p:nvSpPr>
          <p:cNvPr id="21" name="ZoneTexte 20"/>
          <p:cNvSpPr txBox="1"/>
          <p:nvPr/>
        </p:nvSpPr>
        <p:spPr>
          <a:xfrm>
            <a:off x="6059488" y="4468813"/>
            <a:ext cx="2987675" cy="431800"/>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2200" b="1" dirty="0">
                <a:solidFill>
                  <a:schemeClr val="tx1">
                    <a:lumMod val="50000"/>
                  </a:schemeClr>
                </a:solidFill>
                <a:latin typeface="+mn-lt"/>
              </a:rPr>
              <a:t>TEMPS DE TRAJET</a:t>
            </a:r>
          </a:p>
        </p:txBody>
      </p:sp>
      <p:sp>
        <p:nvSpPr>
          <p:cNvPr id="22" name="ZoneTexte 21"/>
          <p:cNvSpPr txBox="1"/>
          <p:nvPr/>
        </p:nvSpPr>
        <p:spPr>
          <a:xfrm>
            <a:off x="5997575" y="5218113"/>
            <a:ext cx="3111500" cy="769937"/>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2200" b="1" dirty="0">
                <a:solidFill>
                  <a:schemeClr val="tx1">
                    <a:lumMod val="50000"/>
                  </a:schemeClr>
                </a:solidFill>
                <a:latin typeface="+mn-lt"/>
              </a:rPr>
              <a:t>MODE DE TRANSPORT POUR Y ALLER</a:t>
            </a:r>
          </a:p>
        </p:txBody>
      </p:sp>
      <p:sp>
        <p:nvSpPr>
          <p:cNvPr id="6" name="Ellipse 5"/>
          <p:cNvSpPr/>
          <p:nvPr/>
        </p:nvSpPr>
        <p:spPr>
          <a:xfrm>
            <a:off x="3419475" y="3068638"/>
            <a:ext cx="2146300" cy="1800225"/>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dirty="0">
                <a:solidFill>
                  <a:schemeClr val="bg1"/>
                </a:solidFill>
              </a:rPr>
              <a:t>CHOIX DE LA DESTINATION</a:t>
            </a:r>
          </a:p>
        </p:txBody>
      </p:sp>
      <p:sp>
        <p:nvSpPr>
          <p:cNvPr id="23" name="ZoneTexte 22"/>
          <p:cNvSpPr txBox="1"/>
          <p:nvPr/>
        </p:nvSpPr>
        <p:spPr>
          <a:xfrm>
            <a:off x="2263775" y="5516563"/>
            <a:ext cx="3081338" cy="339725"/>
          </a:xfrm>
          <a:prstGeom prst="rect">
            <a:avLst/>
          </a:prstGeom>
          <a:noFill/>
        </p:spPr>
        <p:txBody>
          <a:bodyPr>
            <a:spAutoFit/>
          </a:bodyPr>
          <a:lstStyle/>
          <a:p>
            <a:pPr fontAlgn="auto">
              <a:spcBef>
                <a:spcPts val="0"/>
              </a:spcBef>
              <a:spcAft>
                <a:spcPts val="0"/>
              </a:spcAft>
              <a:buClr>
                <a:schemeClr val="bg2">
                  <a:lumMod val="75000"/>
                </a:schemeClr>
              </a:buClr>
              <a:defRPr/>
            </a:pPr>
            <a:r>
              <a:rPr lang="fr-FR" sz="1600" dirty="0">
                <a:solidFill>
                  <a:schemeClr val="tx1">
                    <a:lumMod val="50000"/>
                  </a:schemeClr>
                </a:solidFill>
                <a:latin typeface="+mn-lt"/>
              </a:rPr>
              <a:t>ACTIVITES CULTURELLES</a:t>
            </a:r>
          </a:p>
        </p:txBody>
      </p:sp>
      <p:sp>
        <p:nvSpPr>
          <p:cNvPr id="24" name="ZoneTexte 23"/>
          <p:cNvSpPr txBox="1"/>
          <p:nvPr/>
        </p:nvSpPr>
        <p:spPr>
          <a:xfrm>
            <a:off x="-396875" y="2954338"/>
            <a:ext cx="3082925" cy="58578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600" dirty="0">
                <a:solidFill>
                  <a:schemeClr val="tx1">
                    <a:lumMod val="50000"/>
                  </a:schemeClr>
                </a:solidFill>
                <a:latin typeface="+mn-lt"/>
              </a:rPr>
              <a:t>GASTRONOMIE/</a:t>
            </a:r>
          </a:p>
          <a:p>
            <a:pPr algn="r" fontAlgn="auto">
              <a:spcBef>
                <a:spcPts val="0"/>
              </a:spcBef>
              <a:spcAft>
                <a:spcPts val="0"/>
              </a:spcAft>
              <a:buClr>
                <a:schemeClr val="bg2">
                  <a:lumMod val="75000"/>
                </a:schemeClr>
              </a:buClr>
              <a:defRPr/>
            </a:pPr>
            <a:r>
              <a:rPr lang="fr-FR" sz="1600" dirty="0">
                <a:solidFill>
                  <a:schemeClr val="tx1">
                    <a:lumMod val="50000"/>
                  </a:schemeClr>
                </a:solidFill>
                <a:latin typeface="+mn-lt"/>
              </a:rPr>
              <a:t>RESTAURANTS</a:t>
            </a:r>
          </a:p>
        </p:txBody>
      </p:sp>
      <p:sp>
        <p:nvSpPr>
          <p:cNvPr id="25" name="ZoneTexte 24"/>
          <p:cNvSpPr txBox="1"/>
          <p:nvPr/>
        </p:nvSpPr>
        <p:spPr>
          <a:xfrm>
            <a:off x="409575" y="4751388"/>
            <a:ext cx="3082925" cy="339725"/>
          </a:xfrm>
          <a:prstGeom prst="rect">
            <a:avLst/>
          </a:prstGeom>
          <a:noFill/>
        </p:spPr>
        <p:txBody>
          <a:bodyPr>
            <a:spAutoFit/>
          </a:bodyPr>
          <a:lstStyle/>
          <a:p>
            <a:pPr fontAlgn="auto">
              <a:spcBef>
                <a:spcPts val="0"/>
              </a:spcBef>
              <a:spcAft>
                <a:spcPts val="0"/>
              </a:spcAft>
              <a:buClr>
                <a:schemeClr val="bg2">
                  <a:lumMod val="75000"/>
                </a:schemeClr>
              </a:buClr>
              <a:defRPr/>
            </a:pPr>
            <a:r>
              <a:rPr lang="fr-FR" sz="1600" dirty="0">
                <a:solidFill>
                  <a:schemeClr val="tx1">
                    <a:lumMod val="50000"/>
                  </a:schemeClr>
                </a:solidFill>
                <a:latin typeface="+mn-lt"/>
              </a:rPr>
              <a:t>AFFLUENCE TOURISTIQUE</a:t>
            </a:r>
          </a:p>
        </p:txBody>
      </p:sp>
      <p:sp>
        <p:nvSpPr>
          <p:cNvPr id="26" name="ZoneTexte 25"/>
          <p:cNvSpPr txBox="1"/>
          <p:nvPr/>
        </p:nvSpPr>
        <p:spPr>
          <a:xfrm>
            <a:off x="2281238" y="5856288"/>
            <a:ext cx="3082925" cy="338137"/>
          </a:xfrm>
          <a:prstGeom prst="rect">
            <a:avLst/>
          </a:prstGeom>
          <a:noFill/>
        </p:spPr>
        <p:txBody>
          <a:bodyPr>
            <a:spAutoFit/>
          </a:bodyPr>
          <a:lstStyle/>
          <a:p>
            <a:pPr fontAlgn="auto">
              <a:spcBef>
                <a:spcPts val="0"/>
              </a:spcBef>
              <a:spcAft>
                <a:spcPts val="0"/>
              </a:spcAft>
              <a:buClr>
                <a:schemeClr val="bg2">
                  <a:lumMod val="75000"/>
                </a:schemeClr>
              </a:buClr>
              <a:defRPr/>
            </a:pPr>
            <a:r>
              <a:rPr lang="fr-FR" sz="1600" dirty="0">
                <a:solidFill>
                  <a:schemeClr val="tx1">
                    <a:lumMod val="50000"/>
                  </a:schemeClr>
                </a:solidFill>
                <a:latin typeface="+mn-lt"/>
              </a:rPr>
              <a:t>ACTIVITES GRATUITES</a:t>
            </a:r>
          </a:p>
        </p:txBody>
      </p:sp>
      <p:sp>
        <p:nvSpPr>
          <p:cNvPr id="27" name="ZoneTexte 26"/>
          <p:cNvSpPr txBox="1"/>
          <p:nvPr/>
        </p:nvSpPr>
        <p:spPr>
          <a:xfrm>
            <a:off x="5651500" y="2060575"/>
            <a:ext cx="3346450" cy="338138"/>
          </a:xfrm>
          <a:prstGeom prst="rect">
            <a:avLst/>
          </a:prstGeom>
          <a:noFill/>
        </p:spPr>
        <p:txBody>
          <a:bodyPr>
            <a:spAutoFit/>
          </a:bodyPr>
          <a:lstStyle/>
          <a:p>
            <a:pPr fontAlgn="auto">
              <a:spcBef>
                <a:spcPts val="0"/>
              </a:spcBef>
              <a:spcAft>
                <a:spcPts val="0"/>
              </a:spcAft>
              <a:buClr>
                <a:schemeClr val="bg2">
                  <a:lumMod val="75000"/>
                </a:schemeClr>
              </a:buClr>
              <a:defRPr/>
            </a:pPr>
            <a:r>
              <a:rPr lang="fr-FR" sz="1600" dirty="0">
                <a:solidFill>
                  <a:schemeClr val="tx1">
                    <a:lumMod val="50000"/>
                  </a:schemeClr>
                </a:solidFill>
                <a:latin typeface="+mn-lt"/>
              </a:rPr>
              <a:t>MODES DE TRANSPORTS SUR PLACE</a:t>
            </a:r>
          </a:p>
        </p:txBody>
      </p:sp>
      <p:sp>
        <p:nvSpPr>
          <p:cNvPr id="28" name="ZoneTexte 27"/>
          <p:cNvSpPr txBox="1"/>
          <p:nvPr/>
        </p:nvSpPr>
        <p:spPr>
          <a:xfrm>
            <a:off x="2268538" y="6186488"/>
            <a:ext cx="3081337" cy="292100"/>
          </a:xfrm>
          <a:prstGeom prst="rect">
            <a:avLst/>
          </a:prstGeom>
          <a:noFill/>
        </p:spPr>
        <p:txBody>
          <a:bodyPr>
            <a:spAutoFit/>
          </a:bodyPr>
          <a:lstStyle/>
          <a:p>
            <a:pPr fontAlgn="auto">
              <a:spcBef>
                <a:spcPts val="0"/>
              </a:spcBef>
              <a:spcAft>
                <a:spcPts val="0"/>
              </a:spcAft>
              <a:buClr>
                <a:schemeClr val="bg2">
                  <a:lumMod val="75000"/>
                </a:schemeClr>
              </a:buClr>
              <a:defRPr/>
            </a:pPr>
            <a:r>
              <a:rPr lang="fr-FR" sz="1300" dirty="0">
                <a:solidFill>
                  <a:schemeClr val="tx1">
                    <a:lumMod val="50000"/>
                  </a:schemeClr>
                </a:solidFill>
                <a:latin typeface="+mn-lt"/>
              </a:rPr>
              <a:t>Activités pour les enfants</a:t>
            </a:r>
          </a:p>
        </p:txBody>
      </p:sp>
      <p:sp>
        <p:nvSpPr>
          <p:cNvPr id="29" name="ZoneTexte 28"/>
          <p:cNvSpPr txBox="1"/>
          <p:nvPr/>
        </p:nvSpPr>
        <p:spPr>
          <a:xfrm>
            <a:off x="6588125" y="3284538"/>
            <a:ext cx="3082925" cy="307975"/>
          </a:xfrm>
          <a:prstGeom prst="rect">
            <a:avLst/>
          </a:prstGeom>
          <a:noFill/>
        </p:spPr>
        <p:txBody>
          <a:bodyPr>
            <a:spAutoFit/>
          </a:bodyPr>
          <a:lstStyle/>
          <a:p>
            <a:pPr fontAlgn="auto">
              <a:spcBef>
                <a:spcPts val="0"/>
              </a:spcBef>
              <a:spcAft>
                <a:spcPts val="0"/>
              </a:spcAft>
              <a:buClr>
                <a:schemeClr val="bg2">
                  <a:lumMod val="75000"/>
                </a:schemeClr>
              </a:buClr>
              <a:defRPr/>
            </a:pPr>
            <a:r>
              <a:rPr lang="fr-FR" sz="1400" dirty="0">
                <a:solidFill>
                  <a:schemeClr val="tx1">
                    <a:lumMod val="50000"/>
                  </a:schemeClr>
                </a:solidFill>
                <a:latin typeface="+mn-lt"/>
              </a:rPr>
              <a:t>Caractère rural</a:t>
            </a:r>
          </a:p>
        </p:txBody>
      </p:sp>
      <p:pic>
        <p:nvPicPr>
          <p:cNvPr id="30" name="Picture 16" descr="O:\Consumer\Banque d'images\Echantillon-Cible\famille.jpg"/>
          <p:cNvPicPr>
            <a:picLocks noChangeAspect="1" noChangeArrowheads="1"/>
          </p:cNvPicPr>
          <p:nvPr/>
        </p:nvPicPr>
        <p:blipFill>
          <a:blip r:embed="rId3" cstate="print"/>
          <a:srcRect/>
          <a:stretch>
            <a:fillRect/>
          </a:stretch>
        </p:blipFill>
        <p:spPr bwMode="auto">
          <a:xfrm>
            <a:off x="3923968" y="1729793"/>
            <a:ext cx="360000" cy="360000"/>
          </a:xfrm>
          <a:prstGeom prst="ellipse">
            <a:avLst/>
          </a:prstGeom>
          <a:noFill/>
          <a:effectLst>
            <a:innerShdw blurRad="63500" dist="50800" dir="13500000">
              <a:prstClr val="black">
                <a:alpha val="50000"/>
              </a:prstClr>
            </a:innerShdw>
          </a:effectLst>
        </p:spPr>
      </p:pic>
      <p:pic>
        <p:nvPicPr>
          <p:cNvPr id="31" name="Picture 16" descr="O:\Consumer\Banque d'images\Echantillon-Cible\famille.jpg"/>
          <p:cNvPicPr>
            <a:picLocks noChangeAspect="1" noChangeArrowheads="1"/>
          </p:cNvPicPr>
          <p:nvPr/>
        </p:nvPicPr>
        <p:blipFill>
          <a:blip r:embed="rId3" cstate="print"/>
          <a:srcRect/>
          <a:stretch>
            <a:fillRect/>
          </a:stretch>
        </p:blipFill>
        <p:spPr bwMode="auto">
          <a:xfrm>
            <a:off x="7796500" y="3229508"/>
            <a:ext cx="360000" cy="360000"/>
          </a:xfrm>
          <a:prstGeom prst="ellipse">
            <a:avLst/>
          </a:prstGeom>
          <a:noFill/>
          <a:effectLst>
            <a:innerShdw blurRad="63500" dist="50800" dir="13500000">
              <a:prstClr val="black">
                <a:alpha val="50000"/>
              </a:prstClr>
            </a:innerShdw>
          </a:effectLst>
        </p:spPr>
      </p:pic>
      <p:pic>
        <p:nvPicPr>
          <p:cNvPr id="32" name="Picture 16" descr="O:\Consumer\Banque d'images\Echantillon-Cible\famille.jpg"/>
          <p:cNvPicPr>
            <a:picLocks noChangeAspect="1" noChangeArrowheads="1"/>
          </p:cNvPicPr>
          <p:nvPr/>
        </p:nvPicPr>
        <p:blipFill>
          <a:blip r:embed="rId3" cstate="print"/>
          <a:srcRect/>
          <a:stretch>
            <a:fillRect/>
          </a:stretch>
        </p:blipFill>
        <p:spPr bwMode="auto">
          <a:xfrm>
            <a:off x="4092356" y="6093336"/>
            <a:ext cx="360000" cy="360000"/>
          </a:xfrm>
          <a:prstGeom prst="ellipse">
            <a:avLst/>
          </a:prstGeom>
          <a:noFill/>
          <a:effectLst>
            <a:innerShdw blurRad="63500" dist="50800" dir="13500000">
              <a:prstClr val="black">
                <a:alpha val="50000"/>
              </a:prstClr>
            </a:innerShdw>
          </a:effectLst>
        </p:spPr>
      </p:pic>
      <p:pic>
        <p:nvPicPr>
          <p:cNvPr id="33" name="Picture 16" descr="O:\Consumer\Banque d'images\Echantillon-Cible\famille.jpg"/>
          <p:cNvPicPr>
            <a:picLocks noChangeAspect="1" noChangeArrowheads="1"/>
          </p:cNvPicPr>
          <p:nvPr/>
        </p:nvPicPr>
        <p:blipFill>
          <a:blip r:embed="rId3" cstate="print"/>
          <a:srcRect/>
          <a:stretch>
            <a:fillRect/>
          </a:stretch>
        </p:blipFill>
        <p:spPr bwMode="auto">
          <a:xfrm>
            <a:off x="4201312" y="5826790"/>
            <a:ext cx="360000" cy="360000"/>
          </a:xfrm>
          <a:prstGeom prst="ellipse">
            <a:avLst/>
          </a:prstGeom>
          <a:noFill/>
          <a:effectLst>
            <a:innerShdw blurRad="63500" dist="50800" dir="13500000">
              <a:prstClr val="black">
                <a:alpha val="50000"/>
              </a:prstClr>
            </a:innerShdw>
          </a:effectLst>
        </p:spPr>
      </p:pic>
      <p:pic>
        <p:nvPicPr>
          <p:cNvPr id="34" name="Picture 16" descr="O:\Consumer\Banque d'images\Echantillon-Cible\famille.jpg"/>
          <p:cNvPicPr>
            <a:picLocks noChangeAspect="1" noChangeArrowheads="1"/>
          </p:cNvPicPr>
          <p:nvPr/>
        </p:nvPicPr>
        <p:blipFill>
          <a:blip r:embed="rId3" cstate="print"/>
          <a:srcRect/>
          <a:stretch>
            <a:fillRect/>
          </a:stretch>
        </p:blipFill>
        <p:spPr bwMode="auto">
          <a:xfrm>
            <a:off x="8681524" y="1549753"/>
            <a:ext cx="360000" cy="360000"/>
          </a:xfrm>
          <a:prstGeom prst="ellipse">
            <a:avLst/>
          </a:prstGeom>
          <a:noFill/>
          <a:effectLst>
            <a:innerShdw blurRad="63500" dist="50800" dir="13500000">
              <a:prstClr val="black">
                <a:alpha val="50000"/>
              </a:prstClr>
            </a:innerShdw>
          </a:effectLst>
        </p:spPr>
      </p:pic>
      <p:sp>
        <p:nvSpPr>
          <p:cNvPr id="8" name="Rectangle à coins arrondis 7"/>
          <p:cNvSpPr/>
          <p:nvPr/>
        </p:nvSpPr>
        <p:spPr>
          <a:xfrm>
            <a:off x="468313" y="4365625"/>
            <a:ext cx="2159000" cy="7254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7" name="Rectangle à coins arrondis 36"/>
          <p:cNvSpPr/>
          <p:nvPr/>
        </p:nvSpPr>
        <p:spPr>
          <a:xfrm>
            <a:off x="2132013" y="5468938"/>
            <a:ext cx="2552700" cy="10096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8" name="Rectangle à coins arrondis 37"/>
          <p:cNvSpPr/>
          <p:nvPr/>
        </p:nvSpPr>
        <p:spPr>
          <a:xfrm>
            <a:off x="5351463" y="1268413"/>
            <a:ext cx="3722687" cy="129698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9" name="Rectangle à coins arrondis 38"/>
          <p:cNvSpPr/>
          <p:nvPr/>
        </p:nvSpPr>
        <p:spPr>
          <a:xfrm>
            <a:off x="6115050" y="4430713"/>
            <a:ext cx="2882900" cy="18145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9" name="Flèche vers le bas 8"/>
          <p:cNvSpPr/>
          <p:nvPr/>
        </p:nvSpPr>
        <p:spPr>
          <a:xfrm rot="1794388">
            <a:off x="4895850" y="2427288"/>
            <a:ext cx="647700" cy="846137"/>
          </a:xfrm>
          <a:prstGeom prst="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0" name="Flèche vers le bas 39"/>
          <p:cNvSpPr/>
          <p:nvPr/>
        </p:nvSpPr>
        <p:spPr>
          <a:xfrm rot="7709916">
            <a:off x="5428457" y="4160044"/>
            <a:ext cx="647700" cy="846137"/>
          </a:xfrm>
          <a:prstGeom prst="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1" name="Flèche vers le bas 40"/>
          <p:cNvSpPr/>
          <p:nvPr/>
        </p:nvSpPr>
        <p:spPr>
          <a:xfrm rot="20100408">
            <a:off x="3567113" y="2203450"/>
            <a:ext cx="647700" cy="933450"/>
          </a:xfrm>
          <a:prstGeom prst="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2" name="Flèche vers le bas 41"/>
          <p:cNvSpPr/>
          <p:nvPr/>
        </p:nvSpPr>
        <p:spPr>
          <a:xfrm rot="15121386">
            <a:off x="2766219" y="4002882"/>
            <a:ext cx="647700" cy="931862"/>
          </a:xfrm>
          <a:prstGeom prst="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3" name="Flèche vers le bas 42"/>
          <p:cNvSpPr/>
          <p:nvPr/>
        </p:nvSpPr>
        <p:spPr>
          <a:xfrm rot="11786780">
            <a:off x="3736975" y="4830763"/>
            <a:ext cx="649288" cy="636587"/>
          </a:xfrm>
          <a:prstGeom prst="downArrow">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4" name="Flèche vers le bas 43"/>
          <p:cNvSpPr/>
          <p:nvPr/>
        </p:nvSpPr>
        <p:spPr>
          <a:xfrm rot="17810557">
            <a:off x="2849563" y="2960688"/>
            <a:ext cx="647700" cy="768350"/>
          </a:xfrm>
          <a:prstGeom prst="downArrow">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5" name="Flèche vers le bas 44"/>
          <p:cNvSpPr/>
          <p:nvPr/>
        </p:nvSpPr>
        <p:spPr>
          <a:xfrm rot="4618534">
            <a:off x="5743575" y="2984500"/>
            <a:ext cx="647700" cy="1174750"/>
          </a:xfrm>
          <a:prstGeom prst="downArrow">
            <a:avLst/>
          </a:prstGeom>
          <a:solidFill>
            <a:srgbClr val="E7FA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5" name="ZoneTexte 34"/>
          <p:cNvSpPr txBox="1"/>
          <p:nvPr/>
        </p:nvSpPr>
        <p:spPr>
          <a:xfrm rot="16200000">
            <a:off x="-3280569" y="3244056"/>
            <a:ext cx="6858000" cy="36988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buClr>
                <a:schemeClr val="bg2">
                  <a:lumMod val="75000"/>
                </a:schemeClr>
              </a:buClr>
              <a:defRPr/>
            </a:pPr>
            <a:r>
              <a:rPr lang="fr-FR" b="1" i="1" dirty="0">
                <a:solidFill>
                  <a:schemeClr val="tx1">
                    <a:lumMod val="50000"/>
                  </a:schemeClr>
                </a:solidFill>
                <a:effectLst>
                  <a:outerShdw blurRad="38100" dist="38100" dir="2700000" algn="tl">
                    <a:srgbClr val="000000">
                      <a:alpha val="43137"/>
                    </a:srgbClr>
                  </a:outerShdw>
                </a:effectLst>
              </a:rPr>
              <a:t>EN SYNTHESE</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sz="1800" dirty="0" smtClean="0"/>
              <a:t>En tête des ingrédients pour des vacances réussies arrive la détente, le repos, le ressourcement.  Suivent le climat ensoleillé et la découverte / l’évasion associées à la destination</a:t>
            </a:r>
            <a:endParaRPr lang="fr-FR" sz="18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D1093EAE-DA3D-478F-9787-D6209D982002}" type="slidenum">
              <a:rPr lang="fr-FR"/>
              <a:pPr>
                <a:defRPr/>
              </a:pPr>
              <a:t>138</a:t>
            </a:fld>
            <a:endParaRPr lang="fr-FR" dirty="0"/>
          </a:p>
        </p:txBody>
      </p:sp>
      <p:sp>
        <p:nvSpPr>
          <p:cNvPr id="6" name="ZoneTexte 5"/>
          <p:cNvSpPr txBox="1"/>
          <p:nvPr/>
        </p:nvSpPr>
        <p:spPr>
          <a:xfrm rot="16200000">
            <a:off x="-3280569" y="3244056"/>
            <a:ext cx="6858000" cy="36988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buClr>
                <a:schemeClr val="bg2">
                  <a:lumMod val="75000"/>
                </a:schemeClr>
              </a:buClr>
              <a:defRPr/>
            </a:pPr>
            <a:r>
              <a:rPr lang="fr-FR" b="1" i="1" dirty="0">
                <a:solidFill>
                  <a:schemeClr val="tx1">
                    <a:lumMod val="50000"/>
                  </a:schemeClr>
                </a:solidFill>
                <a:effectLst>
                  <a:outerShdw blurRad="38100" dist="38100" dir="2700000" algn="tl">
                    <a:srgbClr val="000000">
                      <a:alpha val="43137"/>
                    </a:srgbClr>
                  </a:outerShdw>
                </a:effectLst>
              </a:rPr>
              <a:t>EN SYNTHESE</a:t>
            </a:r>
          </a:p>
        </p:txBody>
      </p:sp>
      <p:grpSp>
        <p:nvGrpSpPr>
          <p:cNvPr id="8" name="Groupe 5"/>
          <p:cNvGrpSpPr/>
          <p:nvPr/>
        </p:nvGrpSpPr>
        <p:grpSpPr>
          <a:xfrm>
            <a:off x="899592" y="2060848"/>
            <a:ext cx="2871192" cy="2160240"/>
            <a:chOff x="2900288" y="3788550"/>
            <a:chExt cx="2871192" cy="2160240"/>
          </a:xfrm>
          <a:noFill/>
        </p:grpSpPr>
        <p:pic>
          <p:nvPicPr>
            <p:cNvPr id="9" name="Picture 2" descr="O:\Consumer\Banque d'images\Résultats\podium\31016-podium.jpg"/>
            <p:cNvPicPr>
              <a:picLocks noChangeAspect="1" noChangeArrowheads="1"/>
            </p:cNvPicPr>
            <p:nvPr/>
          </p:nvPicPr>
          <p:blipFill>
            <a:blip r:embed="rId3" cstate="print"/>
            <a:srcRect/>
            <a:stretch>
              <a:fillRect/>
            </a:stretch>
          </p:blipFill>
          <p:spPr bwMode="auto">
            <a:xfrm>
              <a:off x="2906688" y="3861048"/>
              <a:ext cx="2783656" cy="2087742"/>
            </a:xfrm>
            <a:prstGeom prst="rect">
              <a:avLst/>
            </a:prstGeom>
            <a:grpFill/>
          </p:spPr>
        </p:pic>
        <p:sp>
          <p:nvSpPr>
            <p:cNvPr id="10" name="ZoneTexte 9"/>
            <p:cNvSpPr txBox="1"/>
            <p:nvPr/>
          </p:nvSpPr>
          <p:spPr>
            <a:xfrm>
              <a:off x="3539232" y="3788550"/>
              <a:ext cx="1287016" cy="600164"/>
            </a:xfrm>
            <a:prstGeom prst="rect">
              <a:avLst/>
            </a:prstGeom>
            <a:grpFill/>
          </p:spPr>
          <p:txBody>
            <a:bodyPr>
              <a:spAutoFit/>
            </a:bodyPr>
            <a:lstStyle/>
            <a:p>
              <a:pPr algn="ctr" fontAlgn="auto">
                <a:spcBef>
                  <a:spcPts val="0"/>
                </a:spcBef>
                <a:spcAft>
                  <a:spcPts val="0"/>
                </a:spcAft>
                <a:buClr>
                  <a:schemeClr val="bg2">
                    <a:lumMod val="75000"/>
                  </a:schemeClr>
                </a:buClr>
                <a:defRPr/>
              </a:pPr>
              <a:r>
                <a:rPr lang="fr-FR" sz="1100" b="1" dirty="0">
                  <a:solidFill>
                    <a:schemeClr val="tx1">
                      <a:lumMod val="50000"/>
                    </a:schemeClr>
                  </a:solidFill>
                  <a:latin typeface="+mn-lt"/>
                </a:rPr>
                <a:t>Détente / repos / ressourcement</a:t>
              </a:r>
            </a:p>
            <a:p>
              <a:pPr algn="ctr" fontAlgn="auto">
                <a:spcBef>
                  <a:spcPts val="0"/>
                </a:spcBef>
                <a:spcAft>
                  <a:spcPts val="0"/>
                </a:spcAft>
                <a:buClr>
                  <a:schemeClr val="bg2">
                    <a:lumMod val="75000"/>
                  </a:schemeClr>
                </a:buClr>
                <a:defRPr/>
              </a:pPr>
              <a:r>
                <a:rPr lang="fr-FR" sz="1100" b="1" dirty="0">
                  <a:solidFill>
                    <a:schemeClr val="tx1">
                      <a:lumMod val="50000"/>
                    </a:schemeClr>
                  </a:solidFill>
                  <a:latin typeface="+mn-lt"/>
                </a:rPr>
                <a:t>49%</a:t>
              </a:r>
            </a:p>
          </p:txBody>
        </p:sp>
        <p:sp>
          <p:nvSpPr>
            <p:cNvPr id="11" name="ZoneTexte 10"/>
            <p:cNvSpPr txBox="1"/>
            <p:nvPr/>
          </p:nvSpPr>
          <p:spPr>
            <a:xfrm>
              <a:off x="2900288" y="4228982"/>
              <a:ext cx="864096" cy="430887"/>
            </a:xfrm>
            <a:prstGeom prst="rect">
              <a:avLst/>
            </a:prstGeom>
            <a:grpFill/>
          </p:spPr>
          <p:txBody>
            <a:bodyPr>
              <a:spAutoFit/>
            </a:bodyPr>
            <a:lstStyle/>
            <a:p>
              <a:pPr algn="ctr" fontAlgn="auto">
                <a:spcBef>
                  <a:spcPts val="0"/>
                </a:spcBef>
                <a:spcAft>
                  <a:spcPts val="0"/>
                </a:spcAft>
                <a:buClr>
                  <a:schemeClr val="bg2">
                    <a:lumMod val="75000"/>
                  </a:schemeClr>
                </a:buClr>
                <a:defRPr/>
              </a:pPr>
              <a:r>
                <a:rPr lang="fr-FR" sz="1100" b="1" dirty="0">
                  <a:solidFill>
                    <a:schemeClr val="tx1">
                      <a:lumMod val="50000"/>
                    </a:schemeClr>
                  </a:solidFill>
                  <a:latin typeface="+mn-lt"/>
                </a:rPr>
                <a:t>Soleil</a:t>
              </a:r>
            </a:p>
            <a:p>
              <a:pPr algn="ctr" fontAlgn="auto">
                <a:spcBef>
                  <a:spcPts val="0"/>
                </a:spcBef>
                <a:spcAft>
                  <a:spcPts val="0"/>
                </a:spcAft>
                <a:buClr>
                  <a:schemeClr val="bg2">
                    <a:lumMod val="75000"/>
                  </a:schemeClr>
                </a:buClr>
                <a:defRPr/>
              </a:pPr>
              <a:r>
                <a:rPr lang="fr-FR" sz="1100" b="1" dirty="0">
                  <a:solidFill>
                    <a:schemeClr val="tx1">
                      <a:lumMod val="50000"/>
                    </a:schemeClr>
                  </a:solidFill>
                  <a:latin typeface="+mn-lt"/>
                </a:rPr>
                <a:t>42%</a:t>
              </a:r>
            </a:p>
          </p:txBody>
        </p:sp>
        <p:sp>
          <p:nvSpPr>
            <p:cNvPr id="12" name="ZoneTexte 11"/>
            <p:cNvSpPr txBox="1"/>
            <p:nvPr/>
          </p:nvSpPr>
          <p:spPr>
            <a:xfrm>
              <a:off x="4628480" y="4076582"/>
              <a:ext cx="1143000" cy="769441"/>
            </a:xfrm>
            <a:prstGeom prst="rect">
              <a:avLst/>
            </a:prstGeom>
            <a:grpFill/>
          </p:spPr>
          <p:txBody>
            <a:bodyPr>
              <a:spAutoFit/>
            </a:bodyPr>
            <a:lstStyle/>
            <a:p>
              <a:pPr algn="ctr" fontAlgn="auto">
                <a:spcBef>
                  <a:spcPts val="0"/>
                </a:spcBef>
                <a:spcAft>
                  <a:spcPts val="0"/>
                </a:spcAft>
                <a:buClr>
                  <a:schemeClr val="bg2">
                    <a:lumMod val="75000"/>
                  </a:schemeClr>
                </a:buClr>
                <a:defRPr/>
              </a:pPr>
              <a:r>
                <a:rPr lang="fr-FR" sz="1100" b="1" dirty="0">
                  <a:solidFill>
                    <a:schemeClr val="tx1">
                      <a:lumMod val="50000"/>
                    </a:schemeClr>
                  </a:solidFill>
                  <a:latin typeface="+mn-lt"/>
                </a:rPr>
                <a:t>Balade / découverte / évasion</a:t>
              </a:r>
            </a:p>
            <a:p>
              <a:pPr algn="ctr" fontAlgn="auto">
                <a:spcBef>
                  <a:spcPts val="0"/>
                </a:spcBef>
                <a:spcAft>
                  <a:spcPts val="0"/>
                </a:spcAft>
                <a:buClr>
                  <a:schemeClr val="bg2">
                    <a:lumMod val="75000"/>
                  </a:schemeClr>
                </a:buClr>
                <a:defRPr/>
              </a:pPr>
              <a:r>
                <a:rPr lang="fr-FR" sz="1100" b="1" dirty="0">
                  <a:solidFill>
                    <a:schemeClr val="tx1">
                      <a:lumMod val="50000"/>
                    </a:schemeClr>
                  </a:solidFill>
                  <a:latin typeface="+mn-lt"/>
                </a:rPr>
                <a:t>40%</a:t>
              </a:r>
            </a:p>
          </p:txBody>
        </p:sp>
      </p:grpSp>
      <p:sp>
        <p:nvSpPr>
          <p:cNvPr id="13" name="Rectangle 12"/>
          <p:cNvSpPr/>
          <p:nvPr/>
        </p:nvSpPr>
        <p:spPr>
          <a:xfrm>
            <a:off x="2916238" y="4005263"/>
            <a:ext cx="5638800" cy="1439862"/>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Des vacances réussies : un mix réunissant détente, climat ensoleillé et découverte / évasion</a:t>
            </a:r>
            <a:endParaRPr lang="fr-FR" sz="1400" dirty="0">
              <a:solidFill>
                <a:schemeClr val="tx2"/>
              </a:solidFill>
            </a:endParaRPr>
          </a:p>
          <a:p>
            <a:pPr fontAlgn="auto">
              <a:spcBef>
                <a:spcPts val="0"/>
              </a:spcBef>
              <a:spcAft>
                <a:spcPts val="0"/>
              </a:spcAft>
              <a:defRPr/>
            </a:pPr>
            <a:endParaRPr lang="fr-FR" sz="1400" dirty="0">
              <a:solidFill>
                <a:schemeClr val="tx2"/>
              </a:solidFill>
            </a:endParaRPr>
          </a:p>
          <a:p>
            <a:pPr fontAlgn="auto">
              <a:spcBef>
                <a:spcPts val="0"/>
              </a:spcBef>
              <a:spcAft>
                <a:spcPts val="0"/>
              </a:spcAft>
              <a:defRPr/>
            </a:pPr>
            <a:r>
              <a:rPr lang="fr-FR" sz="1400" dirty="0">
                <a:solidFill>
                  <a:schemeClr val="tx2"/>
                </a:solidFill>
              </a:rPr>
              <a:t>L’ingrédient majeur, la détente est l’une des forces du Limousin. A noter que c’est un critère transversal aux différents profils au sein des Français (famille, visiteurs du Limousin)</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Espace réservé du pied de page 1"/>
          <p:cNvSpPr>
            <a:spLocks noGrp="1"/>
          </p:cNvSpPr>
          <p:nvPr>
            <p:ph type="ftr" sz="quarter" idx="21"/>
          </p:nvPr>
        </p:nvSpPr>
        <p:spPr>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fr-FR"/>
              <a:t>Titre du projet</a:t>
            </a:r>
          </a:p>
        </p:txBody>
      </p:sp>
      <p:sp>
        <p:nvSpPr>
          <p:cNvPr id="215042" name="Espace réservé du numéro de diapositive 2"/>
          <p:cNvSpPr>
            <a:spLocks noGrp="1"/>
          </p:cNvSpPr>
          <p:nvPr>
            <p:ph type="sldNum" sz="quarter" idx="22"/>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4452A5A3-43E5-4322-AFC5-FCD0813D96C7}" type="slidenum">
              <a:rPr lang="fr-FR"/>
              <a:pPr fontAlgn="base">
                <a:spcBef>
                  <a:spcPct val="0"/>
                </a:spcBef>
                <a:spcAft>
                  <a:spcPct val="0"/>
                </a:spcAft>
              </a:pPr>
              <a:t>139</a:t>
            </a:fld>
            <a:endParaRPr lang="fr-FR"/>
          </a:p>
        </p:txBody>
      </p:sp>
      <p:sp>
        <p:nvSpPr>
          <p:cNvPr id="14" name="Titre 13"/>
          <p:cNvSpPr>
            <a:spLocks noGrp="1"/>
          </p:cNvSpPr>
          <p:nvPr>
            <p:ph type="title"/>
          </p:nvPr>
        </p:nvSpPr>
        <p:spPr>
          <a:xfrm>
            <a:off x="1727200" y="2205038"/>
            <a:ext cx="5868988" cy="3168650"/>
          </a:xfrm>
        </p:spPr>
        <p:txBody>
          <a:bodyPr rtlCol="0"/>
          <a:lstStyle/>
          <a:p>
            <a:pPr fontAlgn="auto">
              <a:spcAft>
                <a:spcPts val="0"/>
              </a:spcAft>
              <a:defRPr/>
            </a:pPr>
            <a:r>
              <a:rPr lang="fr-FR" dirty="0" smtClean="0"/>
              <a:t>Conclusions et Recommandations</a:t>
            </a:r>
            <a:endParaRPr lang="fr-FR" dirty="0"/>
          </a:p>
        </p:txBody>
      </p:sp>
      <p:sp>
        <p:nvSpPr>
          <p:cNvPr id="215044" name="Espace réservé du texte 14"/>
          <p:cNvSpPr>
            <a:spLocks noGrp="1"/>
          </p:cNvSpPr>
          <p:nvPr>
            <p:ph type="body" sz="quarter" idx="19"/>
          </p:nvPr>
        </p:nvSpPr>
        <p:spPr>
          <a:xfrm>
            <a:off x="719138" y="2205038"/>
            <a:ext cx="809625" cy="3168650"/>
          </a:xfrm>
        </p:spPr>
        <p:txBody>
          <a:bodyPr/>
          <a:lstStyle/>
          <a:p>
            <a:endParaRPr lang="fr-FR"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Espace réservé du numéro de diapositive 2"/>
          <p:cNvSpPr>
            <a:spLocks noGrp="1"/>
          </p:cNvSpPr>
          <p:nvPr>
            <p:ph type="sldNum" sz="quarter" idx="32"/>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787086C5-C191-4F9B-95C6-629BEE36AEE9}" type="slidenum">
              <a:rPr lang="fr-FR"/>
              <a:pPr fontAlgn="base">
                <a:spcBef>
                  <a:spcPct val="0"/>
                </a:spcBef>
                <a:spcAft>
                  <a:spcPct val="0"/>
                </a:spcAft>
              </a:pPr>
              <a:t>14</a:t>
            </a:fld>
            <a:endParaRPr lang="fr-FR"/>
          </a:p>
        </p:txBody>
      </p:sp>
      <p:sp>
        <p:nvSpPr>
          <p:cNvPr id="2" name="Titre 1"/>
          <p:cNvSpPr>
            <a:spLocks noGrp="1"/>
          </p:cNvSpPr>
          <p:nvPr>
            <p:ph type="title"/>
          </p:nvPr>
        </p:nvSpPr>
        <p:sp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effectLst>
            <a:softEdge rad="127000"/>
          </a:effectLst>
        </p:spPr>
        <p:txBody>
          <a:bodyPr rtlCol="0">
            <a:normAutofit/>
          </a:bodyPr>
          <a:lstStyle/>
          <a:p>
            <a:pPr algn="ctr" fontAlgn="auto">
              <a:spcAft>
                <a:spcPts val="0"/>
              </a:spcAft>
              <a:defRPr/>
            </a:pPr>
            <a:r>
              <a:rPr lang="fr-FR" dirty="0" smtClean="0">
                <a:solidFill>
                  <a:schemeClr val="tx2"/>
                </a:solidFill>
              </a:rPr>
              <a:t>Note Méthodologique : Notoriété</a:t>
            </a:r>
            <a:endParaRPr lang="fr-FR" dirty="0">
              <a:solidFill>
                <a:schemeClr val="tx2"/>
              </a:solidFill>
            </a:endParaRPr>
          </a:p>
        </p:txBody>
      </p:sp>
      <p:sp>
        <p:nvSpPr>
          <p:cNvPr id="64517" name="ZoneTexte 40"/>
          <p:cNvSpPr txBox="1">
            <a:spLocks noChangeArrowheads="1"/>
          </p:cNvSpPr>
          <p:nvPr/>
        </p:nvSpPr>
        <p:spPr bwMode="auto">
          <a:xfrm>
            <a:off x="323850" y="1412875"/>
            <a:ext cx="8496300" cy="4292600"/>
          </a:xfrm>
          <a:prstGeom prst="rect">
            <a:avLst/>
          </a:prstGeom>
          <a:noFill/>
          <a:ln w="9525">
            <a:noFill/>
            <a:miter lim="800000"/>
            <a:headEnd/>
            <a:tailEnd/>
          </a:ln>
        </p:spPr>
        <p:txBody>
          <a:bodyPr>
            <a:spAutoFit/>
          </a:bodyPr>
          <a:lstStyle/>
          <a:p>
            <a:pPr marL="266700" indent="-266700">
              <a:spcBef>
                <a:spcPts val="600"/>
              </a:spcBef>
              <a:buClr>
                <a:srgbClr val="00B0F0"/>
              </a:buClr>
              <a:buFont typeface="Wingdings" pitchFamily="2" charset="2"/>
              <a:buChar char="Ø"/>
            </a:pPr>
            <a:r>
              <a:rPr lang="fr-FR" sz="1400">
                <a:solidFill>
                  <a:schemeClr val="tx2"/>
                </a:solidFill>
                <a:latin typeface="Calibri" pitchFamily="34" charset="0"/>
              </a:rPr>
              <a:t>La notoriété d’une région passe par la notoriété de son territoire et de son nom d’une part; et par les différentes composantes de son territoire d’autre part (villes, sites culturels ou géographiques remarquables, spécialités artisanales…).</a:t>
            </a:r>
          </a:p>
          <a:p>
            <a:pPr marL="266700" indent="-266700">
              <a:spcBef>
                <a:spcPts val="600"/>
              </a:spcBef>
              <a:buClr>
                <a:srgbClr val="00B0F0"/>
              </a:buClr>
              <a:buFont typeface="Wingdings" pitchFamily="2" charset="2"/>
              <a:buChar char="Ø"/>
            </a:pPr>
            <a:r>
              <a:rPr lang="fr-FR" sz="1400">
                <a:solidFill>
                  <a:schemeClr val="tx2"/>
                </a:solidFill>
                <a:latin typeface="Calibri" pitchFamily="34" charset="0"/>
              </a:rPr>
              <a:t>La notoriété du nom et du territoire se construit en plusieurs temps :</a:t>
            </a:r>
          </a:p>
          <a:p>
            <a:pPr marL="800100" lvl="1" indent="-342900">
              <a:spcBef>
                <a:spcPts val="600"/>
              </a:spcBef>
              <a:buClr>
                <a:srgbClr val="00B0F0"/>
              </a:buClr>
              <a:buFont typeface="Calibri" pitchFamily="34" charset="0"/>
              <a:buAutoNum type="arabicPeriod"/>
            </a:pPr>
            <a:endParaRPr lang="fr-FR" sz="1400">
              <a:solidFill>
                <a:schemeClr val="tx2"/>
              </a:solidFill>
              <a:latin typeface="Calibri" pitchFamily="34" charset="0"/>
            </a:endParaRPr>
          </a:p>
          <a:p>
            <a:pPr marL="800100" lvl="1" indent="-342900">
              <a:spcBef>
                <a:spcPts val="600"/>
              </a:spcBef>
              <a:buClr>
                <a:srgbClr val="00B0F0"/>
              </a:buClr>
              <a:buFont typeface="Calibri" pitchFamily="34" charset="0"/>
              <a:buAutoNum type="arabicPeriod"/>
            </a:pPr>
            <a:r>
              <a:rPr lang="fr-FR" sz="1400">
                <a:solidFill>
                  <a:schemeClr val="tx2"/>
                </a:solidFill>
                <a:latin typeface="Calibri" pitchFamily="34" charset="0"/>
              </a:rPr>
              <a:t>La </a:t>
            </a:r>
            <a:r>
              <a:rPr lang="fr-FR" sz="1400" b="1">
                <a:solidFill>
                  <a:schemeClr val="tx2"/>
                </a:solidFill>
                <a:latin typeface="Calibri" pitchFamily="34" charset="0"/>
              </a:rPr>
              <a:t>notoriété spontanée </a:t>
            </a:r>
            <a:r>
              <a:rPr lang="fr-FR" sz="1400">
                <a:solidFill>
                  <a:schemeClr val="tx2"/>
                </a:solidFill>
                <a:latin typeface="Calibri" pitchFamily="34" charset="0"/>
              </a:rPr>
              <a:t>: nous demandons aux interviewés toutes les régions qu’ils connaissent, sans induire leur réponse par des exemples. A partir de cette question, nous mettons en place 2 indicateurs : la </a:t>
            </a:r>
            <a:r>
              <a:rPr lang="fr-FR" sz="1400" b="1">
                <a:solidFill>
                  <a:srgbClr val="00BCE4"/>
                </a:solidFill>
                <a:latin typeface="Calibri" pitchFamily="34" charset="0"/>
              </a:rPr>
              <a:t>notoriété Top of Mind</a:t>
            </a:r>
            <a:r>
              <a:rPr lang="fr-FR" sz="1400">
                <a:solidFill>
                  <a:srgbClr val="00BCE4"/>
                </a:solidFill>
                <a:latin typeface="Calibri" pitchFamily="34" charset="0"/>
              </a:rPr>
              <a:t> </a:t>
            </a:r>
            <a:r>
              <a:rPr lang="fr-FR" sz="1400">
                <a:solidFill>
                  <a:schemeClr val="tx2"/>
                </a:solidFill>
                <a:latin typeface="Calibri" pitchFamily="34" charset="0"/>
              </a:rPr>
              <a:t>(1</a:t>
            </a:r>
            <a:r>
              <a:rPr lang="fr-FR" sz="1400" baseline="30000">
                <a:solidFill>
                  <a:schemeClr val="tx2"/>
                </a:solidFill>
                <a:latin typeface="Calibri" pitchFamily="34" charset="0"/>
              </a:rPr>
              <a:t>ère</a:t>
            </a:r>
            <a:r>
              <a:rPr lang="fr-FR" sz="1400">
                <a:solidFill>
                  <a:schemeClr val="tx2"/>
                </a:solidFill>
                <a:latin typeface="Calibri" pitchFamily="34" charset="0"/>
              </a:rPr>
              <a:t> région citée et donc présente à l’esprit), la </a:t>
            </a:r>
            <a:r>
              <a:rPr lang="fr-FR" sz="1400" b="1">
                <a:solidFill>
                  <a:srgbClr val="00BCE4"/>
                </a:solidFill>
                <a:latin typeface="Calibri" pitchFamily="34" charset="0"/>
              </a:rPr>
              <a:t>notoriété spontanée totale </a:t>
            </a:r>
            <a:r>
              <a:rPr lang="fr-FR" sz="1400">
                <a:solidFill>
                  <a:schemeClr val="tx2"/>
                </a:solidFill>
                <a:latin typeface="Calibri" pitchFamily="34" charset="0"/>
              </a:rPr>
              <a:t>(toutes les régions citées et donc présentes à l’esprit).</a:t>
            </a:r>
          </a:p>
          <a:p>
            <a:pPr marL="800100" lvl="1" indent="-342900">
              <a:spcBef>
                <a:spcPts val="600"/>
              </a:spcBef>
              <a:buClr>
                <a:srgbClr val="00B0F0"/>
              </a:buClr>
              <a:buFont typeface="Calibri" pitchFamily="34" charset="0"/>
              <a:buAutoNum type="arabicPeriod"/>
            </a:pPr>
            <a:endParaRPr lang="fr-FR" sz="1400">
              <a:solidFill>
                <a:schemeClr val="tx2"/>
              </a:solidFill>
              <a:latin typeface="Calibri" pitchFamily="34" charset="0"/>
            </a:endParaRPr>
          </a:p>
          <a:p>
            <a:pPr marL="800100" lvl="1" indent="-342900">
              <a:spcBef>
                <a:spcPts val="600"/>
              </a:spcBef>
              <a:buClr>
                <a:srgbClr val="00B0F0"/>
              </a:buClr>
              <a:buFont typeface="Calibri" pitchFamily="34" charset="0"/>
              <a:buAutoNum type="arabicPeriod"/>
            </a:pPr>
            <a:endParaRPr lang="fr-FR" sz="1400">
              <a:solidFill>
                <a:schemeClr val="tx2"/>
              </a:solidFill>
              <a:latin typeface="Calibri" pitchFamily="34" charset="0"/>
            </a:endParaRPr>
          </a:p>
          <a:p>
            <a:pPr marL="800100" lvl="1" indent="-342900">
              <a:spcBef>
                <a:spcPts val="600"/>
              </a:spcBef>
              <a:buClr>
                <a:srgbClr val="00B0F0"/>
              </a:buClr>
              <a:buFont typeface="Calibri" pitchFamily="34" charset="0"/>
              <a:buAutoNum type="arabicPeriod"/>
            </a:pPr>
            <a:endParaRPr lang="fr-FR" sz="1400">
              <a:solidFill>
                <a:schemeClr val="tx2"/>
              </a:solidFill>
              <a:latin typeface="Calibri" pitchFamily="34" charset="0"/>
            </a:endParaRPr>
          </a:p>
          <a:p>
            <a:pPr marL="800100" lvl="1" indent="-342900">
              <a:spcBef>
                <a:spcPts val="600"/>
              </a:spcBef>
              <a:buClr>
                <a:srgbClr val="00B0F0"/>
              </a:buClr>
              <a:buFont typeface="Calibri" pitchFamily="34" charset="0"/>
              <a:buAutoNum type="arabicPeriod"/>
            </a:pPr>
            <a:r>
              <a:rPr lang="fr-FR" sz="1400">
                <a:solidFill>
                  <a:schemeClr val="tx2"/>
                </a:solidFill>
                <a:latin typeface="Calibri" pitchFamily="34" charset="0"/>
              </a:rPr>
              <a:t>La </a:t>
            </a:r>
            <a:r>
              <a:rPr lang="fr-FR" sz="1400" b="1">
                <a:solidFill>
                  <a:schemeClr val="tx2"/>
                </a:solidFill>
                <a:latin typeface="Calibri" pitchFamily="34" charset="0"/>
              </a:rPr>
              <a:t>notoriété assistée </a:t>
            </a:r>
            <a:r>
              <a:rPr lang="fr-FR" sz="1400">
                <a:solidFill>
                  <a:schemeClr val="tx2"/>
                </a:solidFill>
                <a:latin typeface="Calibri" pitchFamily="34" charset="0"/>
              </a:rPr>
              <a:t>: nous indiquons aux interviewés uniquement la liste des noms des régions afin de valider celles qu’ils connaissent ou non; et ce qu’ils y aient pensé spontanément en notoriété spontanée ou non. Nous construisons à partir de cet indicateur la </a:t>
            </a:r>
            <a:r>
              <a:rPr lang="fr-FR" sz="1400" b="1">
                <a:solidFill>
                  <a:srgbClr val="00BCE4"/>
                </a:solidFill>
                <a:latin typeface="Calibri" pitchFamily="34" charset="0"/>
              </a:rPr>
              <a:t>notoriété globale </a:t>
            </a:r>
            <a:r>
              <a:rPr lang="fr-FR" sz="1400">
                <a:solidFill>
                  <a:schemeClr val="tx2"/>
                </a:solidFill>
                <a:latin typeface="Calibri" pitchFamily="34" charset="0"/>
              </a:rPr>
              <a:t>prenant aussi en compte les interviewés ayant cités la région spontanément mais ayant oublié de la cocher ensuite en assisté.</a:t>
            </a:r>
          </a:p>
        </p:txBody>
      </p:sp>
      <p:sp>
        <p:nvSpPr>
          <p:cNvPr id="19" name="ZoneTexte 18"/>
          <p:cNvSpPr txBox="1"/>
          <p:nvPr/>
        </p:nvSpPr>
        <p:spPr>
          <a:xfrm>
            <a:off x="684213" y="3646488"/>
            <a:ext cx="8064500" cy="430212"/>
          </a:xfrm>
          <a:prstGeom prst="rect">
            <a:avLst/>
          </a:prstGeom>
          <a:noFill/>
          <a:ln>
            <a:solidFill>
              <a:srgbClr val="00BCE4"/>
            </a:solidFill>
          </a:ln>
        </p:spPr>
        <p:txBody>
          <a:bodyPr>
            <a:spAutoFit/>
          </a:bodyPr>
          <a:lstStyle/>
          <a:p>
            <a:pPr fontAlgn="auto">
              <a:spcBef>
                <a:spcPts val="0"/>
              </a:spcBef>
              <a:spcAft>
                <a:spcPts val="0"/>
              </a:spcAft>
              <a:defRPr/>
            </a:pPr>
            <a:r>
              <a:rPr lang="fr-FR" sz="1100" b="1" i="1" dirty="0">
                <a:solidFill>
                  <a:schemeClr val="tx1">
                    <a:lumMod val="75000"/>
                  </a:schemeClr>
                </a:solidFill>
                <a:latin typeface="+mn-lt"/>
              </a:rPr>
              <a:t>Q1reg</a:t>
            </a:r>
            <a:r>
              <a:rPr lang="fr-FR" sz="1100" i="1" dirty="0">
                <a:solidFill>
                  <a:schemeClr val="tx1">
                    <a:lumMod val="75000"/>
                  </a:schemeClr>
                </a:solidFill>
                <a:latin typeface="+mn-lt"/>
              </a:rPr>
              <a:t>. Nous allons maintenant parler des différentes régions de France. Quelles sont toutes les régions de France que vous connaissez ?</a:t>
            </a:r>
          </a:p>
          <a:p>
            <a:pPr fontAlgn="auto">
              <a:spcBef>
                <a:spcPts val="0"/>
              </a:spcBef>
              <a:spcAft>
                <a:spcPts val="0"/>
              </a:spcAft>
              <a:defRPr/>
            </a:pPr>
            <a:r>
              <a:rPr lang="fr-FR" sz="1100" i="1" dirty="0">
                <a:solidFill>
                  <a:schemeClr val="tx1">
                    <a:lumMod val="75000"/>
                  </a:schemeClr>
                </a:solidFill>
                <a:latin typeface="+mn-lt"/>
              </a:rPr>
              <a:t>Vous pouvez connaître une région parce que vous y habitez, vous y êtes déjà allé ou bien seulement parce que vous en avez entendu parlé.</a:t>
            </a:r>
          </a:p>
        </p:txBody>
      </p:sp>
      <p:sp>
        <p:nvSpPr>
          <p:cNvPr id="21" name="ZoneTexte 20"/>
          <p:cNvSpPr txBox="1"/>
          <p:nvPr/>
        </p:nvSpPr>
        <p:spPr>
          <a:xfrm>
            <a:off x="684213" y="5662613"/>
            <a:ext cx="8064500" cy="430212"/>
          </a:xfrm>
          <a:prstGeom prst="rect">
            <a:avLst/>
          </a:prstGeom>
          <a:noFill/>
          <a:ln>
            <a:solidFill>
              <a:srgbClr val="00BCE4"/>
            </a:solidFill>
          </a:ln>
        </p:spPr>
        <p:txBody>
          <a:bodyPr>
            <a:spAutoFit/>
          </a:bodyPr>
          <a:lstStyle/>
          <a:p>
            <a:pPr fontAlgn="auto">
              <a:spcBef>
                <a:spcPts val="0"/>
              </a:spcBef>
              <a:spcAft>
                <a:spcPts val="0"/>
              </a:spcAft>
              <a:defRPr/>
            </a:pPr>
            <a:r>
              <a:rPr lang="fr-FR" sz="1100" b="1" i="1" dirty="0">
                <a:solidFill>
                  <a:schemeClr val="tx1">
                    <a:lumMod val="75000"/>
                  </a:schemeClr>
                </a:solidFill>
                <a:latin typeface="+mn-lt"/>
              </a:rPr>
              <a:t>Q2reg. </a:t>
            </a:r>
            <a:r>
              <a:rPr lang="fr-FR" sz="1100" i="1" dirty="0">
                <a:solidFill>
                  <a:schemeClr val="tx1">
                    <a:lumMod val="75000"/>
                  </a:schemeClr>
                </a:solidFill>
                <a:latin typeface="+mn-lt"/>
              </a:rPr>
              <a:t>Parmi la liste de régions ci-dessous, quelles sont toutes les régions de France que vous connaissez ?</a:t>
            </a:r>
          </a:p>
          <a:p>
            <a:pPr fontAlgn="auto">
              <a:spcBef>
                <a:spcPts val="0"/>
              </a:spcBef>
              <a:spcAft>
                <a:spcPts val="0"/>
              </a:spcAft>
              <a:defRPr/>
            </a:pPr>
            <a:r>
              <a:rPr lang="fr-FR" sz="1100" i="1" dirty="0">
                <a:solidFill>
                  <a:schemeClr val="tx1">
                    <a:lumMod val="75000"/>
                  </a:schemeClr>
                </a:solidFill>
                <a:latin typeface="+mn-lt"/>
              </a:rPr>
              <a:t>Vous pouvez connaître une région parce que vous y habitez, vous y êtes déjà allé ou bien seulement parce que vous en avez entendu parlé</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Synthèse générale à destination LIMOUSIN</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0385D35B-6872-483D-85BA-779F3FE0B267}" type="slidenum">
              <a:rPr lang="fr-FR"/>
              <a:pPr>
                <a:defRPr/>
              </a:pPr>
              <a:t>140</a:t>
            </a:fld>
            <a:endParaRPr lang="fr-FR"/>
          </a:p>
        </p:txBody>
      </p:sp>
      <p:pic>
        <p:nvPicPr>
          <p:cNvPr id="216068" name="Picture 4" descr="File:Paysage-vers-Ussel.jpg">
            <a:hlinkClick r:id="rId3"/>
          </p:cNvPr>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pic>
        <p:nvPicPr>
          <p:cNvPr id="169989" name="Picture 5" descr="O:\Consumer\Banque d'images\Problématique\Interrogation.jpg"/>
          <p:cNvPicPr>
            <a:picLocks noChangeAspect="1" noChangeArrowheads="1"/>
          </p:cNvPicPr>
          <p:nvPr/>
        </p:nvPicPr>
        <p:blipFill>
          <a:blip r:embed="rId5" cstate="print"/>
          <a:srcRect/>
          <a:stretch>
            <a:fillRect/>
          </a:stretch>
        </p:blipFill>
        <p:spPr bwMode="auto">
          <a:xfrm>
            <a:off x="3347864" y="2276872"/>
            <a:ext cx="1852613" cy="1847850"/>
          </a:xfrm>
          <a:prstGeom prst="ellipse">
            <a:avLst/>
          </a:prstGeom>
          <a:noFill/>
          <a:effectLst>
            <a:softEdge rad="317500"/>
          </a:effectLst>
        </p:spPr>
      </p:pic>
      <p:sp>
        <p:nvSpPr>
          <p:cNvPr id="11" name="ZoneTexte 10"/>
          <p:cNvSpPr txBox="1"/>
          <p:nvPr/>
        </p:nvSpPr>
        <p:spPr>
          <a:xfrm>
            <a:off x="2484438" y="1557338"/>
            <a:ext cx="3455987" cy="830262"/>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2400" b="1" dirty="0">
                <a:solidFill>
                  <a:schemeClr val="tx2"/>
                </a:solidFill>
                <a:latin typeface="+mn-lt"/>
              </a:rPr>
              <a:t>2 Français sur 3 connaissent le Limousin</a:t>
            </a:r>
          </a:p>
        </p:txBody>
      </p:sp>
      <p:sp>
        <p:nvSpPr>
          <p:cNvPr id="12" name="Flèche vers le bas 11"/>
          <p:cNvSpPr/>
          <p:nvPr/>
        </p:nvSpPr>
        <p:spPr>
          <a:xfrm rot="18953570">
            <a:off x="5062538" y="3794125"/>
            <a:ext cx="647700" cy="105092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3" name="Flèche vers le bas 12"/>
          <p:cNvSpPr/>
          <p:nvPr/>
        </p:nvSpPr>
        <p:spPr>
          <a:xfrm rot="2366306">
            <a:off x="2778125" y="3889375"/>
            <a:ext cx="647700" cy="931863"/>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4" name="ZoneTexte 13"/>
          <p:cNvSpPr txBox="1"/>
          <p:nvPr/>
        </p:nvSpPr>
        <p:spPr>
          <a:xfrm>
            <a:off x="0" y="5445125"/>
            <a:ext cx="1944688" cy="646113"/>
          </a:xfrm>
          <a:prstGeom prst="rect">
            <a:avLst/>
          </a:prstGeom>
          <a:noFill/>
        </p:spPr>
        <p:txBody>
          <a:bodyPr>
            <a:spAutoFit/>
          </a:bodyPr>
          <a:lstStyle/>
          <a:p>
            <a:pPr algn="ctr" fontAlgn="auto">
              <a:spcBef>
                <a:spcPts val="0"/>
              </a:spcBef>
              <a:spcAft>
                <a:spcPts val="0"/>
              </a:spcAft>
              <a:buClr>
                <a:schemeClr val="bg2">
                  <a:lumMod val="75000"/>
                </a:schemeClr>
              </a:buClr>
              <a:defRPr/>
            </a:pPr>
            <a:r>
              <a:rPr lang="fr-FR" b="1" dirty="0">
                <a:solidFill>
                  <a:schemeClr val="accent1">
                    <a:lumMod val="50000"/>
                  </a:schemeClr>
                </a:solidFill>
                <a:latin typeface="+mn-lt"/>
              </a:rPr>
              <a:t>REGION OU L’ON SE RESSOURCE</a:t>
            </a:r>
          </a:p>
        </p:txBody>
      </p:sp>
      <p:sp>
        <p:nvSpPr>
          <p:cNvPr id="15" name="ZoneTexte 14"/>
          <p:cNvSpPr txBox="1"/>
          <p:nvPr/>
        </p:nvSpPr>
        <p:spPr>
          <a:xfrm>
            <a:off x="250825" y="3933825"/>
            <a:ext cx="2084388" cy="584200"/>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600" b="1" dirty="0">
                <a:solidFill>
                  <a:schemeClr val="tx2"/>
                </a:solidFill>
                <a:latin typeface="+mn-lt"/>
              </a:rPr>
              <a:t>PAYSAGES      DIVERSIFIES ET BEAUX </a:t>
            </a:r>
          </a:p>
        </p:txBody>
      </p:sp>
      <p:sp>
        <p:nvSpPr>
          <p:cNvPr id="16" name="ZoneTexte 15"/>
          <p:cNvSpPr txBox="1"/>
          <p:nvPr/>
        </p:nvSpPr>
        <p:spPr>
          <a:xfrm>
            <a:off x="2555875" y="6280150"/>
            <a:ext cx="1655763" cy="461963"/>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200" b="1" dirty="0">
                <a:solidFill>
                  <a:schemeClr val="tx2"/>
                </a:solidFill>
                <a:latin typeface="+mn-lt"/>
              </a:rPr>
              <a:t>TERROIR ET GASTRONOMIE RICHES</a:t>
            </a:r>
          </a:p>
        </p:txBody>
      </p:sp>
      <p:sp>
        <p:nvSpPr>
          <p:cNvPr id="17" name="ZoneTexte 16"/>
          <p:cNvSpPr txBox="1"/>
          <p:nvPr/>
        </p:nvSpPr>
        <p:spPr>
          <a:xfrm>
            <a:off x="6659563" y="3716338"/>
            <a:ext cx="2484437" cy="831850"/>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600" b="1" dirty="0">
                <a:solidFill>
                  <a:schemeClr val="tx2"/>
                </a:solidFill>
                <a:latin typeface="+mn-lt"/>
              </a:rPr>
              <a:t>REGION QUI SOUTIENT LA RECHERCHE ET LES PROJETS INNOVANTS</a:t>
            </a:r>
          </a:p>
        </p:txBody>
      </p:sp>
      <p:sp>
        <p:nvSpPr>
          <p:cNvPr id="216078" name="ZoneTexte 17"/>
          <p:cNvSpPr txBox="1">
            <a:spLocks noChangeArrowheads="1"/>
          </p:cNvSpPr>
          <p:nvPr/>
        </p:nvSpPr>
        <p:spPr bwMode="auto">
          <a:xfrm>
            <a:off x="5435600" y="4652963"/>
            <a:ext cx="1800225" cy="431800"/>
          </a:xfrm>
          <a:prstGeom prst="rect">
            <a:avLst/>
          </a:prstGeom>
          <a:noFill/>
          <a:ln w="9525">
            <a:noFill/>
            <a:miter lim="800000"/>
            <a:headEnd/>
            <a:tailEnd/>
          </a:ln>
        </p:spPr>
        <p:txBody>
          <a:bodyPr>
            <a:spAutoFit/>
          </a:bodyPr>
          <a:lstStyle/>
          <a:p>
            <a:pPr algn="ctr">
              <a:buClr>
                <a:srgbClr val="008DAB"/>
              </a:buClr>
            </a:pPr>
            <a:r>
              <a:rPr lang="fr-FR" sz="2200" b="1">
                <a:solidFill>
                  <a:schemeClr val="accent2"/>
                </a:solidFill>
                <a:latin typeface="Calibri" pitchFamily="34" charset="0"/>
              </a:rPr>
              <a:t>DYNAMIQUE</a:t>
            </a:r>
          </a:p>
        </p:txBody>
      </p:sp>
      <p:sp>
        <p:nvSpPr>
          <p:cNvPr id="19" name="ZoneTexte 18"/>
          <p:cNvSpPr txBox="1"/>
          <p:nvPr/>
        </p:nvSpPr>
        <p:spPr>
          <a:xfrm>
            <a:off x="5651500" y="6051550"/>
            <a:ext cx="2016125" cy="461963"/>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200" b="1" dirty="0">
                <a:solidFill>
                  <a:schemeClr val="tx2"/>
                </a:solidFill>
                <a:latin typeface="+mn-lt"/>
              </a:rPr>
              <a:t>ANIMATIONS CULTURELLES / FESTIVALS DIVERSIFIES</a:t>
            </a:r>
          </a:p>
        </p:txBody>
      </p:sp>
      <p:pic>
        <p:nvPicPr>
          <p:cNvPr id="24" name="Picture 9" descr="O:\Consumer\Banque d'images\Situation\11300801-seasons-printemps-l-39-homme-avec-une-fleur-et-un-papillon-sur-la-main[1].jpg"/>
          <p:cNvPicPr>
            <a:picLocks noChangeAspect="1" noChangeArrowheads="1"/>
          </p:cNvPicPr>
          <p:nvPr/>
        </p:nvPicPr>
        <p:blipFill>
          <a:blip r:embed="rId6" cstate="print"/>
          <a:srcRect/>
          <a:stretch>
            <a:fillRect/>
          </a:stretch>
        </p:blipFill>
        <p:spPr bwMode="auto">
          <a:xfrm>
            <a:off x="35496" y="4653136"/>
            <a:ext cx="792088" cy="792088"/>
          </a:xfrm>
          <a:prstGeom prst="ellipse">
            <a:avLst/>
          </a:prstGeom>
          <a:noFill/>
          <a:effectLst>
            <a:softEdge rad="63500"/>
          </a:effectLst>
        </p:spPr>
      </p:pic>
      <p:sp>
        <p:nvSpPr>
          <p:cNvPr id="25" name="ZoneTexte 24"/>
          <p:cNvSpPr txBox="1"/>
          <p:nvPr/>
        </p:nvSpPr>
        <p:spPr>
          <a:xfrm>
            <a:off x="531813" y="4724400"/>
            <a:ext cx="3527425" cy="647700"/>
          </a:xfrm>
          <a:prstGeom prst="rect">
            <a:avLst/>
          </a:prstGeom>
          <a:noFill/>
        </p:spPr>
        <p:txBody>
          <a:bodyPr>
            <a:spAutoFit/>
          </a:bodyPr>
          <a:lstStyle/>
          <a:p>
            <a:pPr algn="ctr" fontAlgn="auto">
              <a:spcBef>
                <a:spcPts val="0"/>
              </a:spcBef>
              <a:spcAft>
                <a:spcPts val="0"/>
              </a:spcAft>
              <a:buClr>
                <a:schemeClr val="bg2">
                  <a:lumMod val="75000"/>
                </a:schemeClr>
              </a:buClr>
              <a:defRPr/>
            </a:pPr>
            <a:r>
              <a:rPr lang="fr-FR" b="1" dirty="0">
                <a:solidFill>
                  <a:schemeClr val="tx2"/>
                </a:solidFill>
                <a:latin typeface="+mn-lt"/>
              </a:rPr>
              <a:t>MODE DE VIE SIMPLE, EN HARMONIE AVEC LA NATURE</a:t>
            </a:r>
          </a:p>
        </p:txBody>
      </p:sp>
      <p:pic>
        <p:nvPicPr>
          <p:cNvPr id="26" name="Picture 12" descr="bonhomme blanc concert : 3d personnes - homme, personne avec une guitare acoustique. Guitariste sur scène lors d'un microphone. Bande Banque d'images">
            <a:hlinkClick r:id="rId7"/>
          </p:cNvPr>
          <p:cNvPicPr>
            <a:picLocks noChangeAspect="1" noChangeArrowheads="1"/>
          </p:cNvPicPr>
          <p:nvPr/>
        </p:nvPicPr>
        <p:blipFill>
          <a:blip r:embed="rId8" cstate="print"/>
          <a:srcRect/>
          <a:stretch>
            <a:fillRect/>
          </a:stretch>
        </p:blipFill>
        <p:spPr bwMode="auto">
          <a:xfrm>
            <a:off x="7812360" y="6041004"/>
            <a:ext cx="720080" cy="484340"/>
          </a:xfrm>
          <a:prstGeom prst="ellipse">
            <a:avLst/>
          </a:prstGeom>
          <a:noFill/>
          <a:effectLst>
            <a:softEdge rad="63500"/>
          </a:effectLst>
        </p:spPr>
      </p:pic>
      <p:pic>
        <p:nvPicPr>
          <p:cNvPr id="27" name="Picture 15" descr="O:\Consumer\Banque d'images\Santé - Médical\13933315-3d-personne-de-race-blanche-en-regardant-a-travers-un-microscope-image-3d-isole-sur-fond-blanc[1].jpg"/>
          <p:cNvPicPr>
            <a:picLocks noChangeAspect="1" noChangeArrowheads="1"/>
          </p:cNvPicPr>
          <p:nvPr/>
        </p:nvPicPr>
        <p:blipFill>
          <a:blip r:embed="rId9" cstate="print"/>
          <a:srcRect/>
          <a:stretch>
            <a:fillRect/>
          </a:stretch>
        </p:blipFill>
        <p:spPr bwMode="auto">
          <a:xfrm>
            <a:off x="6300192" y="3789040"/>
            <a:ext cx="591512" cy="736104"/>
          </a:xfrm>
          <a:prstGeom prst="ellipse">
            <a:avLst/>
          </a:prstGeom>
          <a:noFill/>
          <a:effectLst>
            <a:softEdge rad="63500"/>
          </a:effectLst>
        </p:spPr>
      </p:pic>
      <p:sp>
        <p:nvSpPr>
          <p:cNvPr id="28" name="ZoneTexte 27"/>
          <p:cNvSpPr txBox="1"/>
          <p:nvPr/>
        </p:nvSpPr>
        <p:spPr>
          <a:xfrm>
            <a:off x="2771775" y="5445125"/>
            <a:ext cx="1616075" cy="646113"/>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200" b="1" dirty="0">
                <a:solidFill>
                  <a:schemeClr val="tx2"/>
                </a:solidFill>
                <a:latin typeface="+mn-lt"/>
              </a:rPr>
              <a:t>ADAPTEE AUX VACANCES EN FAMILLE</a:t>
            </a:r>
          </a:p>
        </p:txBody>
      </p:sp>
      <p:sp>
        <p:nvSpPr>
          <p:cNvPr id="29" name="ZoneTexte 28"/>
          <p:cNvSpPr txBox="1"/>
          <p:nvPr/>
        </p:nvSpPr>
        <p:spPr>
          <a:xfrm>
            <a:off x="34925" y="6372225"/>
            <a:ext cx="2089150" cy="369888"/>
          </a:xfrm>
          <a:prstGeom prst="rect">
            <a:avLst/>
          </a:prstGeom>
          <a:noFill/>
        </p:spPr>
        <p:txBody>
          <a:bodyPr>
            <a:spAutoFit/>
          </a:bodyPr>
          <a:lstStyle/>
          <a:p>
            <a:pPr fontAlgn="auto">
              <a:spcBef>
                <a:spcPts val="0"/>
              </a:spcBef>
              <a:spcAft>
                <a:spcPts val="0"/>
              </a:spcAft>
              <a:buClr>
                <a:schemeClr val="bg2">
                  <a:lumMod val="75000"/>
                </a:schemeClr>
              </a:buClr>
              <a:defRPr/>
            </a:pPr>
            <a:r>
              <a:rPr lang="fr-FR" b="1" dirty="0">
                <a:solidFill>
                  <a:schemeClr val="accent1">
                    <a:lumMod val="75000"/>
                  </a:schemeClr>
                </a:solidFill>
                <a:latin typeface="+mn-lt"/>
              </a:rPr>
              <a:t>NATURE PRESERVEE</a:t>
            </a:r>
          </a:p>
        </p:txBody>
      </p:sp>
      <p:sp>
        <p:nvSpPr>
          <p:cNvPr id="31" name="ZoneTexte 30"/>
          <p:cNvSpPr txBox="1"/>
          <p:nvPr/>
        </p:nvSpPr>
        <p:spPr>
          <a:xfrm>
            <a:off x="6443663" y="5202238"/>
            <a:ext cx="2528887" cy="523875"/>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600" b="1" dirty="0">
                <a:solidFill>
                  <a:schemeClr val="tx2"/>
                </a:solidFill>
                <a:latin typeface="+mn-lt"/>
              </a:rPr>
              <a:t>DES PARTENARIATS </a:t>
            </a:r>
          </a:p>
          <a:p>
            <a:pPr algn="ctr" fontAlgn="auto">
              <a:spcBef>
                <a:spcPts val="0"/>
              </a:spcBef>
              <a:spcAft>
                <a:spcPts val="0"/>
              </a:spcAft>
              <a:buClr>
                <a:schemeClr val="bg2">
                  <a:lumMod val="75000"/>
                </a:schemeClr>
              </a:buClr>
              <a:defRPr/>
            </a:pPr>
            <a:r>
              <a:rPr lang="fr-FR" sz="1200" b="1" dirty="0">
                <a:solidFill>
                  <a:schemeClr val="tx2"/>
                </a:solidFill>
                <a:latin typeface="+mn-lt"/>
              </a:rPr>
              <a:t>(entreprises/collectivités - habitants)</a:t>
            </a:r>
          </a:p>
        </p:txBody>
      </p:sp>
      <p:pic>
        <p:nvPicPr>
          <p:cNvPr id="32" name="Picture 10" descr="O:\Consumer\Banque d'images\Situation\équipe.jpg"/>
          <p:cNvPicPr>
            <a:picLocks noChangeAspect="1" noChangeArrowheads="1"/>
          </p:cNvPicPr>
          <p:nvPr/>
        </p:nvPicPr>
        <p:blipFill>
          <a:blip r:embed="rId10" cstate="print"/>
          <a:srcRect/>
          <a:stretch>
            <a:fillRect/>
          </a:stretch>
        </p:blipFill>
        <p:spPr bwMode="auto">
          <a:xfrm>
            <a:off x="5922712" y="5104900"/>
            <a:ext cx="665512" cy="745374"/>
          </a:xfrm>
          <a:prstGeom prst="ellipse">
            <a:avLst/>
          </a:prstGeom>
          <a:noFill/>
          <a:effectLst>
            <a:softEdge rad="63500"/>
          </a:effectLst>
        </p:spPr>
      </p:pic>
      <p:pic>
        <p:nvPicPr>
          <p:cNvPr id="34" name="Picture 4" descr="O:\Consumer\Banque d'images\Situation\famille.jpg"/>
          <p:cNvPicPr>
            <a:picLocks noChangeAspect="1" noChangeArrowheads="1"/>
          </p:cNvPicPr>
          <p:nvPr/>
        </p:nvPicPr>
        <p:blipFill>
          <a:blip r:embed="rId11" cstate="print"/>
          <a:srcRect/>
          <a:stretch>
            <a:fillRect/>
          </a:stretch>
        </p:blipFill>
        <p:spPr bwMode="auto">
          <a:xfrm>
            <a:off x="1907704" y="5445224"/>
            <a:ext cx="584076" cy="584076"/>
          </a:xfrm>
          <a:prstGeom prst="ellipse">
            <a:avLst/>
          </a:prstGeom>
          <a:noFill/>
          <a:effectLst>
            <a:softEdge rad="63500"/>
          </a:effectLst>
        </p:spPr>
      </p:pic>
      <p:pic>
        <p:nvPicPr>
          <p:cNvPr id="36" name="Picture 8" descr="http://us.cdn1.123rf.com/168nwm/andresr/andresr1104/andresr110400288/9372907-.jpg">
            <a:hlinkClick r:id="rId12"/>
          </p:cNvPr>
          <p:cNvPicPr>
            <a:picLocks noChangeAspect="1" noChangeArrowheads="1"/>
          </p:cNvPicPr>
          <p:nvPr/>
        </p:nvPicPr>
        <p:blipFill>
          <a:blip r:embed="rId13" cstate="print"/>
          <a:srcRect/>
          <a:stretch>
            <a:fillRect/>
          </a:stretch>
        </p:blipFill>
        <p:spPr bwMode="auto">
          <a:xfrm>
            <a:off x="2195736" y="6193904"/>
            <a:ext cx="466448" cy="664096"/>
          </a:xfrm>
          <a:prstGeom prst="ellipse">
            <a:avLst/>
          </a:prstGeom>
          <a:noFill/>
          <a:effectLst>
            <a:softEdge rad="63500"/>
          </a:effectLst>
        </p:spPr>
      </p:pic>
      <p:sp>
        <p:nvSpPr>
          <p:cNvPr id="40" name="Forme libre 39"/>
          <p:cNvSpPr/>
          <p:nvPr/>
        </p:nvSpPr>
        <p:spPr>
          <a:xfrm>
            <a:off x="0" y="3284538"/>
            <a:ext cx="4427538" cy="3594100"/>
          </a:xfrm>
          <a:custGeom>
            <a:avLst/>
            <a:gdLst>
              <a:gd name="connsiteX0" fmla="*/ 0 w 4827181"/>
              <a:gd name="connsiteY0" fmla="*/ 0 h 3455581"/>
              <a:gd name="connsiteX1" fmla="*/ 2477386 w 4827181"/>
              <a:gd name="connsiteY1" fmla="*/ 542260 h 3455581"/>
              <a:gd name="connsiteX2" fmla="*/ 4423144 w 4827181"/>
              <a:gd name="connsiteY2" fmla="*/ 1924493 h 3455581"/>
              <a:gd name="connsiteX3" fmla="*/ 4827181 w 4827181"/>
              <a:gd name="connsiteY3" fmla="*/ 3455581 h 3455581"/>
            </a:gdLst>
            <a:ahLst/>
            <a:cxnLst>
              <a:cxn ang="0">
                <a:pos x="connsiteX0" y="connsiteY0"/>
              </a:cxn>
              <a:cxn ang="0">
                <a:pos x="connsiteX1" y="connsiteY1"/>
              </a:cxn>
              <a:cxn ang="0">
                <a:pos x="connsiteX2" y="connsiteY2"/>
              </a:cxn>
              <a:cxn ang="0">
                <a:pos x="connsiteX3" y="connsiteY3"/>
              </a:cxn>
            </a:cxnLst>
            <a:rect l="l" t="t" r="r" b="b"/>
            <a:pathLst>
              <a:path w="4827181" h="3455581">
                <a:moveTo>
                  <a:pt x="0" y="0"/>
                </a:moveTo>
                <a:cubicBezTo>
                  <a:pt x="870097" y="110755"/>
                  <a:pt x="1740195" y="221511"/>
                  <a:pt x="2477386" y="542260"/>
                </a:cubicBezTo>
                <a:cubicBezTo>
                  <a:pt x="3214577" y="863009"/>
                  <a:pt x="4031511" y="1438939"/>
                  <a:pt x="4423144" y="1924493"/>
                </a:cubicBezTo>
                <a:cubicBezTo>
                  <a:pt x="4814777" y="2410047"/>
                  <a:pt x="4820979" y="2932814"/>
                  <a:pt x="4827181" y="3455581"/>
                </a:cubicBezTo>
              </a:path>
            </a:pathLst>
          </a:custGeom>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41" name="Forme libre 40"/>
          <p:cNvSpPr/>
          <p:nvPr/>
        </p:nvSpPr>
        <p:spPr>
          <a:xfrm>
            <a:off x="4716463" y="3213100"/>
            <a:ext cx="4438650" cy="3633788"/>
          </a:xfrm>
          <a:custGeom>
            <a:avLst/>
            <a:gdLst>
              <a:gd name="connsiteX0" fmla="*/ 194930 w 4479851"/>
              <a:gd name="connsiteY0" fmla="*/ 3604437 h 3604437"/>
              <a:gd name="connsiteX1" fmla="*/ 163032 w 4479851"/>
              <a:gd name="connsiteY1" fmla="*/ 2530549 h 3604437"/>
              <a:gd name="connsiteX2" fmla="*/ 1173125 w 4479851"/>
              <a:gd name="connsiteY2" fmla="*/ 914400 h 3604437"/>
              <a:gd name="connsiteX3" fmla="*/ 2789274 w 4479851"/>
              <a:gd name="connsiteY3" fmla="*/ 148856 h 3604437"/>
              <a:gd name="connsiteX4" fmla="*/ 4479851 w 4479851"/>
              <a:gd name="connsiteY4" fmla="*/ 21265 h 3604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851" h="3604437">
                <a:moveTo>
                  <a:pt x="194930" y="3604437"/>
                </a:moveTo>
                <a:cubicBezTo>
                  <a:pt x="97465" y="3291662"/>
                  <a:pt x="0" y="2978888"/>
                  <a:pt x="163032" y="2530549"/>
                </a:cubicBezTo>
                <a:cubicBezTo>
                  <a:pt x="326064" y="2082210"/>
                  <a:pt x="735418" y="1311349"/>
                  <a:pt x="1173125" y="914400"/>
                </a:cubicBezTo>
                <a:cubicBezTo>
                  <a:pt x="1610832" y="517451"/>
                  <a:pt x="2238153" y="297712"/>
                  <a:pt x="2789274" y="148856"/>
                </a:cubicBezTo>
                <a:cubicBezTo>
                  <a:pt x="3340395" y="0"/>
                  <a:pt x="3910123" y="10632"/>
                  <a:pt x="4479851" y="21265"/>
                </a:cubicBezTo>
              </a:path>
            </a:pathLst>
          </a:custGeom>
          <a:ln w="285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pic>
        <p:nvPicPr>
          <p:cNvPr id="216092" name="Picture 8" descr="http://jeanluc.proust.free.fr/IMG/png/800px-Logo_auvergne_2005.png"/>
          <p:cNvPicPr>
            <a:picLocks noChangeAspect="1" noChangeArrowheads="1"/>
          </p:cNvPicPr>
          <p:nvPr/>
        </p:nvPicPr>
        <p:blipFill>
          <a:blip r:embed="rId14"/>
          <a:srcRect/>
          <a:stretch>
            <a:fillRect/>
          </a:stretch>
        </p:blipFill>
        <p:spPr bwMode="auto">
          <a:xfrm>
            <a:off x="6286500" y="438150"/>
            <a:ext cx="1670050" cy="869950"/>
          </a:xfrm>
          <a:prstGeom prst="rect">
            <a:avLst/>
          </a:prstGeom>
          <a:noFill/>
          <a:ln w="9525">
            <a:noFill/>
            <a:miter lim="800000"/>
            <a:headEnd/>
            <a:tailEnd/>
          </a:ln>
        </p:spPr>
      </p:pic>
      <p:pic>
        <p:nvPicPr>
          <p:cNvPr id="216093" name="Image 43" descr="logo-tourisme-limousin.png"/>
          <p:cNvPicPr>
            <a:picLocks noChangeAspect="1"/>
          </p:cNvPicPr>
          <p:nvPr/>
        </p:nvPicPr>
        <p:blipFill>
          <a:blip r:embed="rId15"/>
          <a:srcRect/>
          <a:stretch>
            <a:fillRect/>
          </a:stretch>
        </p:blipFill>
        <p:spPr bwMode="auto">
          <a:xfrm>
            <a:off x="323850" y="512763"/>
            <a:ext cx="2333625" cy="720725"/>
          </a:xfrm>
          <a:prstGeom prst="rect">
            <a:avLst/>
          </a:prstGeom>
          <a:noFill/>
          <a:ln w="9525">
            <a:noFill/>
            <a:miter lim="800000"/>
            <a:headEnd/>
            <a:tailEnd/>
          </a:ln>
        </p:spPr>
      </p:pic>
      <p:sp>
        <p:nvSpPr>
          <p:cNvPr id="45" name="Double flèche horizontale 44"/>
          <p:cNvSpPr/>
          <p:nvPr/>
        </p:nvSpPr>
        <p:spPr>
          <a:xfrm>
            <a:off x="2843213" y="620713"/>
            <a:ext cx="3097212" cy="647700"/>
          </a:xfrm>
          <a:prstGeom prst="lef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6" name="Ellipse 45"/>
          <p:cNvSpPr/>
          <p:nvPr/>
        </p:nvSpPr>
        <p:spPr>
          <a:xfrm>
            <a:off x="2268538" y="1412875"/>
            <a:ext cx="3959225" cy="2592388"/>
          </a:xfrm>
          <a:prstGeom prst="ellipse">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7" name="Rectangle à coins arrondis 36"/>
          <p:cNvSpPr/>
          <p:nvPr/>
        </p:nvSpPr>
        <p:spPr>
          <a:xfrm>
            <a:off x="3059113" y="3860800"/>
            <a:ext cx="720725" cy="36036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dirty="0">
                <a:solidFill>
                  <a:schemeClr val="bg1"/>
                </a:solidFill>
              </a:rPr>
              <a:t>OUI</a:t>
            </a:r>
          </a:p>
        </p:txBody>
      </p:sp>
      <p:sp>
        <p:nvSpPr>
          <p:cNvPr id="38" name="Rectangle à coins arrondis 37"/>
          <p:cNvSpPr/>
          <p:nvPr/>
        </p:nvSpPr>
        <p:spPr>
          <a:xfrm>
            <a:off x="4787900" y="3860800"/>
            <a:ext cx="720725" cy="3603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dirty="0">
                <a:solidFill>
                  <a:schemeClr val="bg1"/>
                </a:solidFill>
              </a:rPr>
              <a:t>NON</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Conclusions à destination LIMOUSIN</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C68C7029-0371-485A-BB8A-1736190187BF}" type="slidenum">
              <a:rPr lang="fr-FR"/>
              <a:pPr>
                <a:defRPr/>
              </a:pPr>
              <a:t>141</a:t>
            </a:fld>
            <a:endParaRPr lang="fr-FR"/>
          </a:p>
        </p:txBody>
      </p:sp>
      <p:sp>
        <p:nvSpPr>
          <p:cNvPr id="8" name="Rectangle 7"/>
          <p:cNvSpPr/>
          <p:nvPr/>
        </p:nvSpPr>
        <p:spPr>
          <a:xfrm>
            <a:off x="179388" y="1844675"/>
            <a:ext cx="8785225" cy="2447925"/>
          </a:xfrm>
          <a:prstGeom prst="rect">
            <a:avLst/>
          </a:prstGeom>
          <a:solidFill>
            <a:schemeClr val="bg1"/>
          </a:solidFill>
          <a:ln>
            <a:solidFill>
              <a:srgbClr val="00BCE4"/>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1200"/>
              </a:spcAft>
              <a:defRPr/>
            </a:pPr>
            <a:r>
              <a:rPr lang="fr-FR" b="1" dirty="0">
                <a:solidFill>
                  <a:srgbClr val="00B0F0"/>
                </a:solidFill>
              </a:rPr>
              <a:t>Une région peu connue et peu visitée par les Français :</a:t>
            </a:r>
          </a:p>
          <a:p>
            <a:pPr fontAlgn="auto">
              <a:spcBef>
                <a:spcPts val="0"/>
              </a:spcBef>
              <a:spcAft>
                <a:spcPts val="0"/>
              </a:spcAft>
              <a:defRPr/>
            </a:pPr>
            <a:r>
              <a:rPr lang="fr-FR" sz="1400" b="1" dirty="0">
                <a:solidFill>
                  <a:schemeClr val="tx1">
                    <a:lumMod val="50000"/>
                  </a:schemeClr>
                </a:solidFill>
              </a:rPr>
              <a:t>De nom, le Limousin est connu de 2 Français sur 3</a:t>
            </a:r>
            <a:r>
              <a:rPr lang="fr-FR" sz="1400" dirty="0">
                <a:solidFill>
                  <a:schemeClr val="tx1">
                    <a:lumMod val="50000"/>
                  </a:schemeClr>
                </a:solidFill>
              </a:rPr>
              <a:t>. C’est l’un des plus bas scores obtenu en notoriété globale. </a:t>
            </a:r>
          </a:p>
          <a:p>
            <a:pPr fontAlgn="auto">
              <a:spcBef>
                <a:spcPts val="0"/>
              </a:spcBef>
              <a:spcAft>
                <a:spcPts val="0"/>
              </a:spcAft>
              <a:defRPr/>
            </a:pPr>
            <a:r>
              <a:rPr lang="fr-FR" sz="1400" b="1" dirty="0">
                <a:solidFill>
                  <a:schemeClr val="tx1">
                    <a:lumMod val="50000"/>
                  </a:schemeClr>
                </a:solidFill>
              </a:rPr>
              <a:t>Et plus détails, peu de Français connaissent vraiment la région : </a:t>
            </a:r>
          </a:p>
          <a:p>
            <a:pPr marL="542925" indent="-180975" fontAlgn="auto">
              <a:spcBef>
                <a:spcPts val="0"/>
              </a:spcBef>
              <a:spcAft>
                <a:spcPts val="0"/>
              </a:spcAft>
              <a:buFontTx/>
              <a:buChar char="-"/>
              <a:defRPr/>
            </a:pPr>
            <a:r>
              <a:rPr lang="fr-FR" sz="1400" b="1" dirty="0">
                <a:solidFill>
                  <a:schemeClr val="tx1">
                    <a:lumMod val="50000"/>
                  </a:schemeClr>
                </a:solidFill>
              </a:rPr>
              <a:t>la composition exacte du Limousin</a:t>
            </a:r>
            <a:r>
              <a:rPr lang="fr-FR" sz="1400" dirty="0">
                <a:solidFill>
                  <a:schemeClr val="tx1">
                    <a:lumMod val="50000"/>
                  </a:schemeClr>
                </a:solidFill>
              </a:rPr>
              <a:t> est méconnue de la grande majorité, bien que les départements principalement associés soient bien la Creuse, la Corrèze et la Haute-Vienne, et ce malgré une confusion entre cette dernière et la Vienne.</a:t>
            </a:r>
          </a:p>
          <a:p>
            <a:pPr marL="542925" indent="-180975" fontAlgn="auto">
              <a:spcBef>
                <a:spcPts val="0"/>
              </a:spcBef>
              <a:spcAft>
                <a:spcPts val="0"/>
              </a:spcAft>
              <a:buFontTx/>
              <a:buChar char="-"/>
              <a:defRPr/>
            </a:pPr>
            <a:r>
              <a:rPr lang="fr-FR" sz="1400" dirty="0">
                <a:solidFill>
                  <a:schemeClr val="tx1">
                    <a:lumMod val="50000"/>
                  </a:schemeClr>
                </a:solidFill>
              </a:rPr>
              <a:t>après présentation du </a:t>
            </a:r>
            <a:r>
              <a:rPr lang="fr-FR" sz="1400" dirty="0" err="1">
                <a:solidFill>
                  <a:schemeClr val="tx1">
                    <a:lumMod val="50000"/>
                  </a:schemeClr>
                </a:solidFill>
              </a:rPr>
              <a:t>board</a:t>
            </a:r>
            <a:r>
              <a:rPr lang="fr-FR" sz="1400" dirty="0">
                <a:solidFill>
                  <a:schemeClr val="tx1">
                    <a:lumMod val="50000"/>
                  </a:schemeClr>
                </a:solidFill>
              </a:rPr>
              <a:t> descriptif, </a:t>
            </a:r>
            <a:r>
              <a:rPr lang="fr-FR" sz="1400" b="1" dirty="0">
                <a:solidFill>
                  <a:schemeClr val="tx1">
                    <a:lumMod val="50000"/>
                  </a:schemeClr>
                </a:solidFill>
              </a:rPr>
              <a:t>seul 1 Français sur 4 considère connaître la région bien ou assez bien</a:t>
            </a:r>
            <a:r>
              <a:rPr lang="fr-FR" sz="1400" dirty="0">
                <a:solidFill>
                  <a:schemeClr val="tx1">
                    <a:lumMod val="50000"/>
                  </a:schemeClr>
                </a:solidFill>
              </a:rPr>
              <a:t>.</a:t>
            </a:r>
          </a:p>
          <a:p>
            <a:pPr fontAlgn="auto">
              <a:spcBef>
                <a:spcPts val="0"/>
              </a:spcBef>
              <a:spcAft>
                <a:spcPts val="0"/>
              </a:spcAft>
              <a:defRPr/>
            </a:pPr>
            <a:endParaRPr lang="fr-FR" sz="1400" dirty="0">
              <a:solidFill>
                <a:schemeClr val="tx1">
                  <a:lumMod val="50000"/>
                </a:schemeClr>
              </a:solidFill>
            </a:endParaRPr>
          </a:p>
          <a:p>
            <a:pPr fontAlgn="auto">
              <a:spcBef>
                <a:spcPts val="0"/>
              </a:spcBef>
              <a:spcAft>
                <a:spcPts val="0"/>
              </a:spcAft>
              <a:defRPr/>
            </a:pPr>
            <a:r>
              <a:rPr lang="fr-FR" sz="1400" b="1" dirty="0">
                <a:solidFill>
                  <a:schemeClr val="tx1">
                    <a:lumMod val="50000"/>
                  </a:schemeClr>
                </a:solidFill>
              </a:rPr>
              <a:t>Moins d’1 français sur 10 a voyagé en région Limousin au cours des 12 derniers mois</a:t>
            </a:r>
            <a:r>
              <a:rPr lang="fr-FR" sz="1400" dirty="0">
                <a:solidFill>
                  <a:schemeClr val="tx1">
                    <a:lumMod val="50000"/>
                  </a:schemeClr>
                </a:solidFill>
              </a:rPr>
              <a:t>, c’est l’un des plus bas taux de visiteurs.</a:t>
            </a:r>
            <a:endParaRPr lang="fr-FR" sz="1600" dirty="0">
              <a:solidFill>
                <a:schemeClr val="tx1">
                  <a:lumMod val="50000"/>
                </a:schemeClr>
              </a:solidFill>
            </a:endParaRPr>
          </a:p>
          <a:p>
            <a:pPr fontAlgn="auto">
              <a:spcBef>
                <a:spcPts val="0"/>
              </a:spcBef>
              <a:spcAft>
                <a:spcPts val="0"/>
              </a:spcAft>
              <a:defRPr/>
            </a:pPr>
            <a:endParaRPr lang="fr-FR" sz="1600" dirty="0">
              <a:solidFill>
                <a:schemeClr val="tx1">
                  <a:lumMod val="50000"/>
                </a:schemeClr>
              </a:solidFill>
            </a:endParaRPr>
          </a:p>
        </p:txBody>
      </p:sp>
      <p:sp>
        <p:nvSpPr>
          <p:cNvPr id="9" name="Rectangle 8"/>
          <p:cNvSpPr/>
          <p:nvPr/>
        </p:nvSpPr>
        <p:spPr>
          <a:xfrm>
            <a:off x="179388" y="4581525"/>
            <a:ext cx="8785225" cy="1295400"/>
          </a:xfrm>
          <a:prstGeom prst="rect">
            <a:avLst/>
          </a:prstGeom>
          <a:solidFill>
            <a:schemeClr val="bg1"/>
          </a:solidFill>
          <a:ln>
            <a:solidFill>
              <a:srgbClr val="00BCE4"/>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1200"/>
              </a:spcAft>
              <a:defRPr/>
            </a:pPr>
            <a:r>
              <a:rPr lang="fr-FR" b="1" dirty="0">
                <a:solidFill>
                  <a:srgbClr val="00B0F0"/>
                </a:solidFill>
              </a:rPr>
              <a:t>Un enthousiasme relatif pour la région :</a:t>
            </a:r>
          </a:p>
          <a:p>
            <a:pPr fontAlgn="auto">
              <a:spcBef>
                <a:spcPts val="0"/>
              </a:spcBef>
              <a:spcAft>
                <a:spcPts val="0"/>
              </a:spcAft>
              <a:defRPr/>
            </a:pPr>
            <a:r>
              <a:rPr lang="fr-FR" sz="1400" dirty="0">
                <a:solidFill>
                  <a:schemeClr val="tx1">
                    <a:lumMod val="50000"/>
                  </a:schemeClr>
                </a:solidFill>
              </a:rPr>
              <a:t>Le Limousin obtient, auprès de ses connaisseurs, </a:t>
            </a:r>
            <a:r>
              <a:rPr lang="fr-FR" sz="1400" b="1" dirty="0">
                <a:solidFill>
                  <a:schemeClr val="tx1">
                    <a:lumMod val="50000"/>
                  </a:schemeClr>
                </a:solidFill>
              </a:rPr>
              <a:t>une note d’image globale décevante </a:t>
            </a:r>
            <a:r>
              <a:rPr lang="fr-FR" sz="1400" dirty="0">
                <a:solidFill>
                  <a:schemeClr val="tx1">
                    <a:lumMod val="50000"/>
                  </a:schemeClr>
                </a:solidFill>
              </a:rPr>
              <a:t>(l’un des scores les plus faibles : 7,2/10) et </a:t>
            </a:r>
            <a:r>
              <a:rPr lang="fr-FR" sz="1400" b="1" dirty="0">
                <a:solidFill>
                  <a:schemeClr val="tx1">
                    <a:lumMod val="50000"/>
                  </a:schemeClr>
                </a:solidFill>
              </a:rPr>
              <a:t>qui , de plus, ne s’améliore pas après une visite </a:t>
            </a:r>
            <a:r>
              <a:rPr lang="fr-FR" sz="1400" dirty="0">
                <a:solidFill>
                  <a:schemeClr val="tx1">
                    <a:lumMod val="50000"/>
                  </a:schemeClr>
                </a:solidFill>
              </a:rPr>
              <a:t>récente sur son territoire  contrairement aux autres régions.</a:t>
            </a:r>
          </a:p>
          <a:p>
            <a:pPr fontAlgn="auto">
              <a:spcBef>
                <a:spcPts val="1000"/>
              </a:spcBef>
              <a:spcAft>
                <a:spcPts val="0"/>
              </a:spcAft>
              <a:defRPr/>
            </a:pPr>
            <a:r>
              <a:rPr lang="fr-FR" sz="1400" b="1" dirty="0">
                <a:solidFill>
                  <a:schemeClr val="tx1">
                    <a:lumMod val="50000"/>
                  </a:schemeClr>
                </a:solidFill>
              </a:rPr>
              <a:t>Pour autant, ce n’est pas une région décevante : elle gagne à être connue.</a:t>
            </a:r>
            <a:r>
              <a:rPr lang="fr-FR" sz="1400" dirty="0">
                <a:solidFill>
                  <a:schemeClr val="tx1">
                    <a:lumMod val="50000"/>
                  </a:schemeClr>
                </a:solidFill>
              </a:rPr>
              <a:t> </a:t>
            </a:r>
          </a:p>
          <a:p>
            <a:pPr fontAlgn="auto">
              <a:spcBef>
                <a:spcPts val="0"/>
              </a:spcBef>
              <a:spcAft>
                <a:spcPts val="0"/>
              </a:spcAft>
              <a:defRPr/>
            </a:pPr>
            <a:endParaRPr lang="fr-FR" sz="1600" dirty="0">
              <a:solidFill>
                <a:schemeClr val="tx1">
                  <a:lumMod val="50000"/>
                </a:schemeClr>
              </a:solidFill>
            </a:endParaRPr>
          </a:p>
          <a:p>
            <a:pPr fontAlgn="auto">
              <a:spcBef>
                <a:spcPts val="0"/>
              </a:spcBef>
              <a:spcAft>
                <a:spcPts val="0"/>
              </a:spcAft>
              <a:defRPr/>
            </a:pPr>
            <a:endParaRPr lang="fr-FR" sz="1600" dirty="0">
              <a:solidFill>
                <a:schemeClr val="tx1">
                  <a:lumMod val="50000"/>
                </a:schemeClr>
              </a:solidFill>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Conclusions à destination LIMOUSIN</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D2B100F4-D919-4D4E-A01C-5D205ED5D858}" type="slidenum">
              <a:rPr lang="fr-FR"/>
              <a:pPr>
                <a:defRPr/>
              </a:pPr>
              <a:t>142</a:t>
            </a:fld>
            <a:endParaRPr lang="fr-FR"/>
          </a:p>
        </p:txBody>
      </p:sp>
      <p:sp>
        <p:nvSpPr>
          <p:cNvPr id="10" name="Rectangle 9"/>
          <p:cNvSpPr/>
          <p:nvPr/>
        </p:nvSpPr>
        <p:spPr>
          <a:xfrm>
            <a:off x="179388" y="1268413"/>
            <a:ext cx="8785225" cy="2520950"/>
          </a:xfrm>
          <a:prstGeom prst="rect">
            <a:avLst/>
          </a:prstGeom>
          <a:solidFill>
            <a:schemeClr val="bg1"/>
          </a:solidFill>
          <a:ln>
            <a:solidFill>
              <a:srgbClr val="00BCE4"/>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1200"/>
              </a:spcAft>
              <a:defRPr/>
            </a:pPr>
            <a:r>
              <a:rPr lang="fr-FR" b="1" dirty="0">
                <a:solidFill>
                  <a:srgbClr val="00B0F0"/>
                </a:solidFill>
              </a:rPr>
              <a:t>Une image très Nature, ressourçante…. Mais avec un déficit d’attractivité et de dynamisme, et ce même auprès des Limousins :</a:t>
            </a:r>
          </a:p>
          <a:p>
            <a:pPr fontAlgn="auto">
              <a:spcBef>
                <a:spcPts val="0"/>
              </a:spcBef>
              <a:spcAft>
                <a:spcPts val="0"/>
              </a:spcAft>
              <a:defRPr/>
            </a:pPr>
            <a:r>
              <a:rPr lang="fr-FR" sz="1400" dirty="0">
                <a:solidFill>
                  <a:schemeClr val="tx1">
                    <a:lumMod val="50000"/>
                  </a:schemeClr>
                </a:solidFill>
              </a:rPr>
              <a:t>Le Limousin est très fortement associé à une image de </a:t>
            </a:r>
            <a:r>
              <a:rPr lang="fr-FR" sz="1400" b="1" dirty="0">
                <a:solidFill>
                  <a:schemeClr val="accent1">
                    <a:lumMod val="75000"/>
                  </a:schemeClr>
                </a:solidFill>
              </a:rPr>
              <a:t>Nature</a:t>
            </a:r>
            <a:r>
              <a:rPr lang="fr-FR" sz="1400" dirty="0">
                <a:solidFill>
                  <a:schemeClr val="tx1">
                    <a:lumMod val="50000"/>
                  </a:schemeClr>
                </a:solidFill>
              </a:rPr>
              <a:t>, de modes de vie </a:t>
            </a:r>
            <a:r>
              <a:rPr lang="fr-FR" sz="1400" b="1" dirty="0">
                <a:solidFill>
                  <a:schemeClr val="accent1">
                    <a:lumMod val="75000"/>
                  </a:schemeClr>
                </a:solidFill>
              </a:rPr>
              <a:t>simples</a:t>
            </a:r>
            <a:r>
              <a:rPr lang="fr-FR" sz="1400" dirty="0">
                <a:solidFill>
                  <a:schemeClr val="tx1">
                    <a:lumMod val="50000"/>
                  </a:schemeClr>
                </a:solidFill>
              </a:rPr>
              <a:t> et </a:t>
            </a:r>
            <a:r>
              <a:rPr lang="fr-FR" sz="1400" b="1" dirty="0">
                <a:solidFill>
                  <a:schemeClr val="accent1">
                    <a:lumMod val="75000"/>
                  </a:schemeClr>
                </a:solidFill>
              </a:rPr>
              <a:t>ressourçant</a:t>
            </a:r>
            <a:r>
              <a:rPr lang="fr-FR" sz="1400" dirty="0">
                <a:solidFill>
                  <a:schemeClr val="tx1">
                    <a:lumMod val="50000"/>
                  </a:schemeClr>
                </a:solidFill>
              </a:rPr>
              <a:t>, de richesse de </a:t>
            </a:r>
            <a:r>
              <a:rPr lang="fr-FR" sz="1400" b="1" dirty="0">
                <a:solidFill>
                  <a:schemeClr val="accent1">
                    <a:lumMod val="75000"/>
                  </a:schemeClr>
                </a:solidFill>
              </a:rPr>
              <a:t>terroir</a:t>
            </a:r>
            <a:r>
              <a:rPr lang="fr-FR" sz="1400" dirty="0">
                <a:solidFill>
                  <a:schemeClr val="tx1">
                    <a:lumMod val="50000"/>
                  </a:schemeClr>
                </a:solidFill>
              </a:rPr>
              <a:t> et de </a:t>
            </a:r>
            <a:r>
              <a:rPr lang="fr-FR" sz="1400" b="1" dirty="0">
                <a:solidFill>
                  <a:schemeClr val="accent1">
                    <a:lumMod val="75000"/>
                  </a:schemeClr>
                </a:solidFill>
              </a:rPr>
              <a:t>culture</a:t>
            </a:r>
            <a:r>
              <a:rPr lang="fr-FR" sz="1400" dirty="0">
                <a:solidFill>
                  <a:schemeClr val="tx1">
                    <a:lumMod val="50000"/>
                  </a:schemeClr>
                </a:solidFill>
              </a:rPr>
              <a:t>. </a:t>
            </a:r>
            <a:endParaRPr lang="fr-FR" sz="500" dirty="0">
              <a:solidFill>
                <a:schemeClr val="tx1">
                  <a:lumMod val="50000"/>
                </a:schemeClr>
              </a:solidFill>
            </a:endParaRPr>
          </a:p>
          <a:p>
            <a:pPr fontAlgn="auto">
              <a:spcBef>
                <a:spcPts val="1000"/>
              </a:spcBef>
              <a:spcAft>
                <a:spcPts val="0"/>
              </a:spcAft>
              <a:defRPr/>
            </a:pPr>
            <a:r>
              <a:rPr lang="fr-FR" sz="1400" dirty="0">
                <a:solidFill>
                  <a:schemeClr val="tx1">
                    <a:lumMod val="50000"/>
                  </a:schemeClr>
                </a:solidFill>
              </a:rPr>
              <a:t>En revanche,  la région apparaît peu</a:t>
            </a:r>
            <a:r>
              <a:rPr lang="fr-FR" sz="1400" b="1" dirty="0">
                <a:solidFill>
                  <a:schemeClr val="tx1">
                    <a:lumMod val="50000"/>
                  </a:schemeClr>
                </a:solidFill>
              </a:rPr>
              <a:t> </a:t>
            </a:r>
            <a:r>
              <a:rPr lang="fr-FR" sz="1400" b="1" dirty="0">
                <a:solidFill>
                  <a:srgbClr val="C00000"/>
                </a:solidFill>
              </a:rPr>
              <a:t>attractive</a:t>
            </a:r>
            <a:r>
              <a:rPr lang="fr-FR" sz="1400" b="1" dirty="0">
                <a:solidFill>
                  <a:schemeClr val="tx1">
                    <a:lumMod val="50000"/>
                  </a:schemeClr>
                </a:solidFill>
              </a:rPr>
              <a:t> </a:t>
            </a:r>
            <a:r>
              <a:rPr lang="fr-FR" sz="1400" dirty="0">
                <a:solidFill>
                  <a:schemeClr val="tx1">
                    <a:lumMod val="50000"/>
                  </a:schemeClr>
                </a:solidFill>
              </a:rPr>
              <a:t>en termes </a:t>
            </a:r>
            <a:r>
              <a:rPr lang="fr-FR" sz="1400" b="1" dirty="0">
                <a:solidFill>
                  <a:schemeClr val="tx1">
                    <a:lumMod val="50000"/>
                  </a:schemeClr>
                </a:solidFill>
              </a:rPr>
              <a:t>de </a:t>
            </a:r>
            <a:r>
              <a:rPr lang="fr-FR" sz="1400" b="1" dirty="0">
                <a:solidFill>
                  <a:srgbClr val="C00000"/>
                </a:solidFill>
              </a:rPr>
              <a:t>tourisme</a:t>
            </a:r>
            <a:r>
              <a:rPr lang="fr-FR" sz="1400" b="1" dirty="0">
                <a:solidFill>
                  <a:schemeClr val="tx1">
                    <a:lumMod val="50000"/>
                  </a:schemeClr>
                </a:solidFill>
              </a:rPr>
              <a:t>, de </a:t>
            </a:r>
            <a:r>
              <a:rPr lang="fr-FR" sz="1400" b="1" dirty="0">
                <a:solidFill>
                  <a:srgbClr val="C00000"/>
                </a:solidFill>
              </a:rPr>
              <a:t>dynamisme économique </a:t>
            </a:r>
            <a:r>
              <a:rPr lang="fr-FR" sz="1400" dirty="0">
                <a:solidFill>
                  <a:schemeClr val="tx1">
                    <a:lumMod val="50000"/>
                  </a:schemeClr>
                </a:solidFill>
              </a:rPr>
              <a:t>(partenariats, rayonnement des entreprises à l’international, projets innovants) ou </a:t>
            </a:r>
            <a:r>
              <a:rPr lang="fr-FR" sz="1400" b="1" dirty="0">
                <a:solidFill>
                  <a:srgbClr val="C00000"/>
                </a:solidFill>
              </a:rPr>
              <a:t>culturel</a:t>
            </a:r>
            <a:r>
              <a:rPr lang="fr-FR" sz="1400" dirty="0">
                <a:solidFill>
                  <a:schemeClr val="tx1">
                    <a:lumMod val="50000"/>
                  </a:schemeClr>
                </a:solidFill>
              </a:rPr>
              <a:t> (festivals); avec </a:t>
            </a:r>
            <a:r>
              <a:rPr lang="fr-FR" sz="1400" b="1" dirty="0">
                <a:solidFill>
                  <a:srgbClr val="C00000"/>
                </a:solidFill>
              </a:rPr>
              <a:t>des Limousins encore plus sévères </a:t>
            </a:r>
            <a:r>
              <a:rPr lang="fr-FR" sz="1400" dirty="0">
                <a:solidFill>
                  <a:schemeClr val="tx1">
                    <a:lumMod val="50000"/>
                  </a:schemeClr>
                </a:solidFill>
              </a:rPr>
              <a:t>que les Français sur ce manque de dynamisme.</a:t>
            </a:r>
          </a:p>
          <a:p>
            <a:pPr fontAlgn="auto">
              <a:spcBef>
                <a:spcPts val="1000"/>
              </a:spcBef>
              <a:spcAft>
                <a:spcPts val="0"/>
              </a:spcAft>
              <a:defRPr/>
            </a:pPr>
            <a:r>
              <a:rPr lang="fr-FR" sz="1400" dirty="0">
                <a:solidFill>
                  <a:schemeClr val="tx1">
                    <a:lumMod val="50000"/>
                  </a:schemeClr>
                </a:solidFill>
              </a:rPr>
              <a:t>Pour autant que le Limousin semble </a:t>
            </a:r>
            <a:r>
              <a:rPr lang="fr-FR" sz="1400" b="1" dirty="0">
                <a:solidFill>
                  <a:schemeClr val="accent1">
                    <a:lumMod val="75000"/>
                  </a:schemeClr>
                </a:solidFill>
              </a:rPr>
              <a:t>adapté à des vacances en famille</a:t>
            </a:r>
            <a:r>
              <a:rPr lang="fr-FR" sz="1400" dirty="0">
                <a:solidFill>
                  <a:schemeClr val="tx1">
                    <a:lumMod val="50000"/>
                  </a:schemeClr>
                </a:solidFill>
              </a:rPr>
              <a:t>, proposant des prestations touristiques d’un bon rapport qualité-prix.</a:t>
            </a:r>
          </a:p>
          <a:p>
            <a:pPr fontAlgn="auto">
              <a:spcBef>
                <a:spcPts val="0"/>
              </a:spcBef>
              <a:spcAft>
                <a:spcPts val="0"/>
              </a:spcAft>
              <a:defRPr/>
            </a:pPr>
            <a:endParaRPr lang="fr-FR" sz="1600" dirty="0">
              <a:solidFill>
                <a:schemeClr val="tx1">
                  <a:lumMod val="50000"/>
                </a:schemeClr>
              </a:solidFill>
            </a:endParaRPr>
          </a:p>
        </p:txBody>
      </p:sp>
      <p:sp>
        <p:nvSpPr>
          <p:cNvPr id="11" name="Rectangle 10"/>
          <p:cNvSpPr/>
          <p:nvPr/>
        </p:nvSpPr>
        <p:spPr>
          <a:xfrm>
            <a:off x="179388" y="3933825"/>
            <a:ext cx="8785225" cy="935038"/>
          </a:xfrm>
          <a:prstGeom prst="rect">
            <a:avLst/>
          </a:prstGeom>
          <a:solidFill>
            <a:schemeClr val="bg1"/>
          </a:solidFill>
          <a:ln>
            <a:solidFill>
              <a:srgbClr val="00BCE4"/>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1200"/>
              </a:spcAft>
              <a:defRPr/>
            </a:pPr>
            <a:r>
              <a:rPr lang="fr-FR" b="1" dirty="0">
                <a:solidFill>
                  <a:srgbClr val="00B0F0"/>
                </a:solidFill>
              </a:rPr>
              <a:t>Une communication qui confirme l’image qu’ont les Français de la région :</a:t>
            </a:r>
          </a:p>
          <a:p>
            <a:pPr fontAlgn="auto">
              <a:spcBef>
                <a:spcPts val="0"/>
              </a:spcBef>
              <a:spcAft>
                <a:spcPts val="0"/>
              </a:spcAft>
              <a:defRPr/>
            </a:pPr>
            <a:r>
              <a:rPr lang="fr-FR" sz="1400" dirty="0">
                <a:solidFill>
                  <a:schemeClr val="tx1">
                    <a:lumMod val="50000"/>
                  </a:schemeClr>
                </a:solidFill>
              </a:rPr>
              <a:t>La </a:t>
            </a:r>
            <a:r>
              <a:rPr lang="fr-FR" sz="1400" b="1" dirty="0">
                <a:solidFill>
                  <a:schemeClr val="tx1">
                    <a:lumMod val="50000"/>
                  </a:schemeClr>
                </a:solidFill>
              </a:rPr>
              <a:t>campagne de communication appuie sur les forces de l’image </a:t>
            </a:r>
            <a:r>
              <a:rPr lang="fr-FR" sz="1400" dirty="0">
                <a:solidFill>
                  <a:schemeClr val="tx1">
                    <a:lumMod val="50000"/>
                  </a:schemeClr>
                </a:solidFill>
              </a:rPr>
              <a:t>de la région, mais n’arrive pas à convaincre les Français et </a:t>
            </a:r>
            <a:r>
              <a:rPr lang="fr-FR" sz="1400" b="1" dirty="0">
                <a:solidFill>
                  <a:schemeClr val="tx1">
                    <a:lumMod val="50000"/>
                  </a:schemeClr>
                </a:solidFill>
              </a:rPr>
              <a:t>confirme ainsi les faiblesses </a:t>
            </a:r>
            <a:r>
              <a:rPr lang="fr-FR" sz="1400" dirty="0">
                <a:solidFill>
                  <a:schemeClr val="tx1">
                    <a:lumMod val="50000"/>
                  </a:schemeClr>
                </a:solidFill>
              </a:rPr>
              <a:t>de la région.</a:t>
            </a:r>
            <a:endParaRPr lang="fr-FR" sz="1600" dirty="0">
              <a:solidFill>
                <a:schemeClr val="tx1">
                  <a:lumMod val="50000"/>
                </a:schemeClr>
              </a:solidFill>
            </a:endParaRPr>
          </a:p>
        </p:txBody>
      </p:sp>
      <p:sp>
        <p:nvSpPr>
          <p:cNvPr id="12" name="Rectangle 11"/>
          <p:cNvSpPr/>
          <p:nvPr/>
        </p:nvSpPr>
        <p:spPr>
          <a:xfrm>
            <a:off x="179388" y="5013325"/>
            <a:ext cx="8785225" cy="1655763"/>
          </a:xfrm>
          <a:prstGeom prst="rect">
            <a:avLst/>
          </a:prstGeom>
          <a:solidFill>
            <a:schemeClr val="bg1"/>
          </a:solidFill>
          <a:ln>
            <a:solidFill>
              <a:srgbClr val="00BCE4"/>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1200"/>
              </a:spcAft>
              <a:defRPr/>
            </a:pPr>
            <a:r>
              <a:rPr lang="fr-FR" b="1" dirty="0">
                <a:solidFill>
                  <a:srgbClr val="00B0F0"/>
                </a:solidFill>
              </a:rPr>
              <a:t>Une région qui se différencie peu de l’AUVERGNE :</a:t>
            </a:r>
          </a:p>
          <a:p>
            <a:pPr fontAlgn="auto">
              <a:spcBef>
                <a:spcPts val="0"/>
              </a:spcBef>
              <a:spcAft>
                <a:spcPts val="0"/>
              </a:spcAft>
              <a:defRPr/>
            </a:pPr>
            <a:r>
              <a:rPr lang="fr-FR" sz="1400" dirty="0">
                <a:solidFill>
                  <a:schemeClr val="tx1">
                    <a:lumMod val="50000"/>
                  </a:schemeClr>
                </a:solidFill>
              </a:rPr>
              <a:t>Parmi les différentes régions limitrophes du Limousin, </a:t>
            </a:r>
            <a:r>
              <a:rPr lang="fr-FR" sz="1400" b="1" dirty="0">
                <a:solidFill>
                  <a:schemeClr val="tx1">
                    <a:lumMod val="50000"/>
                  </a:schemeClr>
                </a:solidFill>
              </a:rPr>
              <a:t>l’Auvergne est la seule à présenter un positionnement d’image similaire au Limousin </a:t>
            </a:r>
            <a:r>
              <a:rPr lang="fr-FR" sz="1400" dirty="0">
                <a:solidFill>
                  <a:schemeClr val="tx1">
                    <a:lumMod val="50000"/>
                  </a:schemeClr>
                </a:solidFill>
              </a:rPr>
              <a:t>: une image de Nature, de simplicité, ressourcement, de terroir…  </a:t>
            </a:r>
          </a:p>
          <a:p>
            <a:pPr fontAlgn="auto">
              <a:spcBef>
                <a:spcPts val="0"/>
              </a:spcBef>
              <a:spcAft>
                <a:spcPts val="0"/>
              </a:spcAft>
              <a:defRPr/>
            </a:pPr>
            <a:r>
              <a:rPr lang="fr-FR" sz="1400" dirty="0">
                <a:solidFill>
                  <a:schemeClr val="tx1">
                    <a:lumMod val="50000"/>
                  </a:schemeClr>
                </a:solidFill>
              </a:rPr>
              <a:t>Cette région est un </a:t>
            </a:r>
            <a:r>
              <a:rPr lang="fr-FR" sz="1400" b="1" dirty="0">
                <a:solidFill>
                  <a:schemeClr val="tx1">
                    <a:lumMod val="50000"/>
                  </a:schemeClr>
                </a:solidFill>
              </a:rPr>
              <a:t>concurrent d’autant plus important qu’elle obtient une note globale meilleure que le Limousin </a:t>
            </a:r>
            <a:r>
              <a:rPr lang="fr-FR" sz="1400" dirty="0">
                <a:solidFill>
                  <a:schemeClr val="tx1">
                    <a:lumMod val="50000"/>
                  </a:schemeClr>
                </a:solidFill>
              </a:rPr>
              <a:t>(7,5/10 vs 7,2/10 ), et </a:t>
            </a:r>
            <a:r>
              <a:rPr lang="fr-FR" sz="1400" b="1" dirty="0">
                <a:solidFill>
                  <a:schemeClr val="tx1">
                    <a:lumMod val="50000"/>
                  </a:schemeClr>
                </a:solidFill>
              </a:rPr>
              <a:t>qu’elle performe mieux </a:t>
            </a:r>
            <a:r>
              <a:rPr lang="fr-FR" sz="1400" dirty="0">
                <a:solidFill>
                  <a:schemeClr val="tx1">
                    <a:lumMod val="50000"/>
                  </a:schemeClr>
                </a:solidFill>
              </a:rPr>
              <a:t>sur de nombreux items d’image, que ce soit des </a:t>
            </a:r>
            <a:r>
              <a:rPr lang="fr-FR" sz="1400" b="1" dirty="0">
                <a:solidFill>
                  <a:schemeClr val="tx1">
                    <a:lumMod val="50000"/>
                  </a:schemeClr>
                </a:solidFill>
              </a:rPr>
              <a:t>forces</a:t>
            </a:r>
            <a:r>
              <a:rPr lang="fr-FR" sz="1400" dirty="0">
                <a:solidFill>
                  <a:schemeClr val="tx1">
                    <a:lumMod val="50000"/>
                  </a:schemeClr>
                </a:solidFill>
              </a:rPr>
              <a:t> (gagne à être connue, diversité/beauté des paysages…) ou des</a:t>
            </a:r>
            <a:r>
              <a:rPr lang="fr-FR" sz="1400" b="1" dirty="0">
                <a:solidFill>
                  <a:schemeClr val="tx1">
                    <a:lumMod val="50000"/>
                  </a:schemeClr>
                </a:solidFill>
              </a:rPr>
              <a:t> faiblesses du Limousin</a:t>
            </a:r>
            <a:r>
              <a:rPr lang="fr-FR" sz="1400" dirty="0">
                <a:solidFill>
                  <a:schemeClr val="tx1">
                    <a:lumMod val="50000"/>
                  </a:schemeClr>
                </a:solidFill>
              </a:rPr>
              <a:t> (dynamisme, touristique).</a:t>
            </a:r>
          </a:p>
          <a:p>
            <a:pPr fontAlgn="auto">
              <a:spcBef>
                <a:spcPts val="0"/>
              </a:spcBef>
              <a:spcAft>
                <a:spcPts val="0"/>
              </a:spcAft>
              <a:defRPr/>
            </a:pPr>
            <a:endParaRPr lang="fr-FR" sz="1600" dirty="0">
              <a:solidFill>
                <a:schemeClr val="tx1">
                  <a:lumMod val="50000"/>
                </a:schemeClr>
              </a:solidFill>
            </a:endParaRPr>
          </a:p>
          <a:p>
            <a:pPr fontAlgn="auto">
              <a:spcBef>
                <a:spcPts val="0"/>
              </a:spcBef>
              <a:spcAft>
                <a:spcPts val="0"/>
              </a:spcAft>
              <a:defRPr/>
            </a:pPr>
            <a:endParaRPr lang="fr-FR" sz="1600" dirty="0">
              <a:solidFill>
                <a:schemeClr val="tx1">
                  <a:lumMod val="50000"/>
                </a:schemeClr>
              </a:solidFill>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Recommandations à destination LIMOUSIN</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AAEF330E-01CD-4BCD-90CB-49A56F5CCEDD}" type="slidenum">
              <a:rPr lang="fr-FR"/>
              <a:pPr>
                <a:defRPr/>
              </a:pPr>
              <a:t>143</a:t>
            </a:fld>
            <a:endParaRPr lang="fr-FR"/>
          </a:p>
        </p:txBody>
      </p:sp>
      <p:sp>
        <p:nvSpPr>
          <p:cNvPr id="6" name="Rectangle 5"/>
          <p:cNvSpPr/>
          <p:nvPr/>
        </p:nvSpPr>
        <p:spPr>
          <a:xfrm>
            <a:off x="971550" y="1557338"/>
            <a:ext cx="7704138" cy="8636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b="1" dirty="0">
                <a:solidFill>
                  <a:srgbClr val="00BCE4"/>
                </a:solidFill>
                <a:sym typeface="Wingdings" pitchFamily="2" charset="2"/>
              </a:rPr>
              <a:t>S’appuyer sur ses forces</a:t>
            </a:r>
            <a:r>
              <a:rPr lang="fr-FR" dirty="0">
                <a:solidFill>
                  <a:schemeClr val="tx1">
                    <a:lumMod val="50000"/>
                  </a:schemeClr>
                </a:solidFill>
                <a:sym typeface="Wingdings" pitchFamily="2" charset="2"/>
              </a:rPr>
              <a:t> connues des Français et portées par ses habitants : une région </a:t>
            </a:r>
            <a:r>
              <a:rPr lang="fr-FR" b="1" dirty="0">
                <a:solidFill>
                  <a:srgbClr val="00BCE4"/>
                </a:solidFill>
                <a:sym typeface="Wingdings" pitchFamily="2" charset="2"/>
              </a:rPr>
              <a:t>Nature</a:t>
            </a:r>
            <a:r>
              <a:rPr lang="fr-FR" dirty="0">
                <a:solidFill>
                  <a:schemeClr val="tx1">
                    <a:lumMod val="50000"/>
                  </a:schemeClr>
                </a:solidFill>
                <a:sym typeface="Wingdings" pitchFamily="2" charset="2"/>
              </a:rPr>
              <a:t>, aux </a:t>
            </a:r>
            <a:r>
              <a:rPr lang="fr-FR" b="1" dirty="0">
                <a:solidFill>
                  <a:srgbClr val="00BCE4"/>
                </a:solidFill>
                <a:sym typeface="Wingdings" pitchFamily="2" charset="2"/>
              </a:rPr>
              <a:t>modes de vie simples</a:t>
            </a:r>
            <a:r>
              <a:rPr lang="fr-FR" dirty="0">
                <a:solidFill>
                  <a:schemeClr val="tx1">
                    <a:lumMod val="50000"/>
                  </a:schemeClr>
                </a:solidFill>
                <a:sym typeface="Wingdings" pitchFamily="2" charset="2"/>
              </a:rPr>
              <a:t>, où l’on se </a:t>
            </a:r>
            <a:r>
              <a:rPr lang="fr-FR" b="1" dirty="0">
                <a:solidFill>
                  <a:srgbClr val="00BCE4"/>
                </a:solidFill>
                <a:sym typeface="Wingdings" pitchFamily="2" charset="2"/>
              </a:rPr>
              <a:t>ressource</a:t>
            </a:r>
            <a:r>
              <a:rPr lang="fr-FR" dirty="0">
                <a:solidFill>
                  <a:schemeClr val="tx1">
                    <a:lumMod val="50000"/>
                  </a:schemeClr>
                </a:solidFill>
                <a:sym typeface="Wingdings" pitchFamily="2" charset="2"/>
              </a:rPr>
              <a:t>…</a:t>
            </a:r>
            <a:endParaRPr lang="fr-FR" dirty="0">
              <a:solidFill>
                <a:schemeClr val="tx1">
                  <a:lumMod val="50000"/>
                </a:schemeClr>
              </a:solidFill>
            </a:endParaRPr>
          </a:p>
        </p:txBody>
      </p:sp>
      <p:sp>
        <p:nvSpPr>
          <p:cNvPr id="7" name="Rectangle 6"/>
          <p:cNvSpPr/>
          <p:nvPr/>
        </p:nvSpPr>
        <p:spPr>
          <a:xfrm>
            <a:off x="971550" y="2781300"/>
            <a:ext cx="7704138" cy="10795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b="1" dirty="0">
                <a:solidFill>
                  <a:srgbClr val="00BCE4"/>
                </a:solidFill>
                <a:sym typeface="Wingdings" pitchFamily="2" charset="2"/>
              </a:rPr>
              <a:t>Travailler le dynamisme de la région</a:t>
            </a:r>
            <a:r>
              <a:rPr lang="fr-FR" dirty="0">
                <a:solidFill>
                  <a:schemeClr val="tx1">
                    <a:lumMod val="50000"/>
                  </a:schemeClr>
                </a:solidFill>
                <a:sym typeface="Wingdings" pitchFamily="2" charset="2"/>
              </a:rPr>
              <a:t> : montrer à la fois à ses habitants et aux Français que le Limousin est dynamique en termes d’innovation, de rayonnement économique, d’animations culturelles.</a:t>
            </a:r>
            <a:endParaRPr lang="fr-FR" dirty="0">
              <a:solidFill>
                <a:schemeClr val="tx1">
                  <a:lumMod val="50000"/>
                </a:schemeClr>
              </a:solidFill>
            </a:endParaRPr>
          </a:p>
        </p:txBody>
      </p:sp>
      <p:sp>
        <p:nvSpPr>
          <p:cNvPr id="9" name="Rectangle 8"/>
          <p:cNvSpPr/>
          <p:nvPr/>
        </p:nvSpPr>
        <p:spPr>
          <a:xfrm>
            <a:off x="971550" y="4221163"/>
            <a:ext cx="7704138" cy="230346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b="1" dirty="0">
                <a:solidFill>
                  <a:srgbClr val="00BCE4"/>
                </a:solidFill>
                <a:sym typeface="Wingdings" pitchFamily="2" charset="2"/>
              </a:rPr>
              <a:t>Convaincre les Français, notamment les Familles, du caractère touristique de la région </a:t>
            </a:r>
            <a:r>
              <a:rPr lang="fr-FR" dirty="0">
                <a:solidFill>
                  <a:schemeClr val="tx1">
                    <a:lumMod val="50000"/>
                  </a:schemeClr>
                </a:solidFill>
                <a:sym typeface="Wingdings" pitchFamily="2" charset="2"/>
              </a:rPr>
              <a:t>en promouvant son image de destination pour des vacances familiales proposant des prestations d’un bon rapport qualité-prix. </a:t>
            </a:r>
          </a:p>
          <a:p>
            <a:pPr fontAlgn="auto">
              <a:spcBef>
                <a:spcPts val="0"/>
              </a:spcBef>
              <a:spcAft>
                <a:spcPts val="0"/>
              </a:spcAft>
              <a:defRPr/>
            </a:pPr>
            <a:r>
              <a:rPr lang="fr-FR" b="1" dirty="0">
                <a:solidFill>
                  <a:srgbClr val="00BCE4"/>
                </a:solidFill>
                <a:sym typeface="Wingdings" pitchFamily="2" charset="2"/>
              </a:rPr>
              <a:t>Montrer que la région est facilement accessible </a:t>
            </a:r>
            <a:r>
              <a:rPr lang="fr-FR" dirty="0">
                <a:solidFill>
                  <a:schemeClr val="tx1">
                    <a:lumMod val="50000"/>
                  </a:schemeClr>
                </a:solidFill>
                <a:sym typeface="Wingdings" pitchFamily="2" charset="2"/>
              </a:rPr>
              <a:t>pour un week-end ou un court séjour, avec de nombreux types </a:t>
            </a:r>
            <a:r>
              <a:rPr lang="fr-FR" b="1" dirty="0">
                <a:solidFill>
                  <a:srgbClr val="00BCE4"/>
                </a:solidFill>
                <a:sym typeface="Wingdings" pitchFamily="2" charset="2"/>
              </a:rPr>
              <a:t>d’hébergement à des prix accessibles </a:t>
            </a:r>
            <a:r>
              <a:rPr lang="fr-FR" dirty="0">
                <a:solidFill>
                  <a:schemeClr val="tx1">
                    <a:lumMod val="50000"/>
                  </a:schemeClr>
                </a:solidFill>
                <a:sym typeface="Wingdings" pitchFamily="2" charset="2"/>
              </a:rPr>
              <a:t>(campings) à proximité des nombreuses activités de plein air.</a:t>
            </a:r>
          </a:p>
          <a:p>
            <a:pPr fontAlgn="auto">
              <a:spcBef>
                <a:spcPts val="0"/>
              </a:spcBef>
              <a:spcAft>
                <a:spcPts val="0"/>
              </a:spcAft>
              <a:defRPr/>
            </a:pPr>
            <a:r>
              <a:rPr lang="fr-FR" b="1" dirty="0">
                <a:solidFill>
                  <a:srgbClr val="00B0F0"/>
                </a:solidFill>
                <a:sym typeface="Wingdings" pitchFamily="2" charset="2"/>
              </a:rPr>
              <a:t>Susciter auprès des visiteurs l’envie de revenir </a:t>
            </a:r>
            <a:r>
              <a:rPr lang="fr-FR" dirty="0">
                <a:solidFill>
                  <a:schemeClr val="tx1">
                    <a:lumMod val="50000"/>
                  </a:schemeClr>
                </a:solidFill>
                <a:sym typeface="Wingdings" pitchFamily="2" charset="2"/>
              </a:rPr>
              <a:t>pour générer à la fois des </a:t>
            </a:r>
            <a:r>
              <a:rPr lang="fr-FR" dirty="0" err="1">
                <a:solidFill>
                  <a:schemeClr val="tx1">
                    <a:lumMod val="50000"/>
                  </a:schemeClr>
                </a:solidFill>
                <a:sym typeface="Wingdings" pitchFamily="2" charset="2"/>
              </a:rPr>
              <a:t>re-visites</a:t>
            </a:r>
            <a:r>
              <a:rPr lang="fr-FR" dirty="0">
                <a:solidFill>
                  <a:schemeClr val="tx1">
                    <a:lumMod val="50000"/>
                  </a:schemeClr>
                </a:solidFill>
                <a:sym typeface="Wingdings" pitchFamily="2" charset="2"/>
              </a:rPr>
              <a:t>, mais aussi de la recommandation.</a:t>
            </a:r>
          </a:p>
        </p:txBody>
      </p:sp>
      <p:pic>
        <p:nvPicPr>
          <p:cNvPr id="219143" name="Picture 2" descr="O:\Consumer\Banque d'images\Flèches-Evolutions\Flèches\Image8.jpg"/>
          <p:cNvPicPr>
            <a:picLocks noChangeAspect="1" noChangeArrowheads="1"/>
          </p:cNvPicPr>
          <p:nvPr/>
        </p:nvPicPr>
        <p:blipFill>
          <a:blip r:embed="rId3"/>
          <a:srcRect/>
          <a:stretch>
            <a:fillRect/>
          </a:stretch>
        </p:blipFill>
        <p:spPr bwMode="auto">
          <a:xfrm>
            <a:off x="323850" y="1557338"/>
            <a:ext cx="585788" cy="573087"/>
          </a:xfrm>
          <a:prstGeom prst="rect">
            <a:avLst/>
          </a:prstGeom>
          <a:noFill/>
          <a:ln w="9525">
            <a:noFill/>
            <a:miter lim="800000"/>
            <a:headEnd/>
            <a:tailEnd/>
          </a:ln>
        </p:spPr>
      </p:pic>
      <p:pic>
        <p:nvPicPr>
          <p:cNvPr id="219144" name="Picture 2" descr="O:\Consumer\Banque d'images\Flèches-Evolutions\Flèches\Image8.jpg"/>
          <p:cNvPicPr>
            <a:picLocks noChangeAspect="1" noChangeArrowheads="1"/>
          </p:cNvPicPr>
          <p:nvPr/>
        </p:nvPicPr>
        <p:blipFill>
          <a:blip r:embed="rId3"/>
          <a:srcRect/>
          <a:stretch>
            <a:fillRect/>
          </a:stretch>
        </p:blipFill>
        <p:spPr bwMode="auto">
          <a:xfrm>
            <a:off x="323850" y="2781300"/>
            <a:ext cx="585788" cy="573088"/>
          </a:xfrm>
          <a:prstGeom prst="rect">
            <a:avLst/>
          </a:prstGeom>
          <a:noFill/>
          <a:ln w="9525">
            <a:noFill/>
            <a:miter lim="800000"/>
            <a:headEnd/>
            <a:tailEnd/>
          </a:ln>
        </p:spPr>
      </p:pic>
      <p:pic>
        <p:nvPicPr>
          <p:cNvPr id="219145" name="Picture 2" descr="O:\Consumer\Banque d'images\Flèches-Evolutions\Flèches\Image8.jpg"/>
          <p:cNvPicPr>
            <a:picLocks noChangeAspect="1" noChangeArrowheads="1"/>
          </p:cNvPicPr>
          <p:nvPr/>
        </p:nvPicPr>
        <p:blipFill>
          <a:blip r:embed="rId3"/>
          <a:srcRect/>
          <a:stretch>
            <a:fillRect/>
          </a:stretch>
        </p:blipFill>
        <p:spPr bwMode="auto">
          <a:xfrm>
            <a:off x="323850" y="4221163"/>
            <a:ext cx="585788" cy="573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à coins arrondis 13"/>
          <p:cNvSpPr/>
          <p:nvPr/>
        </p:nvSpPr>
        <p:spPr>
          <a:xfrm>
            <a:off x="4140200" y="1341438"/>
            <a:ext cx="4895850" cy="2014537"/>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2" name="Rectangle à coins arrondis 11"/>
          <p:cNvSpPr/>
          <p:nvPr/>
        </p:nvSpPr>
        <p:spPr>
          <a:xfrm>
            <a:off x="179388" y="3644900"/>
            <a:ext cx="8856662" cy="2952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8" name="Rectangle à coins arrondis 7"/>
          <p:cNvSpPr/>
          <p:nvPr/>
        </p:nvSpPr>
        <p:spPr>
          <a:xfrm>
            <a:off x="179388" y="1341438"/>
            <a:ext cx="3168650" cy="2016125"/>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 name="Titre 1"/>
          <p:cNvSpPr>
            <a:spLocks noGrp="1"/>
          </p:cNvSpPr>
          <p:nvPr>
            <p:ph type="title"/>
          </p:nvPr>
        </p:nvSpPr>
        <p:spPr>
          <a:xfrm>
            <a:off x="827088" y="107950"/>
            <a:ext cx="6121400" cy="792163"/>
          </a:xfrm>
        </p:spPr>
        <p:txBody>
          <a:bodyPr rtlCol="0">
            <a:noAutofit/>
          </a:bodyPr>
          <a:lstStyle/>
          <a:p>
            <a:pPr fontAlgn="auto">
              <a:lnSpc>
                <a:spcPts val="2000"/>
              </a:lnSpc>
              <a:spcAft>
                <a:spcPts val="0"/>
              </a:spcAft>
              <a:defRPr/>
            </a:pPr>
            <a:r>
              <a:rPr lang="fr-FR" sz="2100" dirty="0" smtClean="0">
                <a:solidFill>
                  <a:srgbClr val="00B0F0"/>
                </a:solidFill>
              </a:rPr>
              <a:t>La Corrèze est le département touristique du Limousin, et donc le plus connu des Français.</a:t>
            </a:r>
            <a:endParaRPr lang="fr-FR" sz="2100" dirty="0">
              <a:solidFill>
                <a:srgbClr val="00B0F0"/>
              </a:solidFill>
            </a:endParaRPr>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24032A60-A46F-4075-88F8-7098D5AA111C}" type="slidenum">
              <a:rPr lang="fr-FR"/>
              <a:pPr>
                <a:defRPr/>
              </a:pPr>
              <a:t>144</a:t>
            </a:fld>
            <a:endParaRPr lang="fr-FR"/>
          </a:p>
        </p:txBody>
      </p:sp>
      <p:grpSp>
        <p:nvGrpSpPr>
          <p:cNvPr id="220167" name="Groupe 6"/>
          <p:cNvGrpSpPr>
            <a:grpSpLocks/>
          </p:cNvGrpSpPr>
          <p:nvPr/>
        </p:nvGrpSpPr>
        <p:grpSpPr bwMode="auto">
          <a:xfrm>
            <a:off x="323850" y="1512888"/>
            <a:ext cx="792163" cy="1671637"/>
            <a:chOff x="323528" y="1484784"/>
            <a:chExt cx="792088" cy="1672208"/>
          </a:xfrm>
        </p:grpSpPr>
        <p:pic>
          <p:nvPicPr>
            <p:cNvPr id="220185" name="Picture 2" descr="O:\Consumer\Banque d'images\Situation\pense.jpg"/>
            <p:cNvPicPr>
              <a:picLocks noChangeAspect="1" noChangeArrowheads="1"/>
            </p:cNvPicPr>
            <p:nvPr/>
          </p:nvPicPr>
          <p:blipFill>
            <a:blip r:embed="rId3"/>
            <a:srcRect l="44560"/>
            <a:stretch>
              <a:fillRect/>
            </a:stretch>
          </p:blipFill>
          <p:spPr bwMode="auto">
            <a:xfrm>
              <a:off x="323528" y="1556792"/>
              <a:ext cx="733996" cy="1600200"/>
            </a:xfrm>
            <a:prstGeom prst="rect">
              <a:avLst/>
            </a:prstGeom>
            <a:noFill/>
            <a:ln w="9525">
              <a:noFill/>
              <a:miter lim="800000"/>
              <a:headEnd/>
              <a:tailEnd/>
            </a:ln>
          </p:spPr>
        </p:pic>
        <p:sp>
          <p:nvSpPr>
            <p:cNvPr id="6" name="Nuage 5"/>
            <p:cNvSpPr/>
            <p:nvPr/>
          </p:nvSpPr>
          <p:spPr>
            <a:xfrm>
              <a:off x="610839" y="1484784"/>
              <a:ext cx="504777" cy="287435"/>
            </a:xfrm>
            <a:prstGeom prst="cloud">
              <a:avLst/>
            </a:prstGeom>
            <a:gradFill flip="none" rotWithShape="1">
              <a:gsLst>
                <a:gs pos="0">
                  <a:schemeClr val="tx1">
                    <a:lumMod val="20000"/>
                    <a:lumOff val="80000"/>
                  </a:schemeClr>
                </a:gs>
                <a:gs pos="100000">
                  <a:schemeClr val="bg1">
                    <a:lumMod val="95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grpSp>
      <p:sp>
        <p:nvSpPr>
          <p:cNvPr id="9" name="ZoneTexte 8"/>
          <p:cNvSpPr txBox="1"/>
          <p:nvPr/>
        </p:nvSpPr>
        <p:spPr>
          <a:xfrm>
            <a:off x="5867400" y="1692275"/>
            <a:ext cx="2881313" cy="1385888"/>
          </a:xfrm>
          <a:prstGeom prst="rect">
            <a:avLst/>
          </a:prstGeom>
          <a:noFill/>
        </p:spPr>
        <p:txBody>
          <a:bodyPr>
            <a:spAutoFit/>
          </a:bodyPr>
          <a:lstStyle/>
          <a:p>
            <a:pPr fontAlgn="auto">
              <a:spcBef>
                <a:spcPts val="0"/>
              </a:spcBef>
              <a:spcAft>
                <a:spcPts val="0"/>
              </a:spcAft>
              <a:buClr>
                <a:schemeClr val="bg2">
                  <a:lumMod val="75000"/>
                </a:schemeClr>
              </a:buClr>
              <a:defRPr/>
            </a:pPr>
            <a:r>
              <a:rPr lang="fr-FR" sz="1400" b="1" dirty="0">
                <a:solidFill>
                  <a:srgbClr val="00BCE4"/>
                </a:solidFill>
                <a:latin typeface="+mn-lt"/>
              </a:rPr>
              <a:t>Département limousin le mieux évalué par les Français</a:t>
            </a:r>
            <a:r>
              <a:rPr lang="fr-FR" sz="1400" dirty="0">
                <a:solidFill>
                  <a:schemeClr val="tx1">
                    <a:lumMod val="50000"/>
                  </a:schemeClr>
                </a:solidFill>
                <a:latin typeface="+mn-lt"/>
              </a:rPr>
              <a:t> (7,5/10), au-dessus de la région au global (7,2/10).</a:t>
            </a:r>
          </a:p>
          <a:p>
            <a:pPr fontAlgn="auto">
              <a:spcBef>
                <a:spcPts val="0"/>
              </a:spcBef>
              <a:spcAft>
                <a:spcPts val="0"/>
              </a:spcAft>
              <a:buClr>
                <a:schemeClr val="bg2">
                  <a:lumMod val="75000"/>
                </a:schemeClr>
              </a:buClr>
              <a:defRPr/>
            </a:pPr>
            <a:r>
              <a:rPr lang="fr-FR" sz="1400" dirty="0">
                <a:solidFill>
                  <a:schemeClr val="tx1">
                    <a:lumMod val="50000"/>
                  </a:schemeClr>
                </a:solidFill>
                <a:latin typeface="+mn-lt"/>
              </a:rPr>
              <a:t>Il est significativement mieux évalué par ses habitants (7,9/10).</a:t>
            </a:r>
          </a:p>
        </p:txBody>
      </p:sp>
      <p:sp>
        <p:nvSpPr>
          <p:cNvPr id="10" name="ZoneTexte 9"/>
          <p:cNvSpPr txBox="1"/>
          <p:nvPr/>
        </p:nvSpPr>
        <p:spPr>
          <a:xfrm>
            <a:off x="1116013" y="1484313"/>
            <a:ext cx="2232025" cy="1816100"/>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400" b="1" dirty="0">
                <a:solidFill>
                  <a:srgbClr val="00BCE4"/>
                </a:solidFill>
                <a:latin typeface="+mn-lt"/>
              </a:rPr>
              <a:t>Département limousin le plus connu des Français</a:t>
            </a:r>
            <a:endParaRPr lang="fr-FR" sz="500" b="1" dirty="0">
              <a:solidFill>
                <a:srgbClr val="00BCE4"/>
              </a:solidFill>
              <a:latin typeface="+mn-lt"/>
            </a:endParaRPr>
          </a:p>
          <a:p>
            <a:pPr marL="180975" indent="-180975" fontAlgn="auto">
              <a:spcBef>
                <a:spcPts val="0"/>
              </a:spcBef>
              <a:spcAft>
                <a:spcPts val="0"/>
              </a:spcAft>
              <a:buClr>
                <a:schemeClr val="bg2">
                  <a:lumMod val="75000"/>
                </a:schemeClr>
              </a:buClr>
              <a:buFontTx/>
              <a:buChar char="-"/>
              <a:defRPr/>
            </a:pPr>
            <a:r>
              <a:rPr lang="fr-FR" sz="1200" dirty="0">
                <a:solidFill>
                  <a:schemeClr val="tx1">
                    <a:lumMod val="50000"/>
                  </a:schemeClr>
                </a:solidFill>
                <a:latin typeface="+mn-lt"/>
              </a:rPr>
              <a:t>Connu de 2 Français sur 3 en notoriété assistée</a:t>
            </a:r>
          </a:p>
          <a:p>
            <a:pPr marL="180975" indent="-180975" fontAlgn="auto">
              <a:spcBef>
                <a:spcPts val="0"/>
              </a:spcBef>
              <a:spcAft>
                <a:spcPts val="0"/>
              </a:spcAft>
              <a:buClr>
                <a:schemeClr val="bg2">
                  <a:lumMod val="75000"/>
                </a:schemeClr>
              </a:buClr>
              <a:buFontTx/>
              <a:buChar char="-"/>
              <a:defRPr/>
            </a:pPr>
            <a:r>
              <a:rPr lang="fr-FR" sz="1200" dirty="0">
                <a:solidFill>
                  <a:schemeClr val="tx1">
                    <a:lumMod val="50000"/>
                  </a:schemeClr>
                </a:solidFill>
                <a:latin typeface="+mn-lt"/>
              </a:rPr>
              <a:t>Connu d’1 Français sur 4 après présentation du </a:t>
            </a:r>
            <a:r>
              <a:rPr lang="fr-FR" sz="1200" dirty="0" err="1">
                <a:solidFill>
                  <a:schemeClr val="tx1">
                    <a:lumMod val="50000"/>
                  </a:schemeClr>
                </a:solidFill>
                <a:latin typeface="+mn-lt"/>
              </a:rPr>
              <a:t>board</a:t>
            </a:r>
            <a:endParaRPr lang="fr-FR" sz="1200" dirty="0">
              <a:solidFill>
                <a:schemeClr val="tx1">
                  <a:lumMod val="50000"/>
                </a:schemeClr>
              </a:solidFill>
              <a:latin typeface="+mn-lt"/>
            </a:endParaRPr>
          </a:p>
          <a:p>
            <a:pPr marL="180975" indent="-180975" fontAlgn="auto">
              <a:spcBef>
                <a:spcPts val="0"/>
              </a:spcBef>
              <a:spcAft>
                <a:spcPts val="0"/>
              </a:spcAft>
              <a:buClr>
                <a:schemeClr val="bg2">
                  <a:lumMod val="75000"/>
                </a:schemeClr>
              </a:buClr>
              <a:defRPr/>
            </a:pPr>
            <a:endParaRPr lang="fr-FR" sz="1200" dirty="0">
              <a:solidFill>
                <a:schemeClr val="tx1">
                  <a:lumMod val="50000"/>
                </a:schemeClr>
              </a:solidFill>
              <a:latin typeface="+mn-lt"/>
            </a:endParaRPr>
          </a:p>
          <a:p>
            <a:pPr fontAlgn="auto">
              <a:spcBef>
                <a:spcPts val="0"/>
              </a:spcBef>
              <a:spcAft>
                <a:spcPts val="0"/>
              </a:spcAft>
              <a:buClr>
                <a:schemeClr val="bg2">
                  <a:lumMod val="75000"/>
                </a:schemeClr>
              </a:buClr>
              <a:defRPr/>
            </a:pPr>
            <a:r>
              <a:rPr lang="fr-FR" sz="1200" dirty="0">
                <a:solidFill>
                  <a:schemeClr val="tx1">
                    <a:lumMod val="50000"/>
                  </a:schemeClr>
                </a:solidFill>
                <a:latin typeface="+mn-lt"/>
              </a:rPr>
              <a:t>4 Limousins sur 5 connaissent le département.</a:t>
            </a:r>
          </a:p>
        </p:txBody>
      </p:sp>
      <p:pic>
        <p:nvPicPr>
          <p:cNvPr id="220170" name="Picture 3" descr="O:\Consumer\Banque d'images\Situation\10513513-personne-3d-regardant-dans-un-miroir--isole-sur-un-fond-blanc[1].jpg"/>
          <p:cNvPicPr>
            <a:picLocks noChangeAspect="1" noChangeArrowheads="1"/>
          </p:cNvPicPr>
          <p:nvPr/>
        </p:nvPicPr>
        <p:blipFill>
          <a:blip r:embed="rId4"/>
          <a:srcRect/>
          <a:stretch>
            <a:fillRect/>
          </a:stretch>
        </p:blipFill>
        <p:spPr bwMode="auto">
          <a:xfrm>
            <a:off x="250825" y="4365625"/>
            <a:ext cx="1200150" cy="1600200"/>
          </a:xfrm>
          <a:prstGeom prst="rect">
            <a:avLst/>
          </a:prstGeom>
          <a:noFill/>
          <a:ln w="9525">
            <a:noFill/>
            <a:miter lim="800000"/>
            <a:headEnd/>
            <a:tailEnd/>
          </a:ln>
        </p:spPr>
      </p:pic>
      <p:pic>
        <p:nvPicPr>
          <p:cNvPr id="220171" name="Image 12" descr="Logo_19_correze.jpg"/>
          <p:cNvPicPr>
            <a:picLocks noChangeAspect="1"/>
          </p:cNvPicPr>
          <p:nvPr/>
        </p:nvPicPr>
        <p:blipFill>
          <a:blip r:embed="rId5"/>
          <a:srcRect/>
          <a:stretch>
            <a:fillRect/>
          </a:stretch>
        </p:blipFill>
        <p:spPr bwMode="auto">
          <a:xfrm>
            <a:off x="6950075" y="71438"/>
            <a:ext cx="1944688" cy="865187"/>
          </a:xfrm>
          <a:prstGeom prst="rect">
            <a:avLst/>
          </a:prstGeom>
          <a:noFill/>
          <a:ln w="9525">
            <a:noFill/>
            <a:miter lim="800000"/>
            <a:headEnd/>
            <a:tailEnd/>
          </a:ln>
        </p:spPr>
      </p:pic>
      <p:pic>
        <p:nvPicPr>
          <p:cNvPr id="220172" name="Picture 4" descr="O:\Consumer\Banque d'images\Résultats\ok\ok4.jpg"/>
          <p:cNvPicPr>
            <a:picLocks noChangeAspect="1" noChangeArrowheads="1"/>
          </p:cNvPicPr>
          <p:nvPr/>
        </p:nvPicPr>
        <p:blipFill>
          <a:blip r:embed="rId6"/>
          <a:srcRect/>
          <a:stretch>
            <a:fillRect/>
          </a:stretch>
        </p:blipFill>
        <p:spPr bwMode="auto">
          <a:xfrm>
            <a:off x="4211638" y="1746250"/>
            <a:ext cx="1584325" cy="1276350"/>
          </a:xfrm>
          <a:prstGeom prst="rect">
            <a:avLst/>
          </a:prstGeom>
          <a:noFill/>
          <a:ln w="9525">
            <a:noFill/>
            <a:miter lim="800000"/>
            <a:headEnd/>
            <a:tailEnd/>
          </a:ln>
        </p:spPr>
      </p:pic>
      <p:sp>
        <p:nvSpPr>
          <p:cNvPr id="16" name="Rectangle 15"/>
          <p:cNvSpPr/>
          <p:nvPr/>
        </p:nvSpPr>
        <p:spPr>
          <a:xfrm>
            <a:off x="827584" y="1196752"/>
            <a:ext cx="1944216" cy="216024"/>
          </a:xfrm>
          <a:prstGeom prst="rect">
            <a:avLst/>
          </a:prstGeom>
          <a:solidFill>
            <a:schemeClr val="tx1">
              <a:lumMod val="50000"/>
            </a:schemeClr>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auto">
              <a:spcBef>
                <a:spcPts val="0"/>
              </a:spcBef>
              <a:spcAft>
                <a:spcPts val="0"/>
              </a:spcAft>
              <a:defRPr/>
            </a:pPr>
            <a:r>
              <a:rPr lang="fr-FR" sz="1300" b="1" dirty="0">
                <a:solidFill>
                  <a:schemeClr val="bg1"/>
                </a:solidFill>
              </a:rPr>
              <a:t>NOTORIETE</a:t>
            </a:r>
          </a:p>
        </p:txBody>
      </p:sp>
      <p:sp>
        <p:nvSpPr>
          <p:cNvPr id="17" name="Rectangle 16"/>
          <p:cNvSpPr/>
          <p:nvPr/>
        </p:nvSpPr>
        <p:spPr>
          <a:xfrm>
            <a:off x="5580112" y="1196752"/>
            <a:ext cx="1944216" cy="216024"/>
          </a:xfrm>
          <a:prstGeom prst="rect">
            <a:avLst/>
          </a:prstGeom>
          <a:solidFill>
            <a:schemeClr val="tx1">
              <a:lumMod val="50000"/>
            </a:schemeClr>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auto">
              <a:spcBef>
                <a:spcPts val="0"/>
              </a:spcBef>
              <a:spcAft>
                <a:spcPts val="0"/>
              </a:spcAft>
              <a:defRPr/>
            </a:pPr>
            <a:r>
              <a:rPr lang="fr-FR" sz="1300" b="1" dirty="0">
                <a:solidFill>
                  <a:schemeClr val="bg1"/>
                </a:solidFill>
              </a:rPr>
              <a:t>NOTE D’IMAGE GLOBALE</a:t>
            </a:r>
          </a:p>
        </p:txBody>
      </p:sp>
      <p:sp>
        <p:nvSpPr>
          <p:cNvPr id="18" name="Rectangle 17"/>
          <p:cNvSpPr/>
          <p:nvPr/>
        </p:nvSpPr>
        <p:spPr>
          <a:xfrm>
            <a:off x="3635896" y="3501008"/>
            <a:ext cx="1944216" cy="227102"/>
          </a:xfrm>
          <a:prstGeom prst="rect">
            <a:avLst/>
          </a:prstGeom>
          <a:solidFill>
            <a:schemeClr val="tx1">
              <a:lumMod val="50000"/>
            </a:schemeClr>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auto">
              <a:spcBef>
                <a:spcPts val="0"/>
              </a:spcBef>
              <a:spcAft>
                <a:spcPts val="0"/>
              </a:spcAft>
              <a:defRPr/>
            </a:pPr>
            <a:r>
              <a:rPr lang="fr-FR" sz="1300" b="1" dirty="0">
                <a:solidFill>
                  <a:schemeClr val="bg1"/>
                </a:solidFill>
              </a:rPr>
              <a:t>IMAGE</a:t>
            </a:r>
          </a:p>
        </p:txBody>
      </p:sp>
      <p:sp>
        <p:nvSpPr>
          <p:cNvPr id="19" name="ZoneTexte 18"/>
          <p:cNvSpPr txBox="1"/>
          <p:nvPr/>
        </p:nvSpPr>
        <p:spPr>
          <a:xfrm>
            <a:off x="1835150" y="3843338"/>
            <a:ext cx="7058025" cy="1384300"/>
          </a:xfrm>
          <a:prstGeom prst="rect">
            <a:avLst/>
          </a:prstGeom>
          <a:noFill/>
        </p:spPr>
        <p:txBody>
          <a:bodyPr>
            <a:spAutoFit/>
          </a:bodyPr>
          <a:lstStyle/>
          <a:p>
            <a:pPr fontAlgn="auto">
              <a:spcBef>
                <a:spcPts val="0"/>
              </a:spcBef>
              <a:spcAft>
                <a:spcPts val="0"/>
              </a:spcAft>
              <a:buClr>
                <a:schemeClr val="bg2">
                  <a:lumMod val="75000"/>
                </a:schemeClr>
              </a:buClr>
              <a:defRPr/>
            </a:pPr>
            <a:r>
              <a:rPr lang="fr-FR" sz="1400" dirty="0">
                <a:solidFill>
                  <a:schemeClr val="tx1">
                    <a:lumMod val="50000"/>
                  </a:schemeClr>
                </a:solidFill>
                <a:latin typeface="+mn-lt"/>
              </a:rPr>
              <a:t>C’est le </a:t>
            </a:r>
            <a:r>
              <a:rPr lang="fr-FR" sz="1400" b="1" dirty="0">
                <a:solidFill>
                  <a:schemeClr val="accent1">
                    <a:lumMod val="75000"/>
                  </a:schemeClr>
                </a:solidFill>
                <a:latin typeface="+mn-lt"/>
              </a:rPr>
              <a:t>département limousin le plus touristique </a:t>
            </a:r>
            <a:r>
              <a:rPr lang="fr-FR" sz="1400" dirty="0">
                <a:solidFill>
                  <a:schemeClr val="tx1">
                    <a:lumMod val="50000"/>
                  </a:schemeClr>
                </a:solidFill>
                <a:latin typeface="+mn-lt"/>
              </a:rPr>
              <a:t>pour les Français (7,3/10) avec le meilleur score obtenu sur de nombreuses dimensions : </a:t>
            </a:r>
            <a:r>
              <a:rPr lang="fr-FR" sz="1400" b="1" dirty="0">
                <a:solidFill>
                  <a:schemeClr val="accent1">
                    <a:lumMod val="75000"/>
                  </a:schemeClr>
                </a:solidFill>
                <a:latin typeface="+mn-lt"/>
              </a:rPr>
              <a:t>adapté pour des vacances en famille</a:t>
            </a:r>
            <a:r>
              <a:rPr lang="fr-FR" sz="1400" dirty="0">
                <a:solidFill>
                  <a:schemeClr val="tx1">
                    <a:lumMod val="50000"/>
                  </a:schemeClr>
                </a:solidFill>
                <a:latin typeface="+mn-lt"/>
              </a:rPr>
              <a:t> (7,6), diversité / beauté des </a:t>
            </a:r>
            <a:r>
              <a:rPr lang="fr-FR" sz="1400" b="1" dirty="0">
                <a:solidFill>
                  <a:schemeClr val="accent1">
                    <a:lumMod val="75000"/>
                  </a:schemeClr>
                </a:solidFill>
                <a:latin typeface="+mn-lt"/>
              </a:rPr>
              <a:t>paysages</a:t>
            </a:r>
            <a:r>
              <a:rPr lang="fr-FR" sz="1400" dirty="0">
                <a:solidFill>
                  <a:schemeClr val="tx1">
                    <a:lumMod val="50000"/>
                  </a:schemeClr>
                </a:solidFill>
                <a:latin typeface="+mn-lt"/>
              </a:rPr>
              <a:t> (7,9), richesse de la </a:t>
            </a:r>
            <a:r>
              <a:rPr lang="fr-FR" sz="1400" b="1" dirty="0">
                <a:solidFill>
                  <a:schemeClr val="accent1">
                    <a:lumMod val="75000"/>
                  </a:schemeClr>
                </a:solidFill>
                <a:latin typeface="+mn-lt"/>
              </a:rPr>
              <a:t>gastronomie</a:t>
            </a:r>
            <a:r>
              <a:rPr lang="fr-FR" sz="1400" dirty="0">
                <a:solidFill>
                  <a:schemeClr val="tx1">
                    <a:lumMod val="50000"/>
                  </a:schemeClr>
                </a:solidFill>
                <a:latin typeface="+mn-lt"/>
              </a:rPr>
              <a:t> (7,7), et dans une moindre mesure, le climat agréable (6,9)…  ; et une </a:t>
            </a:r>
            <a:r>
              <a:rPr lang="fr-FR" sz="1400" b="1" dirty="0">
                <a:solidFill>
                  <a:schemeClr val="accent1">
                    <a:lumMod val="75000"/>
                  </a:schemeClr>
                </a:solidFill>
                <a:latin typeface="+mn-lt"/>
              </a:rPr>
              <a:t>progression depuis 2009 sur la perception de l’offre touristique </a:t>
            </a:r>
            <a:r>
              <a:rPr lang="fr-FR" sz="1400" dirty="0">
                <a:solidFill>
                  <a:schemeClr val="tx1">
                    <a:lumMod val="50000"/>
                  </a:schemeClr>
                </a:solidFill>
                <a:latin typeface="+mn-lt"/>
              </a:rPr>
              <a:t>(rapport qualité-prix, qualité de l’hébergement…).</a:t>
            </a:r>
          </a:p>
          <a:p>
            <a:pPr fontAlgn="auto">
              <a:spcBef>
                <a:spcPts val="0"/>
              </a:spcBef>
              <a:spcAft>
                <a:spcPts val="0"/>
              </a:spcAft>
              <a:buClr>
                <a:schemeClr val="bg2">
                  <a:lumMod val="75000"/>
                </a:schemeClr>
              </a:buClr>
              <a:defRPr/>
            </a:pPr>
            <a:r>
              <a:rPr lang="fr-FR" sz="1400" b="1" dirty="0">
                <a:solidFill>
                  <a:schemeClr val="accent1">
                    <a:lumMod val="75000"/>
                  </a:schemeClr>
                </a:solidFill>
                <a:latin typeface="+mn-lt"/>
              </a:rPr>
              <a:t>Auprès des Limousins, ce </a:t>
            </a:r>
            <a:r>
              <a:rPr lang="fr-FR" sz="1400" b="1" dirty="0" err="1">
                <a:solidFill>
                  <a:schemeClr val="accent1">
                    <a:lumMod val="75000"/>
                  </a:schemeClr>
                </a:solidFill>
                <a:latin typeface="+mn-lt"/>
              </a:rPr>
              <a:t>lead</a:t>
            </a:r>
            <a:r>
              <a:rPr lang="fr-FR" sz="1400" b="1" dirty="0">
                <a:solidFill>
                  <a:schemeClr val="accent1">
                    <a:lumMod val="75000"/>
                  </a:schemeClr>
                </a:solidFill>
                <a:latin typeface="+mn-lt"/>
              </a:rPr>
              <a:t> en terme d’image touristique s’exacerbe</a:t>
            </a:r>
            <a:r>
              <a:rPr lang="fr-FR" sz="1400" dirty="0">
                <a:solidFill>
                  <a:schemeClr val="tx1">
                    <a:lumMod val="50000"/>
                  </a:schemeClr>
                </a:solidFill>
                <a:latin typeface="+mn-lt"/>
              </a:rPr>
              <a:t>.</a:t>
            </a:r>
          </a:p>
        </p:txBody>
      </p:sp>
      <p:sp>
        <p:nvSpPr>
          <p:cNvPr id="20" name="ZoneTexte 19"/>
          <p:cNvSpPr txBox="1"/>
          <p:nvPr/>
        </p:nvSpPr>
        <p:spPr>
          <a:xfrm>
            <a:off x="1835150" y="5427663"/>
            <a:ext cx="7058025" cy="954087"/>
          </a:xfrm>
          <a:prstGeom prst="rect">
            <a:avLst/>
          </a:prstGeom>
          <a:noFill/>
        </p:spPr>
        <p:txBody>
          <a:bodyPr>
            <a:spAutoFit/>
          </a:bodyPr>
          <a:lstStyle/>
          <a:p>
            <a:pPr fontAlgn="auto">
              <a:spcBef>
                <a:spcPts val="0"/>
              </a:spcBef>
              <a:spcAft>
                <a:spcPts val="0"/>
              </a:spcAft>
              <a:buClr>
                <a:schemeClr val="bg2">
                  <a:lumMod val="75000"/>
                </a:schemeClr>
              </a:buClr>
              <a:defRPr/>
            </a:pPr>
            <a:r>
              <a:rPr lang="fr-FR" sz="1400" b="1" dirty="0">
                <a:solidFill>
                  <a:srgbClr val="C00000"/>
                </a:solidFill>
                <a:latin typeface="+mn-lt"/>
              </a:rPr>
              <a:t>Tout comme la région, la Corrèze n’est pas un département perçu comme dynamique</a:t>
            </a:r>
            <a:r>
              <a:rPr lang="fr-FR" sz="1400" dirty="0">
                <a:solidFill>
                  <a:schemeClr val="tx1">
                    <a:lumMod val="50000"/>
                  </a:schemeClr>
                </a:solidFill>
                <a:latin typeface="+mn-lt"/>
              </a:rPr>
              <a:t>, développant des partenariats entre entreprises-collectivités et habitants, soutenant la recherche et les projets innovants, ou ayant des entreprises avec des savoir-faire reconnus à l’international.</a:t>
            </a:r>
          </a:p>
        </p:txBody>
      </p:sp>
      <p:sp>
        <p:nvSpPr>
          <p:cNvPr id="21" name="Rectangle 20"/>
          <p:cNvSpPr/>
          <p:nvPr/>
        </p:nvSpPr>
        <p:spPr>
          <a:xfrm>
            <a:off x="755650" y="73025"/>
            <a:ext cx="8280400" cy="863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à coins arrondis 13"/>
          <p:cNvSpPr/>
          <p:nvPr/>
        </p:nvSpPr>
        <p:spPr>
          <a:xfrm>
            <a:off x="4140200" y="1341438"/>
            <a:ext cx="4895850" cy="2014537"/>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2" name="Rectangle à coins arrondis 11"/>
          <p:cNvSpPr/>
          <p:nvPr/>
        </p:nvSpPr>
        <p:spPr>
          <a:xfrm>
            <a:off x="179388" y="3644900"/>
            <a:ext cx="8856662" cy="2952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8" name="Rectangle à coins arrondis 7"/>
          <p:cNvSpPr/>
          <p:nvPr/>
        </p:nvSpPr>
        <p:spPr>
          <a:xfrm>
            <a:off x="179388" y="1341438"/>
            <a:ext cx="3168650" cy="2016125"/>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 name="Titre 1"/>
          <p:cNvSpPr>
            <a:spLocks noGrp="1"/>
          </p:cNvSpPr>
          <p:nvPr>
            <p:ph type="title"/>
          </p:nvPr>
        </p:nvSpPr>
        <p:spPr>
          <a:xfrm>
            <a:off x="827088" y="107950"/>
            <a:ext cx="6985000" cy="792163"/>
          </a:xfrm>
        </p:spPr>
        <p:txBody>
          <a:bodyPr rtlCol="0">
            <a:noAutofit/>
          </a:bodyPr>
          <a:lstStyle/>
          <a:p>
            <a:pPr fontAlgn="auto">
              <a:lnSpc>
                <a:spcPts val="2000"/>
              </a:lnSpc>
              <a:spcAft>
                <a:spcPts val="0"/>
              </a:spcAft>
              <a:defRPr/>
            </a:pPr>
            <a:r>
              <a:rPr lang="fr-FR" sz="2100" dirty="0" smtClean="0">
                <a:solidFill>
                  <a:srgbClr val="00B0F0"/>
                </a:solidFill>
              </a:rPr>
              <a:t>La Creuse est le département limousin le plus méconnu des Français comme des Limousins. Son image perçue accuse cette méconnaissance.</a:t>
            </a:r>
            <a:endParaRPr lang="fr-FR" sz="2100" dirty="0">
              <a:solidFill>
                <a:srgbClr val="00B0F0"/>
              </a:solidFill>
            </a:endParaRPr>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1B0E4369-21C3-4F4E-AFD7-7ED6E59B2446}" type="slidenum">
              <a:rPr lang="fr-FR"/>
              <a:pPr>
                <a:defRPr/>
              </a:pPr>
              <a:t>145</a:t>
            </a:fld>
            <a:endParaRPr lang="fr-FR"/>
          </a:p>
        </p:txBody>
      </p:sp>
      <p:grpSp>
        <p:nvGrpSpPr>
          <p:cNvPr id="221191" name="Groupe 6"/>
          <p:cNvGrpSpPr>
            <a:grpSpLocks/>
          </p:cNvGrpSpPr>
          <p:nvPr/>
        </p:nvGrpSpPr>
        <p:grpSpPr bwMode="auto">
          <a:xfrm>
            <a:off x="323850" y="1512888"/>
            <a:ext cx="792163" cy="1671637"/>
            <a:chOff x="323528" y="1484784"/>
            <a:chExt cx="792088" cy="1672208"/>
          </a:xfrm>
        </p:grpSpPr>
        <p:pic>
          <p:nvPicPr>
            <p:cNvPr id="221209" name="Picture 2" descr="O:\Consumer\Banque d'images\Situation\pense.jpg"/>
            <p:cNvPicPr>
              <a:picLocks noChangeAspect="1" noChangeArrowheads="1"/>
            </p:cNvPicPr>
            <p:nvPr/>
          </p:nvPicPr>
          <p:blipFill>
            <a:blip r:embed="rId3"/>
            <a:srcRect l="44560"/>
            <a:stretch>
              <a:fillRect/>
            </a:stretch>
          </p:blipFill>
          <p:spPr bwMode="auto">
            <a:xfrm>
              <a:off x="323528" y="1556792"/>
              <a:ext cx="733996" cy="1600200"/>
            </a:xfrm>
            <a:prstGeom prst="rect">
              <a:avLst/>
            </a:prstGeom>
            <a:noFill/>
            <a:ln w="9525">
              <a:noFill/>
              <a:miter lim="800000"/>
              <a:headEnd/>
              <a:tailEnd/>
            </a:ln>
          </p:spPr>
        </p:pic>
        <p:sp>
          <p:nvSpPr>
            <p:cNvPr id="6" name="Nuage 5"/>
            <p:cNvSpPr/>
            <p:nvPr/>
          </p:nvSpPr>
          <p:spPr>
            <a:xfrm>
              <a:off x="610839" y="1484784"/>
              <a:ext cx="504777" cy="287435"/>
            </a:xfrm>
            <a:prstGeom prst="cloud">
              <a:avLst/>
            </a:prstGeom>
            <a:gradFill flip="none" rotWithShape="1">
              <a:gsLst>
                <a:gs pos="0">
                  <a:schemeClr val="tx1">
                    <a:lumMod val="20000"/>
                    <a:lumOff val="80000"/>
                  </a:schemeClr>
                </a:gs>
                <a:gs pos="100000">
                  <a:schemeClr val="bg1">
                    <a:lumMod val="95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grpSp>
      <p:pic>
        <p:nvPicPr>
          <p:cNvPr id="221192" name="Picture 3" descr="O:\Consumer\Banque d'images\Situation\10513513-personne-3d-regardant-dans-un-miroir--isole-sur-un-fond-blanc[1].jpg"/>
          <p:cNvPicPr>
            <a:picLocks noChangeAspect="1" noChangeArrowheads="1"/>
          </p:cNvPicPr>
          <p:nvPr/>
        </p:nvPicPr>
        <p:blipFill>
          <a:blip r:embed="rId4"/>
          <a:srcRect/>
          <a:stretch>
            <a:fillRect/>
          </a:stretch>
        </p:blipFill>
        <p:spPr bwMode="auto">
          <a:xfrm>
            <a:off x="250825" y="4365625"/>
            <a:ext cx="1200150" cy="1600200"/>
          </a:xfrm>
          <a:prstGeom prst="rect">
            <a:avLst/>
          </a:prstGeom>
          <a:noFill/>
          <a:ln w="9525">
            <a:noFill/>
            <a:miter lim="800000"/>
            <a:headEnd/>
            <a:tailEnd/>
          </a:ln>
        </p:spPr>
      </p:pic>
      <p:pic>
        <p:nvPicPr>
          <p:cNvPr id="221193" name="Picture 4" descr="O:\Consumer\Banque d'images\Résultats\ok\ok4.jpg"/>
          <p:cNvPicPr>
            <a:picLocks noChangeAspect="1" noChangeArrowheads="1"/>
          </p:cNvPicPr>
          <p:nvPr/>
        </p:nvPicPr>
        <p:blipFill>
          <a:blip r:embed="rId5"/>
          <a:srcRect/>
          <a:stretch>
            <a:fillRect/>
          </a:stretch>
        </p:blipFill>
        <p:spPr bwMode="auto">
          <a:xfrm>
            <a:off x="4211638" y="1746250"/>
            <a:ext cx="1584325" cy="1276350"/>
          </a:xfrm>
          <a:prstGeom prst="rect">
            <a:avLst/>
          </a:prstGeom>
          <a:noFill/>
          <a:ln w="9525">
            <a:noFill/>
            <a:miter lim="800000"/>
            <a:headEnd/>
            <a:tailEnd/>
          </a:ln>
        </p:spPr>
      </p:pic>
      <p:sp>
        <p:nvSpPr>
          <p:cNvPr id="16" name="Rectangle 15"/>
          <p:cNvSpPr/>
          <p:nvPr/>
        </p:nvSpPr>
        <p:spPr>
          <a:xfrm>
            <a:off x="827584" y="1196752"/>
            <a:ext cx="1944216" cy="216024"/>
          </a:xfrm>
          <a:prstGeom prst="rect">
            <a:avLst/>
          </a:prstGeom>
          <a:solidFill>
            <a:schemeClr val="tx1">
              <a:lumMod val="50000"/>
            </a:schemeClr>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auto">
              <a:spcBef>
                <a:spcPts val="0"/>
              </a:spcBef>
              <a:spcAft>
                <a:spcPts val="0"/>
              </a:spcAft>
              <a:defRPr/>
            </a:pPr>
            <a:r>
              <a:rPr lang="fr-FR" sz="1300" b="1" dirty="0">
                <a:solidFill>
                  <a:schemeClr val="bg1"/>
                </a:solidFill>
              </a:rPr>
              <a:t>NOTORIETE</a:t>
            </a:r>
          </a:p>
        </p:txBody>
      </p:sp>
      <p:sp>
        <p:nvSpPr>
          <p:cNvPr id="17" name="Rectangle 16"/>
          <p:cNvSpPr/>
          <p:nvPr/>
        </p:nvSpPr>
        <p:spPr>
          <a:xfrm>
            <a:off x="5580112" y="1196752"/>
            <a:ext cx="1944216" cy="216024"/>
          </a:xfrm>
          <a:prstGeom prst="rect">
            <a:avLst/>
          </a:prstGeom>
          <a:solidFill>
            <a:schemeClr val="tx1">
              <a:lumMod val="50000"/>
            </a:schemeClr>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auto">
              <a:spcBef>
                <a:spcPts val="0"/>
              </a:spcBef>
              <a:spcAft>
                <a:spcPts val="0"/>
              </a:spcAft>
              <a:defRPr/>
            </a:pPr>
            <a:r>
              <a:rPr lang="fr-FR" sz="1300" b="1" dirty="0">
                <a:solidFill>
                  <a:schemeClr val="bg1"/>
                </a:solidFill>
              </a:rPr>
              <a:t>NOTE D’IMAGE GLOBALE</a:t>
            </a:r>
          </a:p>
        </p:txBody>
      </p:sp>
      <p:sp>
        <p:nvSpPr>
          <p:cNvPr id="18" name="Rectangle 17"/>
          <p:cNvSpPr/>
          <p:nvPr/>
        </p:nvSpPr>
        <p:spPr>
          <a:xfrm>
            <a:off x="3635896" y="3501008"/>
            <a:ext cx="1944216" cy="227102"/>
          </a:xfrm>
          <a:prstGeom prst="rect">
            <a:avLst/>
          </a:prstGeom>
          <a:solidFill>
            <a:schemeClr val="tx1">
              <a:lumMod val="50000"/>
            </a:schemeClr>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auto">
              <a:spcBef>
                <a:spcPts val="0"/>
              </a:spcBef>
              <a:spcAft>
                <a:spcPts val="0"/>
              </a:spcAft>
              <a:defRPr/>
            </a:pPr>
            <a:r>
              <a:rPr lang="fr-FR" sz="1300" b="1" dirty="0">
                <a:solidFill>
                  <a:schemeClr val="bg1"/>
                </a:solidFill>
              </a:rPr>
              <a:t>IMAGE</a:t>
            </a:r>
          </a:p>
        </p:txBody>
      </p:sp>
      <p:sp>
        <p:nvSpPr>
          <p:cNvPr id="19" name="ZoneTexte 18"/>
          <p:cNvSpPr txBox="1"/>
          <p:nvPr/>
        </p:nvSpPr>
        <p:spPr>
          <a:xfrm>
            <a:off x="1835150" y="3789363"/>
            <a:ext cx="7058025" cy="1169987"/>
          </a:xfrm>
          <a:prstGeom prst="rect">
            <a:avLst/>
          </a:prstGeom>
          <a:noFill/>
        </p:spPr>
        <p:txBody>
          <a:bodyPr>
            <a:spAutoFit/>
          </a:bodyPr>
          <a:lstStyle/>
          <a:p>
            <a:pPr fontAlgn="auto">
              <a:spcBef>
                <a:spcPts val="0"/>
              </a:spcBef>
              <a:spcAft>
                <a:spcPts val="0"/>
              </a:spcAft>
              <a:buClr>
                <a:schemeClr val="bg2">
                  <a:lumMod val="75000"/>
                </a:schemeClr>
              </a:buClr>
              <a:defRPr/>
            </a:pPr>
            <a:r>
              <a:rPr lang="fr-FR" sz="1400" b="1" dirty="0">
                <a:solidFill>
                  <a:schemeClr val="accent1">
                    <a:lumMod val="75000"/>
                  </a:schemeClr>
                </a:solidFill>
                <a:latin typeface="+mn-lt"/>
              </a:rPr>
              <a:t>Pour les Limousins, c’est le département le plus présent sur les dimensions Nature et Ressourcement</a:t>
            </a:r>
            <a:r>
              <a:rPr lang="fr-FR" sz="1400" dirty="0">
                <a:solidFill>
                  <a:schemeClr val="tx1">
                    <a:lumMod val="50000"/>
                  </a:schemeClr>
                </a:solidFill>
                <a:latin typeface="+mn-lt"/>
              </a:rPr>
              <a:t> : où l’on vit simplement (8,4/10), nature préservée (8,3), où l’on se ressource (8,2).</a:t>
            </a:r>
          </a:p>
          <a:p>
            <a:pPr fontAlgn="auto">
              <a:spcBef>
                <a:spcPts val="0"/>
              </a:spcBef>
              <a:spcAft>
                <a:spcPts val="0"/>
              </a:spcAft>
              <a:buClr>
                <a:schemeClr val="bg2">
                  <a:lumMod val="75000"/>
                </a:schemeClr>
              </a:buClr>
              <a:defRPr/>
            </a:pPr>
            <a:r>
              <a:rPr lang="fr-FR" sz="1400" dirty="0">
                <a:solidFill>
                  <a:schemeClr val="tx1">
                    <a:lumMod val="50000"/>
                  </a:schemeClr>
                </a:solidFill>
                <a:latin typeface="+mn-lt"/>
              </a:rPr>
              <a:t>Auprès des Français, le département </a:t>
            </a:r>
            <a:r>
              <a:rPr lang="fr-FR" sz="1400" b="1" dirty="0">
                <a:solidFill>
                  <a:schemeClr val="accent1">
                    <a:lumMod val="75000"/>
                  </a:schemeClr>
                </a:solidFill>
                <a:latin typeface="+mn-lt"/>
              </a:rPr>
              <a:t>progresse sur le rapport qualité-prix des prestations touristiques et sur la diversité des activités sportives </a:t>
            </a:r>
            <a:r>
              <a:rPr lang="fr-FR" sz="1400" dirty="0">
                <a:solidFill>
                  <a:schemeClr val="tx1">
                    <a:lumMod val="50000"/>
                  </a:schemeClr>
                </a:solidFill>
                <a:latin typeface="+mn-lt"/>
              </a:rPr>
              <a:t>de pleine nature.</a:t>
            </a:r>
          </a:p>
        </p:txBody>
      </p:sp>
      <p:sp>
        <p:nvSpPr>
          <p:cNvPr id="20" name="ZoneTexte 19"/>
          <p:cNvSpPr txBox="1"/>
          <p:nvPr/>
        </p:nvSpPr>
        <p:spPr>
          <a:xfrm>
            <a:off x="1835150" y="4959350"/>
            <a:ext cx="7058025" cy="1600200"/>
          </a:xfrm>
          <a:prstGeom prst="rect">
            <a:avLst/>
          </a:prstGeom>
          <a:noFill/>
        </p:spPr>
        <p:txBody>
          <a:bodyPr>
            <a:spAutoFit/>
          </a:bodyPr>
          <a:lstStyle/>
          <a:p>
            <a:pPr fontAlgn="auto">
              <a:spcBef>
                <a:spcPts val="0"/>
              </a:spcBef>
              <a:spcAft>
                <a:spcPts val="0"/>
              </a:spcAft>
              <a:buClr>
                <a:schemeClr val="bg2">
                  <a:lumMod val="75000"/>
                </a:schemeClr>
              </a:buClr>
              <a:defRPr/>
            </a:pPr>
            <a:r>
              <a:rPr lang="fr-FR" sz="1400" dirty="0">
                <a:solidFill>
                  <a:schemeClr val="tx1">
                    <a:lumMod val="50000"/>
                  </a:schemeClr>
                </a:solidFill>
                <a:latin typeface="+mn-lt"/>
              </a:rPr>
              <a:t>C’est le département présentant </a:t>
            </a:r>
            <a:r>
              <a:rPr lang="fr-FR" sz="1400" b="1" dirty="0">
                <a:solidFill>
                  <a:srgbClr val="C00000"/>
                </a:solidFill>
                <a:latin typeface="+mn-lt"/>
              </a:rPr>
              <a:t>l’image la plus déficitaire comparativement à celle de la région</a:t>
            </a:r>
            <a:r>
              <a:rPr lang="fr-FR" sz="1400" dirty="0">
                <a:solidFill>
                  <a:schemeClr val="tx1">
                    <a:lumMod val="50000"/>
                  </a:schemeClr>
                </a:solidFill>
                <a:latin typeface="+mn-lt"/>
              </a:rPr>
              <a:t> (que ce soit auprès des Français ou des Limousins) et obtient par conséquent le plus faible score sur de nombreuses dimensions, notamment : département limousin perçu comme </a:t>
            </a:r>
            <a:r>
              <a:rPr lang="fr-FR" sz="1400" b="1" dirty="0">
                <a:solidFill>
                  <a:srgbClr val="C00000"/>
                </a:solidFill>
                <a:latin typeface="+mn-lt"/>
              </a:rPr>
              <a:t>le moins touristique</a:t>
            </a:r>
            <a:r>
              <a:rPr lang="fr-FR" sz="1400" dirty="0">
                <a:solidFill>
                  <a:schemeClr val="tx1">
                    <a:lumMod val="50000"/>
                  </a:schemeClr>
                </a:solidFill>
                <a:latin typeface="+mn-lt"/>
              </a:rPr>
              <a:t>, </a:t>
            </a:r>
            <a:r>
              <a:rPr lang="fr-FR" sz="1400" b="1" dirty="0">
                <a:solidFill>
                  <a:srgbClr val="C00000"/>
                </a:solidFill>
                <a:latin typeface="+mn-lt"/>
              </a:rPr>
              <a:t>le moins dynamique</a:t>
            </a:r>
            <a:r>
              <a:rPr lang="fr-FR" sz="1400" dirty="0">
                <a:solidFill>
                  <a:schemeClr val="tx1">
                    <a:lumMod val="50000"/>
                  </a:schemeClr>
                </a:solidFill>
                <a:latin typeface="+mn-lt"/>
              </a:rPr>
              <a:t>, avec le </a:t>
            </a:r>
            <a:r>
              <a:rPr lang="fr-FR" sz="1400" b="1" dirty="0">
                <a:solidFill>
                  <a:srgbClr val="C00000"/>
                </a:solidFill>
                <a:latin typeface="+mn-lt"/>
              </a:rPr>
              <a:t>patrimoine historique / culturel le moins riche</a:t>
            </a:r>
            <a:r>
              <a:rPr lang="fr-FR" sz="1400" dirty="0">
                <a:solidFill>
                  <a:schemeClr val="tx1">
                    <a:lumMod val="50000"/>
                  </a:schemeClr>
                </a:solidFill>
                <a:latin typeface="+mn-lt"/>
              </a:rPr>
              <a:t>, le </a:t>
            </a:r>
            <a:r>
              <a:rPr lang="fr-FR" sz="1400" b="1" dirty="0">
                <a:solidFill>
                  <a:srgbClr val="C00000"/>
                </a:solidFill>
                <a:latin typeface="+mn-lt"/>
              </a:rPr>
              <a:t>moins facile d’accès</a:t>
            </a:r>
            <a:r>
              <a:rPr lang="fr-FR" sz="1400" dirty="0">
                <a:solidFill>
                  <a:schemeClr val="tx1">
                    <a:lumMod val="50000"/>
                  </a:schemeClr>
                </a:solidFill>
                <a:latin typeface="+mn-lt"/>
              </a:rPr>
              <a:t>… </a:t>
            </a:r>
          </a:p>
          <a:p>
            <a:pPr fontAlgn="auto">
              <a:spcBef>
                <a:spcPts val="0"/>
              </a:spcBef>
              <a:spcAft>
                <a:spcPts val="0"/>
              </a:spcAft>
              <a:buClr>
                <a:schemeClr val="bg2">
                  <a:lumMod val="75000"/>
                </a:schemeClr>
              </a:buClr>
              <a:defRPr/>
            </a:pPr>
            <a:r>
              <a:rPr lang="fr-FR" sz="1400" dirty="0">
                <a:solidFill>
                  <a:schemeClr val="tx1">
                    <a:lumMod val="50000"/>
                  </a:schemeClr>
                </a:solidFill>
                <a:latin typeface="+mn-lt"/>
              </a:rPr>
              <a:t>A noter que </a:t>
            </a:r>
            <a:r>
              <a:rPr lang="fr-FR" sz="1400" b="1" dirty="0">
                <a:solidFill>
                  <a:srgbClr val="C00000"/>
                </a:solidFill>
                <a:latin typeface="+mn-lt"/>
              </a:rPr>
              <a:t>les Limousins sont davantage critiques </a:t>
            </a:r>
            <a:r>
              <a:rPr lang="fr-FR" sz="1400" dirty="0">
                <a:solidFill>
                  <a:schemeClr val="tx1">
                    <a:lumMod val="50000"/>
                  </a:schemeClr>
                </a:solidFill>
                <a:latin typeface="+mn-lt"/>
              </a:rPr>
              <a:t>sur l’ensemble des items d’</a:t>
            </a:r>
            <a:r>
              <a:rPr lang="fr-FR" sz="1400" b="1" dirty="0">
                <a:solidFill>
                  <a:srgbClr val="C00000"/>
                </a:solidFill>
                <a:latin typeface="+mn-lt"/>
              </a:rPr>
              <a:t>image touristique </a:t>
            </a:r>
            <a:r>
              <a:rPr lang="fr-FR" sz="1400" dirty="0">
                <a:solidFill>
                  <a:schemeClr val="tx1">
                    <a:lumMod val="50000"/>
                  </a:schemeClr>
                </a:solidFill>
                <a:latin typeface="+mn-lt"/>
              </a:rPr>
              <a:t>de ce département.</a:t>
            </a:r>
          </a:p>
        </p:txBody>
      </p:sp>
      <p:sp>
        <p:nvSpPr>
          <p:cNvPr id="21" name="Rectangle 20"/>
          <p:cNvSpPr/>
          <p:nvPr/>
        </p:nvSpPr>
        <p:spPr>
          <a:xfrm>
            <a:off x="755650" y="73025"/>
            <a:ext cx="8280400" cy="863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2" name="ZoneTexte 21"/>
          <p:cNvSpPr txBox="1"/>
          <p:nvPr/>
        </p:nvSpPr>
        <p:spPr>
          <a:xfrm>
            <a:off x="1116013" y="1557338"/>
            <a:ext cx="2232025" cy="1816100"/>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400" b="1" dirty="0">
                <a:solidFill>
                  <a:srgbClr val="00BCE4"/>
                </a:solidFill>
                <a:latin typeface="+mn-lt"/>
              </a:rPr>
              <a:t>De nom, un département connu de 3 Français sur 5, </a:t>
            </a:r>
            <a:r>
              <a:rPr lang="fr-FR" sz="1200" dirty="0">
                <a:solidFill>
                  <a:schemeClr val="tx1">
                    <a:lumMod val="50000"/>
                  </a:schemeClr>
                </a:solidFill>
                <a:latin typeface="+mn-lt"/>
              </a:rPr>
              <a:t>mais qui, après présentation du </a:t>
            </a:r>
            <a:r>
              <a:rPr lang="fr-FR" sz="1200" dirty="0" err="1">
                <a:solidFill>
                  <a:schemeClr val="tx1">
                    <a:lumMod val="50000"/>
                  </a:schemeClr>
                </a:solidFill>
                <a:latin typeface="+mn-lt"/>
              </a:rPr>
              <a:t>board</a:t>
            </a:r>
            <a:r>
              <a:rPr lang="fr-FR" sz="1200" dirty="0">
                <a:solidFill>
                  <a:schemeClr val="tx1">
                    <a:lumMod val="50000"/>
                  </a:schemeClr>
                </a:solidFill>
                <a:latin typeface="+mn-lt"/>
              </a:rPr>
              <a:t>, semble moins connu.</a:t>
            </a:r>
          </a:p>
          <a:p>
            <a:pPr algn="ctr" fontAlgn="auto">
              <a:spcBef>
                <a:spcPts val="0"/>
              </a:spcBef>
              <a:spcAft>
                <a:spcPts val="0"/>
              </a:spcAft>
              <a:buClr>
                <a:schemeClr val="bg2">
                  <a:lumMod val="75000"/>
                </a:schemeClr>
              </a:buClr>
              <a:defRPr/>
            </a:pPr>
            <a:endParaRPr lang="fr-FR" sz="1200" dirty="0">
              <a:solidFill>
                <a:schemeClr val="tx1">
                  <a:lumMod val="50000"/>
                </a:schemeClr>
              </a:solidFill>
              <a:latin typeface="+mn-lt"/>
            </a:endParaRPr>
          </a:p>
          <a:p>
            <a:pPr algn="ctr" fontAlgn="auto">
              <a:spcBef>
                <a:spcPts val="0"/>
              </a:spcBef>
              <a:spcAft>
                <a:spcPts val="0"/>
              </a:spcAft>
              <a:buClr>
                <a:schemeClr val="bg2">
                  <a:lumMod val="75000"/>
                </a:schemeClr>
              </a:buClr>
              <a:defRPr/>
            </a:pPr>
            <a:r>
              <a:rPr lang="fr-FR" sz="1200" dirty="0">
                <a:solidFill>
                  <a:schemeClr val="tx1">
                    <a:lumMod val="50000"/>
                  </a:schemeClr>
                </a:solidFill>
                <a:latin typeface="+mn-lt"/>
              </a:rPr>
              <a:t>C’est le </a:t>
            </a:r>
            <a:r>
              <a:rPr lang="fr-FR" sz="1200" b="1" dirty="0">
                <a:solidFill>
                  <a:srgbClr val="00B0F0"/>
                </a:solidFill>
                <a:latin typeface="+mn-lt"/>
              </a:rPr>
              <a:t>département le moins bien connu des Limousins </a:t>
            </a:r>
            <a:r>
              <a:rPr lang="fr-FR" sz="1200" dirty="0">
                <a:solidFill>
                  <a:schemeClr val="tx1">
                    <a:lumMod val="50000"/>
                  </a:schemeClr>
                </a:solidFill>
                <a:latin typeface="+mn-lt"/>
              </a:rPr>
              <a:t>(60% après présentation du </a:t>
            </a:r>
            <a:r>
              <a:rPr lang="fr-FR" sz="1200" dirty="0" err="1">
                <a:solidFill>
                  <a:schemeClr val="tx1">
                    <a:lumMod val="50000"/>
                  </a:schemeClr>
                </a:solidFill>
                <a:latin typeface="+mn-lt"/>
              </a:rPr>
              <a:t>board</a:t>
            </a:r>
            <a:r>
              <a:rPr lang="fr-FR" sz="1200" dirty="0">
                <a:solidFill>
                  <a:schemeClr val="tx1">
                    <a:lumMod val="50000"/>
                  </a:schemeClr>
                </a:solidFill>
                <a:latin typeface="+mn-lt"/>
              </a:rPr>
              <a:t>).</a:t>
            </a:r>
          </a:p>
          <a:p>
            <a:pPr fontAlgn="auto">
              <a:spcBef>
                <a:spcPts val="0"/>
              </a:spcBef>
              <a:spcAft>
                <a:spcPts val="0"/>
              </a:spcAft>
              <a:buClr>
                <a:schemeClr val="bg2">
                  <a:lumMod val="75000"/>
                </a:schemeClr>
              </a:buClr>
              <a:defRPr/>
            </a:pPr>
            <a:endParaRPr lang="fr-FR" sz="1200" dirty="0">
              <a:solidFill>
                <a:schemeClr val="tx1">
                  <a:lumMod val="50000"/>
                </a:schemeClr>
              </a:solidFill>
              <a:latin typeface="+mn-lt"/>
            </a:endParaRPr>
          </a:p>
        </p:txBody>
      </p:sp>
      <p:sp>
        <p:nvSpPr>
          <p:cNvPr id="23" name="ZoneTexte 22"/>
          <p:cNvSpPr txBox="1"/>
          <p:nvPr/>
        </p:nvSpPr>
        <p:spPr>
          <a:xfrm>
            <a:off x="5940425" y="1628775"/>
            <a:ext cx="2879725" cy="1169988"/>
          </a:xfrm>
          <a:prstGeom prst="rect">
            <a:avLst/>
          </a:prstGeom>
          <a:noFill/>
        </p:spPr>
        <p:txBody>
          <a:bodyPr>
            <a:spAutoFit/>
          </a:bodyPr>
          <a:lstStyle/>
          <a:p>
            <a:pPr fontAlgn="auto">
              <a:spcBef>
                <a:spcPts val="0"/>
              </a:spcBef>
              <a:spcAft>
                <a:spcPts val="0"/>
              </a:spcAft>
              <a:buClr>
                <a:schemeClr val="bg2">
                  <a:lumMod val="75000"/>
                </a:schemeClr>
              </a:buClr>
              <a:defRPr/>
            </a:pPr>
            <a:r>
              <a:rPr lang="fr-FR" sz="1400" b="1" dirty="0">
                <a:solidFill>
                  <a:srgbClr val="00BCE4"/>
                </a:solidFill>
                <a:latin typeface="+mn-lt"/>
              </a:rPr>
              <a:t>Département limousin le moins bien évalué par les Français</a:t>
            </a:r>
            <a:r>
              <a:rPr lang="fr-FR" sz="1400" dirty="0">
                <a:solidFill>
                  <a:schemeClr val="tx1">
                    <a:lumMod val="50000"/>
                  </a:schemeClr>
                </a:solidFill>
                <a:latin typeface="+mn-lt"/>
              </a:rPr>
              <a:t> (7,0/10), en deçà de la région au global (7,2/10).</a:t>
            </a:r>
          </a:p>
          <a:p>
            <a:pPr fontAlgn="auto">
              <a:spcBef>
                <a:spcPts val="0"/>
              </a:spcBef>
              <a:spcAft>
                <a:spcPts val="0"/>
              </a:spcAft>
              <a:buClr>
                <a:schemeClr val="bg2">
                  <a:lumMod val="75000"/>
                </a:schemeClr>
              </a:buClr>
              <a:defRPr/>
            </a:pPr>
            <a:r>
              <a:rPr lang="fr-FR" sz="1400" dirty="0">
                <a:solidFill>
                  <a:schemeClr val="tx1">
                    <a:lumMod val="50000"/>
                  </a:schemeClr>
                </a:solidFill>
                <a:latin typeface="+mn-lt"/>
              </a:rPr>
              <a:t>Les Limousins ne notent pas mieux l’image de ce département (7,1/10).</a:t>
            </a:r>
          </a:p>
        </p:txBody>
      </p:sp>
      <p:pic>
        <p:nvPicPr>
          <p:cNvPr id="221208" name="Image 23" descr="logo creuse.png"/>
          <p:cNvPicPr>
            <a:picLocks noChangeAspect="1"/>
          </p:cNvPicPr>
          <p:nvPr/>
        </p:nvPicPr>
        <p:blipFill>
          <a:blip r:embed="rId6"/>
          <a:srcRect/>
          <a:stretch>
            <a:fillRect/>
          </a:stretch>
        </p:blipFill>
        <p:spPr bwMode="auto">
          <a:xfrm>
            <a:off x="8172450" y="80963"/>
            <a:ext cx="557213" cy="827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à coins arrondis 13"/>
          <p:cNvSpPr/>
          <p:nvPr/>
        </p:nvSpPr>
        <p:spPr>
          <a:xfrm>
            <a:off x="4140200" y="1341438"/>
            <a:ext cx="4895850" cy="2014537"/>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2" name="Rectangle à coins arrondis 11"/>
          <p:cNvSpPr/>
          <p:nvPr/>
        </p:nvSpPr>
        <p:spPr>
          <a:xfrm>
            <a:off x="179388" y="3644900"/>
            <a:ext cx="8856662" cy="2952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8" name="Rectangle à coins arrondis 7"/>
          <p:cNvSpPr/>
          <p:nvPr/>
        </p:nvSpPr>
        <p:spPr>
          <a:xfrm>
            <a:off x="179388" y="1341438"/>
            <a:ext cx="3168650" cy="2016125"/>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 name="Titre 1"/>
          <p:cNvSpPr>
            <a:spLocks noGrp="1"/>
          </p:cNvSpPr>
          <p:nvPr>
            <p:ph type="title"/>
          </p:nvPr>
        </p:nvSpPr>
        <p:spPr>
          <a:xfrm>
            <a:off x="827088" y="107950"/>
            <a:ext cx="6985000" cy="792163"/>
          </a:xfrm>
        </p:spPr>
        <p:txBody>
          <a:bodyPr rtlCol="0">
            <a:noAutofit/>
          </a:bodyPr>
          <a:lstStyle/>
          <a:p>
            <a:pPr fontAlgn="auto">
              <a:lnSpc>
                <a:spcPts val="2000"/>
              </a:lnSpc>
              <a:spcAft>
                <a:spcPts val="0"/>
              </a:spcAft>
              <a:defRPr/>
            </a:pPr>
            <a:r>
              <a:rPr lang="fr-FR" sz="2100" dirty="0" smtClean="0">
                <a:solidFill>
                  <a:srgbClr val="00B0F0"/>
                </a:solidFill>
              </a:rPr>
              <a:t>La Haute-Vienne est le département le moins connu des Français, mais lorsqu’il est connu son image dynamique, touristique et Nature est très bien évaluée.</a:t>
            </a:r>
            <a:endParaRPr lang="fr-FR" sz="2100" dirty="0">
              <a:solidFill>
                <a:srgbClr val="00B0F0"/>
              </a:solidFill>
            </a:endParaRPr>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40796D06-8D56-4485-9D8E-ADEB8CBC83D0}" type="slidenum">
              <a:rPr lang="fr-FR"/>
              <a:pPr>
                <a:defRPr/>
              </a:pPr>
              <a:t>146</a:t>
            </a:fld>
            <a:endParaRPr lang="fr-FR"/>
          </a:p>
        </p:txBody>
      </p:sp>
      <p:grpSp>
        <p:nvGrpSpPr>
          <p:cNvPr id="222215" name="Groupe 6"/>
          <p:cNvGrpSpPr>
            <a:grpSpLocks/>
          </p:cNvGrpSpPr>
          <p:nvPr/>
        </p:nvGrpSpPr>
        <p:grpSpPr bwMode="auto">
          <a:xfrm>
            <a:off x="323850" y="1512888"/>
            <a:ext cx="792163" cy="1671637"/>
            <a:chOff x="323528" y="1484784"/>
            <a:chExt cx="792088" cy="1672208"/>
          </a:xfrm>
        </p:grpSpPr>
        <p:pic>
          <p:nvPicPr>
            <p:cNvPr id="222233" name="Picture 2" descr="O:\Consumer\Banque d'images\Situation\pense.jpg"/>
            <p:cNvPicPr>
              <a:picLocks noChangeAspect="1" noChangeArrowheads="1"/>
            </p:cNvPicPr>
            <p:nvPr/>
          </p:nvPicPr>
          <p:blipFill>
            <a:blip r:embed="rId3"/>
            <a:srcRect l="44560"/>
            <a:stretch>
              <a:fillRect/>
            </a:stretch>
          </p:blipFill>
          <p:spPr bwMode="auto">
            <a:xfrm>
              <a:off x="323528" y="1556792"/>
              <a:ext cx="733996" cy="1600200"/>
            </a:xfrm>
            <a:prstGeom prst="rect">
              <a:avLst/>
            </a:prstGeom>
            <a:noFill/>
            <a:ln w="9525">
              <a:noFill/>
              <a:miter lim="800000"/>
              <a:headEnd/>
              <a:tailEnd/>
            </a:ln>
          </p:spPr>
        </p:pic>
        <p:sp>
          <p:nvSpPr>
            <p:cNvPr id="6" name="Nuage 5"/>
            <p:cNvSpPr/>
            <p:nvPr/>
          </p:nvSpPr>
          <p:spPr>
            <a:xfrm>
              <a:off x="610839" y="1484784"/>
              <a:ext cx="504777" cy="287435"/>
            </a:xfrm>
            <a:prstGeom prst="cloud">
              <a:avLst/>
            </a:prstGeom>
            <a:gradFill flip="none" rotWithShape="1">
              <a:gsLst>
                <a:gs pos="0">
                  <a:schemeClr val="tx1">
                    <a:lumMod val="20000"/>
                    <a:lumOff val="80000"/>
                  </a:schemeClr>
                </a:gs>
                <a:gs pos="100000">
                  <a:schemeClr val="bg1">
                    <a:lumMod val="95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grpSp>
      <p:pic>
        <p:nvPicPr>
          <p:cNvPr id="222216" name="Picture 3" descr="O:\Consumer\Banque d'images\Situation\10513513-personne-3d-regardant-dans-un-miroir--isole-sur-un-fond-blanc[1].jpg"/>
          <p:cNvPicPr>
            <a:picLocks noChangeAspect="1" noChangeArrowheads="1"/>
          </p:cNvPicPr>
          <p:nvPr/>
        </p:nvPicPr>
        <p:blipFill>
          <a:blip r:embed="rId4"/>
          <a:srcRect/>
          <a:stretch>
            <a:fillRect/>
          </a:stretch>
        </p:blipFill>
        <p:spPr bwMode="auto">
          <a:xfrm>
            <a:off x="250825" y="4365625"/>
            <a:ext cx="1200150" cy="1600200"/>
          </a:xfrm>
          <a:prstGeom prst="rect">
            <a:avLst/>
          </a:prstGeom>
          <a:noFill/>
          <a:ln w="9525">
            <a:noFill/>
            <a:miter lim="800000"/>
            <a:headEnd/>
            <a:tailEnd/>
          </a:ln>
        </p:spPr>
      </p:pic>
      <p:pic>
        <p:nvPicPr>
          <p:cNvPr id="222217" name="Picture 4" descr="O:\Consumer\Banque d'images\Résultats\ok\ok4.jpg"/>
          <p:cNvPicPr>
            <a:picLocks noChangeAspect="1" noChangeArrowheads="1"/>
          </p:cNvPicPr>
          <p:nvPr/>
        </p:nvPicPr>
        <p:blipFill>
          <a:blip r:embed="rId5"/>
          <a:srcRect/>
          <a:stretch>
            <a:fillRect/>
          </a:stretch>
        </p:blipFill>
        <p:spPr bwMode="auto">
          <a:xfrm>
            <a:off x="4211638" y="1746250"/>
            <a:ext cx="1584325" cy="1276350"/>
          </a:xfrm>
          <a:prstGeom prst="rect">
            <a:avLst/>
          </a:prstGeom>
          <a:noFill/>
          <a:ln w="9525">
            <a:noFill/>
            <a:miter lim="800000"/>
            <a:headEnd/>
            <a:tailEnd/>
          </a:ln>
        </p:spPr>
      </p:pic>
      <p:sp>
        <p:nvSpPr>
          <p:cNvPr id="16" name="Rectangle 15"/>
          <p:cNvSpPr/>
          <p:nvPr/>
        </p:nvSpPr>
        <p:spPr>
          <a:xfrm>
            <a:off x="827584" y="1196752"/>
            <a:ext cx="1944216" cy="216024"/>
          </a:xfrm>
          <a:prstGeom prst="rect">
            <a:avLst/>
          </a:prstGeom>
          <a:solidFill>
            <a:schemeClr val="tx1">
              <a:lumMod val="50000"/>
            </a:schemeClr>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auto">
              <a:spcBef>
                <a:spcPts val="0"/>
              </a:spcBef>
              <a:spcAft>
                <a:spcPts val="0"/>
              </a:spcAft>
              <a:defRPr/>
            </a:pPr>
            <a:r>
              <a:rPr lang="fr-FR" sz="1300" b="1" dirty="0">
                <a:solidFill>
                  <a:schemeClr val="bg1"/>
                </a:solidFill>
              </a:rPr>
              <a:t>NOTORIETE</a:t>
            </a:r>
          </a:p>
        </p:txBody>
      </p:sp>
      <p:sp>
        <p:nvSpPr>
          <p:cNvPr id="17" name="Rectangle 16"/>
          <p:cNvSpPr/>
          <p:nvPr/>
        </p:nvSpPr>
        <p:spPr>
          <a:xfrm>
            <a:off x="5580112" y="1196752"/>
            <a:ext cx="1944216" cy="216024"/>
          </a:xfrm>
          <a:prstGeom prst="rect">
            <a:avLst/>
          </a:prstGeom>
          <a:solidFill>
            <a:schemeClr val="tx1">
              <a:lumMod val="50000"/>
            </a:schemeClr>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auto">
              <a:spcBef>
                <a:spcPts val="0"/>
              </a:spcBef>
              <a:spcAft>
                <a:spcPts val="0"/>
              </a:spcAft>
              <a:defRPr/>
            </a:pPr>
            <a:r>
              <a:rPr lang="fr-FR" sz="1300" b="1" dirty="0">
                <a:solidFill>
                  <a:schemeClr val="bg1"/>
                </a:solidFill>
              </a:rPr>
              <a:t>NOTE D’IMAGE GLOBALE</a:t>
            </a:r>
          </a:p>
        </p:txBody>
      </p:sp>
      <p:sp>
        <p:nvSpPr>
          <p:cNvPr id="18" name="Rectangle 17"/>
          <p:cNvSpPr/>
          <p:nvPr/>
        </p:nvSpPr>
        <p:spPr>
          <a:xfrm>
            <a:off x="3635896" y="3501008"/>
            <a:ext cx="1944216" cy="227102"/>
          </a:xfrm>
          <a:prstGeom prst="rect">
            <a:avLst/>
          </a:prstGeom>
          <a:solidFill>
            <a:schemeClr val="tx1">
              <a:lumMod val="50000"/>
            </a:schemeClr>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auto">
              <a:spcBef>
                <a:spcPts val="0"/>
              </a:spcBef>
              <a:spcAft>
                <a:spcPts val="0"/>
              </a:spcAft>
              <a:defRPr/>
            </a:pPr>
            <a:r>
              <a:rPr lang="fr-FR" sz="1300" b="1" dirty="0">
                <a:solidFill>
                  <a:schemeClr val="bg1"/>
                </a:solidFill>
              </a:rPr>
              <a:t>IMAGE</a:t>
            </a:r>
          </a:p>
        </p:txBody>
      </p:sp>
      <p:sp>
        <p:nvSpPr>
          <p:cNvPr id="19" name="ZoneTexte 18"/>
          <p:cNvSpPr txBox="1"/>
          <p:nvPr/>
        </p:nvSpPr>
        <p:spPr>
          <a:xfrm>
            <a:off x="1835150" y="3843338"/>
            <a:ext cx="7058025" cy="1816100"/>
          </a:xfrm>
          <a:prstGeom prst="rect">
            <a:avLst/>
          </a:prstGeom>
          <a:noFill/>
        </p:spPr>
        <p:txBody>
          <a:bodyPr>
            <a:spAutoFit/>
          </a:bodyPr>
          <a:lstStyle/>
          <a:p>
            <a:pPr fontAlgn="auto">
              <a:spcBef>
                <a:spcPts val="0"/>
              </a:spcBef>
              <a:spcAft>
                <a:spcPts val="0"/>
              </a:spcAft>
              <a:buClr>
                <a:schemeClr val="bg2">
                  <a:lumMod val="75000"/>
                </a:schemeClr>
              </a:buClr>
              <a:defRPr/>
            </a:pPr>
            <a:r>
              <a:rPr lang="fr-FR" sz="1400" dirty="0">
                <a:solidFill>
                  <a:schemeClr val="tx1">
                    <a:lumMod val="50000"/>
                  </a:schemeClr>
                </a:solidFill>
                <a:latin typeface="+mn-lt"/>
              </a:rPr>
              <a:t>C’est le </a:t>
            </a:r>
            <a:r>
              <a:rPr lang="fr-FR" sz="1400" b="1" dirty="0">
                <a:solidFill>
                  <a:schemeClr val="accent1">
                    <a:lumMod val="75000"/>
                  </a:schemeClr>
                </a:solidFill>
                <a:latin typeface="+mn-lt"/>
              </a:rPr>
              <a:t>département limousin perçu comme le plus dynamique par les Français </a:t>
            </a:r>
            <a:r>
              <a:rPr lang="fr-FR" sz="1400" dirty="0">
                <a:solidFill>
                  <a:schemeClr val="tx1">
                    <a:lumMod val="50000"/>
                  </a:schemeClr>
                </a:solidFill>
                <a:latin typeface="+mn-lt"/>
              </a:rPr>
              <a:t>: dynamique (6,7/10), partenariats développés (6,6), recherche et projets innovants soutenus (6,5), entreprises aux savoir-faire reconnus à l’international (6,5). </a:t>
            </a:r>
            <a:r>
              <a:rPr lang="fr-FR" sz="1400" b="1" dirty="0">
                <a:solidFill>
                  <a:schemeClr val="accent1">
                    <a:lumMod val="75000"/>
                  </a:schemeClr>
                </a:solidFill>
                <a:latin typeface="+mn-lt"/>
              </a:rPr>
              <a:t>Et ce </a:t>
            </a:r>
            <a:r>
              <a:rPr lang="fr-FR" sz="1400" b="1" dirty="0" err="1">
                <a:solidFill>
                  <a:schemeClr val="accent1">
                    <a:lumMod val="75000"/>
                  </a:schemeClr>
                </a:solidFill>
                <a:latin typeface="+mn-lt"/>
              </a:rPr>
              <a:t>lead</a:t>
            </a:r>
            <a:r>
              <a:rPr lang="fr-FR" sz="1400" b="1" dirty="0">
                <a:solidFill>
                  <a:schemeClr val="accent1">
                    <a:lumMod val="75000"/>
                  </a:schemeClr>
                </a:solidFill>
                <a:latin typeface="+mn-lt"/>
              </a:rPr>
              <a:t> se renforce auprès des Limousins</a:t>
            </a:r>
            <a:r>
              <a:rPr lang="fr-FR" sz="1400" dirty="0">
                <a:solidFill>
                  <a:schemeClr val="tx1">
                    <a:lumMod val="50000"/>
                  </a:schemeClr>
                </a:solidFill>
                <a:latin typeface="+mn-lt"/>
              </a:rPr>
              <a:t> sur deux dimensions : dynamique (7,5) et recherche et projets innovants soutenus (6,8).</a:t>
            </a:r>
          </a:p>
          <a:p>
            <a:pPr fontAlgn="auto">
              <a:spcBef>
                <a:spcPts val="0"/>
              </a:spcBef>
              <a:spcAft>
                <a:spcPts val="0"/>
              </a:spcAft>
              <a:buClr>
                <a:schemeClr val="bg2">
                  <a:lumMod val="75000"/>
                </a:schemeClr>
              </a:buClr>
              <a:defRPr/>
            </a:pPr>
            <a:r>
              <a:rPr lang="fr-FR" sz="1400" dirty="0">
                <a:solidFill>
                  <a:schemeClr val="tx1">
                    <a:lumMod val="50000"/>
                  </a:schemeClr>
                </a:solidFill>
                <a:latin typeface="+mn-lt"/>
              </a:rPr>
              <a:t>Sans obtenir le meilleur score, </a:t>
            </a:r>
            <a:r>
              <a:rPr lang="fr-FR" sz="1400" b="1" dirty="0">
                <a:solidFill>
                  <a:schemeClr val="accent1">
                    <a:lumMod val="75000"/>
                  </a:schemeClr>
                </a:solidFill>
                <a:latin typeface="+mn-lt"/>
              </a:rPr>
              <a:t>la Haute-Vienne est perçu touristique et en progression </a:t>
            </a:r>
            <a:r>
              <a:rPr lang="fr-FR" sz="1400" dirty="0">
                <a:solidFill>
                  <a:schemeClr val="tx1">
                    <a:lumMod val="50000"/>
                  </a:schemeClr>
                </a:solidFill>
                <a:latin typeface="+mn-lt"/>
              </a:rPr>
              <a:t>sur les dimensions de </a:t>
            </a:r>
            <a:r>
              <a:rPr lang="fr-FR" sz="1400" b="1" dirty="0">
                <a:solidFill>
                  <a:schemeClr val="accent1">
                    <a:lumMod val="75000"/>
                  </a:schemeClr>
                </a:solidFill>
                <a:latin typeface="+mn-lt"/>
              </a:rPr>
              <a:t>rapport qualité-prix</a:t>
            </a:r>
            <a:r>
              <a:rPr lang="fr-FR" sz="1400" dirty="0">
                <a:solidFill>
                  <a:schemeClr val="tx1">
                    <a:lumMod val="50000"/>
                  </a:schemeClr>
                </a:solidFill>
                <a:latin typeface="+mn-lt"/>
              </a:rPr>
              <a:t>, de </a:t>
            </a:r>
            <a:r>
              <a:rPr lang="fr-FR" sz="1400" b="1" dirty="0">
                <a:solidFill>
                  <a:schemeClr val="accent1">
                    <a:lumMod val="75000"/>
                  </a:schemeClr>
                </a:solidFill>
                <a:latin typeface="+mn-lt"/>
              </a:rPr>
              <a:t>qualité d’hébergement </a:t>
            </a:r>
            <a:r>
              <a:rPr lang="fr-FR" sz="1400" dirty="0">
                <a:solidFill>
                  <a:schemeClr val="tx1">
                    <a:lumMod val="50000"/>
                  </a:schemeClr>
                </a:solidFill>
                <a:latin typeface="+mn-lt"/>
              </a:rPr>
              <a:t>et de diversité des activités sportives proposées</a:t>
            </a:r>
          </a:p>
        </p:txBody>
      </p:sp>
      <p:sp>
        <p:nvSpPr>
          <p:cNvPr id="20" name="ZoneTexte 19"/>
          <p:cNvSpPr txBox="1"/>
          <p:nvPr/>
        </p:nvSpPr>
        <p:spPr>
          <a:xfrm>
            <a:off x="1835150" y="5643563"/>
            <a:ext cx="7058025" cy="954087"/>
          </a:xfrm>
          <a:prstGeom prst="rect">
            <a:avLst/>
          </a:prstGeom>
          <a:noFill/>
        </p:spPr>
        <p:txBody>
          <a:bodyPr>
            <a:spAutoFit/>
          </a:bodyPr>
          <a:lstStyle/>
          <a:p>
            <a:pPr fontAlgn="auto">
              <a:spcBef>
                <a:spcPts val="0"/>
              </a:spcBef>
              <a:spcAft>
                <a:spcPts val="0"/>
              </a:spcAft>
              <a:buClr>
                <a:schemeClr val="bg2">
                  <a:lumMod val="75000"/>
                </a:schemeClr>
              </a:buClr>
              <a:defRPr/>
            </a:pPr>
            <a:r>
              <a:rPr lang="fr-FR" sz="1400" dirty="0">
                <a:solidFill>
                  <a:schemeClr val="tx1">
                    <a:lumMod val="50000"/>
                  </a:schemeClr>
                </a:solidFill>
                <a:latin typeface="+mn-lt"/>
              </a:rPr>
              <a:t>C’est le département du Limousin </a:t>
            </a:r>
            <a:r>
              <a:rPr lang="fr-FR" sz="1400" b="1" dirty="0">
                <a:solidFill>
                  <a:srgbClr val="C00000"/>
                </a:solidFill>
                <a:latin typeface="+mn-lt"/>
              </a:rPr>
              <a:t>le moins présent sur les dimensions Nature et Ressourcement</a:t>
            </a:r>
            <a:r>
              <a:rPr lang="fr-FR" sz="1400" dirty="0">
                <a:solidFill>
                  <a:srgbClr val="C00000"/>
                </a:solidFill>
                <a:latin typeface="+mn-lt"/>
              </a:rPr>
              <a:t> </a:t>
            </a:r>
            <a:r>
              <a:rPr lang="fr-FR" sz="1400" dirty="0">
                <a:solidFill>
                  <a:schemeClr val="tx1">
                    <a:lumMod val="50000"/>
                  </a:schemeClr>
                </a:solidFill>
                <a:latin typeface="+mn-lt"/>
              </a:rPr>
              <a:t>auprès des Français mais  conserve tout de même de bonnes notes sur ces dimensions</a:t>
            </a:r>
            <a:r>
              <a:rPr lang="fr-FR" sz="1400" dirty="0">
                <a:solidFill>
                  <a:srgbClr val="C00000"/>
                </a:solidFill>
                <a:latin typeface="+mn-lt"/>
              </a:rPr>
              <a:t> </a:t>
            </a:r>
            <a:r>
              <a:rPr lang="fr-FR" sz="1400" dirty="0">
                <a:solidFill>
                  <a:schemeClr val="tx1">
                    <a:lumMod val="50000"/>
                  </a:schemeClr>
                </a:solidFill>
                <a:latin typeface="+mn-lt"/>
              </a:rPr>
              <a:t>: où l’on vit simplement (7,5/10), nature préservée (7,5), où l’on se ressource (7,3).</a:t>
            </a:r>
            <a:r>
              <a:rPr lang="fr-FR" sz="1400" b="1" dirty="0">
                <a:solidFill>
                  <a:srgbClr val="C00000"/>
                </a:solidFill>
                <a:latin typeface="+mn-lt"/>
              </a:rPr>
              <a:t>  </a:t>
            </a:r>
            <a:r>
              <a:rPr lang="fr-FR" sz="1400" dirty="0">
                <a:solidFill>
                  <a:schemeClr val="tx1">
                    <a:lumMod val="50000"/>
                  </a:schemeClr>
                </a:solidFill>
                <a:latin typeface="+mn-lt"/>
              </a:rPr>
              <a:t>Ce positionnement moins Nature se confirme auprès des Limousins.</a:t>
            </a:r>
          </a:p>
        </p:txBody>
      </p:sp>
      <p:sp>
        <p:nvSpPr>
          <p:cNvPr id="21" name="Rectangle 20"/>
          <p:cNvSpPr/>
          <p:nvPr/>
        </p:nvSpPr>
        <p:spPr>
          <a:xfrm>
            <a:off x="755650" y="73025"/>
            <a:ext cx="8280400" cy="863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5" name="ZoneTexte 24"/>
          <p:cNvSpPr txBox="1"/>
          <p:nvPr/>
        </p:nvSpPr>
        <p:spPr>
          <a:xfrm>
            <a:off x="1116013" y="1609725"/>
            <a:ext cx="2232025" cy="1693863"/>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400" b="1" dirty="0">
                <a:solidFill>
                  <a:srgbClr val="00BCE4"/>
                </a:solidFill>
                <a:latin typeface="+mn-lt"/>
              </a:rPr>
              <a:t>Département limousin le moins connu des Français, mais le plus connu des Limousins</a:t>
            </a:r>
          </a:p>
          <a:p>
            <a:pPr marL="180975" indent="-180975" fontAlgn="auto">
              <a:spcBef>
                <a:spcPts val="0"/>
              </a:spcBef>
              <a:spcAft>
                <a:spcPts val="0"/>
              </a:spcAft>
              <a:buClr>
                <a:schemeClr val="bg2">
                  <a:lumMod val="75000"/>
                </a:schemeClr>
              </a:buClr>
              <a:buFontTx/>
              <a:buChar char="-"/>
              <a:defRPr/>
            </a:pPr>
            <a:r>
              <a:rPr lang="fr-FR" sz="1200" dirty="0">
                <a:solidFill>
                  <a:schemeClr val="tx1">
                    <a:lumMod val="50000"/>
                  </a:schemeClr>
                </a:solidFill>
                <a:latin typeface="+mn-lt"/>
              </a:rPr>
              <a:t>Seul 1 français sur 2 connait le département</a:t>
            </a:r>
          </a:p>
          <a:p>
            <a:pPr marL="180975" indent="-180975" fontAlgn="auto">
              <a:spcBef>
                <a:spcPts val="0"/>
              </a:spcBef>
              <a:spcAft>
                <a:spcPts val="0"/>
              </a:spcAft>
              <a:buClr>
                <a:schemeClr val="bg2">
                  <a:lumMod val="75000"/>
                </a:schemeClr>
              </a:buClr>
              <a:buFontTx/>
              <a:buChar char="-"/>
              <a:defRPr/>
            </a:pPr>
            <a:r>
              <a:rPr lang="fr-FR" sz="1200" dirty="0">
                <a:solidFill>
                  <a:schemeClr val="tx1">
                    <a:lumMod val="50000"/>
                  </a:schemeClr>
                </a:solidFill>
                <a:latin typeface="+mn-lt"/>
              </a:rPr>
              <a:t>Mais plus de 4 Limousins sur 5 déclarent bien le connaître</a:t>
            </a:r>
          </a:p>
        </p:txBody>
      </p:sp>
      <p:sp>
        <p:nvSpPr>
          <p:cNvPr id="26" name="ZoneTexte 25"/>
          <p:cNvSpPr txBox="1"/>
          <p:nvPr/>
        </p:nvSpPr>
        <p:spPr>
          <a:xfrm>
            <a:off x="5940425" y="1700213"/>
            <a:ext cx="2879725" cy="1169987"/>
          </a:xfrm>
          <a:prstGeom prst="rect">
            <a:avLst/>
          </a:prstGeom>
          <a:noFill/>
        </p:spPr>
        <p:txBody>
          <a:bodyPr>
            <a:spAutoFit/>
          </a:bodyPr>
          <a:lstStyle/>
          <a:p>
            <a:pPr fontAlgn="auto">
              <a:spcBef>
                <a:spcPts val="0"/>
              </a:spcBef>
              <a:spcAft>
                <a:spcPts val="0"/>
              </a:spcAft>
              <a:buClr>
                <a:schemeClr val="bg2">
                  <a:lumMod val="75000"/>
                </a:schemeClr>
              </a:buClr>
              <a:defRPr/>
            </a:pPr>
            <a:r>
              <a:rPr lang="fr-FR" sz="1400" b="1" dirty="0">
                <a:solidFill>
                  <a:srgbClr val="00BCE4"/>
                </a:solidFill>
                <a:latin typeface="+mn-lt"/>
              </a:rPr>
              <a:t>Le département obtient la même note d’image globale que la région </a:t>
            </a:r>
            <a:r>
              <a:rPr lang="fr-FR" sz="1400" dirty="0">
                <a:solidFill>
                  <a:schemeClr val="tx1">
                    <a:lumMod val="50000"/>
                  </a:schemeClr>
                </a:solidFill>
                <a:latin typeface="+mn-lt"/>
              </a:rPr>
              <a:t>(7,2/10); et est significativement mieux évalué par les Limousins (7,7/10).</a:t>
            </a:r>
          </a:p>
        </p:txBody>
      </p:sp>
      <p:pic>
        <p:nvPicPr>
          <p:cNvPr id="222232" name="Image 26" descr="logo haute vienne.jpg"/>
          <p:cNvPicPr>
            <a:picLocks noChangeAspect="1"/>
          </p:cNvPicPr>
          <p:nvPr/>
        </p:nvPicPr>
        <p:blipFill>
          <a:blip r:embed="rId6"/>
          <a:srcRect b="12421"/>
          <a:stretch>
            <a:fillRect/>
          </a:stretch>
        </p:blipFill>
        <p:spPr bwMode="auto">
          <a:xfrm>
            <a:off x="7885113" y="115888"/>
            <a:ext cx="958850" cy="755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50825" y="5553075"/>
            <a:ext cx="8172450" cy="1444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Récapitulatif des notoriétés</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ADAB8B2C-B7C3-40DF-AB66-C7AFAB75F0F8}" type="slidenum">
              <a:rPr lang="fr-FR"/>
              <a:pPr>
                <a:defRPr/>
              </a:pPr>
              <a:t>15</a:t>
            </a:fld>
            <a:endParaRPr lang="fr-FR"/>
          </a:p>
        </p:txBody>
      </p:sp>
      <p:sp>
        <p:nvSpPr>
          <p:cNvPr id="17" name="Espace réservé du texte 4"/>
          <p:cNvSpPr txBox="1">
            <a:spLocks/>
          </p:cNvSpPr>
          <p:nvPr>
            <p:custDataLst>
              <p:tags r:id="rId2"/>
            </p:custDataLst>
          </p:nvPr>
        </p:nvSpPr>
        <p:spPr>
          <a:xfrm>
            <a:off x="7668344" y="6093296"/>
            <a:ext cx="1368152" cy="306467"/>
          </a:xfrm>
          <a:prstGeom prst="roundRect">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Totale </a:t>
            </a:r>
            <a:endParaRPr lang="fr-FR" sz="1200" i="1" dirty="0">
              <a:solidFill>
                <a:srgbClr val="000000"/>
              </a:solidFill>
              <a:latin typeface="+mn-lt"/>
              <a:ea typeface="ＭＳ Ｐゴシック" pitchFamily="1" charset="-128"/>
              <a:cs typeface="Arial" pitchFamily="34" charset="0"/>
            </a:endParaRPr>
          </a:p>
        </p:txBody>
      </p:sp>
      <p:sp>
        <p:nvSpPr>
          <p:cNvPr id="19" name="Espace réservé du texte 4"/>
          <p:cNvSpPr txBox="1">
            <a:spLocks/>
          </p:cNvSpPr>
          <p:nvPr>
            <p:custDataLst>
              <p:tags r:id="rId3"/>
            </p:custDataLst>
          </p:nvPr>
        </p:nvSpPr>
        <p:spPr>
          <a:xfrm>
            <a:off x="4389884" y="1484784"/>
            <a:ext cx="1732384"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Total Limousins</a:t>
            </a:r>
            <a:endParaRPr lang="fr-FR" sz="1200" i="1" dirty="0">
              <a:solidFill>
                <a:schemeClr val="bg1"/>
              </a:solidFill>
              <a:latin typeface="+mn-lt"/>
              <a:ea typeface="ＭＳ Ｐゴシック" pitchFamily="1" charset="-128"/>
              <a:cs typeface="Arial" pitchFamily="34" charset="0"/>
            </a:endParaRPr>
          </a:p>
        </p:txBody>
      </p:sp>
      <p:sp>
        <p:nvSpPr>
          <p:cNvPr id="20" name="Espace réservé du texte 4"/>
          <p:cNvSpPr txBox="1">
            <a:spLocks/>
          </p:cNvSpPr>
          <p:nvPr>
            <p:custDataLst>
              <p:tags r:id="rId4"/>
            </p:custDataLst>
          </p:nvPr>
        </p:nvSpPr>
        <p:spPr>
          <a:xfrm>
            <a:off x="1979712" y="1484784"/>
            <a:ext cx="1732384"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Total Français</a:t>
            </a:r>
            <a:endParaRPr lang="fr-FR" sz="1200" i="1" dirty="0">
              <a:solidFill>
                <a:schemeClr val="bg1"/>
              </a:solidFill>
              <a:latin typeface="+mn-lt"/>
              <a:ea typeface="ＭＳ Ｐゴシック" pitchFamily="1" charset="-128"/>
              <a:cs typeface="Arial" pitchFamily="34" charset="0"/>
            </a:endParaRPr>
          </a:p>
        </p:txBody>
      </p:sp>
      <p:sp>
        <p:nvSpPr>
          <p:cNvPr id="21" name="ZoneTexte 20"/>
          <p:cNvSpPr txBox="1"/>
          <p:nvPr/>
        </p:nvSpPr>
        <p:spPr>
          <a:xfrm>
            <a:off x="2551113" y="1773238"/>
            <a:ext cx="1152525"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1007</a:t>
            </a:r>
          </a:p>
        </p:txBody>
      </p:sp>
      <p:sp>
        <p:nvSpPr>
          <p:cNvPr id="22" name="ZoneTexte 21"/>
          <p:cNvSpPr txBox="1"/>
          <p:nvPr/>
        </p:nvSpPr>
        <p:spPr>
          <a:xfrm>
            <a:off x="4970463" y="1773238"/>
            <a:ext cx="1152525"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297</a:t>
            </a:r>
          </a:p>
        </p:txBody>
      </p:sp>
      <p:sp>
        <p:nvSpPr>
          <p:cNvPr id="13" name="Espace réservé du texte 4"/>
          <p:cNvSpPr txBox="1">
            <a:spLocks/>
          </p:cNvSpPr>
          <p:nvPr>
            <p:custDataLst>
              <p:tags r:id="rId5"/>
            </p:custDataLst>
          </p:nvPr>
        </p:nvSpPr>
        <p:spPr>
          <a:xfrm>
            <a:off x="6800056" y="1484784"/>
            <a:ext cx="1732384" cy="323984"/>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Total Familles</a:t>
            </a:r>
            <a:endParaRPr lang="fr-FR" sz="1200" i="1" dirty="0">
              <a:solidFill>
                <a:schemeClr val="bg1"/>
              </a:solidFill>
              <a:latin typeface="+mn-lt"/>
              <a:ea typeface="ＭＳ Ｐゴシック" pitchFamily="1" charset="-128"/>
              <a:cs typeface="Arial" pitchFamily="34" charset="0"/>
            </a:endParaRPr>
          </a:p>
        </p:txBody>
      </p:sp>
      <p:sp>
        <p:nvSpPr>
          <p:cNvPr id="16" name="ZoneTexte 15"/>
          <p:cNvSpPr txBox="1"/>
          <p:nvPr/>
        </p:nvSpPr>
        <p:spPr>
          <a:xfrm>
            <a:off x="7380288" y="1773238"/>
            <a:ext cx="1152525"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327</a:t>
            </a:r>
          </a:p>
        </p:txBody>
      </p:sp>
      <p:graphicFrame>
        <p:nvGraphicFramePr>
          <p:cNvPr id="65556" name="Graphique 22"/>
          <p:cNvGraphicFramePr>
            <a:graphicFrameLocks/>
          </p:cNvGraphicFramePr>
          <p:nvPr/>
        </p:nvGraphicFramePr>
        <p:xfrm>
          <a:off x="4321175" y="1989138"/>
          <a:ext cx="2374900" cy="3960812"/>
        </p:xfrm>
        <a:graphic>
          <a:graphicData uri="http://schemas.openxmlformats.org/presentationml/2006/ole">
            <mc:AlternateContent xmlns:mc="http://schemas.openxmlformats.org/markup-compatibility/2006">
              <mc:Choice xmlns:v="urn:schemas-microsoft-com:vml" Requires="v">
                <p:oleObj spid="_x0000_s65559" r:id="rId8" imgW="2377646" imgH="3962743" progId="Excel.Chart.8">
                  <p:embed/>
                </p:oleObj>
              </mc:Choice>
              <mc:Fallback>
                <p:oleObj r:id="rId8" imgW="2377646" imgH="3962743" progId="Excel.Chart.8">
                  <p:embed/>
                  <p:pic>
                    <p:nvPicPr>
                      <p:cNvPr id="0" name="Graphique 2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1175" y="1989138"/>
                        <a:ext cx="2374900" cy="3960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57" name="Graphique 23"/>
          <p:cNvGraphicFramePr>
            <a:graphicFrameLocks/>
          </p:cNvGraphicFramePr>
          <p:nvPr/>
        </p:nvGraphicFramePr>
        <p:xfrm>
          <a:off x="0" y="1989138"/>
          <a:ext cx="4643438" cy="3960812"/>
        </p:xfrm>
        <a:graphic>
          <a:graphicData uri="http://schemas.openxmlformats.org/presentationml/2006/ole">
            <mc:AlternateContent xmlns:mc="http://schemas.openxmlformats.org/markup-compatibility/2006">
              <mc:Choice xmlns:v="urn:schemas-microsoft-com:vml" Requires="v">
                <p:oleObj spid="_x0000_s65560" r:id="rId10" imgW="4645555" imgH="3962743" progId="Excel.Chart.8">
                  <p:embed/>
                </p:oleObj>
              </mc:Choice>
              <mc:Fallback>
                <p:oleObj r:id="rId10" imgW="4645555" imgH="3962743" progId="Excel.Chart.8">
                  <p:embed/>
                  <p:pic>
                    <p:nvPicPr>
                      <p:cNvPr id="0" name="Graphique 23"/>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989138"/>
                        <a:ext cx="4643438" cy="3960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58" name="Graphique 24"/>
          <p:cNvGraphicFramePr>
            <a:graphicFrameLocks/>
          </p:cNvGraphicFramePr>
          <p:nvPr/>
        </p:nvGraphicFramePr>
        <p:xfrm>
          <a:off x="6804025" y="1989138"/>
          <a:ext cx="2376488" cy="3960812"/>
        </p:xfrm>
        <a:graphic>
          <a:graphicData uri="http://schemas.openxmlformats.org/presentationml/2006/ole">
            <mc:AlternateContent xmlns:mc="http://schemas.openxmlformats.org/markup-compatibility/2006">
              <mc:Choice xmlns:v="urn:schemas-microsoft-com:vml" Requires="v">
                <p:oleObj spid="_x0000_s65561" r:id="rId12" imgW="2377646" imgH="3962743" progId="Excel.Chart.8">
                  <p:embed/>
                </p:oleObj>
              </mc:Choice>
              <mc:Fallback>
                <p:oleObj r:id="rId12" imgW="2377646" imgH="3962743" progId="Excel.Chart.8">
                  <p:embed/>
                  <p:pic>
                    <p:nvPicPr>
                      <p:cNvPr id="0" name="Graphique 24"/>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04025" y="1989138"/>
                        <a:ext cx="2376488" cy="3960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7" name="Image 26" descr="region Limousin.jpg"/>
          <p:cNvPicPr>
            <a:picLocks noChangeAspect="1"/>
          </p:cNvPicPr>
          <p:nvPr/>
        </p:nvPicPr>
        <p:blipFill>
          <a:blip r:embed="rId14"/>
          <a:stretch>
            <a:fillRect/>
          </a:stretch>
        </p:blipFill>
        <p:spPr>
          <a:xfrm>
            <a:off x="250825" y="5516563"/>
            <a:ext cx="163513" cy="215900"/>
          </a:xfrm>
          <a:prstGeom prst="rect">
            <a:avLst/>
          </a:prstGeom>
          <a:ln>
            <a:solidFill>
              <a:schemeClr val="tx1">
                <a:lumMod val="50000"/>
              </a:schemeClr>
            </a:solidFill>
          </a:ln>
        </p:spPr>
      </p:pic>
      <p:grpSp>
        <p:nvGrpSpPr>
          <p:cNvPr id="65560" name="Groupe 17"/>
          <p:cNvGrpSpPr>
            <a:grpSpLocks/>
          </p:cNvGrpSpPr>
          <p:nvPr/>
        </p:nvGrpSpPr>
        <p:grpSpPr bwMode="auto">
          <a:xfrm>
            <a:off x="3995738" y="6376988"/>
            <a:ext cx="2592387" cy="508000"/>
            <a:chOff x="3996061" y="6453336"/>
            <a:chExt cx="2592163" cy="507831"/>
          </a:xfrm>
        </p:grpSpPr>
        <p:sp>
          <p:nvSpPr>
            <p:cNvPr id="28" name="Ellipse 27"/>
            <p:cNvSpPr/>
            <p:nvPr/>
          </p:nvSpPr>
          <p:spPr>
            <a:xfrm>
              <a:off x="3996061" y="6496184"/>
              <a:ext cx="360331" cy="288829"/>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9" name="Ellipse 28"/>
            <p:cNvSpPr/>
            <p:nvPr/>
          </p:nvSpPr>
          <p:spPr>
            <a:xfrm>
              <a:off x="4148448" y="6524749"/>
              <a:ext cx="360331" cy="288829"/>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0" name="ZoneTexte 29"/>
            <p:cNvSpPr txBox="1"/>
            <p:nvPr/>
          </p:nvSpPr>
          <p:spPr>
            <a:xfrm>
              <a:off x="4508779" y="6453336"/>
              <a:ext cx="2079445" cy="507831"/>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la sous-cible et les Français uniquement sur la notoriété globale</a:t>
              </a:r>
            </a:p>
          </p:txBody>
        </p:sp>
      </p:grpSp>
      <p:sp>
        <p:nvSpPr>
          <p:cNvPr id="32" name="Ellipse 31"/>
          <p:cNvSpPr/>
          <p:nvPr/>
        </p:nvSpPr>
        <p:spPr>
          <a:xfrm>
            <a:off x="5508625" y="2060575"/>
            <a:ext cx="358775"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3" name="Ellipse 32"/>
          <p:cNvSpPr/>
          <p:nvPr/>
        </p:nvSpPr>
        <p:spPr>
          <a:xfrm>
            <a:off x="5435600" y="3068638"/>
            <a:ext cx="360363"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4" name="Ellipse 33"/>
          <p:cNvSpPr/>
          <p:nvPr/>
        </p:nvSpPr>
        <p:spPr>
          <a:xfrm>
            <a:off x="5364163" y="3789363"/>
            <a:ext cx="360362"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5" name="Ellipse 34"/>
          <p:cNvSpPr/>
          <p:nvPr/>
        </p:nvSpPr>
        <p:spPr>
          <a:xfrm>
            <a:off x="5292725" y="3933825"/>
            <a:ext cx="358775"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6" name="Ellipse 35"/>
          <p:cNvSpPr/>
          <p:nvPr/>
        </p:nvSpPr>
        <p:spPr>
          <a:xfrm>
            <a:off x="5292725" y="4652963"/>
            <a:ext cx="358775"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7" name="Ellipse 36"/>
          <p:cNvSpPr/>
          <p:nvPr/>
        </p:nvSpPr>
        <p:spPr>
          <a:xfrm>
            <a:off x="5219700" y="5005388"/>
            <a:ext cx="360363"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8" name="Ellipse 37"/>
          <p:cNvSpPr/>
          <p:nvPr/>
        </p:nvSpPr>
        <p:spPr>
          <a:xfrm>
            <a:off x="5219700" y="5157788"/>
            <a:ext cx="360363"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9" name="Ellipse 38"/>
          <p:cNvSpPr/>
          <p:nvPr/>
        </p:nvSpPr>
        <p:spPr>
          <a:xfrm>
            <a:off x="5219700" y="5373688"/>
            <a:ext cx="360363"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0" name="Ellipse 39"/>
          <p:cNvSpPr/>
          <p:nvPr/>
        </p:nvSpPr>
        <p:spPr>
          <a:xfrm>
            <a:off x="5219700" y="5661025"/>
            <a:ext cx="360363"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1" name="Ellipse 40"/>
          <p:cNvSpPr/>
          <p:nvPr/>
        </p:nvSpPr>
        <p:spPr>
          <a:xfrm>
            <a:off x="5651500" y="3276600"/>
            <a:ext cx="360363" cy="215900"/>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2" name="Ellipse 41"/>
          <p:cNvSpPr/>
          <p:nvPr/>
        </p:nvSpPr>
        <p:spPr>
          <a:xfrm>
            <a:off x="5580063" y="3429000"/>
            <a:ext cx="360362" cy="215900"/>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3" name="Ellipse 42"/>
          <p:cNvSpPr/>
          <p:nvPr/>
        </p:nvSpPr>
        <p:spPr>
          <a:xfrm>
            <a:off x="5580063" y="4437063"/>
            <a:ext cx="360362" cy="215900"/>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4" name="Ellipse 43"/>
          <p:cNvSpPr/>
          <p:nvPr/>
        </p:nvSpPr>
        <p:spPr>
          <a:xfrm>
            <a:off x="5867400" y="5516563"/>
            <a:ext cx="433388"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5" name="Ellipse 44"/>
          <p:cNvSpPr/>
          <p:nvPr/>
        </p:nvSpPr>
        <p:spPr>
          <a:xfrm>
            <a:off x="8020050" y="2060575"/>
            <a:ext cx="360363"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6" name="Ellipse 45"/>
          <p:cNvSpPr/>
          <p:nvPr/>
        </p:nvSpPr>
        <p:spPr>
          <a:xfrm>
            <a:off x="7885113" y="3429000"/>
            <a:ext cx="358775"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7" name="Ellipse 46"/>
          <p:cNvSpPr/>
          <p:nvPr/>
        </p:nvSpPr>
        <p:spPr>
          <a:xfrm>
            <a:off x="7812088" y="3933825"/>
            <a:ext cx="360362"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8" name="Ellipse 47"/>
          <p:cNvSpPr/>
          <p:nvPr/>
        </p:nvSpPr>
        <p:spPr>
          <a:xfrm>
            <a:off x="8027988" y="2205038"/>
            <a:ext cx="360362"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9" name="Ellipse 48"/>
          <p:cNvSpPr/>
          <p:nvPr/>
        </p:nvSpPr>
        <p:spPr>
          <a:xfrm>
            <a:off x="7875588" y="2708275"/>
            <a:ext cx="360362"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0" name="Ellipse 49"/>
          <p:cNvSpPr/>
          <p:nvPr/>
        </p:nvSpPr>
        <p:spPr>
          <a:xfrm>
            <a:off x="7812088" y="5157788"/>
            <a:ext cx="360362"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1" name="Ellipse 50"/>
          <p:cNvSpPr/>
          <p:nvPr/>
        </p:nvSpPr>
        <p:spPr>
          <a:xfrm>
            <a:off x="7885113" y="2924175"/>
            <a:ext cx="358775" cy="21748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2" name="Ellipse 51"/>
          <p:cNvSpPr/>
          <p:nvPr/>
        </p:nvSpPr>
        <p:spPr>
          <a:xfrm>
            <a:off x="7812088" y="4797425"/>
            <a:ext cx="360362"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3" name="Ellipse 52"/>
          <p:cNvSpPr/>
          <p:nvPr/>
        </p:nvSpPr>
        <p:spPr>
          <a:xfrm>
            <a:off x="7812088" y="4437063"/>
            <a:ext cx="360362"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4" name="Ellipse 53"/>
          <p:cNvSpPr/>
          <p:nvPr/>
        </p:nvSpPr>
        <p:spPr>
          <a:xfrm>
            <a:off x="7812088" y="5516563"/>
            <a:ext cx="360362"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 name="ZoneTexte 4"/>
          <p:cNvSpPr txBox="1"/>
          <p:nvPr/>
        </p:nvSpPr>
        <p:spPr>
          <a:xfrm>
            <a:off x="1758950" y="5876925"/>
            <a:ext cx="2165350" cy="231775"/>
          </a:xfrm>
          <a:prstGeom prst="rect">
            <a:avLst/>
          </a:prstGeom>
          <a:noFill/>
        </p:spPr>
        <p:txBody>
          <a:bodyPr>
            <a:spAutoFit/>
          </a:bodyPr>
          <a:lstStyle/>
          <a:p>
            <a:pPr fontAlgn="auto">
              <a:spcBef>
                <a:spcPts val="0"/>
              </a:spcBef>
              <a:spcAft>
                <a:spcPts val="0"/>
              </a:spcAft>
              <a:buClr>
                <a:schemeClr val="bg2">
                  <a:lumMod val="75000"/>
                </a:schemeClr>
              </a:buClr>
              <a:defRPr/>
            </a:pPr>
            <a:r>
              <a:rPr lang="fr-FR" sz="900" b="1" dirty="0">
                <a:solidFill>
                  <a:schemeClr val="accent3">
                    <a:lumMod val="50000"/>
                  </a:schemeClr>
                </a:solidFill>
                <a:latin typeface="+mn-lt"/>
              </a:rPr>
              <a:t>TOM</a:t>
            </a:r>
            <a:r>
              <a:rPr lang="fr-FR" sz="900" dirty="0">
                <a:solidFill>
                  <a:schemeClr val="tx1">
                    <a:lumMod val="50000"/>
                  </a:schemeClr>
                </a:solidFill>
                <a:latin typeface="+mn-lt"/>
              </a:rPr>
              <a:t>    </a:t>
            </a:r>
            <a:r>
              <a:rPr lang="fr-FR" sz="900" b="1" dirty="0">
                <a:solidFill>
                  <a:srgbClr val="00BCE4"/>
                </a:solidFill>
                <a:latin typeface="+mn-lt"/>
              </a:rPr>
              <a:t>Spontanée totale      </a:t>
            </a:r>
            <a:r>
              <a:rPr lang="fr-FR" sz="900" b="1" dirty="0">
                <a:solidFill>
                  <a:schemeClr val="tx1">
                    <a:lumMod val="50000"/>
                  </a:schemeClr>
                </a:solidFill>
                <a:latin typeface="+mn-lt"/>
              </a:rPr>
              <a:t>Globale</a:t>
            </a:r>
          </a:p>
        </p:txBody>
      </p:sp>
      <p:sp>
        <p:nvSpPr>
          <p:cNvPr id="55" name="ZoneTexte 54"/>
          <p:cNvSpPr txBox="1"/>
          <p:nvPr/>
        </p:nvSpPr>
        <p:spPr>
          <a:xfrm>
            <a:off x="4279900" y="5876925"/>
            <a:ext cx="2163763" cy="231775"/>
          </a:xfrm>
          <a:prstGeom prst="rect">
            <a:avLst/>
          </a:prstGeom>
          <a:noFill/>
        </p:spPr>
        <p:txBody>
          <a:bodyPr>
            <a:spAutoFit/>
          </a:bodyPr>
          <a:lstStyle/>
          <a:p>
            <a:pPr fontAlgn="auto">
              <a:spcBef>
                <a:spcPts val="0"/>
              </a:spcBef>
              <a:spcAft>
                <a:spcPts val="0"/>
              </a:spcAft>
              <a:buClr>
                <a:schemeClr val="bg2">
                  <a:lumMod val="75000"/>
                </a:schemeClr>
              </a:buClr>
              <a:defRPr/>
            </a:pPr>
            <a:r>
              <a:rPr lang="fr-FR" sz="900" b="1" dirty="0">
                <a:solidFill>
                  <a:schemeClr val="accent3">
                    <a:lumMod val="50000"/>
                  </a:schemeClr>
                </a:solidFill>
                <a:latin typeface="+mn-lt"/>
              </a:rPr>
              <a:t>TOM</a:t>
            </a:r>
            <a:r>
              <a:rPr lang="fr-FR" sz="900" dirty="0">
                <a:solidFill>
                  <a:schemeClr val="tx1">
                    <a:lumMod val="50000"/>
                  </a:schemeClr>
                </a:solidFill>
                <a:latin typeface="+mn-lt"/>
              </a:rPr>
              <a:t>    </a:t>
            </a:r>
            <a:r>
              <a:rPr lang="fr-FR" sz="900" b="1" dirty="0">
                <a:solidFill>
                  <a:srgbClr val="00BCE4"/>
                </a:solidFill>
                <a:latin typeface="+mn-lt"/>
              </a:rPr>
              <a:t>Spontanée totale      </a:t>
            </a:r>
            <a:r>
              <a:rPr lang="fr-FR" sz="900" b="1" dirty="0">
                <a:solidFill>
                  <a:schemeClr val="tx1">
                    <a:lumMod val="50000"/>
                  </a:schemeClr>
                </a:solidFill>
                <a:latin typeface="+mn-lt"/>
              </a:rPr>
              <a:t>Globale</a:t>
            </a:r>
          </a:p>
        </p:txBody>
      </p:sp>
      <p:sp>
        <p:nvSpPr>
          <p:cNvPr id="56" name="ZoneTexte 55"/>
          <p:cNvSpPr txBox="1"/>
          <p:nvPr/>
        </p:nvSpPr>
        <p:spPr>
          <a:xfrm>
            <a:off x="6727825" y="5876925"/>
            <a:ext cx="2165350" cy="231775"/>
          </a:xfrm>
          <a:prstGeom prst="rect">
            <a:avLst/>
          </a:prstGeom>
          <a:noFill/>
        </p:spPr>
        <p:txBody>
          <a:bodyPr>
            <a:spAutoFit/>
          </a:bodyPr>
          <a:lstStyle/>
          <a:p>
            <a:pPr fontAlgn="auto">
              <a:spcBef>
                <a:spcPts val="0"/>
              </a:spcBef>
              <a:spcAft>
                <a:spcPts val="0"/>
              </a:spcAft>
              <a:buClr>
                <a:schemeClr val="bg2">
                  <a:lumMod val="75000"/>
                </a:schemeClr>
              </a:buClr>
              <a:defRPr/>
            </a:pPr>
            <a:r>
              <a:rPr lang="fr-FR" sz="900" b="1" dirty="0">
                <a:solidFill>
                  <a:schemeClr val="accent1">
                    <a:lumMod val="75000"/>
                  </a:schemeClr>
                </a:solidFill>
                <a:latin typeface="+mn-lt"/>
              </a:rPr>
              <a:t>TOM</a:t>
            </a:r>
            <a:r>
              <a:rPr lang="fr-FR" sz="900" dirty="0">
                <a:solidFill>
                  <a:schemeClr val="tx1">
                    <a:lumMod val="50000"/>
                  </a:schemeClr>
                </a:solidFill>
                <a:latin typeface="+mn-lt"/>
              </a:rPr>
              <a:t>    </a:t>
            </a:r>
            <a:r>
              <a:rPr lang="fr-FR" sz="900" b="1" dirty="0">
                <a:solidFill>
                  <a:srgbClr val="82B928"/>
                </a:solidFill>
                <a:latin typeface="+mn-lt"/>
              </a:rPr>
              <a:t>Spontanée totale      </a:t>
            </a:r>
            <a:r>
              <a:rPr lang="fr-FR" sz="900" b="1" dirty="0">
                <a:solidFill>
                  <a:schemeClr val="tx1">
                    <a:lumMod val="50000"/>
                  </a:schemeClr>
                </a:solidFill>
                <a:latin typeface="+mn-lt"/>
              </a:rPr>
              <a:t>Globale</a:t>
            </a:r>
          </a:p>
        </p:txBody>
      </p:sp>
      <p:sp>
        <p:nvSpPr>
          <p:cNvPr id="57" name="Ellipse 56"/>
          <p:cNvSpPr/>
          <p:nvPr/>
        </p:nvSpPr>
        <p:spPr>
          <a:xfrm>
            <a:off x="7885113" y="3581400"/>
            <a:ext cx="358775"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50825" y="4941888"/>
            <a:ext cx="8748713" cy="1793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pic>
        <p:nvPicPr>
          <p:cNvPr id="24" name="Image 23" descr="region Limousin.jpg"/>
          <p:cNvPicPr>
            <a:picLocks noChangeAspect="1"/>
          </p:cNvPicPr>
          <p:nvPr/>
        </p:nvPicPr>
        <p:blipFill>
          <a:blip r:embed="rId8"/>
          <a:stretch>
            <a:fillRect/>
          </a:stretch>
        </p:blipFill>
        <p:spPr>
          <a:xfrm>
            <a:off x="250825" y="4941888"/>
            <a:ext cx="163513" cy="215900"/>
          </a:xfrm>
          <a:prstGeom prst="rect">
            <a:avLst/>
          </a:prstGeom>
          <a:ln>
            <a:solidFill>
              <a:schemeClr val="tx1">
                <a:lumMod val="50000"/>
              </a:schemeClr>
            </a:solidFill>
          </a:ln>
        </p:spPr>
      </p:pic>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Notoriété Top of </a:t>
            </a:r>
            <a:r>
              <a:rPr lang="fr-FR" dirty="0" err="1" smtClean="0"/>
              <a:t>Mind</a:t>
            </a:r>
            <a:r>
              <a:rPr lang="fr-FR" dirty="0" smtClean="0"/>
              <a:t> </a:t>
            </a:r>
            <a:r>
              <a:rPr lang="fr-FR" sz="1600" dirty="0" smtClean="0"/>
              <a:t>(1</a:t>
            </a:r>
            <a:r>
              <a:rPr lang="fr-FR" sz="1600" baseline="30000" dirty="0" smtClean="0"/>
              <a:t>ère</a:t>
            </a:r>
            <a:r>
              <a:rPr lang="fr-FR" sz="1600" dirty="0" smtClean="0"/>
              <a:t> région présente à l’esprit)</a:t>
            </a:r>
            <a:endParaRPr lang="fr-FR" sz="16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4FE78BB5-F5F8-4B58-854F-902A810C04BA}" type="slidenum">
              <a:rPr lang="fr-FR"/>
              <a:pPr>
                <a:defRPr/>
              </a:pPr>
              <a:t>16</a:t>
            </a:fld>
            <a:endParaRPr lang="fr-FR"/>
          </a:p>
        </p:txBody>
      </p:sp>
      <p:sp>
        <p:nvSpPr>
          <p:cNvPr id="8" name="ZoneTexte 7"/>
          <p:cNvSpPr txBox="1"/>
          <p:nvPr/>
        </p:nvSpPr>
        <p:spPr>
          <a:xfrm>
            <a:off x="468313" y="6165850"/>
            <a:ext cx="8675687" cy="600075"/>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Q1reg</a:t>
            </a:r>
            <a:r>
              <a:rPr lang="fr-FR" sz="1100" dirty="0">
                <a:solidFill>
                  <a:schemeClr val="tx1">
                    <a:lumMod val="75000"/>
                  </a:schemeClr>
                </a:solidFill>
                <a:latin typeface="+mn-lt"/>
              </a:rPr>
              <a:t>. Nous allons maintenant parler des différentes régions de France. Quelles sont toutes les régions de France que vous connaissez ?</a:t>
            </a:r>
          </a:p>
          <a:p>
            <a:pPr fontAlgn="auto">
              <a:spcBef>
                <a:spcPts val="0"/>
              </a:spcBef>
              <a:spcAft>
                <a:spcPts val="0"/>
              </a:spcAft>
              <a:defRPr/>
            </a:pPr>
            <a:r>
              <a:rPr lang="fr-FR" sz="1100" dirty="0">
                <a:solidFill>
                  <a:schemeClr val="tx1">
                    <a:lumMod val="75000"/>
                  </a:schemeClr>
                </a:solidFill>
                <a:latin typeface="+mn-lt"/>
              </a:rPr>
              <a:t>Vous pouvez connaître une région parce que vous y habitez, vous y êtes déjà allé ou bien seulement parce que vous en avez entendu parlé.</a:t>
            </a:r>
          </a:p>
          <a:p>
            <a:pPr fontAlgn="auto">
              <a:spcBef>
                <a:spcPts val="0"/>
              </a:spcBef>
              <a:spcAft>
                <a:spcPts val="0"/>
              </a:spcAft>
              <a:defRPr/>
            </a:pPr>
            <a:endParaRPr lang="fr-FR" sz="1100" dirty="0">
              <a:solidFill>
                <a:schemeClr val="tx1">
                  <a:lumMod val="75000"/>
                </a:schemeClr>
              </a:solidFill>
              <a:latin typeface="+mn-lt"/>
            </a:endParaRPr>
          </a:p>
        </p:txBody>
      </p:sp>
      <p:sp>
        <p:nvSpPr>
          <p:cNvPr id="10" name="Espace réservé du texte 4"/>
          <p:cNvSpPr txBox="1">
            <a:spLocks/>
          </p:cNvSpPr>
          <p:nvPr>
            <p:custDataLst>
              <p:tags r:id="rId2"/>
            </p:custDataLst>
          </p:nvPr>
        </p:nvSpPr>
        <p:spPr>
          <a:xfrm>
            <a:off x="7668344" y="5877272"/>
            <a:ext cx="1368152" cy="306467"/>
          </a:xfrm>
          <a:prstGeom prst="roundRect">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Totale  </a:t>
            </a:r>
            <a:endParaRPr lang="fr-FR" sz="1200" i="1" dirty="0">
              <a:solidFill>
                <a:srgbClr val="000000"/>
              </a:solidFill>
              <a:latin typeface="+mn-lt"/>
              <a:ea typeface="ＭＳ Ｐゴシック" pitchFamily="1" charset="-128"/>
              <a:cs typeface="Arial" pitchFamily="34" charset="0"/>
            </a:endParaRPr>
          </a:p>
        </p:txBody>
      </p:sp>
      <p:graphicFrame>
        <p:nvGraphicFramePr>
          <p:cNvPr id="66570" name="Graphique 17"/>
          <p:cNvGraphicFramePr>
            <a:graphicFrameLocks/>
          </p:cNvGraphicFramePr>
          <p:nvPr/>
        </p:nvGraphicFramePr>
        <p:xfrm>
          <a:off x="-71438" y="1989138"/>
          <a:ext cx="4787901" cy="3671887"/>
        </p:xfrm>
        <a:graphic>
          <a:graphicData uri="http://schemas.openxmlformats.org/presentationml/2006/ole">
            <mc:AlternateContent xmlns:mc="http://schemas.openxmlformats.org/markup-compatibility/2006">
              <mc:Choice xmlns:v="urn:schemas-microsoft-com:vml" Requires="v">
                <p:oleObj spid="_x0000_s66586" r:id="rId9" imgW="4791871" imgH="3676207" progId="Excel.Chart.8">
                  <p:embed/>
                </p:oleObj>
              </mc:Choice>
              <mc:Fallback>
                <p:oleObj r:id="rId9" imgW="4791871" imgH="3676207" progId="Excel.Chart.8">
                  <p:embed/>
                  <p:pic>
                    <p:nvPicPr>
                      <p:cNvPr id="0" name="Graphique 17"/>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438" y="1989138"/>
                        <a:ext cx="4787901" cy="3671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Espace réservé du texte 4"/>
          <p:cNvSpPr txBox="1">
            <a:spLocks/>
          </p:cNvSpPr>
          <p:nvPr>
            <p:custDataLst>
              <p:tags r:id="rId3"/>
            </p:custDataLst>
          </p:nvPr>
        </p:nvSpPr>
        <p:spPr>
          <a:xfrm>
            <a:off x="4245868" y="1484784"/>
            <a:ext cx="1732384"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Total Limousins</a:t>
            </a:r>
            <a:endParaRPr lang="fr-FR" sz="1200" i="1" dirty="0">
              <a:solidFill>
                <a:schemeClr val="bg1"/>
              </a:solidFill>
              <a:latin typeface="+mn-lt"/>
              <a:ea typeface="ＭＳ Ｐゴシック" pitchFamily="1" charset="-128"/>
              <a:cs typeface="Arial" pitchFamily="34" charset="0"/>
            </a:endParaRPr>
          </a:p>
        </p:txBody>
      </p:sp>
      <p:sp>
        <p:nvSpPr>
          <p:cNvPr id="28" name="Espace réservé du texte 4"/>
          <p:cNvSpPr txBox="1">
            <a:spLocks/>
          </p:cNvSpPr>
          <p:nvPr>
            <p:custDataLst>
              <p:tags r:id="rId4"/>
            </p:custDataLst>
          </p:nvPr>
        </p:nvSpPr>
        <p:spPr>
          <a:xfrm>
            <a:off x="1979712" y="1484784"/>
            <a:ext cx="1732384"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Total Français</a:t>
            </a:r>
            <a:endParaRPr lang="fr-FR" sz="1200" i="1" dirty="0">
              <a:solidFill>
                <a:schemeClr val="bg1"/>
              </a:solidFill>
              <a:latin typeface="+mn-lt"/>
              <a:ea typeface="ＭＳ Ｐゴシック" pitchFamily="1" charset="-128"/>
              <a:cs typeface="Arial" pitchFamily="34" charset="0"/>
            </a:endParaRPr>
          </a:p>
        </p:txBody>
      </p:sp>
      <p:sp>
        <p:nvSpPr>
          <p:cNvPr id="29" name="ZoneTexte 28"/>
          <p:cNvSpPr txBox="1"/>
          <p:nvPr/>
        </p:nvSpPr>
        <p:spPr>
          <a:xfrm>
            <a:off x="2551113" y="1773238"/>
            <a:ext cx="1152525"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1007</a:t>
            </a:r>
          </a:p>
        </p:txBody>
      </p:sp>
      <p:sp>
        <p:nvSpPr>
          <p:cNvPr id="30" name="ZoneTexte 29"/>
          <p:cNvSpPr txBox="1"/>
          <p:nvPr/>
        </p:nvSpPr>
        <p:spPr>
          <a:xfrm>
            <a:off x="4826000" y="1773238"/>
            <a:ext cx="1152525"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297</a:t>
            </a:r>
          </a:p>
        </p:txBody>
      </p:sp>
      <p:sp>
        <p:nvSpPr>
          <p:cNvPr id="31" name="Espace réservé du texte 4"/>
          <p:cNvSpPr txBox="1">
            <a:spLocks/>
          </p:cNvSpPr>
          <p:nvPr>
            <p:custDataLst>
              <p:tags r:id="rId5"/>
            </p:custDataLst>
          </p:nvPr>
        </p:nvSpPr>
        <p:spPr>
          <a:xfrm>
            <a:off x="6516216" y="1484784"/>
            <a:ext cx="1732384" cy="323984"/>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Total Familles</a:t>
            </a:r>
            <a:endParaRPr lang="fr-FR" sz="1200" i="1" dirty="0">
              <a:solidFill>
                <a:schemeClr val="bg1"/>
              </a:solidFill>
              <a:latin typeface="+mn-lt"/>
              <a:ea typeface="ＭＳ Ｐゴシック" pitchFamily="1" charset="-128"/>
              <a:cs typeface="Arial" pitchFamily="34" charset="0"/>
            </a:endParaRPr>
          </a:p>
        </p:txBody>
      </p:sp>
      <p:sp>
        <p:nvSpPr>
          <p:cNvPr id="32" name="ZoneTexte 31"/>
          <p:cNvSpPr txBox="1"/>
          <p:nvPr/>
        </p:nvSpPr>
        <p:spPr>
          <a:xfrm>
            <a:off x="7096125" y="1773238"/>
            <a:ext cx="1152525"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327</a:t>
            </a:r>
          </a:p>
        </p:txBody>
      </p:sp>
      <p:graphicFrame>
        <p:nvGraphicFramePr>
          <p:cNvPr id="66583" name="Graphique 36"/>
          <p:cNvGraphicFramePr>
            <a:graphicFrameLocks/>
          </p:cNvGraphicFramePr>
          <p:nvPr/>
        </p:nvGraphicFramePr>
        <p:xfrm>
          <a:off x="6588125" y="1989138"/>
          <a:ext cx="2087563" cy="3671887"/>
        </p:xfrm>
        <a:graphic>
          <a:graphicData uri="http://schemas.openxmlformats.org/presentationml/2006/ole">
            <mc:AlternateContent xmlns:mc="http://schemas.openxmlformats.org/markup-compatibility/2006">
              <mc:Choice xmlns:v="urn:schemas-microsoft-com:vml" Requires="v">
                <p:oleObj spid="_x0000_s66587" r:id="rId11" imgW="2085013" imgH="3676207" progId="Excel.Chart.8">
                  <p:embed/>
                </p:oleObj>
              </mc:Choice>
              <mc:Fallback>
                <p:oleObj r:id="rId11" imgW="2085013" imgH="3676207" progId="Excel.Chart.8">
                  <p:embed/>
                  <p:pic>
                    <p:nvPicPr>
                      <p:cNvPr id="0" name="Graphique 3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8125" y="1989138"/>
                        <a:ext cx="2087563" cy="3671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6584" name="Groupe 24"/>
          <p:cNvGrpSpPr>
            <a:grpSpLocks/>
          </p:cNvGrpSpPr>
          <p:nvPr/>
        </p:nvGrpSpPr>
        <p:grpSpPr bwMode="auto">
          <a:xfrm>
            <a:off x="3995738" y="6516688"/>
            <a:ext cx="2592387" cy="368300"/>
            <a:chOff x="3996061" y="6453336"/>
            <a:chExt cx="2592163" cy="369332"/>
          </a:xfrm>
        </p:grpSpPr>
        <p:sp>
          <p:nvSpPr>
            <p:cNvPr id="26" name="Ellipse 25"/>
            <p:cNvSpPr/>
            <p:nvPr/>
          </p:nvSpPr>
          <p:spPr>
            <a:xfrm>
              <a:off x="3996061" y="6496318"/>
              <a:ext cx="360331" cy="28814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8" name="Ellipse 37"/>
            <p:cNvSpPr/>
            <p:nvPr/>
          </p:nvSpPr>
          <p:spPr>
            <a:xfrm>
              <a:off x="4148448" y="6524973"/>
              <a:ext cx="360331" cy="288143"/>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9" name="ZoneTexte 38"/>
            <p:cNvSpPr txBox="1"/>
            <p:nvPr/>
          </p:nvSpPr>
          <p:spPr>
            <a:xfrm>
              <a:off x="4508779" y="6453336"/>
              <a:ext cx="2079445"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la sous-cible et les Français</a:t>
              </a:r>
            </a:p>
          </p:txBody>
        </p:sp>
      </p:grpSp>
      <p:graphicFrame>
        <p:nvGraphicFramePr>
          <p:cNvPr id="66585" name="Graphique 11"/>
          <p:cNvGraphicFramePr>
            <a:graphicFrameLocks/>
          </p:cNvGraphicFramePr>
          <p:nvPr/>
        </p:nvGraphicFramePr>
        <p:xfrm>
          <a:off x="4211638" y="1989138"/>
          <a:ext cx="2089150" cy="3671887"/>
        </p:xfrm>
        <a:graphic>
          <a:graphicData uri="http://schemas.openxmlformats.org/presentationml/2006/ole">
            <mc:AlternateContent xmlns:mc="http://schemas.openxmlformats.org/markup-compatibility/2006">
              <mc:Choice xmlns:v="urn:schemas-microsoft-com:vml" Requires="v">
                <p:oleObj spid="_x0000_s66588" r:id="rId13" imgW="2085013" imgH="3676207" progId="Excel.Chart.8">
                  <p:embed/>
                </p:oleObj>
              </mc:Choice>
              <mc:Fallback>
                <p:oleObj r:id="rId13" imgW="2085013" imgH="3676207" progId="Excel.Chart.8">
                  <p:embed/>
                  <p:pic>
                    <p:nvPicPr>
                      <p:cNvPr id="0" name="Graphique 11"/>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11638" y="1989138"/>
                        <a:ext cx="2089150" cy="3671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Ellipse 40"/>
          <p:cNvSpPr/>
          <p:nvPr/>
        </p:nvSpPr>
        <p:spPr>
          <a:xfrm>
            <a:off x="5292725" y="4941888"/>
            <a:ext cx="358775" cy="215900"/>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2" name="Ellipse 41"/>
          <p:cNvSpPr/>
          <p:nvPr/>
        </p:nvSpPr>
        <p:spPr>
          <a:xfrm>
            <a:off x="4356100" y="1989138"/>
            <a:ext cx="360363"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3" name="Ellipse 42"/>
          <p:cNvSpPr/>
          <p:nvPr/>
        </p:nvSpPr>
        <p:spPr>
          <a:xfrm>
            <a:off x="4284663" y="2205038"/>
            <a:ext cx="358775"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4" name="Ellipse 43"/>
          <p:cNvSpPr/>
          <p:nvPr/>
        </p:nvSpPr>
        <p:spPr>
          <a:xfrm>
            <a:off x="4284663" y="2349500"/>
            <a:ext cx="358775"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5" name="Ellipse 44"/>
          <p:cNvSpPr/>
          <p:nvPr/>
        </p:nvSpPr>
        <p:spPr>
          <a:xfrm>
            <a:off x="4284663" y="2501900"/>
            <a:ext cx="358775"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6" name="Ellipse 45"/>
          <p:cNvSpPr/>
          <p:nvPr/>
        </p:nvSpPr>
        <p:spPr>
          <a:xfrm>
            <a:off x="4356100" y="2654300"/>
            <a:ext cx="360363"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7" name="Ellipse 46"/>
          <p:cNvSpPr/>
          <p:nvPr/>
        </p:nvSpPr>
        <p:spPr>
          <a:xfrm>
            <a:off x="4356100" y="2806700"/>
            <a:ext cx="360363"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8" name="Ellipse 47"/>
          <p:cNvSpPr/>
          <p:nvPr/>
        </p:nvSpPr>
        <p:spPr>
          <a:xfrm>
            <a:off x="4356100" y="2959100"/>
            <a:ext cx="360363"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9" name="Ellipse 48"/>
          <p:cNvSpPr/>
          <p:nvPr/>
        </p:nvSpPr>
        <p:spPr>
          <a:xfrm>
            <a:off x="4284663" y="3284538"/>
            <a:ext cx="358775"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0" name="Ellipse 49"/>
          <p:cNvSpPr/>
          <p:nvPr/>
        </p:nvSpPr>
        <p:spPr>
          <a:xfrm>
            <a:off x="4284663" y="3436938"/>
            <a:ext cx="358775"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1" name="Ellipse 50"/>
          <p:cNvSpPr/>
          <p:nvPr/>
        </p:nvSpPr>
        <p:spPr>
          <a:xfrm>
            <a:off x="4284663" y="3644900"/>
            <a:ext cx="358775"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2" name="Ellipse 51"/>
          <p:cNvSpPr/>
          <p:nvPr/>
        </p:nvSpPr>
        <p:spPr>
          <a:xfrm>
            <a:off x="4284663" y="3797300"/>
            <a:ext cx="358775"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3" name="Ellipse 52"/>
          <p:cNvSpPr/>
          <p:nvPr/>
        </p:nvSpPr>
        <p:spPr>
          <a:xfrm>
            <a:off x="4284663" y="3949700"/>
            <a:ext cx="358775"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4" name="Ellipse 53"/>
          <p:cNvSpPr/>
          <p:nvPr/>
        </p:nvSpPr>
        <p:spPr>
          <a:xfrm>
            <a:off x="6804025" y="2492375"/>
            <a:ext cx="360363" cy="215900"/>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Notoriété Top of </a:t>
            </a:r>
            <a:r>
              <a:rPr lang="fr-FR" dirty="0" err="1" smtClean="0"/>
              <a:t>Mind</a:t>
            </a:r>
            <a:r>
              <a:rPr lang="fr-FR" dirty="0" smtClean="0"/>
              <a:t> </a:t>
            </a:r>
            <a:r>
              <a:rPr lang="fr-FR" sz="1600" dirty="0" smtClean="0"/>
              <a:t>(1</a:t>
            </a:r>
            <a:r>
              <a:rPr lang="fr-FR" sz="1600" baseline="30000" dirty="0" smtClean="0"/>
              <a:t>ère</a:t>
            </a:r>
            <a:r>
              <a:rPr lang="fr-FR" sz="1600" dirty="0" smtClean="0"/>
              <a:t> région présente à l’esprit) </a:t>
            </a:r>
            <a:br>
              <a:rPr lang="fr-FR" sz="1600" dirty="0" smtClean="0"/>
            </a:br>
            <a:r>
              <a:rPr lang="fr-FR" sz="2000" i="1" dirty="0" smtClean="0"/>
              <a:t>Benchmark de la présence à l’esprit</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AF040DBB-F215-4B2D-BA1E-6522EE1F734E}" type="slidenum">
              <a:rPr lang="fr-FR"/>
              <a:pPr>
                <a:defRPr/>
              </a:pPr>
              <a:t>17</a:t>
            </a:fld>
            <a:endParaRPr lang="fr-FR"/>
          </a:p>
        </p:txBody>
      </p:sp>
      <p:sp>
        <p:nvSpPr>
          <p:cNvPr id="7" name="ZoneTexte 6"/>
          <p:cNvSpPr txBox="1"/>
          <p:nvPr/>
        </p:nvSpPr>
        <p:spPr>
          <a:xfrm>
            <a:off x="468313" y="6165850"/>
            <a:ext cx="8675687" cy="600075"/>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Q1reg</a:t>
            </a:r>
            <a:r>
              <a:rPr lang="fr-FR" sz="1100" dirty="0">
                <a:solidFill>
                  <a:schemeClr val="tx1">
                    <a:lumMod val="75000"/>
                  </a:schemeClr>
                </a:solidFill>
                <a:latin typeface="+mn-lt"/>
              </a:rPr>
              <a:t>. Nous allons maintenant parler des différentes régions de France. Quelles sont toutes les régions de France que vous connaissez ?</a:t>
            </a:r>
          </a:p>
          <a:p>
            <a:pPr fontAlgn="auto">
              <a:spcBef>
                <a:spcPts val="0"/>
              </a:spcBef>
              <a:spcAft>
                <a:spcPts val="0"/>
              </a:spcAft>
              <a:defRPr/>
            </a:pPr>
            <a:r>
              <a:rPr lang="fr-FR" sz="1100" dirty="0">
                <a:solidFill>
                  <a:schemeClr val="tx1">
                    <a:lumMod val="75000"/>
                  </a:schemeClr>
                </a:solidFill>
                <a:latin typeface="+mn-lt"/>
              </a:rPr>
              <a:t>Vous pouvez connaître une région parce que vous y habitez, vous y êtes déjà allé ou bien seulement parce que vous en avez entendu parlé.</a:t>
            </a:r>
          </a:p>
          <a:p>
            <a:pPr fontAlgn="auto">
              <a:spcBef>
                <a:spcPts val="0"/>
              </a:spcBef>
              <a:spcAft>
                <a:spcPts val="0"/>
              </a:spcAft>
              <a:defRPr/>
            </a:pPr>
            <a:endParaRPr lang="fr-FR" sz="1100" dirty="0">
              <a:solidFill>
                <a:schemeClr val="tx1">
                  <a:lumMod val="75000"/>
                </a:schemeClr>
              </a:solidFill>
              <a:latin typeface="+mn-lt"/>
            </a:endParaRPr>
          </a:p>
        </p:txBody>
      </p:sp>
      <p:sp>
        <p:nvSpPr>
          <p:cNvPr id="9" name="ZoneTexte 8"/>
          <p:cNvSpPr txBox="1"/>
          <p:nvPr/>
        </p:nvSpPr>
        <p:spPr>
          <a:xfrm>
            <a:off x="1979613" y="2014538"/>
            <a:ext cx="5761037" cy="261937"/>
          </a:xfrm>
          <a:prstGeom prst="rect">
            <a:avLst/>
          </a:prstGeom>
          <a:noFill/>
        </p:spPr>
        <p:txBody>
          <a:bodyPr>
            <a:spAutoFit/>
          </a:bodyPr>
          <a:lstStyle/>
          <a:p>
            <a:pPr fontAlgn="auto">
              <a:spcBef>
                <a:spcPts val="0"/>
              </a:spcBef>
              <a:spcAft>
                <a:spcPts val="0"/>
              </a:spcAft>
              <a:buClr>
                <a:schemeClr val="bg2">
                  <a:lumMod val="75000"/>
                </a:schemeClr>
              </a:buClr>
              <a:defRPr/>
            </a:pPr>
            <a:r>
              <a:rPr lang="fr-FR" sz="1100" b="1" dirty="0">
                <a:solidFill>
                  <a:schemeClr val="tx1">
                    <a:lumMod val="50000"/>
                  </a:schemeClr>
                </a:solidFill>
                <a:latin typeface="+mn-lt"/>
              </a:rPr>
              <a:t>Uniquement sur les régions avec une base &gt;30 interviews</a:t>
            </a:r>
          </a:p>
        </p:txBody>
      </p:sp>
      <p:sp>
        <p:nvSpPr>
          <p:cNvPr id="8" name="ZoneTexte 7"/>
          <p:cNvSpPr txBox="1"/>
          <p:nvPr/>
        </p:nvSpPr>
        <p:spPr>
          <a:xfrm>
            <a:off x="7740650" y="4581525"/>
            <a:ext cx="1079500" cy="276225"/>
          </a:xfrm>
          <a:prstGeom prst="rect">
            <a:avLst/>
          </a:prstGeom>
          <a:noFill/>
        </p:spPr>
        <p:txBody>
          <a:bodyPr>
            <a:spAutoFit/>
          </a:bodyPr>
          <a:lstStyle/>
          <a:p>
            <a:pPr fontAlgn="auto">
              <a:spcBef>
                <a:spcPts val="0"/>
              </a:spcBef>
              <a:spcAft>
                <a:spcPts val="0"/>
              </a:spcAft>
              <a:buClr>
                <a:schemeClr val="bg2">
                  <a:lumMod val="75000"/>
                </a:schemeClr>
              </a:buClr>
              <a:defRPr/>
            </a:pPr>
            <a:r>
              <a:rPr lang="fr-FR" sz="1200" dirty="0">
                <a:solidFill>
                  <a:schemeClr val="tx1">
                    <a:lumMod val="50000"/>
                  </a:schemeClr>
                </a:solidFill>
                <a:latin typeface="+mn-lt"/>
              </a:rPr>
              <a:t>*Base faible</a:t>
            </a:r>
          </a:p>
        </p:txBody>
      </p:sp>
      <p:sp>
        <p:nvSpPr>
          <p:cNvPr id="16" name="ZoneTexte 15"/>
          <p:cNvSpPr txBox="1"/>
          <p:nvPr/>
        </p:nvSpPr>
        <p:spPr>
          <a:xfrm>
            <a:off x="395288" y="4941888"/>
            <a:ext cx="8353425" cy="276225"/>
          </a:xfrm>
          <a:prstGeom prst="rect">
            <a:avLst/>
          </a:prstGeom>
          <a:noFill/>
        </p:spPr>
        <p:txBody>
          <a:bodyPr>
            <a:spAutoFit/>
          </a:bodyPr>
          <a:lstStyle/>
          <a:p>
            <a:pPr fontAlgn="auto">
              <a:spcBef>
                <a:spcPts val="0"/>
              </a:spcBef>
              <a:spcAft>
                <a:spcPts val="0"/>
              </a:spcAft>
              <a:buClr>
                <a:schemeClr val="bg2">
                  <a:lumMod val="75000"/>
                </a:schemeClr>
              </a:buClr>
              <a:defRPr/>
            </a:pPr>
            <a:r>
              <a:rPr lang="fr-FR" sz="1200" b="1" dirty="0">
                <a:solidFill>
                  <a:srgbClr val="00B0F0"/>
                </a:solidFill>
                <a:latin typeface="+mn-lt"/>
              </a:rPr>
              <a:t>Exemple de lecture </a:t>
            </a:r>
            <a:r>
              <a:rPr lang="fr-FR" sz="1200" dirty="0">
                <a:solidFill>
                  <a:schemeClr val="tx1">
                    <a:lumMod val="50000"/>
                  </a:schemeClr>
                </a:solidFill>
                <a:latin typeface="+mn-lt"/>
              </a:rPr>
              <a:t>: La 1</a:t>
            </a:r>
            <a:r>
              <a:rPr lang="fr-FR" sz="1200" baseline="30000" dirty="0">
                <a:solidFill>
                  <a:schemeClr val="tx1">
                    <a:lumMod val="50000"/>
                  </a:schemeClr>
                </a:solidFill>
                <a:latin typeface="+mn-lt"/>
              </a:rPr>
              <a:t>er</a:t>
            </a:r>
            <a:r>
              <a:rPr lang="fr-FR" sz="1200" dirty="0">
                <a:solidFill>
                  <a:schemeClr val="tx1">
                    <a:lumMod val="50000"/>
                  </a:schemeClr>
                </a:solidFill>
                <a:latin typeface="+mn-lt"/>
              </a:rPr>
              <a:t> région présente à l’esprit de 59% des Franciliens est l’Ile de France</a:t>
            </a:r>
          </a:p>
        </p:txBody>
      </p:sp>
      <p:graphicFrame>
        <p:nvGraphicFramePr>
          <p:cNvPr id="19" name="Tableau 18"/>
          <p:cNvGraphicFramePr>
            <a:graphicFrameLocks noGrp="1"/>
          </p:cNvGraphicFramePr>
          <p:nvPr/>
        </p:nvGraphicFramePr>
        <p:xfrm>
          <a:off x="311150" y="2276475"/>
          <a:ext cx="8509000" cy="2295525"/>
        </p:xfrm>
        <a:graphic>
          <a:graphicData uri="http://schemas.openxmlformats.org/drawingml/2006/table">
            <a:tbl>
              <a:tblPr/>
              <a:tblGrid>
                <a:gridCol w="1057913"/>
                <a:gridCol w="612000"/>
                <a:gridCol w="612000"/>
                <a:gridCol w="612000"/>
                <a:gridCol w="612000"/>
                <a:gridCol w="612000"/>
                <a:gridCol w="612000"/>
                <a:gridCol w="612000"/>
                <a:gridCol w="612000"/>
                <a:gridCol w="612000"/>
                <a:gridCol w="612000"/>
                <a:gridCol w="612000"/>
                <a:gridCol w="108000"/>
                <a:gridCol w="612000"/>
              </a:tblGrid>
              <a:tr h="180983">
                <a:tc>
                  <a:txBody>
                    <a:bodyPr/>
                    <a:lstStyle/>
                    <a:p>
                      <a:pPr algn="l" fontAlgn="ctr"/>
                      <a:endParaRPr lang="fr-FR" sz="900" b="0" i="0" u="none" strike="noStrike" dirty="0">
                        <a:solidFill>
                          <a:srgbClr val="000000"/>
                        </a:solidFill>
                        <a:latin typeface="+mn-lt"/>
                      </a:endParaRPr>
                    </a:p>
                  </a:txBody>
                  <a:tcPr marL="3952" marR="3952" marT="3952" marB="0" anchor="ctr">
                    <a:lnL>
                      <a:noFill/>
                    </a:lnL>
                    <a:lnR w="25400" cap="flat" cmpd="dbl" algn="ctr">
                      <a:solidFill>
                        <a:srgbClr val="000000"/>
                      </a:solidFill>
                      <a:prstDash val="solid"/>
                      <a:round/>
                      <a:headEnd type="none" w="med" len="med"/>
                      <a:tailEnd type="none" w="med" len="med"/>
                    </a:lnR>
                    <a:lnT>
                      <a:noFill/>
                    </a:lnT>
                    <a:lnB>
                      <a:noFill/>
                    </a:lnB>
                  </a:tcPr>
                </a:tc>
                <a:tc rowSpan="2">
                  <a:txBody>
                    <a:bodyPr/>
                    <a:lstStyle/>
                    <a:p>
                      <a:pPr algn="ctr" fontAlgn="ctr"/>
                      <a:r>
                        <a:rPr lang="fr-FR" sz="1000" b="1" i="0" u="none" strike="noStrike" dirty="0" smtClean="0">
                          <a:solidFill>
                            <a:srgbClr val="FFFFFF"/>
                          </a:solidFill>
                          <a:latin typeface="+mn-lt"/>
                        </a:rPr>
                        <a:t>Français</a:t>
                      </a:r>
                      <a:endParaRPr lang="fr-FR" sz="1000" b="1" i="0" u="none" strike="noStrike" dirty="0">
                        <a:solidFill>
                          <a:srgbClr val="FFFFFF"/>
                        </a:solidFill>
                        <a:latin typeface="+mn-lt"/>
                      </a:endParaRPr>
                    </a:p>
                  </a:txBody>
                  <a:tcPr marL="3952" marR="3952" marT="395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gridSpan="10">
                  <a:txBody>
                    <a:bodyPr/>
                    <a:lstStyle/>
                    <a:p>
                      <a:pPr algn="ctr" fontAlgn="ctr"/>
                      <a:r>
                        <a:rPr lang="fr-FR" sz="900" b="1" i="0" u="none" strike="noStrike" dirty="0">
                          <a:solidFill>
                            <a:srgbClr val="FFFFFF"/>
                          </a:solidFill>
                          <a:latin typeface="+mn-lt"/>
                        </a:rPr>
                        <a:t>Région INSEE de </a:t>
                      </a:r>
                      <a:r>
                        <a:rPr lang="fr-FR" sz="900" b="1" i="0" u="none" strike="noStrike" dirty="0" smtClean="0">
                          <a:solidFill>
                            <a:srgbClr val="FFFFFF"/>
                          </a:solidFill>
                          <a:latin typeface="+mn-lt"/>
                        </a:rPr>
                        <a:t>résidence</a:t>
                      </a:r>
                      <a:endParaRPr lang="fr-FR" sz="900" b="1" i="0" u="none" strike="noStrike" dirty="0">
                        <a:solidFill>
                          <a:srgbClr val="FFFFFF"/>
                        </a:solidFill>
                        <a:latin typeface="+mn-lt"/>
                      </a:endParaRPr>
                    </a:p>
                  </a:txBody>
                  <a:tcPr marL="3952" marR="3952" marT="3952" marB="0" anchor="ctr">
                    <a:lnL w="25400" cap="flat" cmpd="dbl"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dirty="0">
                        <a:solidFill>
                          <a:srgbClr val="FFFFFF"/>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dirty="0">
                        <a:solidFill>
                          <a:srgbClr val="FFFFFF"/>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dirty="0">
                        <a:solidFill>
                          <a:srgbClr val="FFFFFF"/>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dirty="0">
                        <a:solidFill>
                          <a:srgbClr val="FFFFFF"/>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a:solidFill>
                          <a:srgbClr val="FFFFFF"/>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dirty="0">
                        <a:solidFill>
                          <a:srgbClr val="FFFFFF"/>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dirty="0">
                        <a:solidFill>
                          <a:srgbClr val="FFFFFF"/>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dirty="0">
                        <a:solidFill>
                          <a:srgbClr val="FFFFFF"/>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dirty="0">
                        <a:solidFill>
                          <a:srgbClr val="FFFFFF"/>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a:txBody>
                    <a:bodyPr/>
                    <a:lstStyle/>
                    <a:p>
                      <a:endParaRPr lang="fr-FR" dirty="0"/>
                    </a:p>
                  </a:txBody>
                  <a:tcPr marL="3952" marR="3952" marT="3952"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rowSpan="2">
                  <a:txBody>
                    <a:bodyPr/>
                    <a:lstStyle/>
                    <a:p>
                      <a:pPr algn="ctr" fontAlgn="ctr"/>
                      <a:r>
                        <a:rPr lang="fr-FR" sz="900" b="1" i="0" u="none" strike="noStrike" dirty="0">
                          <a:solidFill>
                            <a:srgbClr val="FFFFFF"/>
                          </a:solidFill>
                          <a:latin typeface="+mn-lt"/>
                        </a:rPr>
                        <a:t>LIMOUSIN</a:t>
                      </a:r>
                    </a:p>
                  </a:txBody>
                  <a:tcPr marL="3952" marR="3952" marT="3952"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r>
              <a:tr h="324000">
                <a:tc>
                  <a:txBody>
                    <a:bodyPr/>
                    <a:lstStyle/>
                    <a:p>
                      <a:pPr algn="l" fontAlgn="ctr"/>
                      <a:endParaRPr lang="fr-FR" sz="900" b="0" i="0" u="none" strike="noStrike">
                        <a:solidFill>
                          <a:srgbClr val="000000"/>
                        </a:solidFill>
                        <a:latin typeface="+mn-lt"/>
                      </a:endParaRPr>
                    </a:p>
                  </a:txBody>
                  <a:tcPr marL="3952" marR="3952" marT="3952" marB="0" anchor="ctr">
                    <a:lnL>
                      <a:noFill/>
                    </a:lnL>
                    <a:lnR w="25400" cap="flat" cmpd="dbl" algn="ctr">
                      <a:solidFill>
                        <a:srgbClr val="000000"/>
                      </a:solidFill>
                      <a:prstDash val="solid"/>
                      <a:round/>
                      <a:headEnd type="none" w="med" len="med"/>
                      <a:tailEnd type="none" w="med" len="med"/>
                    </a:lnR>
                    <a:lnT>
                      <a:noFill/>
                    </a:lnT>
                    <a:lnB w="12700" cap="flat" cmpd="sng" algn="ctr">
                      <a:solidFill>
                        <a:srgbClr val="808080"/>
                      </a:solidFill>
                      <a:prstDash val="solid"/>
                      <a:round/>
                      <a:headEnd type="none" w="med" len="med"/>
                      <a:tailEnd type="none" w="med" len="med"/>
                    </a:lnB>
                  </a:tcPr>
                </a:tc>
                <a:tc vMerge="1">
                  <a:txBody>
                    <a:bodyPr/>
                    <a:lstStyle/>
                    <a:p>
                      <a:endParaRPr lang="fr-FR"/>
                    </a:p>
                  </a:txBody>
                  <a:tcPr/>
                </a:tc>
                <a:tc>
                  <a:txBody>
                    <a:bodyPr/>
                    <a:lstStyle/>
                    <a:p>
                      <a:pPr algn="ctr" fontAlgn="ctr"/>
                      <a:r>
                        <a:rPr lang="fr-FR" sz="800" b="1" i="0" u="none" strike="noStrike" dirty="0">
                          <a:solidFill>
                            <a:srgbClr val="FFFFFF"/>
                          </a:solidFill>
                          <a:latin typeface="+mn-lt"/>
                        </a:rPr>
                        <a:t>ILE DE FRANCE</a:t>
                      </a:r>
                    </a:p>
                  </a:txBody>
                  <a:tcPr marL="3952" marR="3952" marT="3952"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CENTRE</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BOURGOGNE</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NORD-PAS-DE-CALAIS</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LORRAINE</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PAYS DE LOIRE</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BRETAGNE</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AQUITAINE</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MIDI-PYRENNEES</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RHONE-ALPES</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endParaRPr lang="fr-FR" sz="900" b="1" i="0" u="none" strike="noStrike" dirty="0">
                        <a:solidFill>
                          <a:srgbClr val="FFFFFF"/>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vMerge="1">
                  <a:txBody>
                    <a:bodyPr/>
                    <a:lstStyle/>
                    <a:p>
                      <a:pPr algn="ctr" fontAlgn="ctr"/>
                      <a:endParaRPr lang="fr-FR" sz="900" b="1" i="0" u="none" strike="noStrike" dirty="0">
                        <a:solidFill>
                          <a:srgbClr val="FFFFFF"/>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r>
              <a:tr h="98790">
                <a:tc>
                  <a:txBody>
                    <a:bodyPr/>
                    <a:lstStyle/>
                    <a:p>
                      <a:pPr algn="r" fontAlgn="ctr"/>
                      <a:r>
                        <a:rPr lang="fr-FR" sz="900" b="0" i="1" u="none" strike="noStrike" dirty="0" smtClean="0">
                          <a:solidFill>
                            <a:srgbClr val="000000"/>
                          </a:solidFill>
                          <a:latin typeface="+mn-lt"/>
                        </a:rPr>
                        <a:t>Base</a:t>
                      </a:r>
                      <a:endParaRPr lang="fr-FR" sz="900" b="0" i="1" u="none" strike="noStrike" dirty="0">
                        <a:solidFill>
                          <a:srgbClr val="000000"/>
                        </a:solidFill>
                        <a:latin typeface="+mn-lt"/>
                      </a:endParaRPr>
                    </a:p>
                  </a:txBody>
                  <a:tcPr marL="3952" marR="3952" marT="395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a:solidFill>
                            <a:srgbClr val="000000"/>
                          </a:solidFill>
                          <a:latin typeface="+mn-lt"/>
                        </a:rPr>
                        <a:t>1007</a:t>
                      </a:r>
                    </a:p>
                  </a:txBody>
                  <a:tcPr marL="3952" marR="3952" marT="395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a:solidFill>
                            <a:srgbClr val="000000"/>
                          </a:solidFill>
                          <a:latin typeface="+mn-lt"/>
                        </a:rPr>
                        <a:t>185</a:t>
                      </a:r>
                    </a:p>
                  </a:txBody>
                  <a:tcPr marL="3952" marR="3952" marT="3952"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50</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40</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a:solidFill>
                            <a:srgbClr val="000000"/>
                          </a:solidFill>
                          <a:latin typeface="+mn-lt"/>
                        </a:rPr>
                        <a:t>64</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a:solidFill>
                            <a:srgbClr val="000000"/>
                          </a:solidFill>
                          <a:latin typeface="+mn-lt"/>
                        </a:rPr>
                        <a:t>51</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a:solidFill>
                            <a:srgbClr val="000000"/>
                          </a:solidFill>
                          <a:latin typeface="+mn-lt"/>
                        </a:rPr>
                        <a:t>65</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51</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62</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38</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a:solidFill>
                            <a:srgbClr val="000000"/>
                          </a:solidFill>
                          <a:latin typeface="+mn-lt"/>
                        </a:rPr>
                        <a:t>106</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endParaRPr lang="fr-FR" sz="900" b="0" i="1" u="none" strike="noStrike" dirty="0">
                        <a:solidFill>
                          <a:srgbClr val="000000"/>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fontAlgn="ctr"/>
                      <a:r>
                        <a:rPr lang="fr-FR" sz="900" b="0" i="1" u="none" strike="noStrike" dirty="0" smtClean="0">
                          <a:solidFill>
                            <a:srgbClr val="000000"/>
                          </a:solidFill>
                          <a:latin typeface="+mn-lt"/>
                        </a:rPr>
                        <a:t>297</a:t>
                      </a:r>
                      <a:endParaRPr lang="fr-FR" sz="900" b="0" i="1" u="none" strike="noStrike" dirty="0">
                        <a:solidFill>
                          <a:srgbClr val="000000"/>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r>
              <a:tr h="98790">
                <a:tc>
                  <a:txBody>
                    <a:bodyPr/>
                    <a:lstStyle/>
                    <a:p>
                      <a:pPr algn="l" fontAlgn="ctr"/>
                      <a:r>
                        <a:rPr lang="fr-FR" sz="900" b="0" i="0" u="none" strike="noStrike" dirty="0">
                          <a:solidFill>
                            <a:srgbClr val="000000"/>
                          </a:solidFill>
                          <a:latin typeface="+mn-lt"/>
                        </a:rPr>
                        <a:t>Ile de France</a:t>
                      </a:r>
                    </a:p>
                  </a:txBody>
                  <a:tcPr marL="3952" marR="3952" marT="395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14%</a:t>
                      </a:r>
                    </a:p>
                  </a:txBody>
                  <a:tcPr marL="3952" marR="3952" marT="395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dirty="0">
                          <a:solidFill>
                            <a:srgbClr val="000000"/>
                          </a:solidFill>
                          <a:latin typeface="+mn-lt"/>
                        </a:rPr>
                        <a:t>59%</a:t>
                      </a:r>
                    </a:p>
                  </a:txBody>
                  <a:tcPr marL="3952" marR="3952" marT="3952"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sng" strike="noStrike" dirty="0">
                          <a:solidFill>
                            <a:srgbClr val="000000"/>
                          </a:solidFill>
                          <a:latin typeface="+mn-lt"/>
                        </a:rPr>
                        <a:t>2%</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a:solidFill>
                            <a:srgbClr val="000000"/>
                          </a:solidFill>
                          <a:latin typeface="+mn-lt"/>
                        </a:rPr>
                        <a:t>2%</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dirty="0">
                          <a:solidFill>
                            <a:srgbClr val="000000"/>
                          </a:solidFill>
                          <a:latin typeface="+mn-lt"/>
                        </a:rPr>
                        <a:t>3%</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dirty="0">
                          <a:solidFill>
                            <a:srgbClr val="000000"/>
                          </a:solidFill>
                          <a:latin typeface="+mn-lt"/>
                        </a:rPr>
                        <a:t>6%</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dirty="0">
                          <a:solidFill>
                            <a:srgbClr val="000000"/>
                          </a:solidFill>
                          <a:latin typeface="+mn-lt"/>
                        </a:rPr>
                        <a:t>4%</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a:solidFill>
                            <a:srgbClr val="000000"/>
                          </a:solidFill>
                          <a:latin typeface="+mn-lt"/>
                        </a:rPr>
                        <a:t>3%</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dirty="0">
                          <a:solidFill>
                            <a:srgbClr val="000000"/>
                          </a:solidFill>
                          <a:latin typeface="+mn-lt"/>
                        </a:rPr>
                        <a:t>6%</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endParaRPr lang="fr-FR" sz="900" b="0" i="0" u="none" strike="noStrike" dirty="0">
                        <a:solidFill>
                          <a:srgbClr val="000000"/>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fontAlgn="ctr"/>
                      <a:r>
                        <a:rPr lang="fr-FR" sz="900" b="0" i="0" u="none" strike="noStrike" dirty="0" smtClean="0">
                          <a:solidFill>
                            <a:srgbClr val="000000"/>
                          </a:solidFill>
                          <a:latin typeface="+mn-lt"/>
                        </a:rPr>
                        <a:t>3%</a:t>
                      </a:r>
                      <a:endParaRPr lang="fr-FR" sz="900" b="0" i="0" u="none" strike="noStrike" dirty="0">
                        <a:solidFill>
                          <a:srgbClr val="000000"/>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98790">
                <a:tc>
                  <a:txBody>
                    <a:bodyPr/>
                    <a:lstStyle/>
                    <a:p>
                      <a:pPr algn="l" fontAlgn="ctr"/>
                      <a:r>
                        <a:rPr lang="fr-FR" sz="900" b="0" i="0" u="none" strike="noStrike">
                          <a:solidFill>
                            <a:srgbClr val="000000"/>
                          </a:solidFill>
                          <a:latin typeface="+mn-lt"/>
                        </a:rPr>
                        <a:t>Centre </a:t>
                      </a:r>
                    </a:p>
                  </a:txBody>
                  <a:tcPr marL="3952" marR="3952" marT="395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4%</a:t>
                      </a:r>
                    </a:p>
                  </a:txBody>
                  <a:tcPr marL="3952" marR="3952" marT="395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dirty="0">
                          <a:solidFill>
                            <a:srgbClr val="000000"/>
                          </a:solidFill>
                          <a:latin typeface="+mn-lt"/>
                        </a:rPr>
                        <a:t>1%</a:t>
                      </a:r>
                    </a:p>
                  </a:txBody>
                  <a:tcPr marL="3952" marR="3952" marT="3952"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1" i="0" u="none" strike="noStrike" dirty="0">
                          <a:solidFill>
                            <a:srgbClr val="000000"/>
                          </a:solidFill>
                          <a:latin typeface="+mn-lt"/>
                        </a:rPr>
                        <a:t>71%</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1%</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endParaRPr lang="fr-FR" sz="900" b="0" i="0" u="none" strike="noStrike" dirty="0">
                        <a:solidFill>
                          <a:srgbClr val="000000"/>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fontAlgn="ctr"/>
                      <a:r>
                        <a:rPr lang="fr-FR" sz="900" b="0" i="0" u="none" strike="noStrike" dirty="0" smtClean="0">
                          <a:solidFill>
                            <a:srgbClr val="000000"/>
                          </a:solidFill>
                          <a:latin typeface="+mn-lt"/>
                        </a:rPr>
                        <a:t>1%</a:t>
                      </a:r>
                      <a:endParaRPr lang="fr-FR" sz="900" b="0" i="0" u="none" strike="noStrike" dirty="0">
                        <a:solidFill>
                          <a:srgbClr val="000000"/>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98790">
                <a:tc>
                  <a:txBody>
                    <a:bodyPr/>
                    <a:lstStyle/>
                    <a:p>
                      <a:pPr algn="l" fontAlgn="ctr"/>
                      <a:r>
                        <a:rPr lang="fr-FR" sz="900" b="0" i="0" u="none" strike="noStrike">
                          <a:solidFill>
                            <a:srgbClr val="000000"/>
                          </a:solidFill>
                          <a:latin typeface="+mn-lt"/>
                        </a:rPr>
                        <a:t>Bourgogne</a:t>
                      </a:r>
                    </a:p>
                  </a:txBody>
                  <a:tcPr marL="3952" marR="3952" marT="395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4%</a:t>
                      </a:r>
                    </a:p>
                  </a:txBody>
                  <a:tcPr marL="3952" marR="3952" marT="395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1%</a:t>
                      </a:r>
                    </a:p>
                  </a:txBody>
                  <a:tcPr marL="3952" marR="3952" marT="3952"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3%</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dirty="0">
                          <a:solidFill>
                            <a:srgbClr val="000000"/>
                          </a:solidFill>
                          <a:latin typeface="+mn-lt"/>
                        </a:rPr>
                        <a:t>70%</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3%</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1%</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endParaRPr lang="fr-FR" sz="900" b="0" i="0" u="none" strike="noStrike" dirty="0">
                        <a:solidFill>
                          <a:srgbClr val="000000"/>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fontAlgn="ctr"/>
                      <a:r>
                        <a:rPr lang="fr-FR" sz="900" b="0" i="0" u="none" strike="noStrike" dirty="0" smtClean="0">
                          <a:solidFill>
                            <a:srgbClr val="000000"/>
                          </a:solidFill>
                          <a:latin typeface="+mn-lt"/>
                        </a:rPr>
                        <a:t>1%</a:t>
                      </a:r>
                      <a:endParaRPr lang="fr-FR" sz="900" b="0" i="0" u="none" strike="noStrike" dirty="0">
                        <a:solidFill>
                          <a:srgbClr val="000000"/>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98790">
                <a:tc>
                  <a:txBody>
                    <a:bodyPr/>
                    <a:lstStyle/>
                    <a:p>
                      <a:pPr algn="l" fontAlgn="ctr"/>
                      <a:r>
                        <a:rPr lang="fr-FR" sz="900" b="0" i="0" u="none" strike="noStrike">
                          <a:solidFill>
                            <a:srgbClr val="000000"/>
                          </a:solidFill>
                          <a:latin typeface="+mn-lt"/>
                        </a:rPr>
                        <a:t>Nord-Pas-de-Calais</a:t>
                      </a:r>
                    </a:p>
                  </a:txBody>
                  <a:tcPr marL="3952" marR="3952" marT="395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5%</a:t>
                      </a:r>
                    </a:p>
                  </a:txBody>
                  <a:tcPr marL="3952" marR="3952" marT="395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2%</a:t>
                      </a:r>
                    </a:p>
                  </a:txBody>
                  <a:tcPr marL="3952" marR="3952" marT="3952"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dirty="0">
                          <a:solidFill>
                            <a:srgbClr val="000000"/>
                          </a:solidFill>
                          <a:latin typeface="+mn-lt"/>
                        </a:rPr>
                        <a:t>51%</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3%</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endParaRPr lang="fr-FR" sz="900" b="0" i="0" u="none" strike="noStrike" dirty="0">
                        <a:solidFill>
                          <a:srgbClr val="000000"/>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fontAlgn="ctr"/>
                      <a:r>
                        <a:rPr lang="fr-FR" sz="900" b="0" i="0" u="none" strike="noStrike" dirty="0" smtClean="0">
                          <a:solidFill>
                            <a:srgbClr val="000000"/>
                          </a:solidFill>
                          <a:latin typeface="+mn-lt"/>
                        </a:rPr>
                        <a:t>2%</a:t>
                      </a:r>
                      <a:endParaRPr lang="fr-FR" sz="900" b="0" i="0" u="none" strike="noStrike" dirty="0">
                        <a:solidFill>
                          <a:srgbClr val="000000"/>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98790">
                <a:tc>
                  <a:txBody>
                    <a:bodyPr/>
                    <a:lstStyle/>
                    <a:p>
                      <a:pPr algn="l" fontAlgn="ctr"/>
                      <a:r>
                        <a:rPr lang="fr-FR" sz="900" b="0" i="0" u="none" strike="noStrike">
                          <a:solidFill>
                            <a:srgbClr val="000000"/>
                          </a:solidFill>
                          <a:latin typeface="+mn-lt"/>
                        </a:rPr>
                        <a:t>Lorraine</a:t>
                      </a:r>
                    </a:p>
                  </a:txBody>
                  <a:tcPr marL="3952" marR="3952" marT="395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4%</a:t>
                      </a:r>
                    </a:p>
                  </a:txBody>
                  <a:tcPr marL="3952" marR="3952" marT="395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1%</a:t>
                      </a:r>
                    </a:p>
                  </a:txBody>
                  <a:tcPr marL="3952" marR="3952" marT="3952"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dirty="0">
                          <a:solidFill>
                            <a:srgbClr val="000000"/>
                          </a:solidFill>
                          <a:latin typeface="+mn-lt"/>
                        </a:rPr>
                        <a:t>74%</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3%</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endParaRPr lang="fr-FR" sz="900" b="0" i="0" u="none" strike="noStrike" dirty="0">
                        <a:solidFill>
                          <a:srgbClr val="000000"/>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fontAlgn="ctr"/>
                      <a:r>
                        <a:rPr lang="fr-FR" sz="900" b="0" i="0" u="none" strike="noStrike" dirty="0" smtClean="0">
                          <a:solidFill>
                            <a:srgbClr val="000000"/>
                          </a:solidFill>
                          <a:latin typeface="+mn-lt"/>
                        </a:rPr>
                        <a:t>-</a:t>
                      </a:r>
                      <a:endParaRPr lang="fr-FR" sz="900" b="0" i="0" u="none" strike="noStrike" dirty="0">
                        <a:solidFill>
                          <a:srgbClr val="000000"/>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98790">
                <a:tc>
                  <a:txBody>
                    <a:bodyPr/>
                    <a:lstStyle/>
                    <a:p>
                      <a:pPr algn="l" fontAlgn="ctr"/>
                      <a:r>
                        <a:rPr lang="fr-FR" sz="900" b="0" i="0" u="none" strike="noStrike">
                          <a:solidFill>
                            <a:srgbClr val="000000"/>
                          </a:solidFill>
                          <a:latin typeface="+mn-lt"/>
                        </a:rPr>
                        <a:t>Pays de la Loire</a:t>
                      </a:r>
                    </a:p>
                  </a:txBody>
                  <a:tcPr marL="3952" marR="3952" marT="395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4%</a:t>
                      </a:r>
                    </a:p>
                  </a:txBody>
                  <a:tcPr marL="3952" marR="3952" marT="395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1%</a:t>
                      </a:r>
                    </a:p>
                  </a:txBody>
                  <a:tcPr marL="3952" marR="3952" marT="3952"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52%</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1%</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endParaRPr lang="fr-FR" sz="900" b="0" i="0" u="none" strike="noStrike" dirty="0">
                        <a:solidFill>
                          <a:srgbClr val="000000"/>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fontAlgn="ctr"/>
                      <a:r>
                        <a:rPr lang="fr-FR" sz="900" b="0" i="0" u="none" strike="noStrike" dirty="0" smtClean="0">
                          <a:solidFill>
                            <a:srgbClr val="000000"/>
                          </a:solidFill>
                          <a:latin typeface="+mn-lt"/>
                        </a:rPr>
                        <a:t>1%</a:t>
                      </a:r>
                      <a:endParaRPr lang="fr-FR" sz="900" b="0" i="0" u="none" strike="noStrike" dirty="0">
                        <a:solidFill>
                          <a:srgbClr val="000000"/>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98790">
                <a:tc>
                  <a:txBody>
                    <a:bodyPr/>
                    <a:lstStyle/>
                    <a:p>
                      <a:pPr algn="l" fontAlgn="ctr"/>
                      <a:r>
                        <a:rPr lang="fr-FR" sz="900" b="0" i="0" u="none" strike="noStrike">
                          <a:solidFill>
                            <a:srgbClr val="000000"/>
                          </a:solidFill>
                          <a:latin typeface="+mn-lt"/>
                        </a:rPr>
                        <a:t>Bretagne</a:t>
                      </a:r>
                    </a:p>
                  </a:txBody>
                  <a:tcPr marL="3952" marR="3952" marT="395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a:t>
                      </a:r>
                    </a:p>
                  </a:txBody>
                  <a:tcPr marL="3952" marR="3952" marT="395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a:t>
                      </a:r>
                    </a:p>
                  </a:txBody>
                  <a:tcPr marL="3952" marR="3952" marT="3952"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5%</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4%</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dirty="0">
                          <a:solidFill>
                            <a:srgbClr val="000000"/>
                          </a:solidFill>
                          <a:latin typeface="+mn-lt"/>
                        </a:rPr>
                        <a:t>22%</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1" i="0" u="none" strike="noStrike">
                          <a:solidFill>
                            <a:srgbClr val="000000"/>
                          </a:solidFill>
                          <a:latin typeface="+mn-lt"/>
                        </a:rPr>
                        <a:t>81%</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3%</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endParaRPr lang="fr-FR" sz="900" b="0" i="0" u="none" strike="noStrike" dirty="0">
                        <a:solidFill>
                          <a:srgbClr val="000000"/>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fontAlgn="ctr"/>
                      <a:r>
                        <a:rPr lang="fr-FR" sz="900" b="0" i="0" u="none" strike="noStrike" dirty="0" smtClean="0">
                          <a:solidFill>
                            <a:srgbClr val="000000"/>
                          </a:solidFill>
                          <a:latin typeface="+mn-lt"/>
                        </a:rPr>
                        <a:t>3%</a:t>
                      </a:r>
                      <a:endParaRPr lang="fr-FR" sz="900" b="0" i="0" u="none" strike="noStrike" dirty="0">
                        <a:solidFill>
                          <a:srgbClr val="000000"/>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98790">
                <a:tc>
                  <a:txBody>
                    <a:bodyPr/>
                    <a:lstStyle/>
                    <a:p>
                      <a:pPr algn="l" fontAlgn="ctr"/>
                      <a:r>
                        <a:rPr lang="fr-FR" sz="900" b="0" i="0" u="none" strike="noStrike">
                          <a:solidFill>
                            <a:srgbClr val="000000"/>
                          </a:solidFill>
                          <a:latin typeface="+mn-lt"/>
                        </a:rPr>
                        <a:t>Aquitaine</a:t>
                      </a:r>
                    </a:p>
                  </a:txBody>
                  <a:tcPr marL="3952" marR="3952" marT="395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a:t>
                      </a:r>
                    </a:p>
                  </a:txBody>
                  <a:tcPr marL="3952" marR="3952" marT="395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5%</a:t>
                      </a:r>
                    </a:p>
                  </a:txBody>
                  <a:tcPr marL="3952" marR="3952" marT="3952"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dirty="0">
                          <a:solidFill>
                            <a:srgbClr val="000000"/>
                          </a:solidFill>
                          <a:latin typeface="+mn-lt"/>
                        </a:rPr>
                        <a:t>4%</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71%</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8%</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dirty="0">
                          <a:solidFill>
                            <a:srgbClr val="000000"/>
                          </a:solidFill>
                          <a:latin typeface="+mn-lt"/>
                        </a:rPr>
                        <a:t>1%</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endParaRPr lang="fr-FR" sz="900" b="0" i="0" u="none" strike="noStrike" dirty="0">
                        <a:solidFill>
                          <a:srgbClr val="000000"/>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fontAlgn="ctr"/>
                      <a:r>
                        <a:rPr lang="fr-FR" sz="900" b="0" i="0" u="none" strike="noStrike" dirty="0" smtClean="0">
                          <a:solidFill>
                            <a:srgbClr val="000000"/>
                          </a:solidFill>
                          <a:latin typeface="+mn-lt"/>
                        </a:rPr>
                        <a:t>3%</a:t>
                      </a:r>
                      <a:endParaRPr lang="fr-FR" sz="900" b="0" i="0" u="none" strike="noStrike" dirty="0">
                        <a:solidFill>
                          <a:srgbClr val="000000"/>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98790">
                <a:tc>
                  <a:txBody>
                    <a:bodyPr/>
                    <a:lstStyle/>
                    <a:p>
                      <a:pPr algn="l" fontAlgn="ctr"/>
                      <a:r>
                        <a:rPr lang="fr-FR" sz="900" b="0" i="0" u="none" strike="noStrike">
                          <a:solidFill>
                            <a:srgbClr val="000000"/>
                          </a:solidFill>
                          <a:latin typeface="+mn-lt"/>
                        </a:rPr>
                        <a:t>Midi-Pyrénées</a:t>
                      </a:r>
                    </a:p>
                  </a:txBody>
                  <a:tcPr marL="3952" marR="3952" marT="395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a:t>
                      </a:r>
                    </a:p>
                  </a:txBody>
                  <a:tcPr marL="3952" marR="3952" marT="395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3952" marR="3952" marT="3952"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64%</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endParaRPr lang="fr-FR" sz="900" b="0" i="0" u="none" strike="noStrike" dirty="0">
                        <a:solidFill>
                          <a:srgbClr val="000000"/>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fontAlgn="ctr"/>
                      <a:r>
                        <a:rPr lang="fr-FR" sz="900" b="0" i="0" u="none" strike="noStrike" dirty="0" smtClean="0">
                          <a:solidFill>
                            <a:srgbClr val="000000"/>
                          </a:solidFill>
                          <a:latin typeface="+mn-lt"/>
                        </a:rPr>
                        <a:t>1%</a:t>
                      </a:r>
                      <a:endParaRPr lang="fr-FR" sz="900" b="0" i="0" u="none" strike="noStrike" dirty="0">
                        <a:solidFill>
                          <a:srgbClr val="000000"/>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02742">
                <a:tc>
                  <a:txBody>
                    <a:bodyPr/>
                    <a:lstStyle/>
                    <a:p>
                      <a:pPr algn="l" fontAlgn="ctr"/>
                      <a:r>
                        <a:rPr lang="fr-FR" sz="900" b="0" i="0" u="none" strike="noStrike">
                          <a:solidFill>
                            <a:srgbClr val="000000"/>
                          </a:solidFill>
                          <a:latin typeface="+mn-lt"/>
                        </a:rPr>
                        <a:t>Rhône-Alpes</a:t>
                      </a:r>
                    </a:p>
                  </a:txBody>
                  <a:tcPr marL="3952" marR="3952" marT="395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a:t>
                      </a:r>
                    </a:p>
                  </a:txBody>
                  <a:tcPr marL="3952" marR="3952" marT="395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3952" marR="3952" marT="3952"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dirty="0">
                          <a:solidFill>
                            <a:srgbClr val="000000"/>
                          </a:solidFill>
                          <a:latin typeface="+mn-lt"/>
                        </a:rPr>
                        <a:t>58%</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endParaRPr lang="fr-FR" sz="900" b="0" i="0" u="none" strike="noStrike" dirty="0">
                        <a:solidFill>
                          <a:srgbClr val="000000"/>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fontAlgn="ctr"/>
                      <a:r>
                        <a:rPr lang="fr-FR" sz="900" b="0" i="0" u="none" strike="noStrike" dirty="0" smtClean="0">
                          <a:solidFill>
                            <a:srgbClr val="000000"/>
                          </a:solidFill>
                          <a:latin typeface="+mn-lt"/>
                        </a:rPr>
                        <a:t>1%</a:t>
                      </a:r>
                      <a:endParaRPr lang="fr-FR" sz="900" b="0" i="0" u="none" strike="noStrike" dirty="0">
                        <a:solidFill>
                          <a:srgbClr val="000000"/>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98790">
                <a:tc>
                  <a:txBody>
                    <a:bodyPr/>
                    <a:lstStyle/>
                    <a:p>
                      <a:pPr algn="l" fontAlgn="ctr"/>
                      <a:r>
                        <a:rPr lang="fr-FR" sz="900" b="0" i="0" u="none" strike="noStrike">
                          <a:solidFill>
                            <a:srgbClr val="000000"/>
                          </a:solidFill>
                          <a:latin typeface="+mn-lt"/>
                        </a:rPr>
                        <a:t>Limousin</a:t>
                      </a:r>
                    </a:p>
                  </a:txBody>
                  <a:tcPr marL="3952" marR="3952" marT="3952"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a:t>
                      </a:r>
                    </a:p>
                  </a:txBody>
                  <a:tcPr marL="3952" marR="3952" marT="3952"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a:t>
                      </a:r>
                    </a:p>
                  </a:txBody>
                  <a:tcPr marL="3952" marR="3952" marT="3952"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endParaRPr lang="fr-FR" sz="900" b="0" i="0" u="none" strike="noStrike" dirty="0">
                        <a:solidFill>
                          <a:srgbClr val="000000"/>
                        </a:solidFill>
                        <a:latin typeface="+mn-lt"/>
                      </a:endParaRP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fontAlgn="ctr"/>
                      <a:r>
                        <a:rPr lang="fr-FR" sz="900" b="0" i="0" u="none" strike="noStrike" dirty="0" smtClean="0">
                          <a:solidFill>
                            <a:srgbClr val="000000"/>
                          </a:solidFill>
                          <a:latin typeface="+mn-lt"/>
                        </a:rPr>
                        <a:t>69</a:t>
                      </a:r>
                      <a:r>
                        <a:rPr lang="fr-FR" sz="900" b="0" i="0" u="none" strike="noStrike" dirty="0">
                          <a:solidFill>
                            <a:srgbClr val="000000"/>
                          </a:solidFill>
                          <a:latin typeface="+mn-lt"/>
                        </a:rPr>
                        <a:t>%</a:t>
                      </a:r>
                    </a:p>
                  </a:txBody>
                  <a:tcPr marL="3952" marR="3952" marT="395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r>
            </a:tbl>
          </a:graphicData>
        </a:graphic>
      </p:graphicFrame>
      <p:sp>
        <p:nvSpPr>
          <p:cNvPr id="10" name="ZoneTexte 9"/>
          <p:cNvSpPr txBox="1"/>
          <p:nvPr/>
        </p:nvSpPr>
        <p:spPr>
          <a:xfrm>
            <a:off x="2916238" y="2822575"/>
            <a:ext cx="431800" cy="261938"/>
          </a:xfrm>
          <a:prstGeom prst="rect">
            <a:avLst/>
          </a:prstGeom>
          <a:noFill/>
        </p:spPr>
        <p:txBody>
          <a:bodyPr>
            <a:spAutoFit/>
          </a:bodyPr>
          <a:lstStyle/>
          <a:p>
            <a:pPr fontAlgn="auto">
              <a:spcBef>
                <a:spcPts val="0"/>
              </a:spcBef>
              <a:spcAft>
                <a:spcPts val="0"/>
              </a:spcAft>
              <a:buClr>
                <a:schemeClr val="bg2">
                  <a:lumMod val="75000"/>
                </a:schemeClr>
              </a:buClr>
              <a:defRPr/>
            </a:pPr>
            <a:r>
              <a:rPr lang="fr-FR" sz="1100" dirty="0">
                <a:solidFill>
                  <a:schemeClr val="tx1">
                    <a:lumMod val="50000"/>
                  </a:schemeClr>
                </a:solidFill>
                <a:latin typeface="+mn-lt"/>
              </a:rPr>
              <a:t>*</a:t>
            </a:r>
          </a:p>
        </p:txBody>
      </p:sp>
      <p:sp>
        <p:nvSpPr>
          <p:cNvPr id="11" name="ZoneTexte 10"/>
          <p:cNvSpPr txBox="1"/>
          <p:nvPr/>
        </p:nvSpPr>
        <p:spPr>
          <a:xfrm>
            <a:off x="3492500" y="2822575"/>
            <a:ext cx="431800" cy="261938"/>
          </a:xfrm>
          <a:prstGeom prst="rect">
            <a:avLst/>
          </a:prstGeom>
          <a:noFill/>
        </p:spPr>
        <p:txBody>
          <a:bodyPr>
            <a:spAutoFit/>
          </a:bodyPr>
          <a:lstStyle/>
          <a:p>
            <a:pPr fontAlgn="auto">
              <a:spcBef>
                <a:spcPts val="0"/>
              </a:spcBef>
              <a:spcAft>
                <a:spcPts val="0"/>
              </a:spcAft>
              <a:buClr>
                <a:schemeClr val="bg2">
                  <a:lumMod val="75000"/>
                </a:schemeClr>
              </a:buClr>
              <a:defRPr/>
            </a:pPr>
            <a:r>
              <a:rPr lang="fr-FR" sz="1100" dirty="0">
                <a:solidFill>
                  <a:schemeClr val="tx1">
                    <a:lumMod val="50000"/>
                  </a:schemeClr>
                </a:solidFill>
                <a:latin typeface="+mn-lt"/>
              </a:rPr>
              <a:t>*</a:t>
            </a:r>
          </a:p>
        </p:txBody>
      </p:sp>
      <p:sp>
        <p:nvSpPr>
          <p:cNvPr id="17" name="ZoneTexte 16"/>
          <p:cNvSpPr txBox="1"/>
          <p:nvPr/>
        </p:nvSpPr>
        <p:spPr>
          <a:xfrm>
            <a:off x="4716463" y="2806700"/>
            <a:ext cx="431800" cy="261938"/>
          </a:xfrm>
          <a:prstGeom prst="rect">
            <a:avLst/>
          </a:prstGeom>
          <a:noFill/>
        </p:spPr>
        <p:txBody>
          <a:bodyPr>
            <a:spAutoFit/>
          </a:bodyPr>
          <a:lstStyle/>
          <a:p>
            <a:pPr fontAlgn="auto">
              <a:spcBef>
                <a:spcPts val="0"/>
              </a:spcBef>
              <a:spcAft>
                <a:spcPts val="0"/>
              </a:spcAft>
              <a:buClr>
                <a:schemeClr val="bg2">
                  <a:lumMod val="75000"/>
                </a:schemeClr>
              </a:buClr>
              <a:defRPr/>
            </a:pPr>
            <a:r>
              <a:rPr lang="fr-FR" sz="1100" dirty="0">
                <a:solidFill>
                  <a:schemeClr val="tx1">
                    <a:lumMod val="50000"/>
                  </a:schemeClr>
                </a:solidFill>
                <a:latin typeface="+mn-lt"/>
              </a:rPr>
              <a:t>*</a:t>
            </a:r>
          </a:p>
        </p:txBody>
      </p:sp>
      <p:sp>
        <p:nvSpPr>
          <p:cNvPr id="18" name="ZoneTexte 17"/>
          <p:cNvSpPr txBox="1"/>
          <p:nvPr/>
        </p:nvSpPr>
        <p:spPr>
          <a:xfrm>
            <a:off x="5940425" y="2806700"/>
            <a:ext cx="431800" cy="261938"/>
          </a:xfrm>
          <a:prstGeom prst="rect">
            <a:avLst/>
          </a:prstGeom>
          <a:noFill/>
        </p:spPr>
        <p:txBody>
          <a:bodyPr>
            <a:spAutoFit/>
          </a:bodyPr>
          <a:lstStyle/>
          <a:p>
            <a:pPr fontAlgn="auto">
              <a:spcBef>
                <a:spcPts val="0"/>
              </a:spcBef>
              <a:spcAft>
                <a:spcPts val="0"/>
              </a:spcAft>
              <a:buClr>
                <a:schemeClr val="bg2">
                  <a:lumMod val="75000"/>
                </a:schemeClr>
              </a:buClr>
              <a:defRPr/>
            </a:pPr>
            <a:r>
              <a:rPr lang="fr-FR" sz="1100" dirty="0">
                <a:solidFill>
                  <a:schemeClr val="tx1">
                    <a:lumMod val="50000"/>
                  </a:schemeClr>
                </a:solidFill>
                <a:latin typeface="+mn-lt"/>
              </a:rPr>
              <a:t>*</a:t>
            </a:r>
          </a:p>
        </p:txBody>
      </p:sp>
      <p:sp>
        <p:nvSpPr>
          <p:cNvPr id="20" name="ZoneTexte 19"/>
          <p:cNvSpPr txBox="1"/>
          <p:nvPr/>
        </p:nvSpPr>
        <p:spPr>
          <a:xfrm>
            <a:off x="7164388" y="2806700"/>
            <a:ext cx="431800" cy="261938"/>
          </a:xfrm>
          <a:prstGeom prst="rect">
            <a:avLst/>
          </a:prstGeom>
          <a:noFill/>
        </p:spPr>
        <p:txBody>
          <a:bodyPr>
            <a:spAutoFit/>
          </a:bodyPr>
          <a:lstStyle/>
          <a:p>
            <a:pPr fontAlgn="auto">
              <a:spcBef>
                <a:spcPts val="0"/>
              </a:spcBef>
              <a:spcAft>
                <a:spcPts val="0"/>
              </a:spcAft>
              <a:buClr>
                <a:schemeClr val="bg2">
                  <a:lumMod val="75000"/>
                </a:schemeClr>
              </a:buClr>
              <a:defRPr/>
            </a:pPr>
            <a:r>
              <a:rPr lang="fr-FR" sz="1100" dirty="0">
                <a:solidFill>
                  <a:schemeClr val="tx1">
                    <a:lumMod val="50000"/>
                  </a:schemeClr>
                </a:solidFill>
                <a:latin typeface="+mn-lt"/>
              </a:rPr>
              <a: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50825" y="4616450"/>
            <a:ext cx="8748713" cy="1809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pic>
        <p:nvPicPr>
          <p:cNvPr id="24" name="Image 23" descr="region Limousin.jpg"/>
          <p:cNvPicPr>
            <a:picLocks noChangeAspect="1"/>
          </p:cNvPicPr>
          <p:nvPr/>
        </p:nvPicPr>
        <p:blipFill>
          <a:blip r:embed="rId8"/>
          <a:stretch>
            <a:fillRect/>
          </a:stretch>
        </p:blipFill>
        <p:spPr>
          <a:xfrm>
            <a:off x="250825" y="4581525"/>
            <a:ext cx="163513" cy="215900"/>
          </a:xfrm>
          <a:prstGeom prst="rect">
            <a:avLst/>
          </a:prstGeom>
          <a:ln>
            <a:solidFill>
              <a:schemeClr val="tx1">
                <a:lumMod val="50000"/>
              </a:schemeClr>
            </a:solidFill>
          </a:ln>
        </p:spPr>
      </p:pic>
      <p:graphicFrame>
        <p:nvGraphicFramePr>
          <p:cNvPr id="68611" name="Graphique 11"/>
          <p:cNvGraphicFramePr>
            <a:graphicFrameLocks/>
          </p:cNvGraphicFramePr>
          <p:nvPr/>
        </p:nvGraphicFramePr>
        <p:xfrm>
          <a:off x="4211638" y="1989138"/>
          <a:ext cx="2089150" cy="3671887"/>
        </p:xfrm>
        <a:graphic>
          <a:graphicData uri="http://schemas.openxmlformats.org/presentationml/2006/ole">
            <mc:AlternateContent xmlns:mc="http://schemas.openxmlformats.org/markup-compatibility/2006">
              <mc:Choice xmlns:v="urn:schemas-microsoft-com:vml" Requires="v">
                <p:oleObj spid="_x0000_s68637" r:id="rId9" imgW="2085013" imgH="3676207" progId="Excel.Chart.8">
                  <p:embed/>
                </p:oleObj>
              </mc:Choice>
              <mc:Fallback>
                <p:oleObj r:id="rId9" imgW="2085013" imgH="3676207" progId="Excel.Chart.8">
                  <p:embed/>
                  <p:pic>
                    <p:nvPicPr>
                      <p:cNvPr id="0" name="Graphique 1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1638" y="1989138"/>
                        <a:ext cx="2089150" cy="3671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Notoriété spontanée totale </a:t>
            </a:r>
            <a:r>
              <a:rPr lang="fr-FR" sz="1600" dirty="0" smtClean="0"/>
              <a:t>(toutes les régions présentes à l’esprit)</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83D5DEE3-3964-47DC-AD65-D21067EC3E90}" type="slidenum">
              <a:rPr lang="fr-FR"/>
              <a:pPr>
                <a:defRPr/>
              </a:pPr>
              <a:t>18</a:t>
            </a:fld>
            <a:endParaRPr lang="fr-FR"/>
          </a:p>
        </p:txBody>
      </p:sp>
      <p:sp>
        <p:nvSpPr>
          <p:cNvPr id="8" name="ZoneTexte 7"/>
          <p:cNvSpPr txBox="1"/>
          <p:nvPr/>
        </p:nvSpPr>
        <p:spPr>
          <a:xfrm>
            <a:off x="468313" y="6165850"/>
            <a:ext cx="8675687" cy="600075"/>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Q1reg</a:t>
            </a:r>
            <a:r>
              <a:rPr lang="fr-FR" sz="1100" dirty="0">
                <a:solidFill>
                  <a:schemeClr val="tx1">
                    <a:lumMod val="75000"/>
                  </a:schemeClr>
                </a:solidFill>
                <a:latin typeface="+mn-lt"/>
              </a:rPr>
              <a:t>. Nous allons maintenant parler des différentes régions de France. Quelles sont toutes les régions de France que vous connaissez ?</a:t>
            </a:r>
          </a:p>
          <a:p>
            <a:pPr fontAlgn="auto">
              <a:spcBef>
                <a:spcPts val="0"/>
              </a:spcBef>
              <a:spcAft>
                <a:spcPts val="0"/>
              </a:spcAft>
              <a:defRPr/>
            </a:pPr>
            <a:r>
              <a:rPr lang="fr-FR" sz="1100" dirty="0">
                <a:solidFill>
                  <a:schemeClr val="tx1">
                    <a:lumMod val="75000"/>
                  </a:schemeClr>
                </a:solidFill>
                <a:latin typeface="+mn-lt"/>
              </a:rPr>
              <a:t>Vous pouvez connaître une région parce que vous y habitez, vous y êtes déjà allé ou bien seulement parce que vous en avez entendu parlé.</a:t>
            </a:r>
          </a:p>
          <a:p>
            <a:pPr fontAlgn="auto">
              <a:spcBef>
                <a:spcPts val="0"/>
              </a:spcBef>
              <a:spcAft>
                <a:spcPts val="0"/>
              </a:spcAft>
              <a:defRPr/>
            </a:pPr>
            <a:endParaRPr lang="fr-FR" sz="1100" dirty="0">
              <a:solidFill>
                <a:schemeClr val="tx1">
                  <a:lumMod val="75000"/>
                </a:schemeClr>
              </a:solidFill>
              <a:latin typeface="+mn-lt"/>
            </a:endParaRPr>
          </a:p>
        </p:txBody>
      </p:sp>
      <p:sp>
        <p:nvSpPr>
          <p:cNvPr id="10" name="Espace réservé du texte 4"/>
          <p:cNvSpPr txBox="1">
            <a:spLocks/>
          </p:cNvSpPr>
          <p:nvPr>
            <p:custDataLst>
              <p:tags r:id="rId2"/>
            </p:custDataLst>
          </p:nvPr>
        </p:nvSpPr>
        <p:spPr>
          <a:xfrm>
            <a:off x="7668344" y="5877272"/>
            <a:ext cx="1368152" cy="306467"/>
          </a:xfrm>
          <a:prstGeom prst="roundRect">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Totale  </a:t>
            </a:r>
            <a:endParaRPr lang="fr-FR" sz="1200" i="1" dirty="0">
              <a:solidFill>
                <a:srgbClr val="000000"/>
              </a:solidFill>
              <a:latin typeface="+mn-lt"/>
              <a:ea typeface="ＭＳ Ｐゴシック" pitchFamily="1" charset="-128"/>
              <a:cs typeface="Arial" pitchFamily="34" charset="0"/>
            </a:endParaRPr>
          </a:p>
        </p:txBody>
      </p:sp>
      <p:graphicFrame>
        <p:nvGraphicFramePr>
          <p:cNvPr id="68619" name="Graphique 17"/>
          <p:cNvGraphicFramePr>
            <a:graphicFrameLocks/>
          </p:cNvGraphicFramePr>
          <p:nvPr/>
        </p:nvGraphicFramePr>
        <p:xfrm>
          <a:off x="-71438" y="1989138"/>
          <a:ext cx="4787901" cy="3671887"/>
        </p:xfrm>
        <a:graphic>
          <a:graphicData uri="http://schemas.openxmlformats.org/presentationml/2006/ole">
            <mc:AlternateContent xmlns:mc="http://schemas.openxmlformats.org/markup-compatibility/2006">
              <mc:Choice xmlns:v="urn:schemas-microsoft-com:vml" Requires="v">
                <p:oleObj spid="_x0000_s68638" r:id="rId11" imgW="4791871" imgH="3676207" progId="Excel.Chart.8">
                  <p:embed/>
                </p:oleObj>
              </mc:Choice>
              <mc:Fallback>
                <p:oleObj r:id="rId11" imgW="4791871" imgH="3676207" progId="Excel.Chart.8">
                  <p:embed/>
                  <p:pic>
                    <p:nvPicPr>
                      <p:cNvPr id="0" name="Graphique 17"/>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438" y="1989138"/>
                        <a:ext cx="4787901" cy="3671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Espace réservé du texte 4"/>
          <p:cNvSpPr txBox="1">
            <a:spLocks/>
          </p:cNvSpPr>
          <p:nvPr>
            <p:custDataLst>
              <p:tags r:id="rId3"/>
            </p:custDataLst>
          </p:nvPr>
        </p:nvSpPr>
        <p:spPr>
          <a:xfrm>
            <a:off x="4245868" y="1484784"/>
            <a:ext cx="1732384"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Total Limousins</a:t>
            </a:r>
            <a:endParaRPr lang="fr-FR" sz="1200" i="1" dirty="0">
              <a:solidFill>
                <a:schemeClr val="bg1"/>
              </a:solidFill>
              <a:latin typeface="+mn-lt"/>
              <a:ea typeface="ＭＳ Ｐゴシック" pitchFamily="1" charset="-128"/>
              <a:cs typeface="Arial" pitchFamily="34" charset="0"/>
            </a:endParaRPr>
          </a:p>
        </p:txBody>
      </p:sp>
      <p:sp>
        <p:nvSpPr>
          <p:cNvPr id="28" name="Espace réservé du texte 4"/>
          <p:cNvSpPr txBox="1">
            <a:spLocks/>
          </p:cNvSpPr>
          <p:nvPr>
            <p:custDataLst>
              <p:tags r:id="rId4"/>
            </p:custDataLst>
          </p:nvPr>
        </p:nvSpPr>
        <p:spPr>
          <a:xfrm>
            <a:off x="1979712" y="1484784"/>
            <a:ext cx="1732384"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Total Français</a:t>
            </a:r>
            <a:endParaRPr lang="fr-FR" sz="1200" i="1" dirty="0">
              <a:solidFill>
                <a:schemeClr val="bg1"/>
              </a:solidFill>
              <a:latin typeface="+mn-lt"/>
              <a:ea typeface="ＭＳ Ｐゴシック" pitchFamily="1" charset="-128"/>
              <a:cs typeface="Arial" pitchFamily="34" charset="0"/>
            </a:endParaRPr>
          </a:p>
        </p:txBody>
      </p:sp>
      <p:sp>
        <p:nvSpPr>
          <p:cNvPr id="29" name="ZoneTexte 28"/>
          <p:cNvSpPr txBox="1"/>
          <p:nvPr/>
        </p:nvSpPr>
        <p:spPr>
          <a:xfrm>
            <a:off x="2551113" y="1773238"/>
            <a:ext cx="1152525"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1007</a:t>
            </a:r>
          </a:p>
        </p:txBody>
      </p:sp>
      <p:sp>
        <p:nvSpPr>
          <p:cNvPr id="30" name="ZoneTexte 29"/>
          <p:cNvSpPr txBox="1"/>
          <p:nvPr/>
        </p:nvSpPr>
        <p:spPr>
          <a:xfrm>
            <a:off x="4826000" y="1773238"/>
            <a:ext cx="1152525"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297</a:t>
            </a:r>
          </a:p>
        </p:txBody>
      </p:sp>
      <p:sp>
        <p:nvSpPr>
          <p:cNvPr id="31" name="Espace réservé du texte 4"/>
          <p:cNvSpPr txBox="1">
            <a:spLocks/>
          </p:cNvSpPr>
          <p:nvPr>
            <p:custDataLst>
              <p:tags r:id="rId5"/>
            </p:custDataLst>
          </p:nvPr>
        </p:nvSpPr>
        <p:spPr>
          <a:xfrm>
            <a:off x="6516216" y="1484784"/>
            <a:ext cx="1732384" cy="323984"/>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Total Familles</a:t>
            </a:r>
            <a:endParaRPr lang="fr-FR" sz="1200" i="1" dirty="0">
              <a:solidFill>
                <a:schemeClr val="bg1"/>
              </a:solidFill>
              <a:latin typeface="+mn-lt"/>
              <a:ea typeface="ＭＳ Ｐゴシック" pitchFamily="1" charset="-128"/>
              <a:cs typeface="Arial" pitchFamily="34" charset="0"/>
            </a:endParaRPr>
          </a:p>
        </p:txBody>
      </p:sp>
      <p:sp>
        <p:nvSpPr>
          <p:cNvPr id="32" name="ZoneTexte 31"/>
          <p:cNvSpPr txBox="1"/>
          <p:nvPr/>
        </p:nvSpPr>
        <p:spPr>
          <a:xfrm>
            <a:off x="7096125" y="1773238"/>
            <a:ext cx="1152525"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327</a:t>
            </a:r>
          </a:p>
        </p:txBody>
      </p:sp>
      <p:sp>
        <p:nvSpPr>
          <p:cNvPr id="33" name="Parallélogramme 32"/>
          <p:cNvSpPr/>
          <p:nvPr/>
        </p:nvSpPr>
        <p:spPr>
          <a:xfrm>
            <a:off x="0" y="5741988"/>
            <a:ext cx="2195513" cy="207962"/>
          </a:xfrm>
          <a:prstGeom prst="parallelogram">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solidFill>
              <a:schemeClr val="tx1">
                <a:lumMod val="50000"/>
                <a:lumOff val="50000"/>
              </a:schemeClr>
            </a:solidFill>
          </a:ln>
        </p:spPr>
        <p:style>
          <a:lnRef idx="1">
            <a:schemeClr val="accent2"/>
          </a:lnRef>
          <a:fillRef idx="2">
            <a:schemeClr val="accent2"/>
          </a:fillRef>
          <a:effectRef idx="1">
            <a:schemeClr val="accent2"/>
          </a:effectRef>
          <a:fontRef idx="minor">
            <a:schemeClr val="dk1"/>
          </a:fontRef>
        </p:style>
        <p:txBody>
          <a:bodyPr lIns="0" rIns="0" anchor="ctr"/>
          <a:lstStyle/>
          <a:p>
            <a:pPr algn="ctr" fontAlgn="auto">
              <a:spcBef>
                <a:spcPts val="0"/>
              </a:spcBef>
              <a:spcAft>
                <a:spcPts val="0"/>
              </a:spcAft>
              <a:defRPr/>
            </a:pPr>
            <a:r>
              <a:rPr lang="fr-FR" sz="1100" b="1" i="1" dirty="0" err="1">
                <a:solidFill>
                  <a:schemeClr val="tx1">
                    <a:lumMod val="75000"/>
                  </a:schemeClr>
                </a:solidFill>
              </a:rPr>
              <a:t>Nbre</a:t>
            </a:r>
            <a:r>
              <a:rPr lang="fr-FR" sz="1100" b="1" i="1" dirty="0">
                <a:solidFill>
                  <a:schemeClr val="tx1">
                    <a:lumMod val="75000"/>
                  </a:schemeClr>
                </a:solidFill>
              </a:rPr>
              <a:t> moyen de régions citées : </a:t>
            </a:r>
          </a:p>
        </p:txBody>
      </p:sp>
      <p:sp>
        <p:nvSpPr>
          <p:cNvPr id="34" name="Parallélogramme 33"/>
          <p:cNvSpPr/>
          <p:nvPr/>
        </p:nvSpPr>
        <p:spPr>
          <a:xfrm>
            <a:off x="2484438" y="5741988"/>
            <a:ext cx="727075" cy="207962"/>
          </a:xfrm>
          <a:prstGeom prst="parallelogram">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solidFill>
              <a:schemeClr val="tx1">
                <a:lumMod val="50000"/>
                <a:lumOff val="50000"/>
              </a:schemeClr>
            </a:solidFill>
          </a:ln>
        </p:spPr>
        <p:style>
          <a:lnRef idx="1">
            <a:schemeClr val="accent2"/>
          </a:lnRef>
          <a:fillRef idx="2">
            <a:schemeClr val="accent2"/>
          </a:fillRef>
          <a:effectRef idx="1">
            <a:schemeClr val="accent2"/>
          </a:effectRef>
          <a:fontRef idx="minor">
            <a:schemeClr val="dk1"/>
          </a:fontRef>
        </p:style>
        <p:txBody>
          <a:bodyPr lIns="0" rIns="0" anchor="ctr"/>
          <a:lstStyle/>
          <a:p>
            <a:pPr algn="ctr" fontAlgn="auto">
              <a:spcBef>
                <a:spcPts val="0"/>
              </a:spcBef>
              <a:spcAft>
                <a:spcPts val="0"/>
              </a:spcAft>
              <a:defRPr/>
            </a:pPr>
            <a:r>
              <a:rPr lang="fr-FR" sz="1100" b="1" i="1" dirty="0">
                <a:solidFill>
                  <a:schemeClr val="tx1">
                    <a:lumMod val="75000"/>
                  </a:schemeClr>
                </a:solidFill>
              </a:rPr>
              <a:t> 5,0</a:t>
            </a:r>
          </a:p>
        </p:txBody>
      </p:sp>
      <p:sp>
        <p:nvSpPr>
          <p:cNvPr id="35" name="Parallélogramme 34"/>
          <p:cNvSpPr/>
          <p:nvPr/>
        </p:nvSpPr>
        <p:spPr>
          <a:xfrm>
            <a:off x="4706938" y="5741988"/>
            <a:ext cx="728662" cy="207962"/>
          </a:xfrm>
          <a:prstGeom prst="parallelogram">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solidFill>
              <a:schemeClr val="tx1">
                <a:lumMod val="50000"/>
                <a:lumOff val="50000"/>
              </a:schemeClr>
            </a:solidFill>
          </a:ln>
        </p:spPr>
        <p:style>
          <a:lnRef idx="1">
            <a:schemeClr val="accent2"/>
          </a:lnRef>
          <a:fillRef idx="2">
            <a:schemeClr val="accent2"/>
          </a:fillRef>
          <a:effectRef idx="1">
            <a:schemeClr val="accent2"/>
          </a:effectRef>
          <a:fontRef idx="minor">
            <a:schemeClr val="dk1"/>
          </a:fontRef>
        </p:style>
        <p:txBody>
          <a:bodyPr lIns="0" rIns="0" anchor="ctr"/>
          <a:lstStyle/>
          <a:p>
            <a:pPr algn="ctr" fontAlgn="auto">
              <a:spcBef>
                <a:spcPts val="0"/>
              </a:spcBef>
              <a:spcAft>
                <a:spcPts val="0"/>
              </a:spcAft>
              <a:defRPr/>
            </a:pPr>
            <a:r>
              <a:rPr lang="fr-FR" sz="1100" b="1" i="1" dirty="0">
                <a:solidFill>
                  <a:schemeClr val="tx1">
                    <a:lumMod val="75000"/>
                  </a:schemeClr>
                </a:solidFill>
              </a:rPr>
              <a:t> 5,8</a:t>
            </a:r>
          </a:p>
        </p:txBody>
      </p:sp>
      <p:sp>
        <p:nvSpPr>
          <p:cNvPr id="36" name="Parallélogramme 35"/>
          <p:cNvSpPr/>
          <p:nvPr/>
        </p:nvSpPr>
        <p:spPr>
          <a:xfrm>
            <a:off x="6867525" y="5741988"/>
            <a:ext cx="728663" cy="207962"/>
          </a:xfrm>
          <a:prstGeom prst="parallelogram">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solidFill>
              <a:schemeClr val="tx1">
                <a:lumMod val="50000"/>
                <a:lumOff val="50000"/>
              </a:schemeClr>
            </a:solidFill>
          </a:ln>
        </p:spPr>
        <p:style>
          <a:lnRef idx="1">
            <a:schemeClr val="accent2"/>
          </a:lnRef>
          <a:fillRef idx="2">
            <a:schemeClr val="accent2"/>
          </a:fillRef>
          <a:effectRef idx="1">
            <a:schemeClr val="accent2"/>
          </a:effectRef>
          <a:fontRef idx="minor">
            <a:schemeClr val="dk1"/>
          </a:fontRef>
        </p:style>
        <p:txBody>
          <a:bodyPr lIns="0" rIns="0" anchor="ctr"/>
          <a:lstStyle/>
          <a:p>
            <a:pPr algn="ctr" fontAlgn="auto">
              <a:spcBef>
                <a:spcPts val="0"/>
              </a:spcBef>
              <a:spcAft>
                <a:spcPts val="0"/>
              </a:spcAft>
              <a:defRPr/>
            </a:pPr>
            <a:r>
              <a:rPr lang="fr-FR" sz="1100" b="1" i="1" dirty="0">
                <a:solidFill>
                  <a:schemeClr val="tx1">
                    <a:lumMod val="75000"/>
                  </a:schemeClr>
                </a:solidFill>
              </a:rPr>
              <a:t>4,4</a:t>
            </a:r>
          </a:p>
        </p:txBody>
      </p:sp>
      <p:graphicFrame>
        <p:nvGraphicFramePr>
          <p:cNvPr id="68636" name="Graphique 36"/>
          <p:cNvGraphicFramePr>
            <a:graphicFrameLocks/>
          </p:cNvGraphicFramePr>
          <p:nvPr/>
        </p:nvGraphicFramePr>
        <p:xfrm>
          <a:off x="6588125" y="1989138"/>
          <a:ext cx="2087563" cy="3671887"/>
        </p:xfrm>
        <a:graphic>
          <a:graphicData uri="http://schemas.openxmlformats.org/presentationml/2006/ole">
            <mc:AlternateContent xmlns:mc="http://schemas.openxmlformats.org/markup-compatibility/2006">
              <mc:Choice xmlns:v="urn:schemas-microsoft-com:vml" Requires="v">
                <p:oleObj spid="_x0000_s68639" r:id="rId13" imgW="2085013" imgH="3676207" progId="Excel.Chart.8">
                  <p:embed/>
                </p:oleObj>
              </mc:Choice>
              <mc:Fallback>
                <p:oleObj r:id="rId13" imgW="2085013" imgH="3676207" progId="Excel.Chart.8">
                  <p:embed/>
                  <p:pic>
                    <p:nvPicPr>
                      <p:cNvPr id="0" name="Graphique 3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88125" y="1989138"/>
                        <a:ext cx="2087563" cy="3671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 name="Ellipse 39"/>
          <p:cNvSpPr/>
          <p:nvPr/>
        </p:nvSpPr>
        <p:spPr>
          <a:xfrm>
            <a:off x="5003800" y="2852738"/>
            <a:ext cx="360363" cy="215900"/>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1" name="Ellipse 40"/>
          <p:cNvSpPr/>
          <p:nvPr/>
        </p:nvSpPr>
        <p:spPr>
          <a:xfrm>
            <a:off x="4787900" y="3141663"/>
            <a:ext cx="360363" cy="215900"/>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2" name="Ellipse 41"/>
          <p:cNvSpPr/>
          <p:nvPr/>
        </p:nvSpPr>
        <p:spPr>
          <a:xfrm>
            <a:off x="4787900" y="3294063"/>
            <a:ext cx="360363" cy="215900"/>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3" name="Ellipse 42"/>
          <p:cNvSpPr/>
          <p:nvPr/>
        </p:nvSpPr>
        <p:spPr>
          <a:xfrm>
            <a:off x="4932363" y="3644900"/>
            <a:ext cx="360362" cy="215900"/>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4" name="Ellipse 43"/>
          <p:cNvSpPr/>
          <p:nvPr/>
        </p:nvSpPr>
        <p:spPr>
          <a:xfrm>
            <a:off x="4859338" y="4292600"/>
            <a:ext cx="360362" cy="215900"/>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5" name="Ellipse 44"/>
          <p:cNvSpPr/>
          <p:nvPr/>
        </p:nvSpPr>
        <p:spPr>
          <a:xfrm>
            <a:off x="5580063" y="4581525"/>
            <a:ext cx="360362" cy="215900"/>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6" name="Ellipse 45"/>
          <p:cNvSpPr/>
          <p:nvPr/>
        </p:nvSpPr>
        <p:spPr>
          <a:xfrm>
            <a:off x="4932363" y="1989138"/>
            <a:ext cx="360362"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7" name="Ellipse 46"/>
          <p:cNvSpPr/>
          <p:nvPr/>
        </p:nvSpPr>
        <p:spPr>
          <a:xfrm>
            <a:off x="4859338" y="2141538"/>
            <a:ext cx="360362"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8" name="Ellipse 47"/>
          <p:cNvSpPr/>
          <p:nvPr/>
        </p:nvSpPr>
        <p:spPr>
          <a:xfrm>
            <a:off x="4787900" y="2349500"/>
            <a:ext cx="360363"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9" name="Ellipse 48"/>
          <p:cNvSpPr/>
          <p:nvPr/>
        </p:nvSpPr>
        <p:spPr>
          <a:xfrm>
            <a:off x="4643438" y="2501900"/>
            <a:ext cx="360362"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0" name="Ellipse 49"/>
          <p:cNvSpPr/>
          <p:nvPr/>
        </p:nvSpPr>
        <p:spPr>
          <a:xfrm>
            <a:off x="4500563" y="4076700"/>
            <a:ext cx="358775"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1" name="Ellipse 50"/>
          <p:cNvSpPr/>
          <p:nvPr/>
        </p:nvSpPr>
        <p:spPr>
          <a:xfrm>
            <a:off x="4284663" y="4941888"/>
            <a:ext cx="358775"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2" name="Ellipse 51"/>
          <p:cNvSpPr/>
          <p:nvPr/>
        </p:nvSpPr>
        <p:spPr>
          <a:xfrm>
            <a:off x="4284663" y="5094288"/>
            <a:ext cx="358775"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3" name="Ellipse 52"/>
          <p:cNvSpPr/>
          <p:nvPr/>
        </p:nvSpPr>
        <p:spPr>
          <a:xfrm>
            <a:off x="4284663" y="5246688"/>
            <a:ext cx="358775"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4" name="Ellipse 53"/>
          <p:cNvSpPr/>
          <p:nvPr/>
        </p:nvSpPr>
        <p:spPr>
          <a:xfrm>
            <a:off x="4356100" y="5399088"/>
            <a:ext cx="360363"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5" name="Ellipse 54"/>
          <p:cNvSpPr/>
          <p:nvPr/>
        </p:nvSpPr>
        <p:spPr>
          <a:xfrm>
            <a:off x="4932363" y="5732463"/>
            <a:ext cx="360362" cy="21748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6" name="Ellipse 55"/>
          <p:cNvSpPr/>
          <p:nvPr/>
        </p:nvSpPr>
        <p:spPr>
          <a:xfrm>
            <a:off x="7308850" y="1989138"/>
            <a:ext cx="358775"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7" name="Ellipse 56"/>
          <p:cNvSpPr/>
          <p:nvPr/>
        </p:nvSpPr>
        <p:spPr>
          <a:xfrm>
            <a:off x="7092950" y="2492375"/>
            <a:ext cx="358775"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8" name="Ellipse 57"/>
          <p:cNvSpPr/>
          <p:nvPr/>
        </p:nvSpPr>
        <p:spPr>
          <a:xfrm>
            <a:off x="6875463" y="3644900"/>
            <a:ext cx="360362"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9" name="Ellipse 58"/>
          <p:cNvSpPr/>
          <p:nvPr/>
        </p:nvSpPr>
        <p:spPr>
          <a:xfrm>
            <a:off x="6875463" y="3797300"/>
            <a:ext cx="360362"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0" name="Ellipse 59"/>
          <p:cNvSpPr/>
          <p:nvPr/>
        </p:nvSpPr>
        <p:spPr>
          <a:xfrm>
            <a:off x="6875463" y="4292600"/>
            <a:ext cx="360362"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1" name="Ellipse 60"/>
          <p:cNvSpPr/>
          <p:nvPr/>
        </p:nvSpPr>
        <p:spPr>
          <a:xfrm>
            <a:off x="6732588" y="4941888"/>
            <a:ext cx="360362"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2" name="Ellipse 61"/>
          <p:cNvSpPr/>
          <p:nvPr/>
        </p:nvSpPr>
        <p:spPr>
          <a:xfrm>
            <a:off x="6732588" y="5445125"/>
            <a:ext cx="360362"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3" name="Ellipse 62"/>
          <p:cNvSpPr/>
          <p:nvPr/>
        </p:nvSpPr>
        <p:spPr>
          <a:xfrm>
            <a:off x="7092950" y="5732463"/>
            <a:ext cx="358775" cy="217487"/>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grpSp>
        <p:nvGrpSpPr>
          <p:cNvPr id="68661" name="Groupe 63"/>
          <p:cNvGrpSpPr>
            <a:grpSpLocks/>
          </p:cNvGrpSpPr>
          <p:nvPr/>
        </p:nvGrpSpPr>
        <p:grpSpPr bwMode="auto">
          <a:xfrm>
            <a:off x="3995738" y="6507163"/>
            <a:ext cx="2808287" cy="368300"/>
            <a:chOff x="3996061" y="6444192"/>
            <a:chExt cx="2808187" cy="369332"/>
          </a:xfrm>
        </p:grpSpPr>
        <p:sp>
          <p:nvSpPr>
            <p:cNvPr id="65" name="Ellipse 64"/>
            <p:cNvSpPr/>
            <p:nvPr/>
          </p:nvSpPr>
          <p:spPr>
            <a:xfrm>
              <a:off x="3996061" y="6496726"/>
              <a:ext cx="360349" cy="28814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6" name="Ellipse 65"/>
            <p:cNvSpPr/>
            <p:nvPr/>
          </p:nvSpPr>
          <p:spPr>
            <a:xfrm>
              <a:off x="4148456" y="6525381"/>
              <a:ext cx="360349" cy="288143"/>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7" name="ZoneTexte 66"/>
            <p:cNvSpPr txBox="1"/>
            <p:nvPr/>
          </p:nvSpPr>
          <p:spPr>
            <a:xfrm>
              <a:off x="4664374" y="6444192"/>
              <a:ext cx="2139874"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la sous-cible et les Français</a:t>
              </a: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Notoriété spontanée totale </a:t>
            </a:r>
            <a:r>
              <a:rPr lang="fr-FR" sz="1600" dirty="0" smtClean="0"/>
              <a:t>(toutes les régions présentes à l’esprit) </a:t>
            </a:r>
            <a:r>
              <a:rPr lang="fr-FR" dirty="0" smtClean="0"/>
              <a:t/>
            </a:r>
            <a:br>
              <a:rPr lang="fr-FR" dirty="0" smtClean="0"/>
            </a:br>
            <a:r>
              <a:rPr lang="fr-FR" sz="2800" i="1" dirty="0" smtClean="0"/>
              <a:t> </a:t>
            </a:r>
            <a:r>
              <a:rPr lang="fr-FR" sz="2000" i="1" dirty="0" smtClean="0"/>
              <a:t>Benchmark de la présence à l’esprit</a:t>
            </a:r>
            <a:endParaRPr lang="fr-FR" sz="20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35738BBD-9B3C-4168-B76E-8632EA70AD6F}" type="slidenum">
              <a:rPr lang="fr-FR"/>
              <a:pPr>
                <a:defRPr/>
              </a:pPr>
              <a:t>19</a:t>
            </a:fld>
            <a:endParaRPr lang="fr-FR"/>
          </a:p>
        </p:txBody>
      </p:sp>
      <p:sp>
        <p:nvSpPr>
          <p:cNvPr id="8" name="ZoneTexte 7"/>
          <p:cNvSpPr txBox="1"/>
          <p:nvPr/>
        </p:nvSpPr>
        <p:spPr>
          <a:xfrm>
            <a:off x="468313" y="6165850"/>
            <a:ext cx="8675687" cy="600075"/>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Q1reg</a:t>
            </a:r>
            <a:r>
              <a:rPr lang="fr-FR" sz="1100" dirty="0">
                <a:solidFill>
                  <a:schemeClr val="tx1">
                    <a:lumMod val="75000"/>
                  </a:schemeClr>
                </a:solidFill>
                <a:latin typeface="+mn-lt"/>
              </a:rPr>
              <a:t>. Nous allons maintenant parler des différentes régions de France. Quelles sont toutes les régions de France que vous connaissez ?</a:t>
            </a:r>
          </a:p>
          <a:p>
            <a:pPr fontAlgn="auto">
              <a:spcBef>
                <a:spcPts val="0"/>
              </a:spcBef>
              <a:spcAft>
                <a:spcPts val="0"/>
              </a:spcAft>
              <a:defRPr/>
            </a:pPr>
            <a:r>
              <a:rPr lang="fr-FR" sz="1100" dirty="0">
                <a:solidFill>
                  <a:schemeClr val="tx1">
                    <a:lumMod val="75000"/>
                  </a:schemeClr>
                </a:solidFill>
                <a:latin typeface="+mn-lt"/>
              </a:rPr>
              <a:t>Vous pouvez connaître une région parce que vous y habitez, vous y êtes déjà allé ou bien seulement parce que vous en avez entendu parlé.</a:t>
            </a:r>
          </a:p>
          <a:p>
            <a:pPr fontAlgn="auto">
              <a:spcBef>
                <a:spcPts val="0"/>
              </a:spcBef>
              <a:spcAft>
                <a:spcPts val="0"/>
              </a:spcAft>
              <a:defRPr/>
            </a:pPr>
            <a:endParaRPr lang="fr-FR" sz="1100" dirty="0">
              <a:solidFill>
                <a:schemeClr val="tx1">
                  <a:lumMod val="75000"/>
                </a:schemeClr>
              </a:solidFill>
              <a:latin typeface="+mn-lt"/>
            </a:endParaRPr>
          </a:p>
        </p:txBody>
      </p:sp>
      <p:sp>
        <p:nvSpPr>
          <p:cNvPr id="11" name="ZoneTexte 10"/>
          <p:cNvSpPr txBox="1"/>
          <p:nvPr/>
        </p:nvSpPr>
        <p:spPr>
          <a:xfrm>
            <a:off x="1979613" y="2014538"/>
            <a:ext cx="5761037" cy="261937"/>
          </a:xfrm>
          <a:prstGeom prst="rect">
            <a:avLst/>
          </a:prstGeom>
          <a:noFill/>
        </p:spPr>
        <p:txBody>
          <a:bodyPr>
            <a:spAutoFit/>
          </a:bodyPr>
          <a:lstStyle/>
          <a:p>
            <a:pPr fontAlgn="auto">
              <a:spcBef>
                <a:spcPts val="0"/>
              </a:spcBef>
              <a:spcAft>
                <a:spcPts val="0"/>
              </a:spcAft>
              <a:buClr>
                <a:schemeClr val="bg2">
                  <a:lumMod val="75000"/>
                </a:schemeClr>
              </a:buClr>
              <a:defRPr/>
            </a:pPr>
            <a:r>
              <a:rPr lang="fr-FR" sz="1100" b="1" dirty="0">
                <a:solidFill>
                  <a:schemeClr val="tx1">
                    <a:lumMod val="50000"/>
                  </a:schemeClr>
                </a:solidFill>
                <a:latin typeface="+mn-lt"/>
              </a:rPr>
              <a:t>Uniquement sur les régions avec une base &gt;30 interviews</a:t>
            </a:r>
          </a:p>
        </p:txBody>
      </p:sp>
      <p:sp>
        <p:nvSpPr>
          <p:cNvPr id="9" name="ZoneTexte 8"/>
          <p:cNvSpPr txBox="1"/>
          <p:nvPr/>
        </p:nvSpPr>
        <p:spPr>
          <a:xfrm>
            <a:off x="8172450" y="4365625"/>
            <a:ext cx="1079500" cy="276225"/>
          </a:xfrm>
          <a:prstGeom prst="rect">
            <a:avLst/>
          </a:prstGeom>
          <a:noFill/>
        </p:spPr>
        <p:txBody>
          <a:bodyPr>
            <a:spAutoFit/>
          </a:bodyPr>
          <a:lstStyle/>
          <a:p>
            <a:pPr fontAlgn="auto">
              <a:spcBef>
                <a:spcPts val="0"/>
              </a:spcBef>
              <a:spcAft>
                <a:spcPts val="0"/>
              </a:spcAft>
              <a:buClr>
                <a:schemeClr val="bg2">
                  <a:lumMod val="75000"/>
                </a:schemeClr>
              </a:buClr>
              <a:defRPr/>
            </a:pPr>
            <a:r>
              <a:rPr lang="fr-FR" sz="1200" dirty="0">
                <a:solidFill>
                  <a:schemeClr val="tx1">
                    <a:lumMod val="50000"/>
                  </a:schemeClr>
                </a:solidFill>
                <a:latin typeface="+mn-lt"/>
              </a:rPr>
              <a:t>*Base faible</a:t>
            </a:r>
          </a:p>
        </p:txBody>
      </p:sp>
      <p:sp>
        <p:nvSpPr>
          <p:cNvPr id="17" name="ZoneTexte 16"/>
          <p:cNvSpPr txBox="1"/>
          <p:nvPr/>
        </p:nvSpPr>
        <p:spPr>
          <a:xfrm>
            <a:off x="395288" y="4941888"/>
            <a:ext cx="8353425" cy="276225"/>
          </a:xfrm>
          <a:prstGeom prst="rect">
            <a:avLst/>
          </a:prstGeom>
          <a:noFill/>
        </p:spPr>
        <p:txBody>
          <a:bodyPr>
            <a:spAutoFit/>
          </a:bodyPr>
          <a:lstStyle/>
          <a:p>
            <a:pPr fontAlgn="auto">
              <a:spcBef>
                <a:spcPts val="0"/>
              </a:spcBef>
              <a:spcAft>
                <a:spcPts val="0"/>
              </a:spcAft>
              <a:buClr>
                <a:schemeClr val="bg2">
                  <a:lumMod val="75000"/>
                </a:schemeClr>
              </a:buClr>
              <a:defRPr/>
            </a:pPr>
            <a:r>
              <a:rPr lang="fr-FR" sz="1200" b="1" dirty="0">
                <a:solidFill>
                  <a:srgbClr val="00B0F0"/>
                </a:solidFill>
                <a:latin typeface="+mn-lt"/>
              </a:rPr>
              <a:t>Exemple de lecture </a:t>
            </a:r>
            <a:r>
              <a:rPr lang="fr-FR" sz="1200" dirty="0">
                <a:solidFill>
                  <a:schemeClr val="tx1">
                    <a:lumMod val="50000"/>
                  </a:schemeClr>
                </a:solidFill>
                <a:latin typeface="+mn-lt"/>
              </a:rPr>
              <a:t>: 88% des habitants de la région Centre citent spontanément leur propre région (Centre).</a:t>
            </a:r>
          </a:p>
        </p:txBody>
      </p:sp>
      <p:graphicFrame>
        <p:nvGraphicFramePr>
          <p:cNvPr id="23" name="Tableau 22"/>
          <p:cNvGraphicFramePr>
            <a:graphicFrameLocks noGrp="1"/>
          </p:cNvGraphicFramePr>
          <p:nvPr/>
        </p:nvGraphicFramePr>
        <p:xfrm>
          <a:off x="257175" y="2276475"/>
          <a:ext cx="8562975" cy="2082800"/>
        </p:xfrm>
        <a:graphic>
          <a:graphicData uri="http://schemas.openxmlformats.org/drawingml/2006/table">
            <a:tbl>
              <a:tblPr/>
              <a:tblGrid>
                <a:gridCol w="1110950"/>
                <a:gridCol w="612000"/>
                <a:gridCol w="612000"/>
                <a:gridCol w="612000"/>
                <a:gridCol w="612000"/>
                <a:gridCol w="612000"/>
                <a:gridCol w="612000"/>
                <a:gridCol w="612000"/>
                <a:gridCol w="612000"/>
                <a:gridCol w="612000"/>
                <a:gridCol w="612000"/>
                <a:gridCol w="612000"/>
                <a:gridCol w="108000"/>
                <a:gridCol w="612000"/>
              </a:tblGrid>
              <a:tr h="149784">
                <a:tc>
                  <a:txBody>
                    <a:bodyPr/>
                    <a:lstStyle/>
                    <a:p>
                      <a:pPr algn="l" fontAlgn="ctr"/>
                      <a:endParaRPr lang="fr-FR" sz="900" b="0" i="0" u="none" strike="noStrike" dirty="0">
                        <a:solidFill>
                          <a:srgbClr val="000000"/>
                        </a:solidFill>
                        <a:latin typeface="+mn-lt"/>
                      </a:endParaRPr>
                    </a:p>
                  </a:txBody>
                  <a:tcPr marL="3270" marR="3270" marT="3270" marB="0" anchor="ctr">
                    <a:lnL>
                      <a:noFill/>
                    </a:lnL>
                    <a:lnR w="25400" cap="flat" cmpd="dbl" algn="ctr">
                      <a:solidFill>
                        <a:srgbClr val="000000"/>
                      </a:solidFill>
                      <a:prstDash val="solid"/>
                      <a:round/>
                      <a:headEnd type="none" w="med" len="med"/>
                      <a:tailEnd type="none" w="med" len="med"/>
                    </a:lnR>
                    <a:lnT>
                      <a:noFill/>
                    </a:lnT>
                    <a:lnB>
                      <a:noFill/>
                    </a:lnB>
                  </a:tcPr>
                </a:tc>
                <a:tc rowSpan="2">
                  <a:txBody>
                    <a:bodyPr/>
                    <a:lstStyle/>
                    <a:p>
                      <a:pPr algn="ctr" fontAlgn="ctr"/>
                      <a:r>
                        <a:rPr lang="fr-FR" sz="900" b="1" i="0" u="none" strike="noStrike" dirty="0" smtClean="0">
                          <a:solidFill>
                            <a:srgbClr val="FFFFFF"/>
                          </a:solidFill>
                          <a:latin typeface="+mn-lt"/>
                        </a:rPr>
                        <a:t>Français</a:t>
                      </a:r>
                      <a:endParaRPr lang="fr-FR" sz="900" b="1" i="0" u="none" strike="noStrike" dirty="0">
                        <a:solidFill>
                          <a:srgbClr val="FFFFFF"/>
                        </a:solidFill>
                        <a:latin typeface="+mn-lt"/>
                      </a:endParaRPr>
                    </a:p>
                  </a:txBody>
                  <a:tcPr marL="3270" marR="3270" marT="3270"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gridSpan="10">
                  <a:txBody>
                    <a:bodyPr/>
                    <a:lstStyle/>
                    <a:p>
                      <a:pPr algn="ctr" fontAlgn="ctr"/>
                      <a:r>
                        <a:rPr lang="fr-FR" sz="900" b="1" i="0" u="none" strike="noStrike" dirty="0">
                          <a:solidFill>
                            <a:srgbClr val="FFFFFF"/>
                          </a:solidFill>
                          <a:latin typeface="+mn-lt"/>
                        </a:rPr>
                        <a:t>Région INSEE de </a:t>
                      </a:r>
                      <a:r>
                        <a:rPr lang="fr-FR" sz="900" b="1" i="0" u="none" strike="noStrike" dirty="0" smtClean="0">
                          <a:solidFill>
                            <a:srgbClr val="FFFFFF"/>
                          </a:solidFill>
                          <a:latin typeface="+mn-lt"/>
                        </a:rPr>
                        <a:t>résidence</a:t>
                      </a:r>
                      <a:endParaRPr lang="fr-FR" sz="900" b="1" i="0" u="none" strike="noStrike" dirty="0">
                        <a:solidFill>
                          <a:srgbClr val="FFFFFF"/>
                        </a:solidFill>
                        <a:latin typeface="+mn-lt"/>
                      </a:endParaRPr>
                    </a:p>
                  </a:txBody>
                  <a:tcPr marL="3270" marR="3270" marT="3270"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dirty="0">
                        <a:solidFill>
                          <a:srgbClr val="FFFFFF"/>
                        </a:solidFill>
                        <a:latin typeface="+mn-lt"/>
                      </a:endParaRP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a:solidFill>
                          <a:srgbClr val="FFFFFF"/>
                        </a:solidFill>
                        <a:latin typeface="+mn-lt"/>
                      </a:endParaRP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dirty="0">
                        <a:solidFill>
                          <a:srgbClr val="FFFFFF"/>
                        </a:solidFill>
                        <a:latin typeface="+mn-lt"/>
                      </a:endParaRP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dirty="0">
                        <a:solidFill>
                          <a:srgbClr val="FFFFFF"/>
                        </a:solidFill>
                        <a:latin typeface="+mn-lt"/>
                      </a:endParaRP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dirty="0">
                        <a:solidFill>
                          <a:srgbClr val="FFFFFF"/>
                        </a:solidFill>
                        <a:latin typeface="+mn-lt"/>
                      </a:endParaRP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dirty="0">
                        <a:solidFill>
                          <a:srgbClr val="FFFFFF"/>
                        </a:solidFill>
                        <a:latin typeface="+mn-lt"/>
                      </a:endParaRP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dirty="0">
                        <a:solidFill>
                          <a:srgbClr val="FFFFFF"/>
                        </a:solidFill>
                        <a:latin typeface="+mn-lt"/>
                      </a:endParaRP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dirty="0">
                        <a:solidFill>
                          <a:srgbClr val="FFFFFF"/>
                        </a:solidFill>
                        <a:latin typeface="+mn-lt"/>
                      </a:endParaRP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dirty="0">
                        <a:solidFill>
                          <a:srgbClr val="FFFFFF"/>
                        </a:solidFill>
                        <a:latin typeface="+mn-lt"/>
                      </a:endParaRP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rowSpan="14">
                  <a:txBody>
                    <a:bodyPr/>
                    <a:lstStyle/>
                    <a:p>
                      <a:pPr algn="ctr" fontAlgn="ctr"/>
                      <a:r>
                        <a:rPr lang="fr-FR" sz="900" b="1" i="0" u="none" strike="noStrike" dirty="0">
                          <a:solidFill>
                            <a:srgbClr val="FFFFFF"/>
                          </a:solidFill>
                          <a:latin typeface="+mn-lt"/>
                        </a:rPr>
                        <a:t> </a:t>
                      </a:r>
                    </a:p>
                    <a:p>
                      <a:pPr algn="ctr" fontAlgn="ctr"/>
                      <a:r>
                        <a:rPr lang="fr-FR" sz="900" b="0" i="1" u="none" strike="noStrike" dirty="0">
                          <a:solidFill>
                            <a:srgbClr val="000000"/>
                          </a:solidFill>
                          <a:latin typeface="+mn-lt"/>
                        </a:rPr>
                        <a:t> </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rowSpan="2">
                  <a:txBody>
                    <a:bodyPr/>
                    <a:lstStyle/>
                    <a:p>
                      <a:pPr algn="ctr" fontAlgn="ctr"/>
                      <a:r>
                        <a:rPr lang="fr-FR" sz="900" b="1" i="0" u="none" strike="noStrike" dirty="0">
                          <a:solidFill>
                            <a:srgbClr val="FFFFFF"/>
                          </a:solidFill>
                          <a:latin typeface="+mn-lt"/>
                        </a:rPr>
                        <a:t>LIMOUSIN</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r>
              <a:tr h="166790">
                <a:tc>
                  <a:txBody>
                    <a:bodyPr/>
                    <a:lstStyle/>
                    <a:p>
                      <a:pPr algn="l" fontAlgn="ctr"/>
                      <a:endParaRPr lang="fr-FR" sz="900" b="0" i="0" u="none" strike="noStrike">
                        <a:solidFill>
                          <a:srgbClr val="000000"/>
                        </a:solidFill>
                        <a:latin typeface="+mn-lt"/>
                      </a:endParaRPr>
                    </a:p>
                  </a:txBody>
                  <a:tcPr marL="3270" marR="3270" marT="3270" marB="0" anchor="ctr">
                    <a:lnL>
                      <a:noFill/>
                    </a:lnL>
                    <a:lnR w="25400" cap="flat" cmpd="dbl" algn="ctr">
                      <a:solidFill>
                        <a:srgbClr val="000000"/>
                      </a:solidFill>
                      <a:prstDash val="solid"/>
                      <a:round/>
                      <a:headEnd type="none" w="med" len="med"/>
                      <a:tailEnd type="none" w="med" len="med"/>
                    </a:lnR>
                    <a:lnT>
                      <a:noFill/>
                    </a:lnT>
                    <a:lnB w="12700" cap="flat" cmpd="sng" algn="ctr">
                      <a:solidFill>
                        <a:srgbClr val="808080"/>
                      </a:solidFill>
                      <a:prstDash val="solid"/>
                      <a:round/>
                      <a:headEnd type="none" w="med" len="med"/>
                      <a:tailEnd type="none" w="med" len="med"/>
                    </a:lnB>
                  </a:tcPr>
                </a:tc>
                <a:tc vMerge="1">
                  <a:txBody>
                    <a:bodyPr/>
                    <a:lstStyle/>
                    <a:p>
                      <a:endParaRPr lang="fr-FR"/>
                    </a:p>
                  </a:txBody>
                  <a:tcPr/>
                </a:tc>
                <a:tc>
                  <a:txBody>
                    <a:bodyPr/>
                    <a:lstStyle/>
                    <a:p>
                      <a:pPr algn="ctr" fontAlgn="ctr"/>
                      <a:r>
                        <a:rPr lang="fr-FR" sz="800" b="1" i="0" u="none" strike="noStrike" dirty="0">
                          <a:solidFill>
                            <a:srgbClr val="FFFFFF"/>
                          </a:solidFill>
                          <a:latin typeface="+mn-lt"/>
                        </a:rPr>
                        <a:t>ILE DE FRANCE</a:t>
                      </a:r>
                    </a:p>
                  </a:txBody>
                  <a:tcPr marL="3270" marR="3270" marT="3270"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CENTRE</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BOURGOGNE</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NORD-PAS-DE-CALAIS</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LORRAINE</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PAYS DE LOIRE</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BRETAGNE</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AQUITAINE</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MIDI-PYRENNEES</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RHONE-ALPES</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vMerge="1">
                  <a:txBody>
                    <a:bodyPr/>
                    <a:lstStyle/>
                    <a:p>
                      <a:pPr algn="ctr" fontAlgn="ctr"/>
                      <a:endParaRPr lang="fr-FR" sz="900" b="1" i="0" u="none" strike="noStrike" dirty="0">
                        <a:solidFill>
                          <a:srgbClr val="FFFFFF"/>
                        </a:solidFill>
                        <a:latin typeface="+mn-lt"/>
                      </a:endParaRP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vMerge="1">
                  <a:txBody>
                    <a:bodyPr/>
                    <a:lstStyle/>
                    <a:p>
                      <a:pPr algn="ctr" fontAlgn="ctr"/>
                      <a:endParaRPr lang="fr-FR" sz="900" b="1" i="0" u="none" strike="noStrike" dirty="0">
                        <a:solidFill>
                          <a:srgbClr val="FFFFFF"/>
                        </a:solidFill>
                        <a:latin typeface="+mn-lt"/>
                      </a:endParaRP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r>
              <a:tr h="81760">
                <a:tc>
                  <a:txBody>
                    <a:bodyPr/>
                    <a:lstStyle/>
                    <a:p>
                      <a:pPr algn="r" fontAlgn="ctr"/>
                      <a:r>
                        <a:rPr lang="fr-FR" sz="900" b="0" i="1" u="none" strike="noStrike" dirty="0" smtClean="0">
                          <a:solidFill>
                            <a:srgbClr val="000000"/>
                          </a:solidFill>
                          <a:latin typeface="+mn-lt"/>
                        </a:rPr>
                        <a:t>Base</a:t>
                      </a:r>
                      <a:endParaRPr lang="fr-FR" sz="900" b="0" i="1" u="none" strike="noStrike" dirty="0">
                        <a:solidFill>
                          <a:srgbClr val="000000"/>
                        </a:solidFill>
                        <a:latin typeface="+mn-lt"/>
                      </a:endParaRPr>
                    </a:p>
                  </a:txBody>
                  <a:tcPr marL="3270" marR="3270" marT="3270"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1007</a:t>
                      </a:r>
                    </a:p>
                  </a:txBody>
                  <a:tcPr marL="3270" marR="3270" marT="3270"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185</a:t>
                      </a:r>
                    </a:p>
                  </a:txBody>
                  <a:tcPr marL="3270" marR="3270" marT="3270"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a:solidFill>
                            <a:srgbClr val="000000"/>
                          </a:solidFill>
                          <a:latin typeface="+mn-lt"/>
                        </a:rPr>
                        <a:t>50</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40</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a:solidFill>
                            <a:srgbClr val="000000"/>
                          </a:solidFill>
                          <a:latin typeface="+mn-lt"/>
                        </a:rPr>
                        <a:t>64</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51</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65</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51</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62</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38</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a:solidFill>
                            <a:srgbClr val="000000"/>
                          </a:solidFill>
                          <a:latin typeface="+mn-lt"/>
                        </a:rPr>
                        <a:t>106</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vMerge="1">
                  <a:txBody>
                    <a:bodyPr/>
                    <a:lstStyle/>
                    <a:p>
                      <a:pPr algn="ctr" fontAlgn="ctr"/>
                      <a:endParaRPr lang="fr-FR" sz="900" b="0" i="1" u="none" strike="noStrike" dirty="0">
                        <a:solidFill>
                          <a:srgbClr val="000000"/>
                        </a:solidFill>
                        <a:latin typeface="+mn-lt"/>
                      </a:endParaRP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900" b="0" i="1" u="none" strike="noStrike" dirty="0" smtClean="0">
                          <a:solidFill>
                            <a:srgbClr val="000000"/>
                          </a:solidFill>
                          <a:latin typeface="+mn-lt"/>
                        </a:rPr>
                        <a:t>297</a:t>
                      </a:r>
                      <a:endParaRPr lang="fr-FR" sz="900" b="0" i="1" u="none" strike="noStrike" dirty="0">
                        <a:solidFill>
                          <a:srgbClr val="000000"/>
                        </a:solidFill>
                        <a:latin typeface="+mn-lt"/>
                      </a:endParaRP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r>
              <a:tr h="81760">
                <a:tc>
                  <a:txBody>
                    <a:bodyPr/>
                    <a:lstStyle/>
                    <a:p>
                      <a:pPr algn="l" fontAlgn="ctr"/>
                      <a:r>
                        <a:rPr lang="fr-FR" sz="900" b="0" i="0" u="none" strike="noStrike">
                          <a:solidFill>
                            <a:srgbClr val="000000"/>
                          </a:solidFill>
                          <a:latin typeface="+mn-lt"/>
                        </a:rPr>
                        <a:t>Ile de France</a:t>
                      </a:r>
                    </a:p>
                  </a:txBody>
                  <a:tcPr marL="3270" marR="3270" marT="3270"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44%</a:t>
                      </a:r>
                    </a:p>
                  </a:txBody>
                  <a:tcPr marL="3270" marR="3270" marT="3270"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76%</a:t>
                      </a:r>
                    </a:p>
                  </a:txBody>
                  <a:tcPr marL="3270" marR="3270" marT="3270"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52%</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24%</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sng" strike="noStrike">
                          <a:solidFill>
                            <a:srgbClr val="000000"/>
                          </a:solidFill>
                          <a:latin typeface="+mn-lt"/>
                        </a:rPr>
                        <a:t>24%</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a:solidFill>
                            <a:srgbClr val="000000"/>
                          </a:solidFill>
                          <a:latin typeface="+mn-lt"/>
                        </a:rPr>
                        <a:t>33%</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34%</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38%</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43%</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46%</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37%</a:t>
                      </a:r>
                    </a:p>
                  </a:txBody>
                  <a:tcPr marL="3270" marR="3270" marT="327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l" fontAlgn="ctr"/>
                      <a:endParaRPr lang="fr-FR" sz="900" b="0" i="0" u="none" strike="noStrike" dirty="0">
                        <a:solidFill>
                          <a:srgbClr val="000000"/>
                        </a:solidFill>
                        <a:latin typeface="+mn-lt"/>
                      </a:endParaRPr>
                    </a:p>
                  </a:txBody>
                  <a:tcPr marL="3270" marR="3270" marT="3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36%</a:t>
                      </a:r>
                      <a:endParaRPr lang="fr-FR" sz="900" b="0" i="0" u="none" strike="noStrike" dirty="0">
                        <a:solidFill>
                          <a:srgbClr val="000000"/>
                        </a:solidFill>
                        <a:latin typeface="+mn-lt"/>
                      </a:endParaRPr>
                    </a:p>
                  </a:txBody>
                  <a:tcPr marL="3270" marR="3270" marT="327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81760">
                <a:tc>
                  <a:txBody>
                    <a:bodyPr/>
                    <a:lstStyle/>
                    <a:p>
                      <a:pPr algn="l" fontAlgn="ctr"/>
                      <a:r>
                        <a:rPr lang="fr-FR" sz="900" b="0" i="0" u="none" strike="noStrike">
                          <a:solidFill>
                            <a:srgbClr val="000000"/>
                          </a:solidFill>
                          <a:latin typeface="+mn-lt"/>
                        </a:rPr>
                        <a:t>Centre </a:t>
                      </a:r>
                    </a:p>
                  </a:txBody>
                  <a:tcPr marL="3270" marR="3270" marT="3270"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24%</a:t>
                      </a:r>
                    </a:p>
                  </a:txBody>
                  <a:tcPr marL="3270" marR="3270" marT="3270"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25%</a:t>
                      </a:r>
                    </a:p>
                  </a:txBody>
                  <a:tcPr marL="3270" marR="3270" marT="3270"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88%</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dirty="0">
                          <a:solidFill>
                            <a:srgbClr val="000000"/>
                          </a:solidFill>
                          <a:latin typeface="+mn-lt"/>
                        </a:rPr>
                        <a:t>30%</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13%</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sng" strike="noStrike">
                          <a:solidFill>
                            <a:srgbClr val="000000"/>
                          </a:solidFill>
                          <a:latin typeface="+mn-lt"/>
                        </a:rPr>
                        <a:t>8%</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a:solidFill>
                            <a:srgbClr val="000000"/>
                          </a:solidFill>
                          <a:latin typeface="+mn-lt"/>
                        </a:rPr>
                        <a:t>26%</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26%</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18%</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22%</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22%</a:t>
                      </a:r>
                    </a:p>
                  </a:txBody>
                  <a:tcPr marL="3270" marR="3270" marT="327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l" fontAlgn="ctr"/>
                      <a:endParaRPr lang="fr-FR" sz="900" b="0" i="0" u="none" strike="noStrike" dirty="0">
                        <a:solidFill>
                          <a:srgbClr val="000000"/>
                        </a:solidFill>
                        <a:latin typeface="+mn-lt"/>
                      </a:endParaRPr>
                    </a:p>
                  </a:txBody>
                  <a:tcPr marL="3270" marR="3270" marT="3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31%</a:t>
                      </a:r>
                      <a:endParaRPr lang="fr-FR" sz="900" b="0" i="0" u="none" strike="noStrike" dirty="0">
                        <a:solidFill>
                          <a:srgbClr val="000000"/>
                        </a:solidFill>
                        <a:latin typeface="+mn-lt"/>
                      </a:endParaRPr>
                    </a:p>
                  </a:txBody>
                  <a:tcPr marL="3270" marR="3270" marT="327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r>
              <a:tr h="81760">
                <a:tc>
                  <a:txBody>
                    <a:bodyPr/>
                    <a:lstStyle/>
                    <a:p>
                      <a:pPr algn="l" fontAlgn="ctr"/>
                      <a:r>
                        <a:rPr lang="fr-FR" sz="900" b="0" i="0" u="none" strike="noStrike">
                          <a:solidFill>
                            <a:srgbClr val="000000"/>
                          </a:solidFill>
                          <a:latin typeface="+mn-lt"/>
                        </a:rPr>
                        <a:t>Bourgogne</a:t>
                      </a:r>
                    </a:p>
                  </a:txBody>
                  <a:tcPr marL="3270" marR="3270" marT="3270"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18%</a:t>
                      </a:r>
                    </a:p>
                  </a:txBody>
                  <a:tcPr marL="3270" marR="3270" marT="3270"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12%</a:t>
                      </a:r>
                    </a:p>
                  </a:txBody>
                  <a:tcPr marL="3270" marR="3270" marT="3270"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1" i="0" u="none" strike="noStrike">
                          <a:solidFill>
                            <a:srgbClr val="000000"/>
                          </a:solidFill>
                          <a:latin typeface="+mn-lt"/>
                        </a:rPr>
                        <a:t>34%</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1" i="0" u="none" strike="noStrike">
                          <a:solidFill>
                            <a:srgbClr val="000000"/>
                          </a:solidFill>
                          <a:latin typeface="+mn-lt"/>
                        </a:rPr>
                        <a:t>84%</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sng" strike="noStrike">
                          <a:solidFill>
                            <a:srgbClr val="000000"/>
                          </a:solidFill>
                          <a:latin typeface="+mn-lt"/>
                        </a:rPr>
                        <a:t>6%</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a:solidFill>
                            <a:srgbClr val="000000"/>
                          </a:solidFill>
                          <a:latin typeface="+mn-lt"/>
                        </a:rPr>
                        <a:t>13%</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3%</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a:solidFill>
                            <a:srgbClr val="000000"/>
                          </a:solidFill>
                          <a:latin typeface="+mn-lt"/>
                        </a:rPr>
                        <a:t>19%</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9%</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22%</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20%</a:t>
                      </a:r>
                    </a:p>
                  </a:txBody>
                  <a:tcPr marL="3270" marR="3270" marT="327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l" fontAlgn="ctr"/>
                      <a:endParaRPr lang="fr-FR" sz="900" b="0" i="0" u="none" strike="noStrike" dirty="0">
                        <a:solidFill>
                          <a:srgbClr val="000000"/>
                        </a:solidFill>
                        <a:latin typeface="+mn-lt"/>
                      </a:endParaRPr>
                    </a:p>
                  </a:txBody>
                  <a:tcPr marL="3270" marR="3270" marT="3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12%</a:t>
                      </a:r>
                      <a:endParaRPr lang="fr-FR" sz="900" b="0" i="0" u="none" strike="noStrike" dirty="0">
                        <a:solidFill>
                          <a:srgbClr val="000000"/>
                        </a:solidFill>
                        <a:latin typeface="+mn-lt"/>
                      </a:endParaRPr>
                    </a:p>
                  </a:txBody>
                  <a:tcPr marL="3270" marR="3270" marT="327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81760">
                <a:tc>
                  <a:txBody>
                    <a:bodyPr/>
                    <a:lstStyle/>
                    <a:p>
                      <a:pPr algn="l" fontAlgn="ctr"/>
                      <a:r>
                        <a:rPr lang="fr-FR" sz="900" b="0" i="0" u="none" strike="noStrike">
                          <a:solidFill>
                            <a:srgbClr val="000000"/>
                          </a:solidFill>
                          <a:latin typeface="+mn-lt"/>
                        </a:rPr>
                        <a:t>Nord-Pas-de-Calais</a:t>
                      </a:r>
                    </a:p>
                  </a:txBody>
                  <a:tcPr marL="3270" marR="3270" marT="3270"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20%</a:t>
                      </a:r>
                    </a:p>
                  </a:txBody>
                  <a:tcPr marL="3270" marR="3270" marT="3270"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23%</a:t>
                      </a:r>
                    </a:p>
                  </a:txBody>
                  <a:tcPr marL="3270" marR="3270" marT="3270"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19%</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8%</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dirty="0">
                          <a:solidFill>
                            <a:srgbClr val="000000"/>
                          </a:solidFill>
                          <a:latin typeface="+mn-lt"/>
                        </a:rPr>
                        <a:t>61%</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sng" strike="noStrike" dirty="0">
                          <a:solidFill>
                            <a:srgbClr val="000000"/>
                          </a:solidFill>
                          <a:latin typeface="+mn-lt"/>
                        </a:rPr>
                        <a:t>6%</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sng" strike="noStrike" dirty="0">
                          <a:solidFill>
                            <a:srgbClr val="000000"/>
                          </a:solidFill>
                          <a:latin typeface="+mn-lt"/>
                        </a:rPr>
                        <a:t>9%</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dirty="0">
                          <a:solidFill>
                            <a:srgbClr val="000000"/>
                          </a:solidFill>
                          <a:latin typeface="+mn-lt"/>
                        </a:rPr>
                        <a:t>17%</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22%</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15%</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17%</a:t>
                      </a:r>
                    </a:p>
                  </a:txBody>
                  <a:tcPr marL="3270" marR="3270" marT="327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l" fontAlgn="ctr"/>
                      <a:endParaRPr lang="fr-FR" sz="900" b="0" i="0" u="none" strike="noStrike" dirty="0">
                        <a:solidFill>
                          <a:srgbClr val="000000"/>
                        </a:solidFill>
                        <a:latin typeface="+mn-lt"/>
                      </a:endParaRPr>
                    </a:p>
                  </a:txBody>
                  <a:tcPr marL="3270" marR="3270" marT="3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20%</a:t>
                      </a:r>
                      <a:endParaRPr lang="fr-FR" sz="900" b="0" i="0" u="none" strike="noStrike" dirty="0">
                        <a:solidFill>
                          <a:srgbClr val="000000"/>
                        </a:solidFill>
                        <a:latin typeface="+mn-lt"/>
                      </a:endParaRPr>
                    </a:p>
                  </a:txBody>
                  <a:tcPr marL="3270" marR="3270" marT="327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81760">
                <a:tc>
                  <a:txBody>
                    <a:bodyPr/>
                    <a:lstStyle/>
                    <a:p>
                      <a:pPr algn="l" fontAlgn="ctr"/>
                      <a:r>
                        <a:rPr lang="fr-FR" sz="900" b="0" i="0" u="none" strike="noStrike">
                          <a:solidFill>
                            <a:srgbClr val="000000"/>
                          </a:solidFill>
                          <a:latin typeface="+mn-lt"/>
                        </a:rPr>
                        <a:t>Lorraine</a:t>
                      </a:r>
                    </a:p>
                  </a:txBody>
                  <a:tcPr marL="3270" marR="3270" marT="3270"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16%</a:t>
                      </a:r>
                    </a:p>
                  </a:txBody>
                  <a:tcPr marL="3270" marR="3270" marT="3270"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10%</a:t>
                      </a:r>
                    </a:p>
                  </a:txBody>
                  <a:tcPr marL="3270" marR="3270" marT="3270"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a:solidFill>
                            <a:srgbClr val="000000"/>
                          </a:solidFill>
                          <a:latin typeface="+mn-lt"/>
                        </a:rPr>
                        <a:t>13%</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24%</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6%</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1" i="0" u="none" strike="noStrike">
                          <a:solidFill>
                            <a:srgbClr val="000000"/>
                          </a:solidFill>
                          <a:latin typeface="+mn-lt"/>
                        </a:rPr>
                        <a:t>92%</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8%</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10%</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10%</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9%</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14%</a:t>
                      </a:r>
                    </a:p>
                  </a:txBody>
                  <a:tcPr marL="3270" marR="3270" marT="327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l" fontAlgn="ctr"/>
                      <a:endParaRPr lang="fr-FR" sz="900" b="0" i="0" u="none" strike="noStrike" dirty="0">
                        <a:solidFill>
                          <a:srgbClr val="000000"/>
                        </a:solidFill>
                        <a:latin typeface="+mn-lt"/>
                      </a:endParaRPr>
                    </a:p>
                  </a:txBody>
                  <a:tcPr marL="3270" marR="3270" marT="3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12%</a:t>
                      </a:r>
                      <a:endParaRPr lang="fr-FR" sz="900" b="0" i="0" u="none" strike="noStrike" dirty="0">
                        <a:solidFill>
                          <a:srgbClr val="000000"/>
                        </a:solidFill>
                        <a:latin typeface="+mn-lt"/>
                      </a:endParaRPr>
                    </a:p>
                  </a:txBody>
                  <a:tcPr marL="3270" marR="3270" marT="327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85030">
                <a:tc>
                  <a:txBody>
                    <a:bodyPr/>
                    <a:lstStyle/>
                    <a:p>
                      <a:pPr algn="l" fontAlgn="ctr"/>
                      <a:r>
                        <a:rPr lang="fr-FR" sz="900" b="0" i="0" u="none" strike="noStrike">
                          <a:solidFill>
                            <a:srgbClr val="000000"/>
                          </a:solidFill>
                          <a:latin typeface="+mn-lt"/>
                        </a:rPr>
                        <a:t>Pays de la Loire</a:t>
                      </a:r>
                    </a:p>
                  </a:txBody>
                  <a:tcPr marL="3270" marR="3270" marT="3270"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19%</a:t>
                      </a:r>
                    </a:p>
                  </a:txBody>
                  <a:tcPr marL="3270" marR="3270" marT="3270"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15%</a:t>
                      </a:r>
                    </a:p>
                  </a:txBody>
                  <a:tcPr marL="3270" marR="3270" marT="3270"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31%</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12%</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8%</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sng" strike="noStrike">
                          <a:solidFill>
                            <a:srgbClr val="000000"/>
                          </a:solidFill>
                          <a:latin typeface="+mn-lt"/>
                        </a:rPr>
                        <a:t>3%</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1" i="0" u="none" strike="noStrike">
                          <a:solidFill>
                            <a:srgbClr val="000000"/>
                          </a:solidFill>
                          <a:latin typeface="+mn-lt"/>
                        </a:rPr>
                        <a:t>72%</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1" i="0" u="none" strike="noStrike">
                          <a:solidFill>
                            <a:srgbClr val="000000"/>
                          </a:solidFill>
                          <a:latin typeface="+mn-lt"/>
                        </a:rPr>
                        <a:t>44%</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13%</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dirty="0">
                          <a:solidFill>
                            <a:srgbClr val="000000"/>
                          </a:solidFill>
                          <a:latin typeface="+mn-lt"/>
                        </a:rPr>
                        <a:t>10%</a:t>
                      </a:r>
                    </a:p>
                  </a:txBody>
                  <a:tcPr marL="3270" marR="3270" marT="327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vMerge="1">
                  <a:txBody>
                    <a:bodyPr/>
                    <a:lstStyle/>
                    <a:p>
                      <a:pPr algn="l" fontAlgn="ctr"/>
                      <a:endParaRPr lang="fr-FR" sz="900" b="0" i="0" u="none" strike="noStrike" dirty="0">
                        <a:solidFill>
                          <a:srgbClr val="000000"/>
                        </a:solidFill>
                        <a:latin typeface="+mn-lt"/>
                      </a:endParaRPr>
                    </a:p>
                  </a:txBody>
                  <a:tcPr marL="3270" marR="3270" marT="3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17%</a:t>
                      </a:r>
                      <a:endParaRPr lang="fr-FR" sz="900" b="0" i="0" u="none" strike="noStrike" dirty="0">
                        <a:solidFill>
                          <a:srgbClr val="000000"/>
                        </a:solidFill>
                        <a:latin typeface="+mn-lt"/>
                      </a:endParaRPr>
                    </a:p>
                  </a:txBody>
                  <a:tcPr marL="3270" marR="3270" marT="327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81760">
                <a:tc>
                  <a:txBody>
                    <a:bodyPr/>
                    <a:lstStyle/>
                    <a:p>
                      <a:pPr algn="l" fontAlgn="ctr"/>
                      <a:r>
                        <a:rPr lang="fr-FR" sz="900" b="0" i="0" u="none" strike="noStrike">
                          <a:solidFill>
                            <a:srgbClr val="000000"/>
                          </a:solidFill>
                          <a:latin typeface="+mn-lt"/>
                        </a:rPr>
                        <a:t>Bretagne</a:t>
                      </a:r>
                    </a:p>
                  </a:txBody>
                  <a:tcPr marL="3270" marR="3270" marT="3270"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48%</a:t>
                      </a:r>
                    </a:p>
                  </a:txBody>
                  <a:tcPr marL="3270" marR="3270" marT="3270"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51%</a:t>
                      </a:r>
                    </a:p>
                  </a:txBody>
                  <a:tcPr marL="3270" marR="3270" marT="3270"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57%</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50%</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34%</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a:solidFill>
                            <a:srgbClr val="000000"/>
                          </a:solidFill>
                          <a:latin typeface="+mn-lt"/>
                        </a:rPr>
                        <a:t>45%</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64%</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1" i="0" u="none" strike="noStrike">
                          <a:solidFill>
                            <a:srgbClr val="000000"/>
                          </a:solidFill>
                          <a:latin typeface="+mn-lt"/>
                        </a:rPr>
                        <a:t>95%</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37%</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49%</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41%</a:t>
                      </a:r>
                    </a:p>
                  </a:txBody>
                  <a:tcPr marL="3270" marR="3270" marT="327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l" fontAlgn="ctr"/>
                      <a:endParaRPr lang="fr-FR" sz="900" b="0" i="0" u="none" strike="noStrike" dirty="0">
                        <a:solidFill>
                          <a:srgbClr val="000000"/>
                        </a:solidFill>
                        <a:latin typeface="+mn-lt"/>
                      </a:endParaRPr>
                    </a:p>
                  </a:txBody>
                  <a:tcPr marL="3270" marR="3270" marT="3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37%</a:t>
                      </a:r>
                      <a:endParaRPr lang="fr-FR" sz="900" b="0" i="0" u="none" strike="noStrike" dirty="0">
                        <a:solidFill>
                          <a:srgbClr val="000000"/>
                        </a:solidFill>
                        <a:latin typeface="+mn-lt"/>
                      </a:endParaRPr>
                    </a:p>
                  </a:txBody>
                  <a:tcPr marL="3270" marR="3270" marT="327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81760">
                <a:tc>
                  <a:txBody>
                    <a:bodyPr/>
                    <a:lstStyle/>
                    <a:p>
                      <a:pPr algn="l" fontAlgn="ctr"/>
                      <a:r>
                        <a:rPr lang="fr-FR" sz="900" b="0" i="0" u="none" strike="noStrike">
                          <a:solidFill>
                            <a:srgbClr val="000000"/>
                          </a:solidFill>
                          <a:latin typeface="+mn-lt"/>
                        </a:rPr>
                        <a:t>Aquitaine</a:t>
                      </a:r>
                    </a:p>
                  </a:txBody>
                  <a:tcPr marL="3270" marR="3270" marT="3270"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28%</a:t>
                      </a:r>
                    </a:p>
                  </a:txBody>
                  <a:tcPr marL="3270" marR="3270" marT="3270"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25%</a:t>
                      </a:r>
                    </a:p>
                  </a:txBody>
                  <a:tcPr marL="3270" marR="3270" marT="3270"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36%</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30%</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13%</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a:solidFill>
                            <a:srgbClr val="000000"/>
                          </a:solidFill>
                          <a:latin typeface="+mn-lt"/>
                        </a:rPr>
                        <a:t>20%</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20%</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23%</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90%</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1" i="0" u="none" strike="noStrike">
                          <a:solidFill>
                            <a:srgbClr val="000000"/>
                          </a:solidFill>
                          <a:latin typeface="+mn-lt"/>
                        </a:rPr>
                        <a:t>61%</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sng" strike="noStrike" dirty="0">
                          <a:solidFill>
                            <a:srgbClr val="000000"/>
                          </a:solidFill>
                          <a:latin typeface="+mn-lt"/>
                        </a:rPr>
                        <a:t>19%</a:t>
                      </a:r>
                    </a:p>
                  </a:txBody>
                  <a:tcPr marL="3270" marR="3270" marT="327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vMerge="1">
                  <a:txBody>
                    <a:bodyPr/>
                    <a:lstStyle/>
                    <a:p>
                      <a:pPr algn="l" fontAlgn="ctr"/>
                      <a:endParaRPr lang="fr-FR" sz="900" b="0" i="0" u="none" strike="noStrike" dirty="0">
                        <a:solidFill>
                          <a:srgbClr val="000000"/>
                        </a:solidFill>
                        <a:latin typeface="+mn-lt"/>
                      </a:endParaRPr>
                    </a:p>
                  </a:txBody>
                  <a:tcPr marL="3270" marR="3270" marT="3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48%</a:t>
                      </a:r>
                      <a:endParaRPr lang="fr-FR" sz="900" b="0" i="0" u="none" strike="noStrike" dirty="0">
                        <a:solidFill>
                          <a:srgbClr val="000000"/>
                        </a:solidFill>
                        <a:latin typeface="+mn-lt"/>
                      </a:endParaRPr>
                    </a:p>
                  </a:txBody>
                  <a:tcPr marL="3270" marR="3270" marT="327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r>
              <a:tr h="81760">
                <a:tc>
                  <a:txBody>
                    <a:bodyPr/>
                    <a:lstStyle/>
                    <a:p>
                      <a:pPr algn="l" fontAlgn="ctr"/>
                      <a:r>
                        <a:rPr lang="fr-FR" sz="900" b="0" i="0" u="none" strike="noStrike">
                          <a:solidFill>
                            <a:srgbClr val="000000"/>
                          </a:solidFill>
                          <a:latin typeface="+mn-lt"/>
                        </a:rPr>
                        <a:t>Midi-Pyrénées</a:t>
                      </a:r>
                    </a:p>
                  </a:txBody>
                  <a:tcPr marL="3270" marR="3270" marT="3270"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24%</a:t>
                      </a:r>
                    </a:p>
                  </a:txBody>
                  <a:tcPr marL="3270" marR="3270" marT="3270"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22%</a:t>
                      </a:r>
                    </a:p>
                  </a:txBody>
                  <a:tcPr marL="3270" marR="3270" marT="3270"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22%</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26%</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17%</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14%</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16%</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12%</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49%</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1" i="0" u="none" strike="noStrike">
                          <a:solidFill>
                            <a:srgbClr val="000000"/>
                          </a:solidFill>
                          <a:latin typeface="+mn-lt"/>
                        </a:rPr>
                        <a:t>93%</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sng" strike="noStrike" dirty="0">
                          <a:solidFill>
                            <a:srgbClr val="000000"/>
                          </a:solidFill>
                          <a:latin typeface="+mn-lt"/>
                        </a:rPr>
                        <a:t>14%</a:t>
                      </a:r>
                    </a:p>
                  </a:txBody>
                  <a:tcPr marL="3270" marR="3270" marT="327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vMerge="1">
                  <a:txBody>
                    <a:bodyPr/>
                    <a:lstStyle/>
                    <a:p>
                      <a:pPr algn="l" fontAlgn="ctr"/>
                      <a:endParaRPr lang="fr-FR" sz="900" b="0" i="0" u="none" strike="noStrike" dirty="0">
                        <a:solidFill>
                          <a:srgbClr val="000000"/>
                        </a:solidFill>
                        <a:latin typeface="+mn-lt"/>
                      </a:endParaRPr>
                    </a:p>
                  </a:txBody>
                  <a:tcPr marL="3270" marR="3270" marT="3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34%</a:t>
                      </a:r>
                      <a:endParaRPr lang="fr-FR" sz="900" b="0" i="0" u="none" strike="noStrike" dirty="0">
                        <a:solidFill>
                          <a:srgbClr val="000000"/>
                        </a:solidFill>
                        <a:latin typeface="+mn-lt"/>
                      </a:endParaRPr>
                    </a:p>
                  </a:txBody>
                  <a:tcPr marL="3270" marR="3270" marT="327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r>
              <a:tr h="81760">
                <a:tc>
                  <a:txBody>
                    <a:bodyPr/>
                    <a:lstStyle/>
                    <a:p>
                      <a:pPr algn="l" fontAlgn="ctr"/>
                      <a:r>
                        <a:rPr lang="fr-FR" sz="900" b="0" i="0" u="none" strike="noStrike">
                          <a:solidFill>
                            <a:srgbClr val="000000"/>
                          </a:solidFill>
                          <a:latin typeface="+mn-lt"/>
                        </a:rPr>
                        <a:t>Rhône-Alpes</a:t>
                      </a:r>
                    </a:p>
                  </a:txBody>
                  <a:tcPr marL="3270" marR="3270" marT="3270"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29%</a:t>
                      </a:r>
                    </a:p>
                  </a:txBody>
                  <a:tcPr marL="3270" marR="3270" marT="3270"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24%</a:t>
                      </a:r>
                    </a:p>
                  </a:txBody>
                  <a:tcPr marL="3270" marR="3270" marT="3270"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15%</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a:solidFill>
                            <a:srgbClr val="000000"/>
                          </a:solidFill>
                          <a:latin typeface="+mn-lt"/>
                        </a:rPr>
                        <a:t>31%</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21%</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19%</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23%</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15%</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sng" strike="noStrike">
                          <a:solidFill>
                            <a:srgbClr val="000000"/>
                          </a:solidFill>
                          <a:latin typeface="+mn-lt"/>
                        </a:rPr>
                        <a:t>16%</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a:solidFill>
                            <a:srgbClr val="000000"/>
                          </a:solidFill>
                          <a:latin typeface="+mn-lt"/>
                        </a:rPr>
                        <a:t>35%</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dirty="0">
                          <a:solidFill>
                            <a:srgbClr val="000000"/>
                          </a:solidFill>
                          <a:latin typeface="+mn-lt"/>
                        </a:rPr>
                        <a:t>80%</a:t>
                      </a:r>
                    </a:p>
                  </a:txBody>
                  <a:tcPr marL="3270" marR="3270" marT="327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vMerge="1">
                  <a:txBody>
                    <a:bodyPr/>
                    <a:lstStyle/>
                    <a:p>
                      <a:pPr algn="l" fontAlgn="ctr"/>
                      <a:endParaRPr lang="fr-FR" sz="900" b="0" i="0" u="none" strike="noStrike" dirty="0">
                        <a:solidFill>
                          <a:srgbClr val="000000"/>
                        </a:solidFill>
                        <a:latin typeface="+mn-lt"/>
                      </a:endParaRPr>
                    </a:p>
                  </a:txBody>
                  <a:tcPr marL="3270" marR="3270" marT="3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24%</a:t>
                      </a:r>
                      <a:endParaRPr lang="fr-FR" sz="900" b="0" i="0" u="none" strike="noStrike" dirty="0">
                        <a:solidFill>
                          <a:srgbClr val="000000"/>
                        </a:solidFill>
                        <a:latin typeface="+mn-lt"/>
                      </a:endParaRPr>
                    </a:p>
                  </a:txBody>
                  <a:tcPr marL="3270" marR="3270" marT="327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81760">
                <a:tc>
                  <a:txBody>
                    <a:bodyPr/>
                    <a:lstStyle/>
                    <a:p>
                      <a:pPr algn="l" fontAlgn="ctr"/>
                      <a:r>
                        <a:rPr lang="fr-FR" sz="900" b="0" i="0" u="none" strike="noStrike">
                          <a:solidFill>
                            <a:srgbClr val="000000"/>
                          </a:solidFill>
                          <a:latin typeface="+mn-lt"/>
                        </a:rPr>
                        <a:t>Limousin</a:t>
                      </a:r>
                    </a:p>
                  </a:txBody>
                  <a:tcPr marL="3270" marR="3270" marT="3270"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12%</a:t>
                      </a:r>
                    </a:p>
                  </a:txBody>
                  <a:tcPr marL="3270" marR="3270" marT="3270"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7%</a:t>
                      </a:r>
                    </a:p>
                  </a:txBody>
                  <a:tcPr marL="3270" marR="3270" marT="3270"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1" i="0" u="none" strike="noStrike">
                          <a:solidFill>
                            <a:srgbClr val="000000"/>
                          </a:solidFill>
                          <a:latin typeface="+mn-lt"/>
                        </a:rPr>
                        <a:t>23%</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16%</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5%</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13%</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2%</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1" i="0" u="none" strike="noStrike">
                          <a:solidFill>
                            <a:srgbClr val="000000"/>
                          </a:solidFill>
                          <a:latin typeface="+mn-lt"/>
                        </a:rPr>
                        <a:t>27%</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1" i="0" u="none" strike="noStrike">
                          <a:solidFill>
                            <a:srgbClr val="000000"/>
                          </a:solidFill>
                          <a:latin typeface="+mn-lt"/>
                        </a:rPr>
                        <a:t>32%</a:t>
                      </a:r>
                    </a:p>
                  </a:txBody>
                  <a:tcPr marL="3270" marR="3270" marT="32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sng" strike="noStrike" dirty="0">
                          <a:solidFill>
                            <a:srgbClr val="000000"/>
                          </a:solidFill>
                          <a:latin typeface="+mn-lt"/>
                        </a:rPr>
                        <a:t>6%</a:t>
                      </a:r>
                    </a:p>
                  </a:txBody>
                  <a:tcPr marL="3270" marR="3270" marT="3270"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vMerge="1">
                  <a:txBody>
                    <a:bodyPr/>
                    <a:lstStyle/>
                    <a:p>
                      <a:pPr algn="l" fontAlgn="ctr"/>
                      <a:endParaRPr lang="fr-FR" sz="900" b="0" i="0" u="none" strike="noStrike" dirty="0">
                        <a:solidFill>
                          <a:srgbClr val="000000"/>
                        </a:solidFill>
                        <a:latin typeface="+mn-lt"/>
                      </a:endParaRPr>
                    </a:p>
                  </a:txBody>
                  <a:tcPr marL="3270" marR="3270" marT="3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89%</a:t>
                      </a:r>
                      <a:endParaRPr lang="fr-FR" sz="900" b="0" i="0" u="none" strike="noStrike" dirty="0">
                        <a:solidFill>
                          <a:srgbClr val="000000"/>
                        </a:solidFill>
                        <a:latin typeface="+mn-lt"/>
                      </a:endParaRPr>
                    </a:p>
                  </a:txBody>
                  <a:tcPr marL="3270" marR="3270" marT="3270"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r>
            </a:tbl>
          </a:graphicData>
        </a:graphic>
      </p:graphicFrame>
      <p:sp>
        <p:nvSpPr>
          <p:cNvPr id="19" name="ZoneTexte 18"/>
          <p:cNvSpPr txBox="1"/>
          <p:nvPr/>
        </p:nvSpPr>
        <p:spPr>
          <a:xfrm>
            <a:off x="2916238" y="2590800"/>
            <a:ext cx="431800" cy="261938"/>
          </a:xfrm>
          <a:prstGeom prst="rect">
            <a:avLst/>
          </a:prstGeom>
          <a:noFill/>
        </p:spPr>
        <p:txBody>
          <a:bodyPr>
            <a:spAutoFit/>
          </a:bodyPr>
          <a:lstStyle/>
          <a:p>
            <a:pPr fontAlgn="auto">
              <a:spcBef>
                <a:spcPts val="0"/>
              </a:spcBef>
              <a:spcAft>
                <a:spcPts val="0"/>
              </a:spcAft>
              <a:buClr>
                <a:schemeClr val="bg2">
                  <a:lumMod val="75000"/>
                </a:schemeClr>
              </a:buClr>
              <a:defRPr/>
            </a:pPr>
            <a:r>
              <a:rPr lang="fr-FR" sz="1100" dirty="0">
                <a:solidFill>
                  <a:schemeClr val="tx1">
                    <a:lumMod val="50000"/>
                  </a:schemeClr>
                </a:solidFill>
                <a:latin typeface="+mn-lt"/>
              </a:rPr>
              <a:t>*</a:t>
            </a:r>
          </a:p>
        </p:txBody>
      </p:sp>
      <p:sp>
        <p:nvSpPr>
          <p:cNvPr id="20" name="ZoneTexte 19"/>
          <p:cNvSpPr txBox="1"/>
          <p:nvPr/>
        </p:nvSpPr>
        <p:spPr>
          <a:xfrm>
            <a:off x="3492500" y="2590800"/>
            <a:ext cx="431800" cy="261938"/>
          </a:xfrm>
          <a:prstGeom prst="rect">
            <a:avLst/>
          </a:prstGeom>
          <a:noFill/>
        </p:spPr>
        <p:txBody>
          <a:bodyPr>
            <a:spAutoFit/>
          </a:bodyPr>
          <a:lstStyle/>
          <a:p>
            <a:pPr fontAlgn="auto">
              <a:spcBef>
                <a:spcPts val="0"/>
              </a:spcBef>
              <a:spcAft>
                <a:spcPts val="0"/>
              </a:spcAft>
              <a:buClr>
                <a:schemeClr val="bg2">
                  <a:lumMod val="75000"/>
                </a:schemeClr>
              </a:buClr>
              <a:defRPr/>
            </a:pPr>
            <a:r>
              <a:rPr lang="fr-FR" sz="1100" dirty="0">
                <a:solidFill>
                  <a:schemeClr val="tx1">
                    <a:lumMod val="50000"/>
                  </a:schemeClr>
                </a:solidFill>
                <a:latin typeface="+mn-lt"/>
              </a:rPr>
              <a:t>*</a:t>
            </a:r>
          </a:p>
        </p:txBody>
      </p:sp>
      <p:sp>
        <p:nvSpPr>
          <p:cNvPr id="22" name="ZoneTexte 21"/>
          <p:cNvSpPr txBox="1"/>
          <p:nvPr/>
        </p:nvSpPr>
        <p:spPr>
          <a:xfrm>
            <a:off x="4716463" y="2576513"/>
            <a:ext cx="431800" cy="260350"/>
          </a:xfrm>
          <a:prstGeom prst="rect">
            <a:avLst/>
          </a:prstGeom>
          <a:noFill/>
        </p:spPr>
        <p:txBody>
          <a:bodyPr>
            <a:spAutoFit/>
          </a:bodyPr>
          <a:lstStyle/>
          <a:p>
            <a:pPr fontAlgn="auto">
              <a:spcBef>
                <a:spcPts val="0"/>
              </a:spcBef>
              <a:spcAft>
                <a:spcPts val="0"/>
              </a:spcAft>
              <a:buClr>
                <a:schemeClr val="bg2">
                  <a:lumMod val="75000"/>
                </a:schemeClr>
              </a:buClr>
              <a:defRPr/>
            </a:pPr>
            <a:r>
              <a:rPr lang="fr-FR" sz="1100" dirty="0">
                <a:solidFill>
                  <a:schemeClr val="tx1">
                    <a:lumMod val="50000"/>
                  </a:schemeClr>
                </a:solidFill>
                <a:latin typeface="+mn-lt"/>
              </a:rPr>
              <a:t>*</a:t>
            </a:r>
          </a:p>
        </p:txBody>
      </p:sp>
      <p:sp>
        <p:nvSpPr>
          <p:cNvPr id="25" name="ZoneTexte 24"/>
          <p:cNvSpPr txBox="1"/>
          <p:nvPr/>
        </p:nvSpPr>
        <p:spPr>
          <a:xfrm>
            <a:off x="5940425" y="2576513"/>
            <a:ext cx="431800" cy="260350"/>
          </a:xfrm>
          <a:prstGeom prst="rect">
            <a:avLst/>
          </a:prstGeom>
          <a:noFill/>
        </p:spPr>
        <p:txBody>
          <a:bodyPr>
            <a:spAutoFit/>
          </a:bodyPr>
          <a:lstStyle/>
          <a:p>
            <a:pPr fontAlgn="auto">
              <a:spcBef>
                <a:spcPts val="0"/>
              </a:spcBef>
              <a:spcAft>
                <a:spcPts val="0"/>
              </a:spcAft>
              <a:buClr>
                <a:schemeClr val="bg2">
                  <a:lumMod val="75000"/>
                </a:schemeClr>
              </a:buClr>
              <a:defRPr/>
            </a:pPr>
            <a:r>
              <a:rPr lang="fr-FR" sz="1100" dirty="0">
                <a:solidFill>
                  <a:schemeClr val="tx1">
                    <a:lumMod val="50000"/>
                  </a:schemeClr>
                </a:solidFill>
                <a:latin typeface="+mn-lt"/>
              </a:rPr>
              <a:t>*</a:t>
            </a:r>
          </a:p>
        </p:txBody>
      </p:sp>
      <p:sp>
        <p:nvSpPr>
          <p:cNvPr id="26" name="ZoneTexte 25"/>
          <p:cNvSpPr txBox="1"/>
          <p:nvPr/>
        </p:nvSpPr>
        <p:spPr>
          <a:xfrm>
            <a:off x="7164388" y="2576513"/>
            <a:ext cx="431800" cy="260350"/>
          </a:xfrm>
          <a:prstGeom prst="rect">
            <a:avLst/>
          </a:prstGeom>
          <a:noFill/>
        </p:spPr>
        <p:txBody>
          <a:bodyPr>
            <a:spAutoFit/>
          </a:bodyPr>
          <a:lstStyle/>
          <a:p>
            <a:pPr fontAlgn="auto">
              <a:spcBef>
                <a:spcPts val="0"/>
              </a:spcBef>
              <a:spcAft>
                <a:spcPts val="0"/>
              </a:spcAft>
              <a:buClr>
                <a:schemeClr val="bg2">
                  <a:lumMod val="75000"/>
                </a:schemeClr>
              </a:buClr>
              <a:defRPr/>
            </a:pPr>
            <a:r>
              <a:rPr lang="fr-FR" sz="1100" dirty="0">
                <a:solidFill>
                  <a:schemeClr val="tx1">
                    <a:lumMod val="50000"/>
                  </a:schemeClr>
                </a:solidFill>
                <a:latin typeface="+mn-lt"/>
              </a:rPr>
              <a: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Espace réservé du pied de page 3"/>
          <p:cNvSpPr>
            <a:spLocks noGrp="1"/>
          </p:cNvSpPr>
          <p:nvPr>
            <p:ph type="ftr" sz="quarter" idx="22"/>
          </p:nvPr>
        </p:nvSpPr>
        <p:spPr>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fr-FR"/>
              <a:t>Titre du projet</a:t>
            </a:r>
          </a:p>
        </p:txBody>
      </p:sp>
      <p:sp>
        <p:nvSpPr>
          <p:cNvPr id="39938" name="Espace réservé du numéro de diapositive 4"/>
          <p:cNvSpPr>
            <a:spLocks noGrp="1"/>
          </p:cNvSpPr>
          <p:nvPr>
            <p:ph type="sldNum" sz="quarter" idx="23"/>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E931900A-D33A-40FC-9E89-667E2B79210A}" type="slidenum">
              <a:rPr lang="fr-FR"/>
              <a:pPr fontAlgn="base">
                <a:spcBef>
                  <a:spcPct val="0"/>
                </a:spcBef>
                <a:spcAft>
                  <a:spcPct val="0"/>
                </a:spcAft>
              </a:pPr>
              <a:t>2</a:t>
            </a:fld>
            <a:endParaRPr lang="fr-FR"/>
          </a:p>
        </p:txBody>
      </p:sp>
      <p:sp>
        <p:nvSpPr>
          <p:cNvPr id="39939" name="Titre 5"/>
          <p:cNvSpPr>
            <a:spLocks noGrp="1"/>
          </p:cNvSpPr>
          <p:nvPr>
            <p:ph type="title"/>
          </p:nvPr>
        </p:nvSpPr>
        <p:spPr>
          <a:xfrm>
            <a:off x="611188" y="333375"/>
            <a:ext cx="5146675" cy="971550"/>
          </a:xfrm>
        </p:spPr>
        <p:txBody>
          <a:bodyPr/>
          <a:lstStyle/>
          <a:p>
            <a:r>
              <a:rPr lang="fr-FR" smtClean="0"/>
              <a:t>Sommaire</a:t>
            </a:r>
          </a:p>
        </p:txBody>
      </p:sp>
      <p:sp>
        <p:nvSpPr>
          <p:cNvPr id="39940" name="Espace réservé du texte 15"/>
          <p:cNvSpPr>
            <a:spLocks noGrp="1"/>
          </p:cNvSpPr>
          <p:nvPr>
            <p:ph type="body" sz="quarter" idx="13"/>
          </p:nvPr>
        </p:nvSpPr>
        <p:spPr>
          <a:xfrm>
            <a:off x="900113" y="2960688"/>
            <a:ext cx="6696075" cy="612775"/>
          </a:xfrm>
        </p:spPr>
        <p:txBody>
          <a:bodyPr/>
          <a:lstStyle/>
          <a:p>
            <a:pPr marL="715963" indent="-715963">
              <a:lnSpc>
                <a:spcPts val="4225"/>
              </a:lnSpc>
              <a:tabLst>
                <a:tab pos="715963" algn="l"/>
                <a:tab pos="723900" algn="l"/>
              </a:tabLst>
            </a:pPr>
            <a:r>
              <a:rPr lang="fr-FR" smtClean="0"/>
              <a:t>Introduction</a:t>
            </a:r>
          </a:p>
          <a:p>
            <a:pPr marL="715963" indent="-715963">
              <a:lnSpc>
                <a:spcPts val="4225"/>
              </a:lnSpc>
              <a:tabLst>
                <a:tab pos="715963" algn="l"/>
                <a:tab pos="723900" algn="l"/>
              </a:tabLst>
            </a:pPr>
            <a:r>
              <a:rPr lang="fr-FR" smtClean="0"/>
              <a:t>Résultats détaillés</a:t>
            </a:r>
          </a:p>
          <a:p>
            <a:pPr marL="715963" indent="-715963">
              <a:lnSpc>
                <a:spcPts val="4225"/>
              </a:lnSpc>
              <a:tabLst>
                <a:tab pos="715963" algn="l"/>
                <a:tab pos="723900" algn="l"/>
              </a:tabLst>
            </a:pPr>
            <a:r>
              <a:rPr lang="fr-FR" smtClean="0"/>
              <a:t>Conclusions et Recommandations</a:t>
            </a:r>
          </a:p>
        </p:txBody>
      </p:sp>
      <p:sp>
        <p:nvSpPr>
          <p:cNvPr id="39941" name="Espace réservé du texte 16"/>
          <p:cNvSpPr>
            <a:spLocks noGrp="1"/>
          </p:cNvSpPr>
          <p:nvPr>
            <p:ph type="body" sz="quarter" idx="14"/>
          </p:nvPr>
        </p:nvSpPr>
        <p:spPr>
          <a:xfrm>
            <a:off x="7642225" y="2960688"/>
            <a:ext cx="587375" cy="612775"/>
          </a:xfrm>
        </p:spPr>
        <p:txBody>
          <a:bodyPr/>
          <a:lstStyle/>
          <a:p>
            <a:pPr>
              <a:lnSpc>
                <a:spcPts val="4225"/>
              </a:lnSpc>
            </a:pPr>
            <a:r>
              <a:rPr lang="fr-FR" smtClean="0"/>
              <a:t>03</a:t>
            </a:r>
          </a:p>
          <a:p>
            <a:pPr>
              <a:lnSpc>
                <a:spcPts val="4225"/>
              </a:lnSpc>
            </a:pPr>
            <a:r>
              <a:rPr lang="fr-FR" smtClean="0"/>
              <a:t>09</a:t>
            </a:r>
          </a:p>
          <a:p>
            <a:pPr>
              <a:lnSpc>
                <a:spcPts val="4225"/>
              </a:lnSpc>
            </a:pPr>
            <a:r>
              <a:rPr lang="fr-FR" smtClean="0"/>
              <a:t>139</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611188" y="5084763"/>
            <a:ext cx="8388350" cy="14446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pic>
        <p:nvPicPr>
          <p:cNvPr id="26" name="Image 25" descr="region Limousin.jpg"/>
          <p:cNvPicPr>
            <a:picLocks noChangeAspect="1"/>
          </p:cNvPicPr>
          <p:nvPr/>
        </p:nvPicPr>
        <p:blipFill>
          <a:blip r:embed="rId8"/>
          <a:stretch>
            <a:fillRect/>
          </a:stretch>
        </p:blipFill>
        <p:spPr>
          <a:xfrm>
            <a:off x="611188" y="5084763"/>
            <a:ext cx="163512" cy="215900"/>
          </a:xfrm>
          <a:prstGeom prst="rect">
            <a:avLst/>
          </a:prstGeom>
          <a:ln>
            <a:solidFill>
              <a:schemeClr val="tx1">
                <a:lumMod val="50000"/>
              </a:schemeClr>
            </a:solidFill>
          </a:ln>
        </p:spPr>
      </p:pic>
      <p:graphicFrame>
        <p:nvGraphicFramePr>
          <p:cNvPr id="70659" name="Graphique 13"/>
          <p:cNvGraphicFramePr>
            <a:graphicFrameLocks/>
          </p:cNvGraphicFramePr>
          <p:nvPr/>
        </p:nvGraphicFramePr>
        <p:xfrm>
          <a:off x="4067175" y="1989138"/>
          <a:ext cx="2592388" cy="3455987"/>
        </p:xfrm>
        <a:graphic>
          <a:graphicData uri="http://schemas.openxmlformats.org/presentationml/2006/ole">
            <mc:AlternateContent xmlns:mc="http://schemas.openxmlformats.org/markup-compatibility/2006">
              <mc:Choice xmlns:v="urn:schemas-microsoft-com:vml" Requires="v">
                <p:oleObj spid="_x0000_s70685" r:id="rId9" imgW="2597121" imgH="3456732" progId="Excel.Chart.8">
                  <p:embed/>
                </p:oleObj>
              </mc:Choice>
              <mc:Fallback>
                <p:oleObj r:id="rId9" imgW="2597121" imgH="3456732" progId="Excel.Chart.8">
                  <p:embed/>
                  <p:pic>
                    <p:nvPicPr>
                      <p:cNvPr id="0" name="Graphique 1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67175" y="1989138"/>
                        <a:ext cx="2592388" cy="3455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Notoriété globale </a:t>
            </a:r>
            <a:r>
              <a:rPr lang="fr-FR" sz="1600" dirty="0" smtClean="0"/>
              <a:t>(spontanée + </a:t>
            </a:r>
            <a:r>
              <a:rPr lang="fr-FR" sz="1600" dirty="0" err="1" smtClean="0"/>
              <a:t>assitée</a:t>
            </a:r>
            <a:r>
              <a:rPr lang="fr-FR" sz="1600" dirty="0" smtClean="0"/>
              <a:t>)</a:t>
            </a:r>
            <a:endParaRPr lang="fr-FR" sz="16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068725CA-B648-4A6D-B97E-063E4CBBDA11}" type="slidenum">
              <a:rPr lang="fr-FR"/>
              <a:pPr>
                <a:defRPr/>
              </a:pPr>
              <a:t>20</a:t>
            </a:fld>
            <a:endParaRPr lang="fr-FR"/>
          </a:p>
        </p:txBody>
      </p:sp>
      <p:sp>
        <p:nvSpPr>
          <p:cNvPr id="8" name="ZoneTexte 7"/>
          <p:cNvSpPr txBox="1"/>
          <p:nvPr/>
        </p:nvSpPr>
        <p:spPr>
          <a:xfrm>
            <a:off x="468313" y="5876925"/>
            <a:ext cx="8675687" cy="769938"/>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Q1reg</a:t>
            </a:r>
            <a:r>
              <a:rPr lang="fr-FR" sz="1100" dirty="0">
                <a:solidFill>
                  <a:schemeClr val="tx1">
                    <a:lumMod val="75000"/>
                  </a:schemeClr>
                </a:solidFill>
                <a:latin typeface="+mn-lt"/>
              </a:rPr>
              <a:t>. Nous allons maintenant parler des différentes régions de France. Quelles sont toutes les régions de France que vous connaissez ?</a:t>
            </a:r>
          </a:p>
          <a:p>
            <a:pPr fontAlgn="auto">
              <a:spcBef>
                <a:spcPts val="0"/>
              </a:spcBef>
              <a:spcAft>
                <a:spcPts val="0"/>
              </a:spcAft>
              <a:defRPr/>
            </a:pPr>
            <a:r>
              <a:rPr lang="fr-FR" sz="1100" dirty="0">
                <a:solidFill>
                  <a:schemeClr val="tx1">
                    <a:lumMod val="75000"/>
                  </a:schemeClr>
                </a:solidFill>
                <a:latin typeface="+mn-lt"/>
              </a:rPr>
              <a:t>Vous pouvez connaître une région parce que vous y habitez, vous y êtes déjà allé ou bien seulement parce que vous en avez entendu parlé.</a:t>
            </a:r>
          </a:p>
          <a:p>
            <a:pPr fontAlgn="auto">
              <a:spcBef>
                <a:spcPts val="0"/>
              </a:spcBef>
              <a:spcAft>
                <a:spcPts val="0"/>
              </a:spcAft>
              <a:defRPr/>
            </a:pPr>
            <a:r>
              <a:rPr lang="fr-FR" sz="1100" b="1" dirty="0">
                <a:solidFill>
                  <a:schemeClr val="tx1">
                    <a:lumMod val="75000"/>
                  </a:schemeClr>
                </a:solidFill>
                <a:latin typeface="+mn-lt"/>
              </a:rPr>
              <a:t>Q2reg. </a:t>
            </a:r>
            <a:r>
              <a:rPr lang="fr-FR" sz="1100" dirty="0">
                <a:solidFill>
                  <a:schemeClr val="tx1">
                    <a:lumMod val="75000"/>
                  </a:schemeClr>
                </a:solidFill>
                <a:latin typeface="+mn-lt"/>
              </a:rPr>
              <a:t>Parmi la liste de régions ci-dessous, quelles sont toutes les régions de France que vous connaissez ?</a:t>
            </a:r>
          </a:p>
          <a:p>
            <a:pPr fontAlgn="auto">
              <a:spcBef>
                <a:spcPts val="0"/>
              </a:spcBef>
              <a:spcAft>
                <a:spcPts val="0"/>
              </a:spcAft>
              <a:defRPr/>
            </a:pPr>
            <a:r>
              <a:rPr lang="fr-FR" sz="1100" dirty="0">
                <a:solidFill>
                  <a:schemeClr val="tx1">
                    <a:lumMod val="75000"/>
                  </a:schemeClr>
                </a:solidFill>
                <a:latin typeface="+mn-lt"/>
              </a:rPr>
              <a:t>Vous pouvez connaître une région parce que vous y habitez, vous y êtes déjà allé ou bien seulement parce que vous en avez entendu parlé</a:t>
            </a:r>
          </a:p>
        </p:txBody>
      </p:sp>
      <p:sp>
        <p:nvSpPr>
          <p:cNvPr id="10" name="Espace réservé du texte 4"/>
          <p:cNvSpPr txBox="1">
            <a:spLocks/>
          </p:cNvSpPr>
          <p:nvPr>
            <p:custDataLst>
              <p:tags r:id="rId2"/>
            </p:custDataLst>
          </p:nvPr>
        </p:nvSpPr>
        <p:spPr>
          <a:xfrm>
            <a:off x="7668344" y="5589240"/>
            <a:ext cx="1368152" cy="306467"/>
          </a:xfrm>
          <a:prstGeom prst="roundRect">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Totale</a:t>
            </a:r>
            <a:endParaRPr lang="fr-FR" sz="1200" i="1" dirty="0">
              <a:solidFill>
                <a:srgbClr val="000000"/>
              </a:solidFill>
              <a:latin typeface="+mn-lt"/>
              <a:ea typeface="ＭＳ Ｐゴシック" pitchFamily="1" charset="-128"/>
              <a:cs typeface="Arial" pitchFamily="34" charset="0"/>
            </a:endParaRPr>
          </a:p>
        </p:txBody>
      </p:sp>
      <p:sp>
        <p:nvSpPr>
          <p:cNvPr id="20" name="Parallélogramme 19"/>
          <p:cNvSpPr/>
          <p:nvPr/>
        </p:nvSpPr>
        <p:spPr>
          <a:xfrm>
            <a:off x="0" y="5445125"/>
            <a:ext cx="2195513" cy="207963"/>
          </a:xfrm>
          <a:prstGeom prst="parallelogram">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solidFill>
              <a:schemeClr val="tx1">
                <a:lumMod val="50000"/>
                <a:lumOff val="50000"/>
              </a:schemeClr>
            </a:solidFill>
          </a:ln>
        </p:spPr>
        <p:style>
          <a:lnRef idx="1">
            <a:schemeClr val="accent2"/>
          </a:lnRef>
          <a:fillRef idx="2">
            <a:schemeClr val="accent2"/>
          </a:fillRef>
          <a:effectRef idx="1">
            <a:schemeClr val="accent2"/>
          </a:effectRef>
          <a:fontRef idx="minor">
            <a:schemeClr val="dk1"/>
          </a:fontRef>
        </p:style>
        <p:txBody>
          <a:bodyPr lIns="0" rIns="0" anchor="ctr"/>
          <a:lstStyle/>
          <a:p>
            <a:pPr algn="ctr" fontAlgn="auto">
              <a:spcBef>
                <a:spcPts val="0"/>
              </a:spcBef>
              <a:spcAft>
                <a:spcPts val="0"/>
              </a:spcAft>
              <a:defRPr/>
            </a:pPr>
            <a:r>
              <a:rPr lang="fr-FR" sz="1100" b="1" i="1" dirty="0" err="1">
                <a:solidFill>
                  <a:schemeClr val="tx1">
                    <a:lumMod val="75000"/>
                  </a:schemeClr>
                </a:solidFill>
              </a:rPr>
              <a:t>Nbre</a:t>
            </a:r>
            <a:r>
              <a:rPr lang="fr-FR" sz="1100" b="1" i="1" dirty="0">
                <a:solidFill>
                  <a:schemeClr val="tx1">
                    <a:lumMod val="75000"/>
                  </a:schemeClr>
                </a:solidFill>
              </a:rPr>
              <a:t> moyen de régions citées : </a:t>
            </a:r>
          </a:p>
        </p:txBody>
      </p:sp>
      <p:graphicFrame>
        <p:nvGraphicFramePr>
          <p:cNvPr id="70668" name="Graphique 20"/>
          <p:cNvGraphicFramePr>
            <a:graphicFrameLocks/>
          </p:cNvGraphicFramePr>
          <p:nvPr/>
        </p:nvGraphicFramePr>
        <p:xfrm>
          <a:off x="0" y="1989138"/>
          <a:ext cx="4248150" cy="3455987"/>
        </p:xfrm>
        <a:graphic>
          <a:graphicData uri="http://schemas.openxmlformats.org/presentationml/2006/ole">
            <mc:AlternateContent xmlns:mc="http://schemas.openxmlformats.org/markup-compatibility/2006">
              <mc:Choice xmlns:v="urn:schemas-microsoft-com:vml" Requires="v">
                <p:oleObj spid="_x0000_s70686" r:id="rId11" imgW="4249280" imgH="3456732" progId="Excel.Chart.8">
                  <p:embed/>
                </p:oleObj>
              </mc:Choice>
              <mc:Fallback>
                <p:oleObj r:id="rId11" imgW="4249280" imgH="3456732" progId="Excel.Chart.8">
                  <p:embed/>
                  <p:pic>
                    <p:nvPicPr>
                      <p:cNvPr id="0" name="Graphique 20"/>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1989138"/>
                        <a:ext cx="4248150" cy="3455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Espace réservé du texte 4"/>
          <p:cNvSpPr txBox="1">
            <a:spLocks/>
          </p:cNvSpPr>
          <p:nvPr>
            <p:custDataLst>
              <p:tags r:id="rId3"/>
            </p:custDataLst>
          </p:nvPr>
        </p:nvSpPr>
        <p:spPr>
          <a:xfrm>
            <a:off x="4211960" y="1484784"/>
            <a:ext cx="1732384"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Total Limousins</a:t>
            </a:r>
            <a:endParaRPr lang="fr-FR" sz="1200" i="1" dirty="0">
              <a:solidFill>
                <a:schemeClr val="bg1"/>
              </a:solidFill>
              <a:latin typeface="+mn-lt"/>
              <a:ea typeface="ＭＳ Ｐゴシック" pitchFamily="1" charset="-128"/>
              <a:cs typeface="Arial" pitchFamily="34" charset="0"/>
            </a:endParaRPr>
          </a:p>
        </p:txBody>
      </p:sp>
      <p:sp>
        <p:nvSpPr>
          <p:cNvPr id="30" name="Espace réservé du texte 4"/>
          <p:cNvSpPr txBox="1">
            <a:spLocks/>
          </p:cNvSpPr>
          <p:nvPr>
            <p:custDataLst>
              <p:tags r:id="rId4"/>
            </p:custDataLst>
          </p:nvPr>
        </p:nvSpPr>
        <p:spPr>
          <a:xfrm>
            <a:off x="1979712" y="1484784"/>
            <a:ext cx="1732384"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a:solidFill>
                  <a:schemeClr val="bg1"/>
                </a:solidFill>
                <a:latin typeface="+mn-lt"/>
                <a:ea typeface="ＭＳ Ｐゴシック" pitchFamily="1" charset="-128"/>
                <a:cs typeface="Arial" pitchFamily="34" charset="0"/>
              </a:rPr>
              <a:t>Total Français</a:t>
            </a:r>
            <a:endParaRPr lang="fr-FR" sz="1200" i="1" dirty="0">
              <a:solidFill>
                <a:schemeClr val="bg1"/>
              </a:solidFill>
              <a:latin typeface="+mn-lt"/>
              <a:ea typeface="ＭＳ Ｐゴシック" pitchFamily="1" charset="-128"/>
              <a:cs typeface="Arial" pitchFamily="34" charset="0"/>
            </a:endParaRPr>
          </a:p>
        </p:txBody>
      </p:sp>
      <p:sp>
        <p:nvSpPr>
          <p:cNvPr id="31" name="ZoneTexte 30"/>
          <p:cNvSpPr txBox="1"/>
          <p:nvPr/>
        </p:nvSpPr>
        <p:spPr>
          <a:xfrm>
            <a:off x="2551113" y="1773238"/>
            <a:ext cx="1152525"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1007</a:t>
            </a:r>
          </a:p>
        </p:txBody>
      </p:sp>
      <p:sp>
        <p:nvSpPr>
          <p:cNvPr id="32" name="ZoneTexte 31"/>
          <p:cNvSpPr txBox="1"/>
          <p:nvPr/>
        </p:nvSpPr>
        <p:spPr>
          <a:xfrm>
            <a:off x="4792663" y="1773238"/>
            <a:ext cx="1150937"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297</a:t>
            </a:r>
          </a:p>
        </p:txBody>
      </p:sp>
      <p:sp>
        <p:nvSpPr>
          <p:cNvPr id="33" name="Espace réservé du texte 4"/>
          <p:cNvSpPr txBox="1">
            <a:spLocks/>
          </p:cNvSpPr>
          <p:nvPr>
            <p:custDataLst>
              <p:tags r:id="rId5"/>
            </p:custDataLst>
          </p:nvPr>
        </p:nvSpPr>
        <p:spPr>
          <a:xfrm>
            <a:off x="6444208" y="1484784"/>
            <a:ext cx="1732384" cy="323984"/>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Total Familles</a:t>
            </a:r>
            <a:endParaRPr lang="fr-FR" sz="1200" i="1" dirty="0">
              <a:solidFill>
                <a:schemeClr val="bg1"/>
              </a:solidFill>
              <a:latin typeface="+mn-lt"/>
              <a:ea typeface="ＭＳ Ｐゴシック" pitchFamily="1" charset="-128"/>
              <a:cs typeface="Arial" pitchFamily="34" charset="0"/>
            </a:endParaRPr>
          </a:p>
        </p:txBody>
      </p:sp>
      <p:sp>
        <p:nvSpPr>
          <p:cNvPr id="34" name="ZoneTexte 33"/>
          <p:cNvSpPr txBox="1"/>
          <p:nvPr/>
        </p:nvSpPr>
        <p:spPr>
          <a:xfrm>
            <a:off x="7024688" y="1773238"/>
            <a:ext cx="1152525"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327</a:t>
            </a:r>
          </a:p>
        </p:txBody>
      </p:sp>
      <p:sp>
        <p:nvSpPr>
          <p:cNvPr id="35" name="Parallélogramme 34"/>
          <p:cNvSpPr/>
          <p:nvPr/>
        </p:nvSpPr>
        <p:spPr>
          <a:xfrm>
            <a:off x="2484438" y="5445125"/>
            <a:ext cx="727075" cy="207963"/>
          </a:xfrm>
          <a:prstGeom prst="parallelogram">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solidFill>
              <a:schemeClr val="tx1">
                <a:lumMod val="50000"/>
                <a:lumOff val="50000"/>
              </a:schemeClr>
            </a:solidFill>
          </a:ln>
        </p:spPr>
        <p:style>
          <a:lnRef idx="1">
            <a:schemeClr val="accent2"/>
          </a:lnRef>
          <a:fillRef idx="2">
            <a:schemeClr val="accent2"/>
          </a:fillRef>
          <a:effectRef idx="1">
            <a:schemeClr val="accent2"/>
          </a:effectRef>
          <a:fontRef idx="minor">
            <a:schemeClr val="dk1"/>
          </a:fontRef>
        </p:style>
        <p:txBody>
          <a:bodyPr lIns="0" rIns="0" anchor="ctr"/>
          <a:lstStyle/>
          <a:p>
            <a:pPr algn="ctr" fontAlgn="auto">
              <a:spcBef>
                <a:spcPts val="0"/>
              </a:spcBef>
              <a:spcAft>
                <a:spcPts val="0"/>
              </a:spcAft>
              <a:defRPr/>
            </a:pPr>
            <a:r>
              <a:rPr lang="fr-FR" sz="1100" b="1" i="1" dirty="0">
                <a:solidFill>
                  <a:schemeClr val="tx1">
                    <a:lumMod val="75000"/>
                  </a:schemeClr>
                </a:solidFill>
              </a:rPr>
              <a:t> 16,2</a:t>
            </a:r>
          </a:p>
        </p:txBody>
      </p:sp>
      <p:sp>
        <p:nvSpPr>
          <p:cNvPr id="36" name="Parallélogramme 35"/>
          <p:cNvSpPr/>
          <p:nvPr/>
        </p:nvSpPr>
        <p:spPr>
          <a:xfrm>
            <a:off x="4706938" y="5445125"/>
            <a:ext cx="728662" cy="207963"/>
          </a:xfrm>
          <a:prstGeom prst="parallelogram">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solidFill>
              <a:schemeClr val="tx1">
                <a:lumMod val="50000"/>
                <a:lumOff val="50000"/>
              </a:schemeClr>
            </a:solidFill>
          </a:ln>
        </p:spPr>
        <p:style>
          <a:lnRef idx="1">
            <a:schemeClr val="accent2"/>
          </a:lnRef>
          <a:fillRef idx="2">
            <a:schemeClr val="accent2"/>
          </a:fillRef>
          <a:effectRef idx="1">
            <a:schemeClr val="accent2"/>
          </a:effectRef>
          <a:fontRef idx="minor">
            <a:schemeClr val="dk1"/>
          </a:fontRef>
        </p:style>
        <p:txBody>
          <a:bodyPr lIns="0" rIns="0" anchor="ctr"/>
          <a:lstStyle/>
          <a:p>
            <a:pPr algn="ctr" fontAlgn="auto">
              <a:spcBef>
                <a:spcPts val="0"/>
              </a:spcBef>
              <a:spcAft>
                <a:spcPts val="0"/>
              </a:spcAft>
              <a:defRPr/>
            </a:pPr>
            <a:r>
              <a:rPr lang="fr-FR" sz="1100" b="1" i="1" dirty="0">
                <a:solidFill>
                  <a:schemeClr val="tx1">
                    <a:lumMod val="75000"/>
                  </a:schemeClr>
                </a:solidFill>
              </a:rPr>
              <a:t> 15,9</a:t>
            </a:r>
          </a:p>
        </p:txBody>
      </p:sp>
      <p:sp>
        <p:nvSpPr>
          <p:cNvPr id="37" name="Parallélogramme 36"/>
          <p:cNvSpPr/>
          <p:nvPr/>
        </p:nvSpPr>
        <p:spPr>
          <a:xfrm>
            <a:off x="6867525" y="5445125"/>
            <a:ext cx="728663" cy="207963"/>
          </a:xfrm>
          <a:prstGeom prst="parallelogram">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solidFill>
              <a:schemeClr val="tx1">
                <a:lumMod val="50000"/>
                <a:lumOff val="50000"/>
              </a:schemeClr>
            </a:solidFill>
          </a:ln>
        </p:spPr>
        <p:style>
          <a:lnRef idx="1">
            <a:schemeClr val="accent2"/>
          </a:lnRef>
          <a:fillRef idx="2">
            <a:schemeClr val="accent2"/>
          </a:fillRef>
          <a:effectRef idx="1">
            <a:schemeClr val="accent2"/>
          </a:effectRef>
          <a:fontRef idx="minor">
            <a:schemeClr val="dk1"/>
          </a:fontRef>
        </p:style>
        <p:txBody>
          <a:bodyPr lIns="0" rIns="0" anchor="ctr"/>
          <a:lstStyle/>
          <a:p>
            <a:pPr algn="ctr" fontAlgn="auto">
              <a:spcBef>
                <a:spcPts val="0"/>
              </a:spcBef>
              <a:spcAft>
                <a:spcPts val="0"/>
              </a:spcAft>
              <a:defRPr/>
            </a:pPr>
            <a:r>
              <a:rPr lang="fr-FR" sz="1100" b="1" i="1" dirty="0">
                <a:solidFill>
                  <a:schemeClr val="tx1">
                    <a:lumMod val="75000"/>
                  </a:schemeClr>
                </a:solidFill>
              </a:rPr>
              <a:t> 15,5</a:t>
            </a:r>
          </a:p>
        </p:txBody>
      </p:sp>
      <p:graphicFrame>
        <p:nvGraphicFramePr>
          <p:cNvPr id="70684" name="Graphique 37"/>
          <p:cNvGraphicFramePr>
            <a:graphicFrameLocks/>
          </p:cNvGraphicFramePr>
          <p:nvPr/>
        </p:nvGraphicFramePr>
        <p:xfrm>
          <a:off x="6372225" y="1989138"/>
          <a:ext cx="2592388" cy="3455987"/>
        </p:xfrm>
        <a:graphic>
          <a:graphicData uri="http://schemas.openxmlformats.org/presentationml/2006/ole">
            <mc:AlternateContent xmlns:mc="http://schemas.openxmlformats.org/markup-compatibility/2006">
              <mc:Choice xmlns:v="urn:schemas-microsoft-com:vml" Requires="v">
                <p:oleObj spid="_x0000_s70687" r:id="rId13" imgW="2597121" imgH="3456732" progId="Excel.Chart.8">
                  <p:embed/>
                </p:oleObj>
              </mc:Choice>
              <mc:Fallback>
                <p:oleObj r:id="rId13" imgW="2597121" imgH="3456732" progId="Excel.Chart.8">
                  <p:embed/>
                  <p:pic>
                    <p:nvPicPr>
                      <p:cNvPr id="0" name="Graphique 37"/>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72225" y="1989138"/>
                        <a:ext cx="2592388" cy="3455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 name="Ellipse 39"/>
          <p:cNvSpPr/>
          <p:nvPr/>
        </p:nvSpPr>
        <p:spPr>
          <a:xfrm>
            <a:off x="5292725" y="1989138"/>
            <a:ext cx="358775"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1" name="Ellipse 40"/>
          <p:cNvSpPr/>
          <p:nvPr/>
        </p:nvSpPr>
        <p:spPr>
          <a:xfrm>
            <a:off x="5219700" y="2636838"/>
            <a:ext cx="360363"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2" name="Ellipse 41"/>
          <p:cNvSpPr/>
          <p:nvPr/>
        </p:nvSpPr>
        <p:spPr>
          <a:xfrm>
            <a:off x="5148263" y="3500438"/>
            <a:ext cx="360362"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3" name="Ellipse 42"/>
          <p:cNvSpPr/>
          <p:nvPr/>
        </p:nvSpPr>
        <p:spPr>
          <a:xfrm>
            <a:off x="5148263" y="3860800"/>
            <a:ext cx="360362"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4" name="Ellipse 43"/>
          <p:cNvSpPr/>
          <p:nvPr/>
        </p:nvSpPr>
        <p:spPr>
          <a:xfrm>
            <a:off x="5076825" y="4292600"/>
            <a:ext cx="358775"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5" name="Ellipse 44"/>
          <p:cNvSpPr/>
          <p:nvPr/>
        </p:nvSpPr>
        <p:spPr>
          <a:xfrm>
            <a:off x="5076825" y="4581525"/>
            <a:ext cx="358775"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6" name="Ellipse 45"/>
          <p:cNvSpPr/>
          <p:nvPr/>
        </p:nvSpPr>
        <p:spPr>
          <a:xfrm>
            <a:off x="5076825" y="4733925"/>
            <a:ext cx="358775"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7" name="Ellipse 46"/>
          <p:cNvSpPr/>
          <p:nvPr/>
        </p:nvSpPr>
        <p:spPr>
          <a:xfrm>
            <a:off x="5076825" y="4886325"/>
            <a:ext cx="358775"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8" name="Ellipse 47"/>
          <p:cNvSpPr/>
          <p:nvPr/>
        </p:nvSpPr>
        <p:spPr>
          <a:xfrm>
            <a:off x="5003800" y="5229225"/>
            <a:ext cx="360363"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9" name="Ellipse 48"/>
          <p:cNvSpPr/>
          <p:nvPr/>
        </p:nvSpPr>
        <p:spPr>
          <a:xfrm>
            <a:off x="5435600" y="3068638"/>
            <a:ext cx="360363" cy="215900"/>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0" name="Ellipse 49"/>
          <p:cNvSpPr/>
          <p:nvPr/>
        </p:nvSpPr>
        <p:spPr>
          <a:xfrm>
            <a:off x="5364163" y="3221038"/>
            <a:ext cx="360362" cy="215900"/>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1" name="Ellipse 50"/>
          <p:cNvSpPr/>
          <p:nvPr/>
        </p:nvSpPr>
        <p:spPr>
          <a:xfrm>
            <a:off x="5364163" y="4005263"/>
            <a:ext cx="360362" cy="215900"/>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2" name="Ellipse 51"/>
          <p:cNvSpPr/>
          <p:nvPr/>
        </p:nvSpPr>
        <p:spPr>
          <a:xfrm>
            <a:off x="5580063" y="5013325"/>
            <a:ext cx="431800"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3" name="Ellipse 52"/>
          <p:cNvSpPr/>
          <p:nvPr/>
        </p:nvSpPr>
        <p:spPr>
          <a:xfrm>
            <a:off x="7019925" y="5445125"/>
            <a:ext cx="360363"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4" name="Ellipse 53"/>
          <p:cNvSpPr/>
          <p:nvPr/>
        </p:nvSpPr>
        <p:spPr>
          <a:xfrm>
            <a:off x="7667625" y="1989138"/>
            <a:ext cx="360363"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5" name="Ellipse 54"/>
          <p:cNvSpPr/>
          <p:nvPr/>
        </p:nvSpPr>
        <p:spPr>
          <a:xfrm>
            <a:off x="7524750" y="3213100"/>
            <a:ext cx="360363"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6" name="Ellipse 55"/>
          <p:cNvSpPr/>
          <p:nvPr/>
        </p:nvSpPr>
        <p:spPr>
          <a:xfrm>
            <a:off x="7451725" y="3860800"/>
            <a:ext cx="360363"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7" name="Ellipse 56"/>
          <p:cNvSpPr/>
          <p:nvPr/>
        </p:nvSpPr>
        <p:spPr>
          <a:xfrm>
            <a:off x="7604125" y="2133600"/>
            <a:ext cx="360363"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8" name="Ellipse 57"/>
          <p:cNvSpPr/>
          <p:nvPr/>
        </p:nvSpPr>
        <p:spPr>
          <a:xfrm>
            <a:off x="7524750" y="2781300"/>
            <a:ext cx="360363"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9" name="Ellipse 58"/>
          <p:cNvSpPr/>
          <p:nvPr/>
        </p:nvSpPr>
        <p:spPr>
          <a:xfrm>
            <a:off x="7380288" y="5013325"/>
            <a:ext cx="360362"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0" name="Ellipse 59"/>
          <p:cNvSpPr/>
          <p:nvPr/>
        </p:nvSpPr>
        <p:spPr>
          <a:xfrm>
            <a:off x="7532688" y="2924175"/>
            <a:ext cx="360362" cy="21748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1" name="Ellipse 60"/>
          <p:cNvSpPr/>
          <p:nvPr/>
        </p:nvSpPr>
        <p:spPr>
          <a:xfrm>
            <a:off x="7451725" y="4581525"/>
            <a:ext cx="360363"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3" name="Ellipse 62"/>
          <p:cNvSpPr/>
          <p:nvPr/>
        </p:nvSpPr>
        <p:spPr>
          <a:xfrm>
            <a:off x="7451725" y="4437063"/>
            <a:ext cx="360363"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4" name="Ellipse 63"/>
          <p:cNvSpPr/>
          <p:nvPr/>
        </p:nvSpPr>
        <p:spPr>
          <a:xfrm>
            <a:off x="7451725" y="4005263"/>
            <a:ext cx="360363"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grpSp>
        <p:nvGrpSpPr>
          <p:cNvPr id="70709" name="Groupe 64"/>
          <p:cNvGrpSpPr>
            <a:grpSpLocks/>
          </p:cNvGrpSpPr>
          <p:nvPr/>
        </p:nvGrpSpPr>
        <p:grpSpPr bwMode="auto">
          <a:xfrm>
            <a:off x="3995738" y="6507163"/>
            <a:ext cx="2808287" cy="368300"/>
            <a:chOff x="3996061" y="6444192"/>
            <a:chExt cx="2808187" cy="369332"/>
          </a:xfrm>
        </p:grpSpPr>
        <p:sp>
          <p:nvSpPr>
            <p:cNvPr id="66" name="Ellipse 65"/>
            <p:cNvSpPr/>
            <p:nvPr/>
          </p:nvSpPr>
          <p:spPr>
            <a:xfrm>
              <a:off x="3996061" y="6496726"/>
              <a:ext cx="360349" cy="28814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7" name="Ellipse 66"/>
            <p:cNvSpPr/>
            <p:nvPr/>
          </p:nvSpPr>
          <p:spPr>
            <a:xfrm>
              <a:off x="4148456" y="6525381"/>
              <a:ext cx="360349" cy="288143"/>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8" name="ZoneTexte 67"/>
            <p:cNvSpPr txBox="1"/>
            <p:nvPr/>
          </p:nvSpPr>
          <p:spPr>
            <a:xfrm>
              <a:off x="4664374" y="6444192"/>
              <a:ext cx="2139874"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la sous-cible et les Français</a:t>
              </a:r>
            </a:p>
          </p:txBody>
        </p:sp>
      </p:grpSp>
      <p:sp>
        <p:nvSpPr>
          <p:cNvPr id="62" name="Ellipse 61"/>
          <p:cNvSpPr/>
          <p:nvPr/>
        </p:nvSpPr>
        <p:spPr>
          <a:xfrm>
            <a:off x="7524750" y="3357563"/>
            <a:ext cx="360363" cy="2159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Notoriété globale </a:t>
            </a:r>
            <a:r>
              <a:rPr lang="fr-FR" sz="1600" dirty="0" smtClean="0"/>
              <a:t>(spontanée + </a:t>
            </a:r>
            <a:r>
              <a:rPr lang="fr-FR" sz="1600" dirty="0" err="1" smtClean="0"/>
              <a:t>assitée</a:t>
            </a:r>
            <a:r>
              <a:rPr lang="fr-FR" sz="1600" dirty="0" smtClean="0"/>
              <a:t>) </a:t>
            </a:r>
            <a:r>
              <a:rPr lang="fr-FR" dirty="0" smtClean="0"/>
              <a:t/>
            </a:r>
            <a:br>
              <a:rPr lang="fr-FR" dirty="0" smtClean="0"/>
            </a:br>
            <a:r>
              <a:rPr lang="fr-FR" sz="2000" i="1" dirty="0" smtClean="0"/>
              <a:t>Tris selon la région INSEE de résidence</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6DDC4141-A261-4737-913F-2C324A05AA17}" type="slidenum">
              <a:rPr lang="fr-FR"/>
              <a:pPr>
                <a:defRPr/>
              </a:pPr>
              <a:t>21</a:t>
            </a:fld>
            <a:endParaRPr lang="fr-FR"/>
          </a:p>
        </p:txBody>
      </p:sp>
      <p:sp>
        <p:nvSpPr>
          <p:cNvPr id="8" name="ZoneTexte 7"/>
          <p:cNvSpPr txBox="1"/>
          <p:nvPr/>
        </p:nvSpPr>
        <p:spPr>
          <a:xfrm>
            <a:off x="468313" y="5876925"/>
            <a:ext cx="8675687" cy="769938"/>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Q1reg</a:t>
            </a:r>
            <a:r>
              <a:rPr lang="fr-FR" sz="1100" dirty="0">
                <a:solidFill>
                  <a:schemeClr val="tx1">
                    <a:lumMod val="75000"/>
                  </a:schemeClr>
                </a:solidFill>
                <a:latin typeface="+mn-lt"/>
              </a:rPr>
              <a:t>. Nous allons maintenant parler des différentes régions de France. Quelles sont toutes les régions de France que vous connaissez ?</a:t>
            </a:r>
          </a:p>
          <a:p>
            <a:pPr fontAlgn="auto">
              <a:spcBef>
                <a:spcPts val="0"/>
              </a:spcBef>
              <a:spcAft>
                <a:spcPts val="0"/>
              </a:spcAft>
              <a:defRPr/>
            </a:pPr>
            <a:r>
              <a:rPr lang="fr-FR" sz="1100" dirty="0">
                <a:solidFill>
                  <a:schemeClr val="tx1">
                    <a:lumMod val="75000"/>
                  </a:schemeClr>
                </a:solidFill>
                <a:latin typeface="+mn-lt"/>
              </a:rPr>
              <a:t>Vous pouvez connaître une région parce que vous y habitez, vous y êtes déjà allé ou bien seulement parce que vous en avez entendu parlé.</a:t>
            </a:r>
          </a:p>
          <a:p>
            <a:pPr fontAlgn="auto">
              <a:spcBef>
                <a:spcPts val="0"/>
              </a:spcBef>
              <a:spcAft>
                <a:spcPts val="0"/>
              </a:spcAft>
              <a:defRPr/>
            </a:pPr>
            <a:r>
              <a:rPr lang="fr-FR" sz="1100" b="1" dirty="0">
                <a:solidFill>
                  <a:schemeClr val="tx1">
                    <a:lumMod val="75000"/>
                  </a:schemeClr>
                </a:solidFill>
                <a:latin typeface="+mn-lt"/>
              </a:rPr>
              <a:t>Q2reg. </a:t>
            </a:r>
            <a:r>
              <a:rPr lang="fr-FR" sz="1100" dirty="0">
                <a:solidFill>
                  <a:schemeClr val="tx1">
                    <a:lumMod val="75000"/>
                  </a:schemeClr>
                </a:solidFill>
                <a:latin typeface="+mn-lt"/>
              </a:rPr>
              <a:t>Parmi la liste de régions ci-dessous, quelles sont toutes les régions de France que vous connaissez ?</a:t>
            </a:r>
          </a:p>
          <a:p>
            <a:pPr fontAlgn="auto">
              <a:spcBef>
                <a:spcPts val="0"/>
              </a:spcBef>
              <a:spcAft>
                <a:spcPts val="0"/>
              </a:spcAft>
              <a:defRPr/>
            </a:pPr>
            <a:r>
              <a:rPr lang="fr-FR" sz="1100" dirty="0">
                <a:solidFill>
                  <a:schemeClr val="tx1">
                    <a:lumMod val="75000"/>
                  </a:schemeClr>
                </a:solidFill>
                <a:latin typeface="+mn-lt"/>
              </a:rPr>
              <a:t>Vous pouvez connaître une région parce que vous y habitez, vous y êtes déjà allé ou bien seulement parce que vous en avez entendu parlé</a:t>
            </a:r>
          </a:p>
        </p:txBody>
      </p:sp>
      <p:sp>
        <p:nvSpPr>
          <p:cNvPr id="10" name="ZoneTexte 9"/>
          <p:cNvSpPr txBox="1"/>
          <p:nvPr/>
        </p:nvSpPr>
        <p:spPr>
          <a:xfrm>
            <a:off x="1692275" y="1223963"/>
            <a:ext cx="5759450" cy="260350"/>
          </a:xfrm>
          <a:prstGeom prst="rect">
            <a:avLst/>
          </a:prstGeom>
          <a:noFill/>
        </p:spPr>
        <p:txBody>
          <a:bodyPr>
            <a:spAutoFit/>
          </a:bodyPr>
          <a:lstStyle/>
          <a:p>
            <a:pPr fontAlgn="auto">
              <a:spcBef>
                <a:spcPts val="0"/>
              </a:spcBef>
              <a:spcAft>
                <a:spcPts val="0"/>
              </a:spcAft>
              <a:buClr>
                <a:schemeClr val="bg2">
                  <a:lumMod val="75000"/>
                </a:schemeClr>
              </a:buClr>
              <a:defRPr/>
            </a:pPr>
            <a:r>
              <a:rPr lang="fr-FR" sz="1100" b="1" dirty="0">
                <a:solidFill>
                  <a:schemeClr val="tx1">
                    <a:lumMod val="50000"/>
                  </a:schemeClr>
                </a:solidFill>
                <a:latin typeface="+mn-lt"/>
              </a:rPr>
              <a:t>Uniquement sur les régions avec une base &gt;30 interviews</a:t>
            </a:r>
          </a:p>
        </p:txBody>
      </p:sp>
      <p:sp>
        <p:nvSpPr>
          <p:cNvPr id="15" name="ZoneTexte 14"/>
          <p:cNvSpPr txBox="1"/>
          <p:nvPr/>
        </p:nvSpPr>
        <p:spPr>
          <a:xfrm>
            <a:off x="8172450" y="5445125"/>
            <a:ext cx="1079500" cy="277813"/>
          </a:xfrm>
          <a:prstGeom prst="rect">
            <a:avLst/>
          </a:prstGeom>
          <a:noFill/>
        </p:spPr>
        <p:txBody>
          <a:bodyPr>
            <a:spAutoFit/>
          </a:bodyPr>
          <a:lstStyle/>
          <a:p>
            <a:pPr fontAlgn="auto">
              <a:spcBef>
                <a:spcPts val="0"/>
              </a:spcBef>
              <a:spcAft>
                <a:spcPts val="0"/>
              </a:spcAft>
              <a:buClr>
                <a:schemeClr val="bg2">
                  <a:lumMod val="75000"/>
                </a:schemeClr>
              </a:buClr>
              <a:defRPr/>
            </a:pPr>
            <a:r>
              <a:rPr lang="fr-FR" sz="1200" dirty="0">
                <a:solidFill>
                  <a:schemeClr val="tx1">
                    <a:lumMod val="50000"/>
                  </a:schemeClr>
                </a:solidFill>
                <a:latin typeface="+mn-lt"/>
              </a:rPr>
              <a:t>*Base faible</a:t>
            </a:r>
          </a:p>
        </p:txBody>
      </p:sp>
      <p:sp>
        <p:nvSpPr>
          <p:cNvPr id="17" name="ZoneTexte 16"/>
          <p:cNvSpPr txBox="1"/>
          <p:nvPr/>
        </p:nvSpPr>
        <p:spPr>
          <a:xfrm>
            <a:off x="395288" y="5516563"/>
            <a:ext cx="8748712" cy="277812"/>
          </a:xfrm>
          <a:prstGeom prst="rect">
            <a:avLst/>
          </a:prstGeom>
          <a:noFill/>
        </p:spPr>
        <p:txBody>
          <a:bodyPr>
            <a:spAutoFit/>
          </a:bodyPr>
          <a:lstStyle/>
          <a:p>
            <a:pPr fontAlgn="auto">
              <a:spcBef>
                <a:spcPts val="0"/>
              </a:spcBef>
              <a:spcAft>
                <a:spcPts val="0"/>
              </a:spcAft>
              <a:buClr>
                <a:schemeClr val="bg2">
                  <a:lumMod val="75000"/>
                </a:schemeClr>
              </a:buClr>
              <a:defRPr/>
            </a:pPr>
            <a:r>
              <a:rPr lang="fr-FR" sz="1200" b="1" dirty="0">
                <a:solidFill>
                  <a:srgbClr val="00B0F0"/>
                </a:solidFill>
                <a:latin typeface="+mn-lt"/>
              </a:rPr>
              <a:t>Exemple de lecture </a:t>
            </a:r>
            <a:r>
              <a:rPr lang="fr-FR" sz="1200" dirty="0">
                <a:solidFill>
                  <a:schemeClr val="tx1">
                    <a:lumMod val="50000"/>
                  </a:schemeClr>
                </a:solidFill>
                <a:latin typeface="+mn-lt"/>
              </a:rPr>
              <a:t>: 77% des habitants du Nord-Pas-de-Calais déclarent connaître la Bretagne.</a:t>
            </a:r>
          </a:p>
        </p:txBody>
      </p:sp>
      <p:graphicFrame>
        <p:nvGraphicFramePr>
          <p:cNvPr id="16" name="Tableau 15"/>
          <p:cNvGraphicFramePr>
            <a:graphicFrameLocks noGrp="1"/>
          </p:cNvGraphicFramePr>
          <p:nvPr/>
        </p:nvGraphicFramePr>
        <p:xfrm>
          <a:off x="107950" y="1484313"/>
          <a:ext cx="8891588" cy="3943350"/>
        </p:xfrm>
        <a:graphic>
          <a:graphicData uri="http://schemas.openxmlformats.org/drawingml/2006/table">
            <a:tbl>
              <a:tblPr/>
              <a:tblGrid>
                <a:gridCol w="2052000"/>
                <a:gridCol w="612000"/>
                <a:gridCol w="612000"/>
                <a:gridCol w="612000"/>
                <a:gridCol w="612000"/>
                <a:gridCol w="612000"/>
                <a:gridCol w="612000"/>
                <a:gridCol w="612000"/>
                <a:gridCol w="612000"/>
                <a:gridCol w="612000"/>
                <a:gridCol w="612000"/>
                <a:gridCol w="108000"/>
                <a:gridCol w="612000"/>
              </a:tblGrid>
              <a:tr h="162072">
                <a:tc>
                  <a:txBody>
                    <a:bodyPr/>
                    <a:lstStyle/>
                    <a:p>
                      <a:pPr algn="l" fontAlgn="ctr"/>
                      <a:endParaRPr lang="fr-FR" sz="900" b="0" i="0" u="none" strike="noStrike" dirty="0">
                        <a:solidFill>
                          <a:srgbClr val="000000"/>
                        </a:solidFill>
                        <a:latin typeface="+mn-lt"/>
                      </a:endParaRPr>
                    </a:p>
                  </a:txBody>
                  <a:tcPr marL="3539" marR="3539" marT="3539" marB="0" anchor="ctr">
                    <a:lnL>
                      <a:noFill/>
                    </a:lnL>
                    <a:lnR w="25400" cap="flat" cmpd="dbl" algn="ctr">
                      <a:solidFill>
                        <a:srgbClr val="000000"/>
                      </a:solidFill>
                      <a:prstDash val="solid"/>
                      <a:round/>
                      <a:headEnd type="none" w="med" len="med"/>
                      <a:tailEnd type="none" w="med" len="med"/>
                    </a:lnR>
                    <a:lnT>
                      <a:noFill/>
                    </a:lnT>
                    <a:lnB>
                      <a:noFill/>
                    </a:lnB>
                  </a:tcPr>
                </a:tc>
                <a:tc rowSpan="2">
                  <a:txBody>
                    <a:bodyPr/>
                    <a:lstStyle/>
                    <a:p>
                      <a:pPr algn="ctr" fontAlgn="ctr"/>
                      <a:r>
                        <a:rPr lang="fr-FR" sz="900" b="1" i="0" u="none" strike="noStrike" dirty="0" smtClean="0">
                          <a:solidFill>
                            <a:srgbClr val="FFFFFF"/>
                          </a:solidFill>
                          <a:latin typeface="+mn-lt"/>
                        </a:rPr>
                        <a:t>Français</a:t>
                      </a:r>
                      <a:endParaRPr lang="fr-FR" sz="900" b="1" i="0" u="none" strike="noStrike" dirty="0">
                        <a:solidFill>
                          <a:srgbClr val="FFFFFF"/>
                        </a:solidFill>
                        <a:latin typeface="+mn-lt"/>
                      </a:endParaRP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gridSpan="9">
                  <a:txBody>
                    <a:bodyPr/>
                    <a:lstStyle/>
                    <a:p>
                      <a:pPr algn="ctr" fontAlgn="ctr"/>
                      <a:r>
                        <a:rPr lang="fr-FR" sz="900" b="1" i="0" u="none" strike="noStrike" dirty="0">
                          <a:solidFill>
                            <a:srgbClr val="FFFFFF"/>
                          </a:solidFill>
                          <a:latin typeface="+mn-lt"/>
                        </a:rPr>
                        <a:t>Région INSEE de </a:t>
                      </a:r>
                      <a:r>
                        <a:rPr lang="fr-FR" sz="900" b="1" i="0" u="none" strike="noStrike" dirty="0" smtClean="0">
                          <a:solidFill>
                            <a:srgbClr val="FFFFFF"/>
                          </a:solidFill>
                          <a:latin typeface="+mn-lt"/>
                        </a:rPr>
                        <a:t>résidence</a:t>
                      </a:r>
                      <a:endParaRPr lang="fr-FR" sz="900" b="1" i="0" u="none" strike="noStrike" dirty="0">
                        <a:solidFill>
                          <a:srgbClr val="FFFFFF"/>
                        </a:solidFill>
                        <a:latin typeface="+mn-lt"/>
                      </a:endParaRP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dirty="0">
                        <a:solidFill>
                          <a:srgbClr val="FFFFFF"/>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a:solidFill>
                          <a:srgbClr val="FFFFFF"/>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dirty="0">
                        <a:solidFill>
                          <a:srgbClr val="FFFFFF"/>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dirty="0">
                        <a:solidFill>
                          <a:srgbClr val="FFFFFF"/>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dirty="0">
                        <a:solidFill>
                          <a:srgbClr val="FFFFFF"/>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dirty="0">
                        <a:solidFill>
                          <a:srgbClr val="FFFFFF"/>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dirty="0">
                        <a:solidFill>
                          <a:srgbClr val="FFFFFF"/>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900" b="1" i="0" u="none" strike="noStrike" dirty="0">
                        <a:solidFill>
                          <a:srgbClr val="FFFFFF"/>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rowSpan="26">
                  <a:txBody>
                    <a:bodyPr/>
                    <a:lstStyle/>
                    <a:p>
                      <a:pPr algn="ctr" fontAlgn="ctr"/>
                      <a:r>
                        <a:rPr lang="fr-FR" sz="900" b="1" i="0" u="none" strike="noStrike" dirty="0">
                          <a:solidFill>
                            <a:srgbClr val="FFFFFF"/>
                          </a:solidFill>
                          <a:latin typeface="+mn-lt"/>
                        </a:rPr>
                        <a:t> </a:t>
                      </a:r>
                    </a:p>
                    <a:p>
                      <a:pPr algn="ctr" fontAlgn="ctr"/>
                      <a:r>
                        <a:rPr lang="fr-FR" sz="900" b="0" i="1" u="none" strike="noStrike" dirty="0">
                          <a:solidFill>
                            <a:srgbClr val="000000"/>
                          </a:solidFill>
                          <a:latin typeface="+mn-lt"/>
                        </a:rPr>
                        <a:t> </a:t>
                      </a:r>
                    </a:p>
                    <a:p>
                      <a:pPr algn="ctr" fontAlgn="ctr"/>
                      <a:r>
                        <a:rPr lang="fr-FR" sz="900" b="0" i="0" u="none" strike="noStrike" dirty="0">
                          <a:solidFill>
                            <a:srgbClr val="000000"/>
                          </a:solidFill>
                          <a:latin typeface="+mn-lt"/>
                        </a:rPr>
                        <a:t> </a:t>
                      </a:r>
                    </a:p>
                    <a:p>
                      <a:pPr algn="ctr" fontAlgn="ctr"/>
                      <a:r>
                        <a:rPr lang="fr-FR" sz="900" b="0" i="0" u="none" strike="noStrike" dirty="0">
                          <a:solidFill>
                            <a:srgbClr val="000000"/>
                          </a:solidFill>
                          <a:latin typeface="+mn-lt"/>
                        </a:rPr>
                        <a:t> </a:t>
                      </a:r>
                    </a:p>
                    <a:p>
                      <a:pPr algn="ctr" fontAlgn="ctr"/>
                      <a:r>
                        <a:rPr lang="fr-FR" sz="900" b="1" i="0" u="none" strike="noStrike" dirty="0">
                          <a:solidFill>
                            <a:srgbClr val="000000"/>
                          </a:solidFill>
                          <a:latin typeface="+mn-lt"/>
                        </a:rPr>
                        <a:t> </a:t>
                      </a:r>
                    </a:p>
                    <a:p>
                      <a:pPr algn="ctr" fontAlgn="ctr"/>
                      <a:r>
                        <a:rPr lang="fr-FR" sz="900" b="0" i="0" u="none" strike="noStrike" dirty="0">
                          <a:solidFill>
                            <a:srgbClr val="000000"/>
                          </a:solidFill>
                          <a:latin typeface="+mn-lt"/>
                        </a:rPr>
                        <a:t> </a:t>
                      </a:r>
                    </a:p>
                    <a:p>
                      <a:pPr algn="ctr" fontAlgn="ctr"/>
                      <a:r>
                        <a:rPr lang="fr-FR" sz="900" b="1" i="0" u="none" strike="noStrike" dirty="0">
                          <a:solidFill>
                            <a:srgbClr val="000000"/>
                          </a:solidFill>
                          <a:latin typeface="+mn-lt"/>
                        </a:rPr>
                        <a:t> </a:t>
                      </a:r>
                    </a:p>
                    <a:p>
                      <a:pPr algn="ctr" fontAlgn="ctr"/>
                      <a:r>
                        <a:rPr lang="fr-FR" sz="900" b="0" i="0" u="none" strike="noStrike" dirty="0">
                          <a:solidFill>
                            <a:srgbClr val="000000"/>
                          </a:solidFill>
                          <a:latin typeface="+mn-lt"/>
                        </a:rPr>
                        <a:t> </a:t>
                      </a:r>
                    </a:p>
                    <a:p>
                      <a:pPr algn="ctr" fontAlgn="ctr"/>
                      <a:r>
                        <a:rPr lang="fr-FR" sz="900" b="0" i="0" u="none" strike="noStrike" dirty="0">
                          <a:solidFill>
                            <a:srgbClr val="000000"/>
                          </a:solidFill>
                          <a:latin typeface="+mn-lt"/>
                        </a:rPr>
                        <a:t> </a:t>
                      </a:r>
                    </a:p>
                    <a:p>
                      <a:pPr algn="ctr" fontAlgn="ctr"/>
                      <a:r>
                        <a:rPr lang="fr-FR" sz="900" b="1" i="0" u="none" strike="noStrike" dirty="0">
                          <a:solidFill>
                            <a:srgbClr val="000000"/>
                          </a:solidFill>
                          <a:latin typeface="+mn-lt"/>
                        </a:rPr>
                        <a:t> </a:t>
                      </a:r>
                    </a:p>
                    <a:p>
                      <a:pPr algn="ctr" fontAlgn="ctr"/>
                      <a:r>
                        <a:rPr lang="fr-FR" sz="900" b="0" i="0" u="none" strike="noStrike" dirty="0">
                          <a:solidFill>
                            <a:srgbClr val="000000"/>
                          </a:solidFill>
                          <a:latin typeface="+mn-lt"/>
                        </a:rPr>
                        <a:t> </a:t>
                      </a:r>
                    </a:p>
                    <a:p>
                      <a:pPr algn="ctr" fontAlgn="ctr"/>
                      <a:r>
                        <a:rPr lang="fr-FR" sz="900" b="0" i="0" u="none" strike="noStrike" dirty="0">
                          <a:solidFill>
                            <a:srgbClr val="000000"/>
                          </a:solidFill>
                          <a:latin typeface="+mn-lt"/>
                        </a:rPr>
                        <a:t> </a:t>
                      </a:r>
                    </a:p>
                    <a:p>
                      <a:pPr algn="ctr" fontAlgn="ctr"/>
                      <a:r>
                        <a:rPr lang="fr-FR" sz="900" b="0" i="0" u="none" strike="noStrike" dirty="0">
                          <a:solidFill>
                            <a:srgbClr val="000000"/>
                          </a:solidFill>
                          <a:latin typeface="+mn-lt"/>
                        </a:rPr>
                        <a:t> </a:t>
                      </a:r>
                    </a:p>
                    <a:p>
                      <a:pPr algn="ctr" fontAlgn="ctr"/>
                      <a:r>
                        <a:rPr lang="fr-FR" sz="900" b="0" i="0" u="none" strike="noStrike" dirty="0">
                          <a:solidFill>
                            <a:srgbClr val="000000"/>
                          </a:solidFill>
                          <a:latin typeface="+mn-lt"/>
                        </a:rPr>
                        <a:t> </a:t>
                      </a:r>
                    </a:p>
                    <a:p>
                      <a:pPr algn="ctr" fontAlgn="ctr"/>
                      <a:r>
                        <a:rPr lang="fr-FR" sz="900" b="1" i="0" u="none" strike="noStrike" dirty="0">
                          <a:solidFill>
                            <a:srgbClr val="000000"/>
                          </a:solidFill>
                          <a:latin typeface="+mn-lt"/>
                        </a:rPr>
                        <a:t> </a:t>
                      </a:r>
                    </a:p>
                    <a:p>
                      <a:pPr algn="ctr" fontAlgn="ctr"/>
                      <a:r>
                        <a:rPr lang="fr-FR" sz="900" b="0" i="0" u="none" strike="noStrike" dirty="0" smtClean="0">
                          <a:solidFill>
                            <a:srgbClr val="000000"/>
                          </a:solidFill>
                          <a:latin typeface="+mn-lt"/>
                        </a:rPr>
                        <a:t> </a:t>
                      </a:r>
                      <a:endParaRPr lang="fr-FR" sz="900" b="0" i="0" u="none" strike="noStrike" dirty="0">
                        <a:solidFill>
                          <a:srgbClr val="000000"/>
                        </a:solidFill>
                        <a:latin typeface="+mn-lt"/>
                      </a:endParaRPr>
                    </a:p>
                    <a:p>
                      <a:pPr algn="ctr" fontAlgn="ctr"/>
                      <a:r>
                        <a:rPr lang="fr-FR" sz="900" b="0" i="0" u="none" strike="noStrike" dirty="0">
                          <a:solidFill>
                            <a:srgbClr val="000000"/>
                          </a:solidFill>
                          <a:latin typeface="+mn-lt"/>
                        </a:rPr>
                        <a:t> </a:t>
                      </a:r>
                    </a:p>
                    <a:p>
                      <a:pPr algn="ctr" fontAlgn="ctr"/>
                      <a:r>
                        <a:rPr lang="fr-FR" sz="900" b="0" i="0" u="none" strike="noStrike" dirty="0">
                          <a:solidFill>
                            <a:srgbClr val="000000"/>
                          </a:solidFill>
                          <a:latin typeface="+mn-lt"/>
                        </a:rPr>
                        <a:t> </a:t>
                      </a:r>
                    </a:p>
                    <a:p>
                      <a:pPr algn="ctr" fontAlgn="ctr"/>
                      <a:r>
                        <a:rPr lang="fr-FR" sz="900" b="0" i="0" u="none" strike="noStrike" dirty="0">
                          <a:solidFill>
                            <a:srgbClr val="000000"/>
                          </a:solidFill>
                          <a:latin typeface="+mn-lt"/>
                        </a:rPr>
                        <a:t> </a:t>
                      </a:r>
                    </a:p>
                    <a:p>
                      <a:pPr algn="ctr" fontAlgn="ctr"/>
                      <a:r>
                        <a:rPr lang="fr-FR" sz="900" b="0" i="0" u="none" strike="noStrike" dirty="0">
                          <a:solidFill>
                            <a:srgbClr val="000000"/>
                          </a:solidFill>
                          <a:latin typeface="+mn-lt"/>
                        </a:rPr>
                        <a:t> </a:t>
                      </a:r>
                    </a:p>
                    <a:p>
                      <a:pPr algn="ctr" fontAlgn="ctr"/>
                      <a:r>
                        <a:rPr lang="fr-FR" sz="900" b="0" i="0" u="none" strike="noStrike" dirty="0">
                          <a:solidFill>
                            <a:srgbClr val="000000"/>
                          </a:solidFill>
                          <a:latin typeface="+mn-lt"/>
                        </a:rPr>
                        <a:t> </a:t>
                      </a:r>
                    </a:p>
                    <a:p>
                      <a:pPr algn="ctr" fontAlgn="ctr"/>
                      <a:r>
                        <a:rPr lang="fr-FR" sz="900" b="0" i="0" u="none" strike="noStrike" dirty="0">
                          <a:solidFill>
                            <a:srgbClr val="000000"/>
                          </a:solidFill>
                          <a:latin typeface="+mn-lt"/>
                        </a:rPr>
                        <a:t> </a:t>
                      </a:r>
                    </a:p>
                    <a:p>
                      <a:pPr algn="ctr" fontAlgn="ctr"/>
                      <a:r>
                        <a:rPr lang="fr-FR" sz="900" b="0" i="0" u="none" strike="noStrike" dirty="0">
                          <a:solidFill>
                            <a:srgbClr val="000000"/>
                          </a:solidFill>
                          <a:latin typeface="+mn-lt"/>
                        </a:rPr>
                        <a:t> </a:t>
                      </a:r>
                    </a:p>
                    <a:p>
                      <a:pPr algn="ctr" fontAlgn="ctr"/>
                      <a:r>
                        <a:rPr lang="fr-FR" sz="900" b="0" i="0" u="none" strike="noStrike" dirty="0">
                          <a:solidFill>
                            <a:srgbClr val="000000"/>
                          </a:solidFill>
                          <a:latin typeface="+mn-lt"/>
                        </a:rPr>
                        <a:t> </a:t>
                      </a:r>
                    </a:p>
                    <a:p>
                      <a:pPr algn="ctr" fontAlgn="ctr"/>
                      <a:r>
                        <a:rPr lang="fr-FR" sz="900" b="0" i="0" u="none" strike="noStrike" dirty="0">
                          <a:solidFill>
                            <a:srgbClr val="000000"/>
                          </a:solidFill>
                          <a:latin typeface="+mn-lt"/>
                        </a:rPr>
                        <a:t> </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rowSpan="2">
                  <a:txBody>
                    <a:bodyPr/>
                    <a:lstStyle/>
                    <a:p>
                      <a:pPr algn="ctr" fontAlgn="ctr"/>
                      <a:r>
                        <a:rPr lang="fr-FR" sz="900" b="1" i="0" u="none" strike="noStrike" dirty="0">
                          <a:solidFill>
                            <a:srgbClr val="FFFFFF"/>
                          </a:solidFill>
                          <a:latin typeface="+mn-lt"/>
                        </a:rPr>
                        <a:t>LIMOUSIN</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r>
              <a:tr h="268941">
                <a:tc>
                  <a:txBody>
                    <a:bodyPr/>
                    <a:lstStyle/>
                    <a:p>
                      <a:pPr algn="l" fontAlgn="ctr"/>
                      <a:endParaRPr lang="fr-FR" sz="900" b="0" i="0" u="none" strike="noStrike" dirty="0">
                        <a:solidFill>
                          <a:srgbClr val="000000"/>
                        </a:solidFill>
                        <a:latin typeface="+mn-lt"/>
                      </a:endParaRPr>
                    </a:p>
                  </a:txBody>
                  <a:tcPr marL="3539" marR="3539" marT="3539" marB="0" anchor="ctr">
                    <a:lnL>
                      <a:noFill/>
                    </a:lnL>
                    <a:lnR w="25400" cap="flat" cmpd="dbl" algn="ctr">
                      <a:solidFill>
                        <a:srgbClr val="000000"/>
                      </a:solidFill>
                      <a:prstDash val="solid"/>
                      <a:round/>
                      <a:headEnd type="none" w="med" len="med"/>
                      <a:tailEnd type="none" w="med" len="med"/>
                    </a:lnR>
                    <a:lnT>
                      <a:noFill/>
                    </a:lnT>
                    <a:lnB w="12700" cap="flat" cmpd="sng" algn="ctr">
                      <a:solidFill>
                        <a:srgbClr val="808080"/>
                      </a:solidFill>
                      <a:prstDash val="solid"/>
                      <a:round/>
                      <a:headEnd type="none" w="med" len="med"/>
                      <a:tailEnd type="none" w="med" len="med"/>
                    </a:lnB>
                  </a:tcPr>
                </a:tc>
                <a:tc vMerge="1">
                  <a:txBody>
                    <a:bodyPr/>
                    <a:lstStyle/>
                    <a:p>
                      <a:endParaRPr lang="fr-FR"/>
                    </a:p>
                  </a:txBody>
                  <a:tcPr/>
                </a:tc>
                <a:tc>
                  <a:txBody>
                    <a:bodyPr/>
                    <a:lstStyle/>
                    <a:p>
                      <a:pPr algn="ctr" fontAlgn="ctr"/>
                      <a:r>
                        <a:rPr lang="fr-FR" sz="800" b="1" i="0" u="none" strike="noStrike" dirty="0">
                          <a:solidFill>
                            <a:srgbClr val="FFFFFF"/>
                          </a:solidFill>
                          <a:latin typeface="+mn-lt"/>
                        </a:rPr>
                        <a:t>ILE DE FRANCE</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CENTRE</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BASSE NORMANDIE</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BOURGOGNE</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NORD-PAS-DE-CALAIS</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LORRAINE</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PAYS DE LOIRE</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BRETAGNE</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dirty="0">
                          <a:solidFill>
                            <a:srgbClr val="FFFFFF"/>
                          </a:solidFill>
                          <a:latin typeface="+mn-lt"/>
                        </a:rPr>
                        <a:t>RHONE-ALPES</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vMerge="1">
                  <a:txBody>
                    <a:bodyPr/>
                    <a:lstStyle/>
                    <a:p>
                      <a:pPr algn="ctr" fontAlgn="ctr"/>
                      <a:endParaRPr lang="fr-FR" sz="900" b="1" i="0" u="none" strike="noStrike" dirty="0">
                        <a:solidFill>
                          <a:srgbClr val="FFFFFF"/>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vMerge="1">
                  <a:txBody>
                    <a:bodyPr/>
                    <a:lstStyle/>
                    <a:p>
                      <a:pPr algn="ctr" fontAlgn="ctr"/>
                      <a:endParaRPr lang="fr-FR" sz="900" b="1" i="0" u="none" strike="noStrike" dirty="0">
                        <a:solidFill>
                          <a:srgbClr val="FFFFFF"/>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r>
              <a:tr h="88467">
                <a:tc>
                  <a:txBody>
                    <a:bodyPr/>
                    <a:lstStyle/>
                    <a:p>
                      <a:pPr algn="r" fontAlgn="ctr"/>
                      <a:r>
                        <a:rPr lang="fr-FR" sz="900" b="0" i="1" u="none" strike="noStrike" dirty="0" smtClean="0">
                          <a:solidFill>
                            <a:srgbClr val="000000"/>
                          </a:solidFill>
                          <a:latin typeface="+mn-lt"/>
                        </a:rPr>
                        <a:t>Base</a:t>
                      </a:r>
                      <a:endParaRPr lang="fr-FR" sz="900" b="0" i="1" u="none" strike="noStrike" dirty="0">
                        <a:solidFill>
                          <a:srgbClr val="000000"/>
                        </a:solidFill>
                        <a:latin typeface="+mn-lt"/>
                      </a:endParaRPr>
                    </a:p>
                  </a:txBody>
                  <a:tcPr marL="3539" marR="3539" marT="353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1007</a:t>
                      </a: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185</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a:solidFill>
                            <a:srgbClr val="000000"/>
                          </a:solidFill>
                          <a:latin typeface="+mn-lt"/>
                        </a:rPr>
                        <a:t>50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23</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40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64</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51</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65</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51</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106</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vMerge="1">
                  <a:txBody>
                    <a:bodyPr/>
                    <a:lstStyle/>
                    <a:p>
                      <a:pPr algn="ctr" fontAlgn="ctr"/>
                      <a:endParaRPr lang="fr-FR" sz="900" b="0" i="1" u="none" strike="noStrike">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smtClean="0">
                          <a:solidFill>
                            <a:srgbClr val="000000"/>
                          </a:solidFill>
                          <a:latin typeface="+mn-lt"/>
                        </a:rPr>
                        <a:t>297</a:t>
                      </a:r>
                      <a:endParaRPr lang="fr-FR" sz="900" b="0" i="1" u="none" strike="noStrike" dirty="0">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r>
              <a:tr h="144000">
                <a:tc>
                  <a:txBody>
                    <a:bodyPr/>
                    <a:lstStyle/>
                    <a:p>
                      <a:pPr algn="l" fontAlgn="ctr"/>
                      <a:r>
                        <a:rPr lang="fr-FR" sz="900" b="0" i="0" u="none" strike="noStrike" dirty="0">
                          <a:solidFill>
                            <a:srgbClr val="000000"/>
                          </a:solidFill>
                          <a:latin typeface="+mn-lt"/>
                        </a:rPr>
                        <a:t>Bretagne</a:t>
                      </a:r>
                    </a:p>
                  </a:txBody>
                  <a:tcPr marL="3539" marR="3539" marT="353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85%</a:t>
                      </a: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84%</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94%</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97%</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82%</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77%</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a:solidFill>
                            <a:srgbClr val="000000"/>
                          </a:solidFill>
                          <a:latin typeface="+mn-lt"/>
                        </a:rPr>
                        <a:t>76%</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98%</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1" i="0" u="none" strike="noStrike">
                          <a:solidFill>
                            <a:srgbClr val="000000"/>
                          </a:solidFill>
                          <a:latin typeface="+mn-lt"/>
                        </a:rPr>
                        <a:t>100%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85%</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ctr" fontAlgn="ctr"/>
                      <a:endParaRPr lang="fr-FR" sz="900" b="0" i="0" u="none" strike="noStrike">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fr-FR" sz="900" b="0" i="0" u="none" strike="noStrike" dirty="0">
                          <a:solidFill>
                            <a:srgbClr val="000000"/>
                          </a:solidFill>
                          <a:latin typeface="+mn-lt"/>
                        </a:rPr>
                        <a:t>78%</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144000">
                <a:tc>
                  <a:txBody>
                    <a:bodyPr/>
                    <a:lstStyle/>
                    <a:p>
                      <a:pPr algn="l" fontAlgn="ctr"/>
                      <a:r>
                        <a:rPr lang="fr-FR" sz="900" b="0" i="0" u="none" strike="noStrike" dirty="0">
                          <a:solidFill>
                            <a:srgbClr val="000000"/>
                          </a:solidFill>
                          <a:latin typeface="+mn-lt"/>
                        </a:rPr>
                        <a:t>Ile de France</a:t>
                      </a:r>
                    </a:p>
                  </a:txBody>
                  <a:tcPr marL="3539" marR="3539" marT="353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85%</a:t>
                      </a: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98%</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dirty="0">
                          <a:solidFill>
                            <a:srgbClr val="000000"/>
                          </a:solidFill>
                          <a:latin typeface="+mn-lt"/>
                        </a:rPr>
                        <a:t>93%</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94%</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92%</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77%</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sng" strike="noStrike">
                          <a:solidFill>
                            <a:srgbClr val="000000"/>
                          </a:solidFill>
                          <a:latin typeface="+mn-lt"/>
                        </a:rPr>
                        <a:t>74%</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a:solidFill>
                            <a:srgbClr val="000000"/>
                          </a:solidFill>
                          <a:latin typeface="+mn-lt"/>
                        </a:rPr>
                        <a:t>84%</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92%</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82%</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ctr" fontAlgn="ctr"/>
                      <a:endParaRPr lang="fr-FR" sz="900" b="0" i="0" u="none" strike="noStrike">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fr-FR" sz="900" b="0" i="0" u="none" strike="noStrike" dirty="0">
                          <a:solidFill>
                            <a:srgbClr val="000000"/>
                          </a:solidFill>
                          <a:latin typeface="+mn-lt"/>
                        </a:rPr>
                        <a:t>82%</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000">
                <a:tc>
                  <a:txBody>
                    <a:bodyPr/>
                    <a:lstStyle/>
                    <a:p>
                      <a:pPr algn="l" fontAlgn="ctr"/>
                      <a:r>
                        <a:rPr lang="fr-FR" sz="900" b="0" i="0" u="none" strike="noStrike" dirty="0">
                          <a:solidFill>
                            <a:srgbClr val="000000"/>
                          </a:solidFill>
                          <a:latin typeface="+mn-lt"/>
                        </a:rPr>
                        <a:t>Provence-Alpes-Côte d'Azur</a:t>
                      </a:r>
                    </a:p>
                  </a:txBody>
                  <a:tcPr marL="3539" marR="3539" marT="353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84%</a:t>
                      </a: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84%</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85%</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83%</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93%</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76%</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74%</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85%</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88%</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95%</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vMerge="1">
                  <a:txBody>
                    <a:bodyPr/>
                    <a:lstStyle/>
                    <a:p>
                      <a:pPr algn="ctr" fontAlgn="ctr"/>
                      <a:endParaRPr lang="fr-FR" sz="900" b="1" i="0" u="none" strike="noStrike">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fr-FR" sz="900" b="0" i="0" u="none" strike="noStrike" dirty="0">
                          <a:solidFill>
                            <a:srgbClr val="000000"/>
                          </a:solidFill>
                          <a:latin typeface="+mn-lt"/>
                        </a:rPr>
                        <a:t>81%</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000">
                <a:tc>
                  <a:txBody>
                    <a:bodyPr/>
                    <a:lstStyle/>
                    <a:p>
                      <a:pPr algn="l" fontAlgn="ctr"/>
                      <a:r>
                        <a:rPr lang="fr-FR" sz="900" b="0" i="0" u="none" strike="noStrike" dirty="0">
                          <a:solidFill>
                            <a:srgbClr val="000000"/>
                          </a:solidFill>
                          <a:latin typeface="+mn-lt"/>
                        </a:rPr>
                        <a:t>Alsace</a:t>
                      </a:r>
                    </a:p>
                  </a:txBody>
                  <a:tcPr marL="3539" marR="3539" marT="353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79%</a:t>
                      </a: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79%</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86%</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83%</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82%</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77%</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94%</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72%</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90%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85%</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ctr" fontAlgn="ctr"/>
                      <a:endParaRPr lang="fr-FR" sz="900" b="0" i="0" u="none" strike="noStrike">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fr-FR" sz="900" b="0" i="0" u="none" strike="noStrike" dirty="0">
                          <a:solidFill>
                            <a:srgbClr val="000000"/>
                          </a:solidFill>
                          <a:latin typeface="+mn-lt"/>
                        </a:rPr>
                        <a:t>71%</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000">
                <a:tc>
                  <a:txBody>
                    <a:bodyPr/>
                    <a:lstStyle/>
                    <a:p>
                      <a:pPr algn="l" fontAlgn="ctr"/>
                      <a:r>
                        <a:rPr lang="fr-FR" sz="900" b="0" i="0" u="none" strike="noStrike" dirty="0">
                          <a:solidFill>
                            <a:srgbClr val="000000"/>
                          </a:solidFill>
                          <a:latin typeface="+mn-lt"/>
                        </a:rPr>
                        <a:t>Rhône-Alpes</a:t>
                      </a:r>
                    </a:p>
                  </a:txBody>
                  <a:tcPr marL="3539" marR="3539" marT="353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78%</a:t>
                      </a: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75%</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82%</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86%</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91%</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74%</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74%</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76%</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79%</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100%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vMerge="1">
                  <a:txBody>
                    <a:bodyPr/>
                    <a:lstStyle/>
                    <a:p>
                      <a:pPr algn="ctr" fontAlgn="ctr"/>
                      <a:endParaRPr lang="fr-FR" sz="900" b="1" i="0" u="none" strike="noStrike">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fr-FR" sz="900" b="0" i="0" u="none" strike="noStrike" dirty="0">
                          <a:solidFill>
                            <a:srgbClr val="000000"/>
                          </a:solidFill>
                          <a:latin typeface="+mn-lt"/>
                        </a:rPr>
                        <a:t>72%</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144000">
                <a:tc>
                  <a:txBody>
                    <a:bodyPr/>
                    <a:lstStyle/>
                    <a:p>
                      <a:pPr algn="l" fontAlgn="ctr"/>
                      <a:r>
                        <a:rPr lang="fr-FR" sz="900" b="0" i="0" u="none" strike="noStrike" dirty="0">
                          <a:solidFill>
                            <a:srgbClr val="000000"/>
                          </a:solidFill>
                          <a:latin typeface="+mn-lt"/>
                        </a:rPr>
                        <a:t>Languedoc-Roussillon</a:t>
                      </a:r>
                    </a:p>
                  </a:txBody>
                  <a:tcPr marL="3539" marR="3539" marT="353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78%</a:t>
                      </a: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72%</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dirty="0">
                          <a:solidFill>
                            <a:srgbClr val="000000"/>
                          </a:solidFill>
                          <a:latin typeface="+mn-lt"/>
                        </a:rPr>
                        <a:t>82%</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73%</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78%</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69%</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68%</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76%</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75%</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83%</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ctr" fontAlgn="ctr"/>
                      <a:endParaRPr lang="fr-FR" sz="900" b="0" i="0" u="none" strike="noStrike">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fr-FR" sz="900" b="0" i="0" u="none" strike="noStrike" dirty="0">
                          <a:solidFill>
                            <a:srgbClr val="000000"/>
                          </a:solidFill>
                          <a:latin typeface="+mn-lt"/>
                        </a:rPr>
                        <a:t>74%</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000">
                <a:tc>
                  <a:txBody>
                    <a:bodyPr/>
                    <a:lstStyle/>
                    <a:p>
                      <a:pPr algn="l" fontAlgn="ctr"/>
                      <a:r>
                        <a:rPr lang="fr-FR" sz="900" b="0" i="0" u="none" strike="noStrike" dirty="0">
                          <a:solidFill>
                            <a:srgbClr val="000000"/>
                          </a:solidFill>
                          <a:latin typeface="+mn-lt"/>
                        </a:rPr>
                        <a:t>Midi-Pyrénées</a:t>
                      </a:r>
                    </a:p>
                  </a:txBody>
                  <a:tcPr marL="3539" marR="3539" marT="353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78%</a:t>
                      </a: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76%</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78%</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71%</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67%</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a:solidFill>
                            <a:srgbClr val="000000"/>
                          </a:solidFill>
                          <a:latin typeface="+mn-lt"/>
                        </a:rPr>
                        <a:t>72%</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79%</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82%</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79%</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ctr" fontAlgn="ctr"/>
                      <a:endParaRPr lang="fr-FR" sz="900" b="0" i="0" u="none" strike="noStrike">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fr-FR" sz="900" b="0" i="0" u="none" strike="noStrike">
                          <a:solidFill>
                            <a:srgbClr val="000000"/>
                          </a:solidFill>
                          <a:latin typeface="+mn-lt"/>
                        </a:rPr>
                        <a:t>78%</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000">
                <a:tc>
                  <a:txBody>
                    <a:bodyPr/>
                    <a:lstStyle/>
                    <a:p>
                      <a:pPr algn="l" fontAlgn="ctr"/>
                      <a:r>
                        <a:rPr lang="fr-FR" sz="900" b="0" i="0" u="none" strike="noStrike">
                          <a:solidFill>
                            <a:srgbClr val="000000"/>
                          </a:solidFill>
                          <a:latin typeface="+mn-lt"/>
                        </a:rPr>
                        <a:t>Auvergne</a:t>
                      </a:r>
                    </a:p>
                  </a:txBody>
                  <a:tcPr marL="3539" marR="3539" marT="353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76%</a:t>
                      </a: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75%</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82%</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79%</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83%</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71%</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66%</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73%</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84%</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vMerge="1">
                  <a:txBody>
                    <a:bodyPr/>
                    <a:lstStyle/>
                    <a:p>
                      <a:pPr algn="ctr" fontAlgn="ctr"/>
                      <a:endParaRPr lang="fr-FR" sz="900" b="1" i="0" u="none" strike="noStrike">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fr-FR" sz="900" b="0" i="0" u="none" strike="noStrike" dirty="0">
                          <a:solidFill>
                            <a:srgbClr val="000000"/>
                          </a:solidFill>
                          <a:latin typeface="+mn-lt"/>
                        </a:rPr>
                        <a:t>87%</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r>
              <a:tr h="144000">
                <a:tc>
                  <a:txBody>
                    <a:bodyPr/>
                    <a:lstStyle/>
                    <a:p>
                      <a:pPr algn="l" fontAlgn="ctr"/>
                      <a:r>
                        <a:rPr lang="fr-FR" sz="900" b="0" i="0" u="none" strike="noStrike">
                          <a:solidFill>
                            <a:srgbClr val="000000"/>
                          </a:solidFill>
                          <a:latin typeface="+mn-lt"/>
                        </a:rPr>
                        <a:t>Aquitaine</a:t>
                      </a:r>
                    </a:p>
                  </a:txBody>
                  <a:tcPr marL="3539" marR="3539" marT="353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75%</a:t>
                      </a: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71%</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75%</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72%</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63%</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a:solidFill>
                            <a:srgbClr val="000000"/>
                          </a:solidFill>
                          <a:latin typeface="+mn-lt"/>
                        </a:rPr>
                        <a:t>71%</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77%</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86%</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ctr" fontAlgn="ctr"/>
                      <a:endParaRPr lang="fr-FR" sz="900" b="0" i="0" u="none" strike="noStrike">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fr-FR" sz="900" b="0" i="0" u="none" strike="noStrike" dirty="0">
                          <a:solidFill>
                            <a:srgbClr val="000000"/>
                          </a:solidFill>
                          <a:latin typeface="+mn-lt"/>
                        </a:rPr>
                        <a:t>84%</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r>
              <a:tr h="144000">
                <a:tc>
                  <a:txBody>
                    <a:bodyPr/>
                    <a:lstStyle/>
                    <a:p>
                      <a:pPr algn="l" fontAlgn="ctr"/>
                      <a:r>
                        <a:rPr lang="fr-FR" sz="900" b="0" i="0" u="none" strike="noStrike">
                          <a:solidFill>
                            <a:srgbClr val="000000"/>
                          </a:solidFill>
                          <a:latin typeface="+mn-lt"/>
                        </a:rPr>
                        <a:t>Pays de la Loire</a:t>
                      </a:r>
                    </a:p>
                  </a:txBody>
                  <a:tcPr marL="3539" marR="3539" marT="353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75%</a:t>
                      </a: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75%</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dirty="0">
                          <a:solidFill>
                            <a:srgbClr val="000000"/>
                          </a:solidFill>
                          <a:latin typeface="+mn-lt"/>
                        </a:rPr>
                        <a:t>88%</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73%</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86%</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sng" strike="noStrike">
                          <a:solidFill>
                            <a:srgbClr val="000000"/>
                          </a:solidFill>
                          <a:latin typeface="+mn-lt"/>
                        </a:rPr>
                        <a:t>64%</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c>
                  <a:txBody>
                    <a:bodyPr/>
                    <a:lstStyle/>
                    <a:p>
                      <a:pPr algn="ctr" fontAlgn="ctr"/>
                      <a:r>
                        <a:rPr lang="fr-FR" sz="900" b="0" i="0" u="none" strike="noStrike">
                          <a:solidFill>
                            <a:srgbClr val="000000"/>
                          </a:solidFill>
                          <a:latin typeface="+mn-lt"/>
                        </a:rPr>
                        <a:t>66%</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99%</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1" i="0" u="none" strike="noStrike">
                          <a:solidFill>
                            <a:srgbClr val="000000"/>
                          </a:solidFill>
                          <a:latin typeface="+mn-lt"/>
                        </a:rPr>
                        <a:t>93%</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77%</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ctr" fontAlgn="ctr"/>
                      <a:endParaRPr lang="fr-FR" sz="900" b="0" i="0" u="none" strike="noStrike">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fr-FR" sz="900" b="0" i="0" u="none" strike="noStrike" dirty="0">
                          <a:solidFill>
                            <a:srgbClr val="000000"/>
                          </a:solidFill>
                          <a:latin typeface="+mn-lt"/>
                        </a:rPr>
                        <a:t>70%</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000">
                <a:tc>
                  <a:txBody>
                    <a:bodyPr/>
                    <a:lstStyle/>
                    <a:p>
                      <a:pPr algn="l" fontAlgn="ctr"/>
                      <a:r>
                        <a:rPr lang="fr-FR" sz="900" b="0" i="0" u="none" strike="noStrike" dirty="0">
                          <a:solidFill>
                            <a:srgbClr val="000000"/>
                          </a:solidFill>
                          <a:latin typeface="+mn-lt"/>
                        </a:rPr>
                        <a:t>Nord-Pas-de-Calais</a:t>
                      </a:r>
                    </a:p>
                  </a:txBody>
                  <a:tcPr marL="3539" marR="3539" marT="353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73%</a:t>
                      </a: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75%</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74%</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76%</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69%</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97%</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76%</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69%</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74%</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ctr" fontAlgn="ctr"/>
                      <a:endParaRPr lang="fr-FR" sz="900" b="0" i="0" u="none" strike="noStrike">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fr-FR" sz="900" b="0" i="0" u="none" strike="noStrike" dirty="0">
                          <a:solidFill>
                            <a:srgbClr val="000000"/>
                          </a:solidFill>
                          <a:latin typeface="+mn-lt"/>
                        </a:rPr>
                        <a:t>65%</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144000">
                <a:tc>
                  <a:txBody>
                    <a:bodyPr/>
                    <a:lstStyle/>
                    <a:p>
                      <a:pPr algn="l" fontAlgn="ctr"/>
                      <a:r>
                        <a:rPr lang="fr-FR" sz="900" b="0" i="0" u="none" strike="noStrike" dirty="0">
                          <a:solidFill>
                            <a:srgbClr val="000000"/>
                          </a:solidFill>
                          <a:latin typeface="+mn-lt"/>
                        </a:rPr>
                        <a:t>Corse</a:t>
                      </a:r>
                    </a:p>
                  </a:txBody>
                  <a:tcPr marL="3539" marR="3539" marT="353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72%</a:t>
                      </a: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70%</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75%</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66%</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65%</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62%</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82%</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78%</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ctr" fontAlgn="ctr"/>
                      <a:endParaRPr lang="fr-FR" sz="900" b="0" i="0" u="none" strike="noStrike">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fr-FR" sz="900" b="0" i="0" u="none" strike="noStrike">
                          <a:solidFill>
                            <a:srgbClr val="000000"/>
                          </a:solidFill>
                          <a:latin typeface="+mn-lt"/>
                        </a:rPr>
                        <a:t>68%</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000">
                <a:tc>
                  <a:txBody>
                    <a:bodyPr/>
                    <a:lstStyle/>
                    <a:p>
                      <a:pPr algn="l" fontAlgn="ctr"/>
                      <a:r>
                        <a:rPr lang="fr-FR" sz="900" b="0" i="0" u="none" strike="noStrike" dirty="0">
                          <a:solidFill>
                            <a:srgbClr val="000000"/>
                          </a:solidFill>
                          <a:latin typeface="+mn-lt"/>
                        </a:rPr>
                        <a:t>Bourgogne</a:t>
                      </a:r>
                    </a:p>
                  </a:txBody>
                  <a:tcPr marL="3539" marR="3539" marT="353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72%</a:t>
                      </a: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70%</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81%</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73%</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100%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73%</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64%</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74%</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77%</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80%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vMerge="1">
                  <a:txBody>
                    <a:bodyPr/>
                    <a:lstStyle/>
                    <a:p>
                      <a:pPr algn="ctr" fontAlgn="ctr"/>
                      <a:endParaRPr lang="fr-FR" sz="900" b="1" i="0" u="none" strike="noStrike">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fr-FR" sz="900" b="0" i="0" u="none" strike="noStrike" dirty="0">
                          <a:solidFill>
                            <a:srgbClr val="000000"/>
                          </a:solidFill>
                          <a:latin typeface="+mn-lt"/>
                        </a:rPr>
                        <a:t>64%</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144000">
                <a:tc>
                  <a:txBody>
                    <a:bodyPr/>
                    <a:lstStyle/>
                    <a:p>
                      <a:pPr algn="l" fontAlgn="ctr"/>
                      <a:r>
                        <a:rPr lang="fr-FR" sz="900" b="0" i="0" u="none" strike="noStrike" dirty="0">
                          <a:solidFill>
                            <a:srgbClr val="000000"/>
                          </a:solidFill>
                          <a:latin typeface="+mn-lt"/>
                        </a:rPr>
                        <a:t>Poitou-Charentes</a:t>
                      </a:r>
                    </a:p>
                  </a:txBody>
                  <a:tcPr marL="3539" marR="3539" marT="353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71%</a:t>
                      </a: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70%</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89%</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dirty="0">
                          <a:solidFill>
                            <a:srgbClr val="000000"/>
                          </a:solidFill>
                          <a:latin typeface="+mn-lt"/>
                        </a:rPr>
                        <a:t>83%</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67%</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63%</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79%</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75%</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73%</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ctr" fontAlgn="ctr"/>
                      <a:endParaRPr lang="fr-FR" sz="900" b="0" i="0" u="none" strike="noStrike" dirty="0">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fr-FR" sz="900" b="0" i="0" u="none" strike="noStrike" dirty="0">
                          <a:solidFill>
                            <a:srgbClr val="000000"/>
                          </a:solidFill>
                          <a:latin typeface="+mn-lt"/>
                        </a:rPr>
                        <a:t>83%</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r>
              <a:tr h="144000">
                <a:tc>
                  <a:txBody>
                    <a:bodyPr/>
                    <a:lstStyle/>
                    <a:p>
                      <a:pPr algn="l" fontAlgn="ctr"/>
                      <a:r>
                        <a:rPr lang="fr-FR" sz="900" b="0" i="0" u="none" strike="noStrike" dirty="0">
                          <a:solidFill>
                            <a:srgbClr val="000000"/>
                          </a:solidFill>
                          <a:latin typeface="+mn-lt"/>
                        </a:rPr>
                        <a:t>Centre </a:t>
                      </a:r>
                    </a:p>
                  </a:txBody>
                  <a:tcPr marL="3539" marR="3539" marT="353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71%</a:t>
                      </a: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75%</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dirty="0">
                          <a:solidFill>
                            <a:srgbClr val="000000"/>
                          </a:solidFill>
                          <a:latin typeface="+mn-lt"/>
                        </a:rPr>
                        <a:t>100%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69%</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85%</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65%</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69%</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79%</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75%</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74%</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ctr" fontAlgn="ctr"/>
                      <a:endParaRPr lang="fr-FR" sz="900" b="0" i="0" u="none" strike="noStrike">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fr-FR" sz="900" b="0" i="0" u="none" strike="noStrike" dirty="0">
                          <a:solidFill>
                            <a:srgbClr val="000000"/>
                          </a:solidFill>
                          <a:latin typeface="+mn-lt"/>
                        </a:rPr>
                        <a:t>75%</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000">
                <a:tc>
                  <a:txBody>
                    <a:bodyPr/>
                    <a:lstStyle/>
                    <a:p>
                      <a:pPr algn="l" fontAlgn="ctr"/>
                      <a:r>
                        <a:rPr lang="fr-FR" sz="900" b="0" i="0" u="none" strike="noStrike" dirty="0">
                          <a:solidFill>
                            <a:srgbClr val="000000"/>
                          </a:solidFill>
                          <a:latin typeface="+mn-lt"/>
                        </a:rPr>
                        <a:t>Lorraine</a:t>
                      </a:r>
                    </a:p>
                  </a:txBody>
                  <a:tcPr marL="3539" marR="3539" marT="353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70%</a:t>
                      </a: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67%</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66%</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73%</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81%</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66%</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100%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71%</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77%</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73%</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ctr" fontAlgn="ctr"/>
                      <a:endParaRPr lang="fr-FR" sz="900" b="0" i="0" u="none" strike="noStrike">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fr-FR" sz="900" b="0" i="0" u="none" strike="noStrike" dirty="0">
                          <a:solidFill>
                            <a:srgbClr val="000000"/>
                          </a:solidFill>
                          <a:latin typeface="+mn-lt"/>
                        </a:rPr>
                        <a:t>62%</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144000">
                <a:tc>
                  <a:txBody>
                    <a:bodyPr/>
                    <a:lstStyle/>
                    <a:p>
                      <a:pPr algn="l" fontAlgn="ctr"/>
                      <a:r>
                        <a:rPr lang="fr-FR" sz="900" b="0" i="0" u="none" strike="noStrike">
                          <a:solidFill>
                            <a:srgbClr val="000000"/>
                          </a:solidFill>
                          <a:latin typeface="+mn-lt"/>
                        </a:rPr>
                        <a:t>Picardie</a:t>
                      </a:r>
                    </a:p>
                  </a:txBody>
                  <a:tcPr marL="3539" marR="3539" marT="353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70%</a:t>
                      </a: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70%</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81%</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79%</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67%</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84%</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69%</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75%</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75%</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ctr" fontAlgn="ctr"/>
                      <a:endParaRPr lang="fr-FR" sz="900" b="0" i="0" u="none" strike="noStrike">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fr-FR" sz="900" b="0" i="0" u="none" strike="noStrike" dirty="0">
                          <a:solidFill>
                            <a:srgbClr val="000000"/>
                          </a:solidFill>
                          <a:latin typeface="+mn-lt"/>
                        </a:rPr>
                        <a:t>65%</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000">
                <a:tc>
                  <a:txBody>
                    <a:bodyPr/>
                    <a:lstStyle/>
                    <a:p>
                      <a:pPr algn="l" fontAlgn="ctr"/>
                      <a:r>
                        <a:rPr lang="fr-FR" sz="900" b="0" i="0" u="none" strike="noStrike">
                          <a:solidFill>
                            <a:srgbClr val="000000"/>
                          </a:solidFill>
                          <a:latin typeface="+mn-lt"/>
                        </a:rPr>
                        <a:t>Haute-Normandie</a:t>
                      </a:r>
                    </a:p>
                  </a:txBody>
                  <a:tcPr marL="3539" marR="3539" marT="353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68%</a:t>
                      </a: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74%</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83%</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63%</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65%</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69%</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82%</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71%</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68%</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ctr" fontAlgn="ctr"/>
                      <a:endParaRPr lang="fr-FR" sz="900" b="0" i="0" u="none" strike="noStrike">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fr-FR" sz="900" b="0" i="0" u="none" strike="noStrike" dirty="0">
                          <a:solidFill>
                            <a:srgbClr val="000000"/>
                          </a:solidFill>
                          <a:latin typeface="+mn-lt"/>
                        </a:rPr>
                        <a:t>59%</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144000">
                <a:tc>
                  <a:txBody>
                    <a:bodyPr/>
                    <a:lstStyle/>
                    <a:p>
                      <a:pPr algn="l" fontAlgn="ctr"/>
                      <a:r>
                        <a:rPr lang="fr-FR" sz="900" b="0" i="0" u="none" strike="noStrike">
                          <a:solidFill>
                            <a:srgbClr val="000000"/>
                          </a:solidFill>
                          <a:latin typeface="+mn-lt"/>
                        </a:rPr>
                        <a:t>Basse-Normandie</a:t>
                      </a:r>
                    </a:p>
                  </a:txBody>
                  <a:tcPr marL="3539" marR="3539" marT="353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68%</a:t>
                      </a: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73%</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82%</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100%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63%</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69%</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68%</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71%</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82%</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ctr" fontAlgn="ctr"/>
                      <a:endParaRPr lang="fr-FR" sz="900" b="0" i="0" u="none" strike="noStrike">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fr-FR" sz="900" b="0" i="0" u="none" strike="noStrike" dirty="0">
                          <a:solidFill>
                            <a:srgbClr val="000000"/>
                          </a:solidFill>
                          <a:latin typeface="+mn-lt"/>
                        </a:rPr>
                        <a:t>59%</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144000">
                <a:tc>
                  <a:txBody>
                    <a:bodyPr/>
                    <a:lstStyle/>
                    <a:p>
                      <a:pPr algn="l" fontAlgn="ctr"/>
                      <a:r>
                        <a:rPr lang="fr-FR" sz="900" b="0" i="0" u="none" strike="noStrike" dirty="0">
                          <a:solidFill>
                            <a:srgbClr val="000000"/>
                          </a:solidFill>
                          <a:latin typeface="+mn-lt"/>
                        </a:rPr>
                        <a:t>Champagne-Ardenne</a:t>
                      </a:r>
                    </a:p>
                  </a:txBody>
                  <a:tcPr marL="3539" marR="3539" marT="353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67%</a:t>
                      </a: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67%</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72%</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73%</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80%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69%</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86%</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71%</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69%</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66%</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ctr" fontAlgn="ctr"/>
                      <a:endParaRPr lang="fr-FR" sz="900" b="0" i="0" u="none" strike="noStrike">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fr-FR" sz="900" b="0" i="0" u="none" strike="noStrike" dirty="0">
                          <a:solidFill>
                            <a:srgbClr val="000000"/>
                          </a:solidFill>
                          <a:latin typeface="+mn-lt"/>
                        </a:rPr>
                        <a:t>60%</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144000">
                <a:tc>
                  <a:txBody>
                    <a:bodyPr/>
                    <a:lstStyle/>
                    <a:p>
                      <a:pPr algn="l" fontAlgn="ctr"/>
                      <a:r>
                        <a:rPr lang="fr-FR" sz="900" b="0" i="0" u="none" strike="noStrike" dirty="0">
                          <a:solidFill>
                            <a:srgbClr val="000000"/>
                          </a:solidFill>
                          <a:latin typeface="+mn-lt"/>
                        </a:rPr>
                        <a:t>Limousin</a:t>
                      </a:r>
                    </a:p>
                  </a:txBody>
                  <a:tcPr marL="3539" marR="3539" marT="353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66%</a:t>
                      </a: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63%</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84%</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65%</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69%</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55%</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75%</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71%</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67%</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ctr" fontAlgn="ctr"/>
                      <a:endParaRPr lang="fr-FR" sz="900" b="0" i="0" u="none" strike="noStrike">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fr-FR" sz="900" b="0" i="0" u="none" strike="noStrike" dirty="0">
                          <a:solidFill>
                            <a:srgbClr val="000000"/>
                          </a:solidFill>
                          <a:latin typeface="+mn-lt"/>
                        </a:rPr>
                        <a:t>100%</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r>
              <a:tr h="144000">
                <a:tc>
                  <a:txBody>
                    <a:bodyPr/>
                    <a:lstStyle/>
                    <a:p>
                      <a:pPr algn="l" fontAlgn="ctr"/>
                      <a:r>
                        <a:rPr lang="fr-FR" sz="900" b="0" i="0" u="none" strike="noStrike" dirty="0">
                          <a:solidFill>
                            <a:srgbClr val="000000"/>
                          </a:solidFill>
                          <a:latin typeface="+mn-lt"/>
                        </a:rPr>
                        <a:t>Franche-Comté</a:t>
                      </a:r>
                    </a:p>
                  </a:txBody>
                  <a:tcPr marL="3539" marR="3539" marT="353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64%</a:t>
                      </a: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61%</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72%</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61%</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1" i="0" u="none" strike="noStrike">
                          <a:solidFill>
                            <a:srgbClr val="000000"/>
                          </a:solidFill>
                          <a:latin typeface="+mn-lt"/>
                        </a:rPr>
                        <a:t>87%</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900" b="0" i="0" u="none" strike="noStrike">
                          <a:solidFill>
                            <a:srgbClr val="000000"/>
                          </a:solidFill>
                          <a:latin typeface="+mn-lt"/>
                        </a:rPr>
                        <a:t>58%</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78%</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62%</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75%</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68%</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ctr" fontAlgn="ctr"/>
                      <a:endParaRPr lang="fr-FR" sz="900" b="0" i="0" u="none" strike="noStrike" dirty="0">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b"/>
                      <a:r>
                        <a:rPr lang="fr-FR" sz="900" b="0" i="0" u="none" strike="noStrike" dirty="0">
                          <a:solidFill>
                            <a:srgbClr val="000000"/>
                          </a:solidFill>
                          <a:latin typeface="+mn-lt"/>
                        </a:rPr>
                        <a:t>57%</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B2B2"/>
                    </a:solidFill>
                  </a:tcPr>
                </a:tc>
              </a:tr>
              <a:tr h="144000">
                <a:tc>
                  <a:txBody>
                    <a:bodyPr/>
                    <a:lstStyle/>
                    <a:p>
                      <a:pPr algn="l" fontAlgn="ctr"/>
                      <a:r>
                        <a:rPr lang="fr-FR" sz="900" b="0" i="0" u="none" strike="noStrike" dirty="0">
                          <a:solidFill>
                            <a:srgbClr val="000000"/>
                          </a:solidFill>
                          <a:latin typeface="+mn-lt"/>
                        </a:rPr>
                        <a:t>Nombre moyen de régions </a:t>
                      </a:r>
                      <a:r>
                        <a:rPr lang="fr-FR" sz="900" b="0" i="0" u="none" strike="noStrike" dirty="0" smtClean="0">
                          <a:solidFill>
                            <a:srgbClr val="000000"/>
                          </a:solidFill>
                          <a:latin typeface="+mn-lt"/>
                        </a:rPr>
                        <a:t>citées</a:t>
                      </a:r>
                      <a:endParaRPr lang="fr-FR" sz="900" b="0" i="0" u="none" strike="noStrike" dirty="0">
                        <a:solidFill>
                          <a:srgbClr val="000000"/>
                        </a:solidFill>
                        <a:latin typeface="+mn-lt"/>
                      </a:endParaRPr>
                    </a:p>
                  </a:txBody>
                  <a:tcPr marL="3539" marR="3539" marT="3539"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16,2</a:t>
                      </a:r>
                    </a:p>
                  </a:txBody>
                  <a:tcPr marL="3539" marR="3539" marT="3539"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16,3</a:t>
                      </a:r>
                    </a:p>
                  </a:txBody>
                  <a:tcPr marL="3539" marR="3539" marT="3539"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18,1</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17,2</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17,3</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15,6</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a:solidFill>
                            <a:srgbClr val="000000"/>
                          </a:solidFill>
                          <a:latin typeface="+mn-lt"/>
                        </a:rPr>
                        <a:t>15,9</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17,0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17,7</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17,0</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vMerge="1">
                  <a:txBody>
                    <a:bodyPr/>
                    <a:lstStyle/>
                    <a:p>
                      <a:pPr algn="ctr" fontAlgn="ctr"/>
                      <a:endParaRPr lang="fr-FR" sz="900" b="0" i="0" u="none" strike="noStrike" dirty="0">
                        <a:solidFill>
                          <a:srgbClr val="000000"/>
                        </a:solidFill>
                        <a:latin typeface="+mn-lt"/>
                      </a:endParaRP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12,7</a:t>
                      </a:r>
                    </a:p>
                  </a:txBody>
                  <a:tcPr marL="3539" marR="3539" marT="353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bl>
          </a:graphicData>
        </a:graphic>
      </p:graphicFrame>
      <p:sp>
        <p:nvSpPr>
          <p:cNvPr id="20" name="ZoneTexte 19"/>
          <p:cNvSpPr txBox="1"/>
          <p:nvPr/>
        </p:nvSpPr>
        <p:spPr>
          <a:xfrm>
            <a:off x="3708400" y="1871663"/>
            <a:ext cx="431800" cy="261937"/>
          </a:xfrm>
          <a:prstGeom prst="rect">
            <a:avLst/>
          </a:prstGeom>
          <a:noFill/>
        </p:spPr>
        <p:txBody>
          <a:bodyPr>
            <a:spAutoFit/>
          </a:bodyPr>
          <a:lstStyle/>
          <a:p>
            <a:pPr fontAlgn="auto">
              <a:spcBef>
                <a:spcPts val="0"/>
              </a:spcBef>
              <a:spcAft>
                <a:spcPts val="0"/>
              </a:spcAft>
              <a:buClr>
                <a:schemeClr val="bg2">
                  <a:lumMod val="75000"/>
                </a:schemeClr>
              </a:buClr>
              <a:defRPr/>
            </a:pPr>
            <a:r>
              <a:rPr lang="fr-FR" sz="1100" dirty="0">
                <a:solidFill>
                  <a:schemeClr val="tx1">
                    <a:lumMod val="50000"/>
                  </a:schemeClr>
                </a:solidFill>
                <a:latin typeface="+mn-lt"/>
              </a:rPr>
              <a:t>*</a:t>
            </a:r>
          </a:p>
        </p:txBody>
      </p:sp>
      <p:sp>
        <p:nvSpPr>
          <p:cNvPr id="21" name="ZoneTexte 20"/>
          <p:cNvSpPr txBox="1"/>
          <p:nvPr/>
        </p:nvSpPr>
        <p:spPr>
          <a:xfrm>
            <a:off x="4284663" y="1871663"/>
            <a:ext cx="431800" cy="261937"/>
          </a:xfrm>
          <a:prstGeom prst="rect">
            <a:avLst/>
          </a:prstGeom>
          <a:noFill/>
        </p:spPr>
        <p:txBody>
          <a:bodyPr>
            <a:spAutoFit/>
          </a:bodyPr>
          <a:lstStyle/>
          <a:p>
            <a:pPr fontAlgn="auto">
              <a:spcBef>
                <a:spcPts val="0"/>
              </a:spcBef>
              <a:spcAft>
                <a:spcPts val="0"/>
              </a:spcAft>
              <a:buClr>
                <a:schemeClr val="bg2">
                  <a:lumMod val="75000"/>
                </a:schemeClr>
              </a:buClr>
              <a:defRPr/>
            </a:pPr>
            <a:r>
              <a:rPr lang="fr-FR" sz="1100" dirty="0">
                <a:solidFill>
                  <a:schemeClr val="tx1">
                    <a:lumMod val="50000"/>
                  </a:schemeClr>
                </a:solidFill>
                <a:latin typeface="+mn-lt"/>
              </a:rPr>
              <a:t>*</a:t>
            </a:r>
          </a:p>
        </p:txBody>
      </p:sp>
      <p:sp>
        <p:nvSpPr>
          <p:cNvPr id="22" name="ZoneTexte 21"/>
          <p:cNvSpPr txBox="1"/>
          <p:nvPr/>
        </p:nvSpPr>
        <p:spPr>
          <a:xfrm>
            <a:off x="5508625" y="1855788"/>
            <a:ext cx="431800" cy="261937"/>
          </a:xfrm>
          <a:prstGeom prst="rect">
            <a:avLst/>
          </a:prstGeom>
          <a:noFill/>
        </p:spPr>
        <p:txBody>
          <a:bodyPr>
            <a:spAutoFit/>
          </a:bodyPr>
          <a:lstStyle/>
          <a:p>
            <a:pPr fontAlgn="auto">
              <a:spcBef>
                <a:spcPts val="0"/>
              </a:spcBef>
              <a:spcAft>
                <a:spcPts val="0"/>
              </a:spcAft>
              <a:buClr>
                <a:schemeClr val="bg2">
                  <a:lumMod val="75000"/>
                </a:schemeClr>
              </a:buClr>
              <a:defRPr/>
            </a:pPr>
            <a:r>
              <a:rPr lang="fr-FR" sz="1100" dirty="0">
                <a:solidFill>
                  <a:schemeClr val="tx1">
                    <a:lumMod val="50000"/>
                  </a:schemeClr>
                </a:solidFill>
                <a:latin typeface="+mn-lt"/>
              </a:rPr>
              <a:t>*</a:t>
            </a:r>
          </a:p>
        </p:txBody>
      </p:sp>
      <p:sp>
        <p:nvSpPr>
          <p:cNvPr id="23" name="ZoneTexte 22"/>
          <p:cNvSpPr txBox="1"/>
          <p:nvPr/>
        </p:nvSpPr>
        <p:spPr>
          <a:xfrm>
            <a:off x="6732588" y="1855788"/>
            <a:ext cx="431800" cy="261937"/>
          </a:xfrm>
          <a:prstGeom prst="rect">
            <a:avLst/>
          </a:prstGeom>
          <a:noFill/>
        </p:spPr>
        <p:txBody>
          <a:bodyPr>
            <a:spAutoFit/>
          </a:bodyPr>
          <a:lstStyle/>
          <a:p>
            <a:pPr fontAlgn="auto">
              <a:spcBef>
                <a:spcPts val="0"/>
              </a:spcBef>
              <a:spcAft>
                <a:spcPts val="0"/>
              </a:spcAft>
              <a:buClr>
                <a:schemeClr val="bg2">
                  <a:lumMod val="75000"/>
                </a:schemeClr>
              </a:buClr>
              <a:defRPr/>
            </a:pPr>
            <a:r>
              <a:rPr lang="fr-FR" sz="1100" dirty="0">
                <a:solidFill>
                  <a:schemeClr val="tx1">
                    <a:lumMod val="50000"/>
                  </a:schemeClr>
                </a:solidFill>
                <a:latin typeface="+mn-lt"/>
              </a:rPr>
              <a:t>*</a:t>
            </a:r>
          </a:p>
        </p:txBody>
      </p:sp>
      <p:sp>
        <p:nvSpPr>
          <p:cNvPr id="24" name="ZoneTexte 23"/>
          <p:cNvSpPr txBox="1"/>
          <p:nvPr/>
        </p:nvSpPr>
        <p:spPr>
          <a:xfrm>
            <a:off x="7956550" y="1855788"/>
            <a:ext cx="431800" cy="261937"/>
          </a:xfrm>
          <a:prstGeom prst="rect">
            <a:avLst/>
          </a:prstGeom>
          <a:noFill/>
        </p:spPr>
        <p:txBody>
          <a:bodyPr>
            <a:spAutoFit/>
          </a:bodyPr>
          <a:lstStyle/>
          <a:p>
            <a:pPr fontAlgn="auto">
              <a:spcBef>
                <a:spcPts val="0"/>
              </a:spcBef>
              <a:spcAft>
                <a:spcPts val="0"/>
              </a:spcAft>
              <a:buClr>
                <a:schemeClr val="bg2">
                  <a:lumMod val="75000"/>
                </a:schemeClr>
              </a:buClr>
              <a:defRPr/>
            </a:pPr>
            <a:r>
              <a:rPr lang="fr-FR" sz="1100" dirty="0">
                <a:solidFill>
                  <a:schemeClr val="tx1">
                    <a:lumMod val="50000"/>
                  </a:schemeClr>
                </a:solidFill>
                <a:latin typeface="+mn-lt"/>
              </a:rPr>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Notoriété globale</a:t>
            </a:r>
            <a:br>
              <a:rPr lang="fr-FR" dirty="0" smtClean="0"/>
            </a:br>
            <a:r>
              <a:rPr lang="fr-FR" sz="2000" i="1" dirty="0" smtClean="0"/>
              <a:t>Profils des Français connaisseurs du Limousin</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7A21F543-CE2A-4BD5-8D8D-E8A8522C4798}" type="slidenum">
              <a:rPr lang="fr-FR"/>
              <a:pPr>
                <a:defRPr/>
              </a:pPr>
              <a:t>22</a:t>
            </a:fld>
            <a:endParaRPr lang="fr-FR"/>
          </a:p>
        </p:txBody>
      </p:sp>
      <p:sp>
        <p:nvSpPr>
          <p:cNvPr id="8" name="ZoneTexte 7"/>
          <p:cNvSpPr txBox="1"/>
          <p:nvPr/>
        </p:nvSpPr>
        <p:spPr>
          <a:xfrm>
            <a:off x="395288" y="6032500"/>
            <a:ext cx="8353425" cy="276225"/>
          </a:xfrm>
          <a:prstGeom prst="rect">
            <a:avLst/>
          </a:prstGeom>
          <a:noFill/>
        </p:spPr>
        <p:txBody>
          <a:bodyPr>
            <a:spAutoFit/>
          </a:bodyPr>
          <a:lstStyle/>
          <a:p>
            <a:pPr fontAlgn="auto">
              <a:spcBef>
                <a:spcPts val="0"/>
              </a:spcBef>
              <a:spcAft>
                <a:spcPts val="0"/>
              </a:spcAft>
              <a:buClr>
                <a:schemeClr val="bg2">
                  <a:lumMod val="75000"/>
                </a:schemeClr>
              </a:buClr>
              <a:defRPr/>
            </a:pPr>
            <a:r>
              <a:rPr lang="fr-FR" sz="1200" b="1" dirty="0">
                <a:solidFill>
                  <a:srgbClr val="00B0F0"/>
                </a:solidFill>
                <a:latin typeface="+mn-lt"/>
              </a:rPr>
              <a:t>Exemple de lecture </a:t>
            </a:r>
            <a:r>
              <a:rPr lang="fr-FR" sz="1200" dirty="0">
                <a:solidFill>
                  <a:schemeClr val="tx1">
                    <a:lumMod val="50000"/>
                  </a:schemeClr>
                </a:solidFill>
                <a:latin typeface="+mn-lt"/>
              </a:rPr>
              <a:t>: 29% des Connaisseurs de la région Limousin sont retraités ou préretraités.</a:t>
            </a:r>
          </a:p>
        </p:txBody>
      </p:sp>
      <p:graphicFrame>
        <p:nvGraphicFramePr>
          <p:cNvPr id="9" name="Tableau 8"/>
          <p:cNvGraphicFramePr>
            <a:graphicFrameLocks noGrp="1"/>
          </p:cNvGraphicFramePr>
          <p:nvPr/>
        </p:nvGraphicFramePr>
        <p:xfrm>
          <a:off x="250825" y="1412875"/>
          <a:ext cx="4176713" cy="4608513"/>
        </p:xfrm>
        <a:graphic>
          <a:graphicData uri="http://schemas.openxmlformats.org/drawingml/2006/table">
            <a:tbl>
              <a:tblPr/>
              <a:tblGrid>
                <a:gridCol w="2358039"/>
                <a:gridCol w="480478"/>
                <a:gridCol w="613534"/>
                <a:gridCol w="724414"/>
              </a:tblGrid>
              <a:tr h="422384">
                <a:tc>
                  <a:txBody>
                    <a:bodyPr/>
                    <a:lstStyle/>
                    <a:p>
                      <a:pPr algn="l" fontAlgn="ctr"/>
                      <a:endParaRPr lang="fr-FR" sz="800" b="0" i="0" u="none" strike="noStrike" dirty="0">
                        <a:solidFill>
                          <a:srgbClr val="000000"/>
                        </a:solidFill>
                        <a:latin typeface="+mn-lt"/>
                      </a:endParaRPr>
                    </a:p>
                  </a:txBody>
                  <a:tcPr marL="4676" marR="4676" marT="4676" marB="0" anchor="ctr">
                    <a:lnL>
                      <a:noFill/>
                    </a:lnL>
                    <a:lnR w="25400" cap="flat" cmpd="dbl" algn="ctr">
                      <a:solidFill>
                        <a:srgbClr val="000000"/>
                      </a:solidFill>
                      <a:prstDash val="solid"/>
                      <a:round/>
                      <a:headEnd type="none" w="med" len="med"/>
                      <a:tailEnd type="none" w="med" len="med"/>
                    </a:lnR>
                    <a:lnT>
                      <a:noFill/>
                    </a:lnT>
                    <a:lnB w="12700" cap="flat" cmpd="sng" algn="ctr">
                      <a:solidFill>
                        <a:srgbClr val="808080"/>
                      </a:solidFill>
                      <a:prstDash val="solid"/>
                      <a:round/>
                      <a:headEnd type="none" w="med" len="med"/>
                      <a:tailEnd type="none" w="med" len="med"/>
                    </a:lnB>
                  </a:tcPr>
                </a:tc>
                <a:tc>
                  <a:txBody>
                    <a:bodyPr/>
                    <a:lstStyle/>
                    <a:p>
                      <a:pPr algn="ctr" fontAlgn="ctr"/>
                      <a:r>
                        <a:rPr lang="fr-FR" sz="800" b="1" i="0" u="none" strike="noStrike">
                          <a:solidFill>
                            <a:srgbClr val="FFFFFF"/>
                          </a:solidFill>
                          <a:latin typeface="+mn-lt"/>
                        </a:rPr>
                        <a:t>Profils Français</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a:solidFill>
                            <a:srgbClr val="FFFFFF"/>
                          </a:solidFill>
                          <a:latin typeface="+mn-lt"/>
                        </a:rPr>
                        <a:t>Profils Connaisseurs Limousin</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a:solidFill>
                            <a:srgbClr val="FFFFFF"/>
                          </a:solidFill>
                          <a:latin typeface="+mn-lt"/>
                        </a:rPr>
                        <a:t>Profils Non connaisseurs Limousin</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r>
              <a:tr h="144349">
                <a:tc>
                  <a:txBody>
                    <a:bodyPr/>
                    <a:lstStyle/>
                    <a:p>
                      <a:pPr algn="r" fontAlgn="ctr"/>
                      <a:r>
                        <a:rPr lang="fr-FR" sz="800" b="0" i="1" u="none" strike="noStrike">
                          <a:solidFill>
                            <a:srgbClr val="000000"/>
                          </a:solidFill>
                          <a:latin typeface="+mn-lt"/>
                        </a:rPr>
                        <a:t>Base</a:t>
                      </a:r>
                    </a:p>
                  </a:txBody>
                  <a:tcPr marL="4676" marR="4676" marT="467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8D8D8"/>
                    </a:solidFill>
                  </a:tcPr>
                </a:tc>
                <a:tc>
                  <a:txBody>
                    <a:bodyPr/>
                    <a:lstStyle/>
                    <a:p>
                      <a:pPr algn="ctr" fontAlgn="ctr"/>
                      <a:r>
                        <a:rPr lang="fr-FR" sz="800" b="0" i="1" u="none" strike="noStrike">
                          <a:solidFill>
                            <a:srgbClr val="000000"/>
                          </a:solidFill>
                          <a:latin typeface="+mn-lt"/>
                        </a:rPr>
                        <a:t>1007</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8D8D8"/>
                    </a:solidFill>
                  </a:tcPr>
                </a:tc>
                <a:tc>
                  <a:txBody>
                    <a:bodyPr/>
                    <a:lstStyle/>
                    <a:p>
                      <a:pPr algn="ctr" fontAlgn="ctr"/>
                      <a:r>
                        <a:rPr lang="fr-FR" sz="800" b="0" i="1" u="none" strike="noStrike">
                          <a:solidFill>
                            <a:srgbClr val="000000"/>
                          </a:solidFill>
                          <a:latin typeface="+mn-lt"/>
                        </a:rPr>
                        <a:t>662</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8D8D8"/>
                    </a:solidFill>
                  </a:tcPr>
                </a:tc>
                <a:tc>
                  <a:txBody>
                    <a:bodyPr/>
                    <a:lstStyle/>
                    <a:p>
                      <a:pPr algn="ctr" fontAlgn="ctr"/>
                      <a:r>
                        <a:rPr lang="fr-FR" sz="800" b="0" i="1" u="none" strike="noStrike">
                          <a:solidFill>
                            <a:srgbClr val="000000"/>
                          </a:solidFill>
                          <a:latin typeface="+mn-lt"/>
                        </a:rPr>
                        <a:t>345</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8D8D8"/>
                    </a:solidFill>
                  </a:tcPr>
                </a:tc>
              </a:tr>
              <a:tr h="144349">
                <a:tc>
                  <a:txBody>
                    <a:bodyPr/>
                    <a:lstStyle/>
                    <a:p>
                      <a:pPr algn="l" fontAlgn="ctr"/>
                      <a:r>
                        <a:rPr lang="fr-FR" sz="800" b="1" i="0" u="none" strike="noStrike">
                          <a:solidFill>
                            <a:srgbClr val="000000"/>
                          </a:solidFill>
                          <a:latin typeface="+mn-lt"/>
                        </a:rPr>
                        <a:t>SEXE</a:t>
                      </a:r>
                    </a:p>
                  </a:txBody>
                  <a:tcPr marL="4676" marR="4676" marT="4676"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fr-FR" sz="800" b="0" i="0" u="none" strike="noStrike">
                        <a:solidFill>
                          <a:srgbClr val="000000"/>
                        </a:solidFill>
                        <a:latin typeface="+mn-lt"/>
                      </a:endParaRPr>
                    </a:p>
                  </a:txBody>
                  <a:tcPr marL="4676" marR="4676" marT="4676"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fr-FR" sz="800" b="0" i="0" u="none" strike="noStrike">
                        <a:solidFill>
                          <a:srgbClr val="000000"/>
                        </a:solidFill>
                        <a:latin typeface="+mn-lt"/>
                      </a:endParaRPr>
                    </a:p>
                  </a:txBody>
                  <a:tcPr marL="4676" marR="4676" marT="4676"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fr-FR" sz="800" b="0" i="0" u="none" strike="noStrike">
                        <a:solidFill>
                          <a:srgbClr val="000000"/>
                        </a:solidFill>
                        <a:latin typeface="+mn-lt"/>
                      </a:endParaRPr>
                    </a:p>
                  </a:txBody>
                  <a:tcPr marL="4676" marR="4676" marT="4676"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349">
                <a:tc>
                  <a:txBody>
                    <a:bodyPr/>
                    <a:lstStyle/>
                    <a:p>
                      <a:pPr algn="l" fontAlgn="ctr"/>
                      <a:r>
                        <a:rPr lang="fr-FR" sz="800" b="0" i="0" u="none" strike="noStrike">
                          <a:solidFill>
                            <a:srgbClr val="000000"/>
                          </a:solidFill>
                          <a:latin typeface="+mn-lt"/>
                        </a:rPr>
                        <a:t>homme</a:t>
                      </a:r>
                    </a:p>
                  </a:txBody>
                  <a:tcPr marL="4676" marR="4676" marT="467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48%</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47%</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50%</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349">
                <a:tc>
                  <a:txBody>
                    <a:bodyPr/>
                    <a:lstStyle/>
                    <a:p>
                      <a:pPr algn="l" fontAlgn="ctr"/>
                      <a:r>
                        <a:rPr lang="fr-FR" sz="800" b="0" i="0" u="none" strike="noStrike">
                          <a:solidFill>
                            <a:srgbClr val="000000"/>
                          </a:solidFill>
                          <a:latin typeface="+mn-lt"/>
                        </a:rPr>
                        <a:t>femme</a:t>
                      </a:r>
                    </a:p>
                  </a:txBody>
                  <a:tcPr marL="4676" marR="4676" marT="467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52%</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53%</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50%</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349">
                <a:tc>
                  <a:txBody>
                    <a:bodyPr/>
                    <a:lstStyle/>
                    <a:p>
                      <a:pPr algn="l" fontAlgn="ctr"/>
                      <a:r>
                        <a:rPr lang="fr-FR" sz="800" b="1" i="0" u="none" strike="noStrike">
                          <a:solidFill>
                            <a:srgbClr val="000000"/>
                          </a:solidFill>
                          <a:latin typeface="+mn-lt"/>
                        </a:rPr>
                        <a:t>AGE</a:t>
                      </a:r>
                    </a:p>
                  </a:txBody>
                  <a:tcPr marL="4676" marR="4676" marT="4676"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fr-FR" sz="800" b="0" i="0" u="none" strike="noStrike">
                        <a:solidFill>
                          <a:srgbClr val="000000"/>
                        </a:solidFill>
                        <a:latin typeface="+mn-lt"/>
                      </a:endParaRPr>
                    </a:p>
                  </a:txBody>
                  <a:tcPr marL="4676" marR="4676" marT="4676"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fr-FR" sz="800" b="0" i="0" u="none" strike="noStrike">
                        <a:solidFill>
                          <a:srgbClr val="000000"/>
                        </a:solidFill>
                        <a:latin typeface="+mn-lt"/>
                      </a:endParaRPr>
                    </a:p>
                  </a:txBody>
                  <a:tcPr marL="4676" marR="4676" marT="4676"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fr-FR" sz="800" b="0" i="0" u="none" strike="noStrike">
                        <a:solidFill>
                          <a:srgbClr val="000000"/>
                        </a:solidFill>
                        <a:latin typeface="+mn-lt"/>
                      </a:endParaRPr>
                    </a:p>
                  </a:txBody>
                  <a:tcPr marL="4676" marR="4676" marT="4676"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349">
                <a:tc>
                  <a:txBody>
                    <a:bodyPr/>
                    <a:lstStyle/>
                    <a:p>
                      <a:pPr algn="l" fontAlgn="ctr"/>
                      <a:r>
                        <a:rPr lang="fr-FR" sz="800" b="0" i="0" u="none" strike="noStrike">
                          <a:solidFill>
                            <a:srgbClr val="000000"/>
                          </a:solidFill>
                          <a:latin typeface="+mn-lt"/>
                        </a:rPr>
                        <a:t>18-24 ans</a:t>
                      </a:r>
                    </a:p>
                  </a:txBody>
                  <a:tcPr marL="4676" marR="4676" marT="467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11%</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11%</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10%</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349">
                <a:tc>
                  <a:txBody>
                    <a:bodyPr/>
                    <a:lstStyle/>
                    <a:p>
                      <a:pPr algn="l" fontAlgn="ctr"/>
                      <a:r>
                        <a:rPr lang="fr-FR" sz="800" b="0" i="0" u="none" strike="noStrike">
                          <a:solidFill>
                            <a:srgbClr val="000000"/>
                          </a:solidFill>
                          <a:latin typeface="+mn-lt"/>
                        </a:rPr>
                        <a:t>25-34 ans</a:t>
                      </a:r>
                    </a:p>
                  </a:txBody>
                  <a:tcPr marL="4676" marR="4676" marT="467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16%</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16%</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16%</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349">
                <a:tc>
                  <a:txBody>
                    <a:bodyPr/>
                    <a:lstStyle/>
                    <a:p>
                      <a:pPr algn="l" fontAlgn="ctr"/>
                      <a:r>
                        <a:rPr lang="fr-FR" sz="800" b="0" i="0" u="none" strike="noStrike" dirty="0">
                          <a:solidFill>
                            <a:srgbClr val="000000"/>
                          </a:solidFill>
                          <a:latin typeface="+mn-lt"/>
                        </a:rPr>
                        <a:t>35-49 ans</a:t>
                      </a:r>
                    </a:p>
                  </a:txBody>
                  <a:tcPr marL="4676" marR="4676" marT="467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27%</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26%</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29%</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349">
                <a:tc>
                  <a:txBody>
                    <a:bodyPr/>
                    <a:lstStyle/>
                    <a:p>
                      <a:pPr algn="l" fontAlgn="ctr"/>
                      <a:r>
                        <a:rPr lang="fr-FR" sz="800" b="0" i="0" u="none" strike="noStrike">
                          <a:solidFill>
                            <a:srgbClr val="000000"/>
                          </a:solidFill>
                          <a:latin typeface="+mn-lt"/>
                        </a:rPr>
                        <a:t>50-64 ans</a:t>
                      </a:r>
                    </a:p>
                  </a:txBody>
                  <a:tcPr marL="4676" marR="4676" marT="467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25%</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25%</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25%</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349">
                <a:tc>
                  <a:txBody>
                    <a:bodyPr/>
                    <a:lstStyle/>
                    <a:p>
                      <a:pPr algn="l" fontAlgn="ctr"/>
                      <a:r>
                        <a:rPr lang="fr-FR" sz="800" b="0" i="0" u="none" strike="noStrike">
                          <a:solidFill>
                            <a:srgbClr val="000000"/>
                          </a:solidFill>
                          <a:latin typeface="+mn-lt"/>
                        </a:rPr>
                        <a:t>65 ans et plus</a:t>
                      </a:r>
                    </a:p>
                  </a:txBody>
                  <a:tcPr marL="4676" marR="4676" marT="467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21%</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22%</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20%</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349">
                <a:tc>
                  <a:txBody>
                    <a:bodyPr/>
                    <a:lstStyle/>
                    <a:p>
                      <a:pPr algn="l" fontAlgn="ctr"/>
                      <a:r>
                        <a:rPr lang="fr-FR" sz="800" b="0" i="0" u="none" strike="noStrike">
                          <a:solidFill>
                            <a:srgbClr val="000000"/>
                          </a:solidFill>
                          <a:latin typeface="+mn-lt"/>
                        </a:rPr>
                        <a:t>Age moyen</a:t>
                      </a:r>
                    </a:p>
                  </a:txBody>
                  <a:tcPr marL="4676" marR="4676" marT="467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47,3</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47,4</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47,1</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349">
                <a:tc>
                  <a:txBody>
                    <a:bodyPr/>
                    <a:lstStyle/>
                    <a:p>
                      <a:pPr algn="l" fontAlgn="ctr"/>
                      <a:r>
                        <a:rPr lang="fr-FR" sz="800" b="1" i="0" u="none" strike="noStrike">
                          <a:solidFill>
                            <a:srgbClr val="000000"/>
                          </a:solidFill>
                          <a:latin typeface="+mn-lt"/>
                        </a:rPr>
                        <a:t>PROFESSION DE L'INTERVIEWE</a:t>
                      </a:r>
                    </a:p>
                  </a:txBody>
                  <a:tcPr marL="4676" marR="4676" marT="4676"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fr-FR" sz="800" b="0" i="0" u="none" strike="noStrike">
                        <a:solidFill>
                          <a:srgbClr val="000000"/>
                        </a:solidFill>
                        <a:latin typeface="+mn-lt"/>
                      </a:endParaRPr>
                    </a:p>
                  </a:txBody>
                  <a:tcPr marL="4676" marR="4676" marT="4676"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fr-FR" sz="800" b="0" i="0" u="none" strike="noStrike">
                        <a:solidFill>
                          <a:srgbClr val="000000"/>
                        </a:solidFill>
                        <a:latin typeface="+mn-lt"/>
                      </a:endParaRPr>
                    </a:p>
                  </a:txBody>
                  <a:tcPr marL="4676" marR="4676" marT="4676"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fr-FR" sz="800" b="0" i="0" u="none" strike="noStrike">
                        <a:solidFill>
                          <a:srgbClr val="000000"/>
                        </a:solidFill>
                        <a:latin typeface="+mn-lt"/>
                      </a:endParaRPr>
                    </a:p>
                  </a:txBody>
                  <a:tcPr marL="4676" marR="4676" marT="4676"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349">
                <a:tc>
                  <a:txBody>
                    <a:bodyPr/>
                    <a:lstStyle/>
                    <a:p>
                      <a:pPr algn="l" fontAlgn="ctr"/>
                      <a:r>
                        <a:rPr lang="fr-FR" sz="800" b="0" i="0" u="none" strike="noStrike">
                          <a:solidFill>
                            <a:srgbClr val="000000"/>
                          </a:solidFill>
                          <a:latin typeface="+mn-lt"/>
                        </a:rPr>
                        <a:t> CSP+</a:t>
                      </a:r>
                    </a:p>
                  </a:txBody>
                  <a:tcPr marL="4676" marR="4676" marT="467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14%</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14%</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14%</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349">
                <a:tc>
                  <a:txBody>
                    <a:bodyPr/>
                    <a:lstStyle/>
                    <a:p>
                      <a:pPr algn="l" fontAlgn="ctr"/>
                      <a:r>
                        <a:rPr lang="fr-FR" sz="800" b="0" i="0" u="none" strike="noStrike">
                          <a:solidFill>
                            <a:srgbClr val="000000"/>
                          </a:solidFill>
                          <a:latin typeface="+mn-lt"/>
                        </a:rPr>
                        <a:t> PROFESSION INTERMEDIAIRE</a:t>
                      </a:r>
                    </a:p>
                  </a:txBody>
                  <a:tcPr marL="4676" marR="4676" marT="467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15%</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17%</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800" b="0" i="0" u="sng" strike="noStrike">
                          <a:solidFill>
                            <a:srgbClr val="000000"/>
                          </a:solidFill>
                          <a:latin typeface="+mn-lt"/>
                        </a:rPr>
                        <a:t>11%</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CC"/>
                    </a:solidFill>
                  </a:tcPr>
                </a:tc>
              </a:tr>
              <a:tr h="144349">
                <a:tc>
                  <a:txBody>
                    <a:bodyPr/>
                    <a:lstStyle/>
                    <a:p>
                      <a:pPr algn="l" fontAlgn="ctr"/>
                      <a:r>
                        <a:rPr lang="fr-FR" sz="800" b="0" i="0" u="none" strike="noStrike">
                          <a:solidFill>
                            <a:srgbClr val="000000"/>
                          </a:solidFill>
                          <a:latin typeface="+mn-lt"/>
                        </a:rPr>
                        <a:t> CSP-</a:t>
                      </a:r>
                    </a:p>
                  </a:txBody>
                  <a:tcPr marL="4676" marR="4676" marT="467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31%</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sng" strike="noStrike">
                          <a:solidFill>
                            <a:srgbClr val="000000"/>
                          </a:solidFill>
                          <a:latin typeface="+mn-lt"/>
                        </a:rPr>
                        <a:t>28%</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CC"/>
                    </a:solidFill>
                  </a:tcPr>
                </a:tc>
                <a:tc>
                  <a:txBody>
                    <a:bodyPr/>
                    <a:lstStyle/>
                    <a:p>
                      <a:pPr algn="ctr" fontAlgn="ctr"/>
                      <a:r>
                        <a:rPr lang="fr-FR" sz="800" b="0" i="0" u="none" strike="noStrike">
                          <a:solidFill>
                            <a:srgbClr val="000000"/>
                          </a:solidFill>
                          <a:latin typeface="+mn-lt"/>
                        </a:rPr>
                        <a:t>38%</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r>
              <a:tr h="144349">
                <a:tc>
                  <a:txBody>
                    <a:bodyPr/>
                    <a:lstStyle/>
                    <a:p>
                      <a:pPr algn="l" fontAlgn="ctr"/>
                      <a:r>
                        <a:rPr lang="fr-FR" sz="800" b="0" i="0" u="none" strike="noStrike">
                          <a:solidFill>
                            <a:srgbClr val="000000"/>
                          </a:solidFill>
                          <a:latin typeface="+mn-lt"/>
                        </a:rPr>
                        <a:t> INACTIFS</a:t>
                      </a:r>
                    </a:p>
                  </a:txBody>
                  <a:tcPr marL="4676" marR="4676" marT="467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40%</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41%</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37%</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349">
                <a:tc>
                  <a:txBody>
                    <a:bodyPr/>
                    <a:lstStyle/>
                    <a:p>
                      <a:pPr algn="l" fontAlgn="ctr"/>
                      <a:r>
                        <a:rPr lang="fr-FR" sz="800" b="0" i="0" u="none" strike="noStrike" dirty="0">
                          <a:solidFill>
                            <a:srgbClr val="000000"/>
                          </a:solidFill>
                          <a:latin typeface="+mn-lt"/>
                        </a:rPr>
                        <a:t>   </a:t>
                      </a:r>
                      <a:r>
                        <a:rPr lang="fr-FR" sz="800" b="0" i="0" u="none" strike="noStrike" dirty="0" smtClean="0">
                          <a:solidFill>
                            <a:srgbClr val="000000"/>
                          </a:solidFill>
                          <a:latin typeface="+mn-lt"/>
                        </a:rPr>
                        <a:t>Dont </a:t>
                      </a:r>
                      <a:r>
                        <a:rPr lang="fr-FR" sz="800" b="0" i="0" u="none" strike="noStrike" dirty="0">
                          <a:solidFill>
                            <a:srgbClr val="000000"/>
                          </a:solidFill>
                          <a:latin typeface="+mn-lt"/>
                        </a:rPr>
                        <a:t>: Retraité ou préretraité</a:t>
                      </a:r>
                    </a:p>
                  </a:txBody>
                  <a:tcPr marL="4676" marR="4676" marT="467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27%</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1" i="0" u="none" strike="noStrike">
                          <a:solidFill>
                            <a:srgbClr val="000000"/>
                          </a:solidFill>
                          <a:latin typeface="+mn-lt"/>
                        </a:rPr>
                        <a:t>29%</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800" b="0" i="0" u="sng" strike="noStrike">
                          <a:solidFill>
                            <a:srgbClr val="000000"/>
                          </a:solidFill>
                          <a:latin typeface="+mn-lt"/>
                        </a:rPr>
                        <a:t>23%</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CC"/>
                    </a:solidFill>
                  </a:tcPr>
                </a:tc>
              </a:tr>
              <a:tr h="144349">
                <a:tc>
                  <a:txBody>
                    <a:bodyPr/>
                    <a:lstStyle/>
                    <a:p>
                      <a:pPr algn="l" fontAlgn="ctr"/>
                      <a:r>
                        <a:rPr lang="fr-FR" sz="800" b="1" i="0" u="none" strike="noStrike">
                          <a:solidFill>
                            <a:srgbClr val="000000"/>
                          </a:solidFill>
                          <a:latin typeface="+mn-lt"/>
                        </a:rPr>
                        <a:t>TAILLE D'AGGLOMERATION</a:t>
                      </a:r>
                    </a:p>
                  </a:txBody>
                  <a:tcPr marL="4676" marR="4676" marT="4676"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fr-FR" sz="800" b="0" i="0" u="none" strike="noStrike">
                        <a:solidFill>
                          <a:srgbClr val="000000"/>
                        </a:solidFill>
                        <a:latin typeface="+mn-lt"/>
                      </a:endParaRPr>
                    </a:p>
                  </a:txBody>
                  <a:tcPr marL="4676" marR="4676" marT="4676"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fr-FR" sz="800" b="0" i="0" u="none" strike="noStrike">
                        <a:solidFill>
                          <a:srgbClr val="000000"/>
                        </a:solidFill>
                        <a:latin typeface="+mn-lt"/>
                      </a:endParaRPr>
                    </a:p>
                  </a:txBody>
                  <a:tcPr marL="4676" marR="4676" marT="4676"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fr-FR" sz="800" b="0" i="0" u="none" strike="noStrike">
                        <a:solidFill>
                          <a:srgbClr val="000000"/>
                        </a:solidFill>
                        <a:latin typeface="+mn-lt"/>
                      </a:endParaRPr>
                    </a:p>
                  </a:txBody>
                  <a:tcPr marL="4676" marR="4676" marT="4676"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349">
                <a:tc>
                  <a:txBody>
                    <a:bodyPr/>
                    <a:lstStyle/>
                    <a:p>
                      <a:pPr algn="l" fontAlgn="ctr"/>
                      <a:r>
                        <a:rPr lang="fr-FR" sz="800" b="0" i="0" u="none" strike="noStrike">
                          <a:solidFill>
                            <a:srgbClr val="000000"/>
                          </a:solidFill>
                          <a:latin typeface="+mn-lt"/>
                        </a:rPr>
                        <a:t>Moins de 2 000 habitants</a:t>
                      </a:r>
                    </a:p>
                  </a:txBody>
                  <a:tcPr marL="4676" marR="4676" marT="467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23%</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23%</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22%</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349">
                <a:tc>
                  <a:txBody>
                    <a:bodyPr/>
                    <a:lstStyle/>
                    <a:p>
                      <a:pPr algn="l" fontAlgn="ctr"/>
                      <a:r>
                        <a:rPr lang="fr-FR" sz="800" b="0" i="0" u="none" strike="noStrike">
                          <a:solidFill>
                            <a:srgbClr val="000000"/>
                          </a:solidFill>
                          <a:latin typeface="+mn-lt"/>
                        </a:rPr>
                        <a:t>de 2 000 à moins de 20 000 habitants</a:t>
                      </a:r>
                    </a:p>
                  </a:txBody>
                  <a:tcPr marL="4676" marR="4676" marT="467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17%</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16%</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20%</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349">
                <a:tc>
                  <a:txBody>
                    <a:bodyPr/>
                    <a:lstStyle/>
                    <a:p>
                      <a:pPr algn="l" fontAlgn="ctr"/>
                      <a:r>
                        <a:rPr lang="fr-FR" sz="800" b="0" i="0" u="none" strike="noStrike">
                          <a:solidFill>
                            <a:srgbClr val="000000"/>
                          </a:solidFill>
                          <a:latin typeface="+mn-lt"/>
                        </a:rPr>
                        <a:t>de 20 000 à 100 000 habitants</a:t>
                      </a:r>
                    </a:p>
                  </a:txBody>
                  <a:tcPr marL="4676" marR="4676" marT="467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14%</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14%</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13%</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349">
                <a:tc>
                  <a:txBody>
                    <a:bodyPr/>
                    <a:lstStyle/>
                    <a:p>
                      <a:pPr algn="l" fontAlgn="ctr"/>
                      <a:r>
                        <a:rPr lang="fr-FR" sz="800" b="0" i="0" u="none" strike="noStrike">
                          <a:solidFill>
                            <a:srgbClr val="000000"/>
                          </a:solidFill>
                          <a:latin typeface="+mn-lt"/>
                        </a:rPr>
                        <a:t>Plus de 100 000 habitants</a:t>
                      </a:r>
                    </a:p>
                  </a:txBody>
                  <a:tcPr marL="4676" marR="4676" marT="467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30%</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31%</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28%</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349">
                <a:tc>
                  <a:txBody>
                    <a:bodyPr/>
                    <a:lstStyle/>
                    <a:p>
                      <a:pPr algn="l" fontAlgn="ctr"/>
                      <a:r>
                        <a:rPr lang="fr-FR" sz="800" b="0" i="0" u="none" strike="noStrike">
                          <a:solidFill>
                            <a:srgbClr val="000000"/>
                          </a:solidFill>
                          <a:latin typeface="+mn-lt"/>
                        </a:rPr>
                        <a:t>Agglomération parisienne</a:t>
                      </a:r>
                    </a:p>
                  </a:txBody>
                  <a:tcPr marL="4676" marR="4676" marT="467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16%</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16%</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17%</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349">
                <a:tc>
                  <a:txBody>
                    <a:bodyPr/>
                    <a:lstStyle/>
                    <a:p>
                      <a:pPr algn="l" fontAlgn="ctr"/>
                      <a:r>
                        <a:rPr lang="fr-FR" sz="800" b="1" i="0" u="none" strike="noStrike">
                          <a:solidFill>
                            <a:srgbClr val="000000"/>
                          </a:solidFill>
                          <a:latin typeface="+mn-lt"/>
                        </a:rPr>
                        <a:t>REGION UDA5 </a:t>
                      </a:r>
                    </a:p>
                  </a:txBody>
                  <a:tcPr marL="4676" marR="4676" marT="4676"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fr-FR" sz="800" b="0" i="0" u="none" strike="noStrike">
                        <a:solidFill>
                          <a:srgbClr val="000000"/>
                        </a:solidFill>
                        <a:latin typeface="+mn-lt"/>
                      </a:endParaRPr>
                    </a:p>
                  </a:txBody>
                  <a:tcPr marL="4676" marR="4676" marT="4676"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fr-FR" sz="800" b="0" i="0" u="none" strike="noStrike">
                        <a:solidFill>
                          <a:srgbClr val="000000"/>
                        </a:solidFill>
                        <a:latin typeface="+mn-lt"/>
                      </a:endParaRPr>
                    </a:p>
                  </a:txBody>
                  <a:tcPr marL="4676" marR="4676" marT="4676"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fr-FR" sz="800" b="0" i="0" u="none" strike="noStrike">
                        <a:solidFill>
                          <a:srgbClr val="000000"/>
                        </a:solidFill>
                        <a:latin typeface="+mn-lt"/>
                      </a:endParaRPr>
                    </a:p>
                  </a:txBody>
                  <a:tcPr marL="4676" marR="4676" marT="4676"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349">
                <a:tc>
                  <a:txBody>
                    <a:bodyPr/>
                    <a:lstStyle/>
                    <a:p>
                      <a:pPr algn="l" fontAlgn="ctr"/>
                      <a:r>
                        <a:rPr lang="fr-FR" sz="800" b="0" i="0" u="none" strike="noStrike">
                          <a:solidFill>
                            <a:srgbClr val="000000"/>
                          </a:solidFill>
                          <a:latin typeface="+mn-lt"/>
                        </a:rPr>
                        <a:t>IDF</a:t>
                      </a:r>
                    </a:p>
                  </a:txBody>
                  <a:tcPr marL="4676" marR="4676" marT="467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18%</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18%</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20%</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349">
                <a:tc>
                  <a:txBody>
                    <a:bodyPr/>
                    <a:lstStyle/>
                    <a:p>
                      <a:pPr algn="l" fontAlgn="ctr"/>
                      <a:r>
                        <a:rPr lang="fr-FR" sz="800" b="0" i="0" u="none" strike="noStrike">
                          <a:solidFill>
                            <a:srgbClr val="000000"/>
                          </a:solidFill>
                          <a:latin typeface="+mn-lt"/>
                        </a:rPr>
                        <a:t>Nord ouest</a:t>
                      </a:r>
                    </a:p>
                  </a:txBody>
                  <a:tcPr marL="4676" marR="4676" marT="467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23%</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1" i="0" u="none" strike="noStrike">
                          <a:solidFill>
                            <a:srgbClr val="000000"/>
                          </a:solidFill>
                          <a:latin typeface="+mn-lt"/>
                        </a:rPr>
                        <a:t>26%</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c>
                  <a:txBody>
                    <a:bodyPr/>
                    <a:lstStyle/>
                    <a:p>
                      <a:pPr algn="ctr" fontAlgn="ctr"/>
                      <a:r>
                        <a:rPr lang="fr-FR" sz="800" b="0" i="0" u="sng" strike="noStrike">
                          <a:solidFill>
                            <a:srgbClr val="000000"/>
                          </a:solidFill>
                          <a:latin typeface="+mn-lt"/>
                        </a:rPr>
                        <a:t>18%</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CC"/>
                    </a:solidFill>
                  </a:tcPr>
                </a:tc>
              </a:tr>
              <a:tr h="144349">
                <a:tc>
                  <a:txBody>
                    <a:bodyPr/>
                    <a:lstStyle/>
                    <a:p>
                      <a:pPr algn="l" fontAlgn="ctr"/>
                      <a:r>
                        <a:rPr lang="fr-FR" sz="800" b="0" i="0" u="none" strike="noStrike">
                          <a:solidFill>
                            <a:srgbClr val="000000"/>
                          </a:solidFill>
                          <a:latin typeface="+mn-lt"/>
                        </a:rPr>
                        <a:t>Nord est</a:t>
                      </a:r>
                    </a:p>
                  </a:txBody>
                  <a:tcPr marL="4676" marR="4676" marT="467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23%</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21%</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26%</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349">
                <a:tc>
                  <a:txBody>
                    <a:bodyPr/>
                    <a:lstStyle/>
                    <a:p>
                      <a:pPr algn="l" fontAlgn="ctr"/>
                      <a:r>
                        <a:rPr lang="fr-FR" sz="800" b="0" i="0" u="none" strike="noStrike" dirty="0">
                          <a:solidFill>
                            <a:srgbClr val="000000"/>
                          </a:solidFill>
                          <a:latin typeface="+mn-lt"/>
                        </a:rPr>
                        <a:t>Sud ouest</a:t>
                      </a:r>
                    </a:p>
                  </a:txBody>
                  <a:tcPr marL="4676" marR="4676" marT="467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11%</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13%</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9%</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44349">
                <a:tc>
                  <a:txBody>
                    <a:bodyPr/>
                    <a:lstStyle/>
                    <a:p>
                      <a:pPr algn="l" fontAlgn="ctr"/>
                      <a:r>
                        <a:rPr lang="fr-FR" sz="800" b="0" i="0" u="none" strike="noStrike">
                          <a:solidFill>
                            <a:srgbClr val="000000"/>
                          </a:solidFill>
                          <a:latin typeface="+mn-lt"/>
                        </a:rPr>
                        <a:t>Sud est</a:t>
                      </a:r>
                    </a:p>
                  </a:txBody>
                  <a:tcPr marL="4676" marR="4676" marT="4676"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dirty="0">
                          <a:solidFill>
                            <a:srgbClr val="000000"/>
                          </a:solidFill>
                          <a:latin typeface="+mn-lt"/>
                        </a:rPr>
                        <a:t>25%</a:t>
                      </a:r>
                    </a:p>
                  </a:txBody>
                  <a:tcPr marL="4676" marR="4676" marT="4676"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23%</a:t>
                      </a:r>
                    </a:p>
                  </a:txBody>
                  <a:tcPr marL="4676" marR="4676" marT="4676"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dirty="0">
                          <a:solidFill>
                            <a:srgbClr val="000000"/>
                          </a:solidFill>
                          <a:latin typeface="+mn-lt"/>
                        </a:rPr>
                        <a:t>28%</a:t>
                      </a:r>
                    </a:p>
                  </a:txBody>
                  <a:tcPr marL="4676" marR="4676" marT="4676"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bl>
          </a:graphicData>
        </a:graphic>
      </p:graphicFrame>
      <p:graphicFrame>
        <p:nvGraphicFramePr>
          <p:cNvPr id="10" name="Tableau 9"/>
          <p:cNvGraphicFramePr>
            <a:graphicFrameLocks noGrp="1"/>
          </p:cNvGraphicFramePr>
          <p:nvPr/>
        </p:nvGraphicFramePr>
        <p:xfrm>
          <a:off x="4778375" y="1341438"/>
          <a:ext cx="4114800" cy="4208462"/>
        </p:xfrm>
        <a:graphic>
          <a:graphicData uri="http://schemas.openxmlformats.org/drawingml/2006/table">
            <a:tbl>
              <a:tblPr/>
              <a:tblGrid>
                <a:gridCol w="2322702"/>
                <a:gridCol w="473278"/>
                <a:gridCol w="604339"/>
                <a:gridCol w="713557"/>
              </a:tblGrid>
              <a:tr h="473229">
                <a:tc>
                  <a:txBody>
                    <a:bodyPr/>
                    <a:lstStyle/>
                    <a:p>
                      <a:pPr algn="l" fontAlgn="ctr"/>
                      <a:endParaRPr lang="fr-FR" sz="800" b="0" i="0" u="none" strike="noStrike" dirty="0">
                        <a:solidFill>
                          <a:srgbClr val="000000"/>
                        </a:solidFill>
                        <a:latin typeface="+mn-lt"/>
                      </a:endParaRPr>
                    </a:p>
                  </a:txBody>
                  <a:tcPr marL="5461" marR="5461" marT="5461" marB="0" anchor="ctr">
                    <a:lnL>
                      <a:noFill/>
                    </a:lnL>
                    <a:lnR w="25400" cap="flat" cmpd="dbl" algn="ctr">
                      <a:solidFill>
                        <a:srgbClr val="000000"/>
                      </a:solidFill>
                      <a:prstDash val="solid"/>
                      <a:round/>
                      <a:headEnd type="none" w="med" len="med"/>
                      <a:tailEnd type="none" w="med" len="med"/>
                    </a:lnR>
                    <a:lnT>
                      <a:noFill/>
                    </a:lnT>
                    <a:lnB w="12700" cap="flat" cmpd="sng" algn="ctr">
                      <a:solidFill>
                        <a:srgbClr val="808080"/>
                      </a:solidFill>
                      <a:prstDash val="solid"/>
                      <a:round/>
                      <a:headEnd type="none" w="med" len="med"/>
                      <a:tailEnd type="none" w="med" len="med"/>
                    </a:lnB>
                  </a:tcPr>
                </a:tc>
                <a:tc>
                  <a:txBody>
                    <a:bodyPr/>
                    <a:lstStyle/>
                    <a:p>
                      <a:pPr algn="ctr" fontAlgn="ctr"/>
                      <a:r>
                        <a:rPr lang="fr-FR" sz="800" b="1" i="0" u="none" strike="noStrike">
                          <a:solidFill>
                            <a:srgbClr val="FFFFFF"/>
                          </a:solidFill>
                          <a:latin typeface="+mn-lt"/>
                        </a:rPr>
                        <a:t>Profils Français</a:t>
                      </a:r>
                    </a:p>
                  </a:txBody>
                  <a:tcPr marL="5461" marR="5461" marT="5461"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a:solidFill>
                            <a:srgbClr val="FFFFFF"/>
                          </a:solidFill>
                          <a:latin typeface="+mn-lt"/>
                        </a:rPr>
                        <a:t>Profils Connaisseurs Limousin</a:t>
                      </a:r>
                    </a:p>
                  </a:txBody>
                  <a:tcPr marL="5461" marR="5461" marT="5461"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a:txBody>
                    <a:bodyPr/>
                    <a:lstStyle/>
                    <a:p>
                      <a:pPr algn="ctr" fontAlgn="ctr"/>
                      <a:r>
                        <a:rPr lang="fr-FR" sz="800" b="1" i="0" u="none" strike="noStrike">
                          <a:solidFill>
                            <a:srgbClr val="FFFFFF"/>
                          </a:solidFill>
                          <a:latin typeface="+mn-lt"/>
                        </a:rPr>
                        <a:t>Profils Non connaisseurs Limousin</a:t>
                      </a:r>
                    </a:p>
                  </a:txBody>
                  <a:tcPr marL="5461" marR="5461" marT="5461"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r>
              <a:tr h="155667">
                <a:tc>
                  <a:txBody>
                    <a:bodyPr/>
                    <a:lstStyle/>
                    <a:p>
                      <a:pPr algn="r" fontAlgn="ctr"/>
                      <a:r>
                        <a:rPr lang="fr-FR" sz="800" b="0" i="1" u="none" strike="noStrike">
                          <a:solidFill>
                            <a:srgbClr val="000000"/>
                          </a:solidFill>
                          <a:latin typeface="+mn-lt"/>
                        </a:rPr>
                        <a:t>Base</a:t>
                      </a:r>
                    </a:p>
                  </a:txBody>
                  <a:tcPr marL="5461" marR="5461" marT="5461"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8D8D8"/>
                    </a:solidFill>
                  </a:tcPr>
                </a:tc>
                <a:tc>
                  <a:txBody>
                    <a:bodyPr/>
                    <a:lstStyle/>
                    <a:p>
                      <a:pPr algn="ctr" fontAlgn="ctr"/>
                      <a:r>
                        <a:rPr lang="fr-FR" sz="800" b="0" i="1" u="none" strike="noStrike">
                          <a:solidFill>
                            <a:srgbClr val="000000"/>
                          </a:solidFill>
                          <a:latin typeface="+mn-lt"/>
                        </a:rPr>
                        <a:t>1007</a:t>
                      </a:r>
                    </a:p>
                  </a:txBody>
                  <a:tcPr marL="5461" marR="5461" marT="5461"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8D8D8"/>
                    </a:solidFill>
                  </a:tcPr>
                </a:tc>
                <a:tc>
                  <a:txBody>
                    <a:bodyPr/>
                    <a:lstStyle/>
                    <a:p>
                      <a:pPr algn="ctr" fontAlgn="ctr"/>
                      <a:r>
                        <a:rPr lang="fr-FR" sz="800" b="0" i="1" u="none" strike="noStrike">
                          <a:solidFill>
                            <a:srgbClr val="000000"/>
                          </a:solidFill>
                          <a:latin typeface="+mn-lt"/>
                        </a:rPr>
                        <a:t>662</a:t>
                      </a:r>
                    </a:p>
                  </a:txBody>
                  <a:tcPr marL="5461" marR="5461" marT="5461"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8D8D8"/>
                    </a:solidFill>
                  </a:tcPr>
                </a:tc>
                <a:tc>
                  <a:txBody>
                    <a:bodyPr/>
                    <a:lstStyle/>
                    <a:p>
                      <a:pPr algn="ctr" fontAlgn="ctr"/>
                      <a:r>
                        <a:rPr lang="fr-FR" sz="800" b="0" i="1" u="none" strike="noStrike">
                          <a:solidFill>
                            <a:srgbClr val="000000"/>
                          </a:solidFill>
                          <a:latin typeface="+mn-lt"/>
                        </a:rPr>
                        <a:t>345</a:t>
                      </a:r>
                    </a:p>
                  </a:txBody>
                  <a:tcPr marL="5461" marR="5461" marT="5461"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8D8D8"/>
                    </a:solidFill>
                  </a:tcPr>
                </a:tc>
              </a:tr>
              <a:tr h="155667">
                <a:tc>
                  <a:txBody>
                    <a:bodyPr/>
                    <a:lstStyle/>
                    <a:p>
                      <a:pPr algn="l" fontAlgn="ctr"/>
                      <a:r>
                        <a:rPr lang="fr-FR" sz="800" b="1" i="0" u="none" strike="noStrike">
                          <a:solidFill>
                            <a:srgbClr val="000000"/>
                          </a:solidFill>
                          <a:latin typeface="+mn-lt"/>
                        </a:rPr>
                        <a:t>NOMBRE DE PERSONNES AU FOYER</a:t>
                      </a:r>
                    </a:p>
                  </a:txBody>
                  <a:tcPr marL="5461" marR="5461" marT="546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fr-FR" sz="800" b="0" i="0" u="none" strike="noStrike">
                        <a:solidFill>
                          <a:srgbClr val="000000"/>
                        </a:solidFill>
                        <a:latin typeface="+mn-lt"/>
                      </a:endParaRPr>
                    </a:p>
                  </a:txBody>
                  <a:tcPr marL="5461" marR="5461" marT="546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fr-FR" sz="800" b="0" i="0" u="none" strike="noStrike">
                        <a:solidFill>
                          <a:srgbClr val="000000"/>
                        </a:solidFill>
                        <a:latin typeface="+mn-lt"/>
                      </a:endParaRPr>
                    </a:p>
                  </a:txBody>
                  <a:tcPr marL="5461" marR="5461" marT="546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fr-FR" sz="800" b="0" i="0" u="none" strike="noStrike">
                        <a:solidFill>
                          <a:srgbClr val="000000"/>
                        </a:solidFill>
                        <a:latin typeface="+mn-lt"/>
                      </a:endParaRPr>
                    </a:p>
                  </a:txBody>
                  <a:tcPr marL="5461" marR="5461" marT="546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55667">
                <a:tc>
                  <a:txBody>
                    <a:bodyPr/>
                    <a:lstStyle/>
                    <a:p>
                      <a:pPr algn="l" fontAlgn="ctr"/>
                      <a:r>
                        <a:rPr lang="fr-FR" sz="800" b="0" i="0" u="none" strike="noStrike">
                          <a:solidFill>
                            <a:srgbClr val="000000"/>
                          </a:solidFill>
                          <a:latin typeface="+mn-lt"/>
                        </a:rPr>
                        <a:t>1 personne</a:t>
                      </a:r>
                    </a:p>
                  </a:txBody>
                  <a:tcPr marL="5461" marR="5461" marT="5461"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19%</a:t>
                      </a:r>
                    </a:p>
                  </a:txBody>
                  <a:tcPr marL="5461" marR="5461" marT="5461"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20%</a:t>
                      </a:r>
                    </a:p>
                  </a:txBody>
                  <a:tcPr marL="5461" marR="5461" marT="5461"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18%</a:t>
                      </a:r>
                    </a:p>
                  </a:txBody>
                  <a:tcPr marL="5461" marR="5461" marT="5461"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55667">
                <a:tc>
                  <a:txBody>
                    <a:bodyPr/>
                    <a:lstStyle/>
                    <a:p>
                      <a:pPr algn="l" fontAlgn="ctr"/>
                      <a:r>
                        <a:rPr lang="fr-FR" sz="800" b="0" i="0" u="none" strike="noStrike">
                          <a:solidFill>
                            <a:srgbClr val="000000"/>
                          </a:solidFill>
                          <a:latin typeface="+mn-lt"/>
                        </a:rPr>
                        <a:t>2 personnes</a:t>
                      </a:r>
                    </a:p>
                  </a:txBody>
                  <a:tcPr marL="5461" marR="5461" marT="5461"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39%</a:t>
                      </a:r>
                    </a:p>
                  </a:txBody>
                  <a:tcPr marL="5461" marR="5461" marT="5461"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42%</a:t>
                      </a:r>
                    </a:p>
                  </a:txBody>
                  <a:tcPr marL="5461" marR="5461" marT="5461"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35%</a:t>
                      </a:r>
                    </a:p>
                  </a:txBody>
                  <a:tcPr marL="5461" marR="5461" marT="5461"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55667">
                <a:tc>
                  <a:txBody>
                    <a:bodyPr/>
                    <a:lstStyle/>
                    <a:p>
                      <a:pPr algn="l" fontAlgn="ctr"/>
                      <a:r>
                        <a:rPr lang="fr-FR" sz="800" b="0" i="0" u="none" strike="noStrike">
                          <a:solidFill>
                            <a:srgbClr val="000000"/>
                          </a:solidFill>
                          <a:latin typeface="+mn-lt"/>
                        </a:rPr>
                        <a:t>3 personnes</a:t>
                      </a:r>
                    </a:p>
                  </a:txBody>
                  <a:tcPr marL="5461" marR="5461" marT="5461"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19%</a:t>
                      </a:r>
                    </a:p>
                  </a:txBody>
                  <a:tcPr marL="5461" marR="5461" marT="5461"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sng" strike="noStrike">
                          <a:solidFill>
                            <a:srgbClr val="000000"/>
                          </a:solidFill>
                          <a:latin typeface="+mn-lt"/>
                        </a:rPr>
                        <a:t>16%</a:t>
                      </a:r>
                    </a:p>
                  </a:txBody>
                  <a:tcPr marL="5461" marR="5461" marT="5461"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CC"/>
                    </a:solidFill>
                  </a:tcPr>
                </a:tc>
                <a:tc>
                  <a:txBody>
                    <a:bodyPr/>
                    <a:lstStyle/>
                    <a:p>
                      <a:pPr algn="ctr" fontAlgn="ctr"/>
                      <a:r>
                        <a:rPr lang="fr-FR" sz="800" b="1" i="0" u="none" strike="noStrike">
                          <a:solidFill>
                            <a:srgbClr val="000000"/>
                          </a:solidFill>
                          <a:latin typeface="+mn-lt"/>
                        </a:rPr>
                        <a:t>23%</a:t>
                      </a:r>
                    </a:p>
                  </a:txBody>
                  <a:tcPr marL="5461" marR="5461" marT="5461"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r>
              <a:tr h="155667">
                <a:tc>
                  <a:txBody>
                    <a:bodyPr/>
                    <a:lstStyle/>
                    <a:p>
                      <a:pPr algn="l" fontAlgn="ctr"/>
                      <a:r>
                        <a:rPr lang="fr-FR" sz="800" b="0" i="0" u="none" strike="noStrike">
                          <a:solidFill>
                            <a:srgbClr val="000000"/>
                          </a:solidFill>
                          <a:latin typeface="+mn-lt"/>
                        </a:rPr>
                        <a:t>4 personnes</a:t>
                      </a:r>
                    </a:p>
                  </a:txBody>
                  <a:tcPr marL="5461" marR="5461" marT="5461"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17%</a:t>
                      </a:r>
                    </a:p>
                  </a:txBody>
                  <a:tcPr marL="5461" marR="5461" marT="5461"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17%</a:t>
                      </a:r>
                    </a:p>
                  </a:txBody>
                  <a:tcPr marL="5461" marR="5461" marT="5461"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18%</a:t>
                      </a:r>
                    </a:p>
                  </a:txBody>
                  <a:tcPr marL="5461" marR="5461" marT="5461"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55667">
                <a:tc>
                  <a:txBody>
                    <a:bodyPr/>
                    <a:lstStyle/>
                    <a:p>
                      <a:pPr algn="l" fontAlgn="ctr"/>
                      <a:r>
                        <a:rPr lang="fr-FR" sz="800" b="0" i="0" u="none" strike="noStrike" dirty="0">
                          <a:solidFill>
                            <a:srgbClr val="000000"/>
                          </a:solidFill>
                          <a:latin typeface="+mn-lt"/>
                        </a:rPr>
                        <a:t>5 personnes et plus</a:t>
                      </a:r>
                    </a:p>
                  </a:txBody>
                  <a:tcPr marL="5461" marR="5461" marT="5461"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6%</a:t>
                      </a:r>
                    </a:p>
                  </a:txBody>
                  <a:tcPr marL="5461" marR="5461" marT="5461"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6%</a:t>
                      </a:r>
                    </a:p>
                  </a:txBody>
                  <a:tcPr marL="5461" marR="5461" marT="5461"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5%</a:t>
                      </a:r>
                    </a:p>
                  </a:txBody>
                  <a:tcPr marL="5461" marR="5461" marT="5461"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55667">
                <a:tc>
                  <a:txBody>
                    <a:bodyPr/>
                    <a:lstStyle/>
                    <a:p>
                      <a:pPr algn="l" fontAlgn="ctr"/>
                      <a:r>
                        <a:rPr lang="fr-FR" sz="800" b="1" i="0" u="none" strike="noStrike">
                          <a:solidFill>
                            <a:srgbClr val="000000"/>
                          </a:solidFill>
                          <a:latin typeface="+mn-lt"/>
                        </a:rPr>
                        <a:t>NOMBRE D'ENFANTS AU FOYER</a:t>
                      </a:r>
                    </a:p>
                  </a:txBody>
                  <a:tcPr marL="5461" marR="5461" marT="546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fr-FR" sz="800" b="0" i="0" u="none" strike="noStrike">
                        <a:solidFill>
                          <a:srgbClr val="000000"/>
                        </a:solidFill>
                        <a:latin typeface="+mn-lt"/>
                      </a:endParaRPr>
                    </a:p>
                  </a:txBody>
                  <a:tcPr marL="5461" marR="5461" marT="546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fr-FR" sz="800" b="0" i="0" u="none" strike="noStrike">
                        <a:solidFill>
                          <a:srgbClr val="000000"/>
                        </a:solidFill>
                        <a:latin typeface="+mn-lt"/>
                      </a:endParaRPr>
                    </a:p>
                  </a:txBody>
                  <a:tcPr marL="5461" marR="5461" marT="546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fr-FR" sz="800" b="0" i="0" u="none" strike="noStrike">
                        <a:solidFill>
                          <a:srgbClr val="000000"/>
                        </a:solidFill>
                        <a:latin typeface="+mn-lt"/>
                      </a:endParaRPr>
                    </a:p>
                  </a:txBody>
                  <a:tcPr marL="5461" marR="5461" marT="546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55667">
                <a:tc>
                  <a:txBody>
                    <a:bodyPr/>
                    <a:lstStyle/>
                    <a:p>
                      <a:pPr algn="l" fontAlgn="ctr"/>
                      <a:r>
                        <a:rPr lang="fr-FR" sz="800" b="1" i="0" u="none" strike="noStrike">
                          <a:solidFill>
                            <a:srgbClr val="000000"/>
                          </a:solidFill>
                          <a:latin typeface="+mn-lt"/>
                        </a:rPr>
                        <a:t> Au moins 1 enfant au foyer</a:t>
                      </a:r>
                    </a:p>
                  </a:txBody>
                  <a:tcPr marL="5461" marR="5461" marT="5461"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1" i="0" u="none" strike="noStrike">
                          <a:solidFill>
                            <a:srgbClr val="000000"/>
                          </a:solidFill>
                          <a:latin typeface="+mn-lt"/>
                        </a:rPr>
                        <a:t>70%</a:t>
                      </a:r>
                    </a:p>
                  </a:txBody>
                  <a:tcPr marL="5461" marR="5461" marT="5461"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1" i="0" u="none" strike="noStrike">
                          <a:solidFill>
                            <a:srgbClr val="000000"/>
                          </a:solidFill>
                          <a:latin typeface="+mn-lt"/>
                        </a:rPr>
                        <a:t>68%</a:t>
                      </a:r>
                    </a:p>
                  </a:txBody>
                  <a:tcPr marL="5461" marR="5461" marT="5461"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1" i="0" u="none" strike="noStrike">
                          <a:solidFill>
                            <a:srgbClr val="000000"/>
                          </a:solidFill>
                          <a:latin typeface="+mn-lt"/>
                        </a:rPr>
                        <a:t>73%</a:t>
                      </a:r>
                    </a:p>
                  </a:txBody>
                  <a:tcPr marL="5461" marR="5461" marT="5461"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55667">
                <a:tc>
                  <a:txBody>
                    <a:bodyPr/>
                    <a:lstStyle/>
                    <a:p>
                      <a:pPr algn="l" fontAlgn="ctr"/>
                      <a:r>
                        <a:rPr lang="fr-FR" sz="800" b="0" i="0" u="none" strike="noStrike">
                          <a:solidFill>
                            <a:srgbClr val="000000"/>
                          </a:solidFill>
                          <a:latin typeface="+mn-lt"/>
                        </a:rPr>
                        <a:t>1 enfant</a:t>
                      </a:r>
                    </a:p>
                  </a:txBody>
                  <a:tcPr marL="5461" marR="5461" marT="5461"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48%</a:t>
                      </a:r>
                    </a:p>
                  </a:txBody>
                  <a:tcPr marL="5461" marR="5461" marT="5461"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47%</a:t>
                      </a:r>
                    </a:p>
                  </a:txBody>
                  <a:tcPr marL="5461" marR="5461" marT="5461"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49%</a:t>
                      </a:r>
                    </a:p>
                  </a:txBody>
                  <a:tcPr marL="5461" marR="5461" marT="5461"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55667">
                <a:tc>
                  <a:txBody>
                    <a:bodyPr/>
                    <a:lstStyle/>
                    <a:p>
                      <a:pPr algn="l" fontAlgn="ctr"/>
                      <a:r>
                        <a:rPr lang="fr-FR" sz="800" b="0" i="0" u="none" strike="noStrike">
                          <a:solidFill>
                            <a:srgbClr val="000000"/>
                          </a:solidFill>
                          <a:latin typeface="+mn-lt"/>
                        </a:rPr>
                        <a:t>2 enfants</a:t>
                      </a:r>
                    </a:p>
                  </a:txBody>
                  <a:tcPr marL="5461" marR="5461" marT="5461"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16%</a:t>
                      </a:r>
                    </a:p>
                  </a:txBody>
                  <a:tcPr marL="5461" marR="5461" marT="5461"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15%</a:t>
                      </a:r>
                    </a:p>
                  </a:txBody>
                  <a:tcPr marL="5461" marR="5461" marT="5461"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18%</a:t>
                      </a:r>
                    </a:p>
                  </a:txBody>
                  <a:tcPr marL="5461" marR="5461" marT="5461"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55667">
                <a:tc>
                  <a:txBody>
                    <a:bodyPr/>
                    <a:lstStyle/>
                    <a:p>
                      <a:pPr algn="l" fontAlgn="ctr"/>
                      <a:r>
                        <a:rPr lang="fr-FR" sz="800" b="0" i="0" u="none" strike="noStrike">
                          <a:solidFill>
                            <a:srgbClr val="000000"/>
                          </a:solidFill>
                          <a:latin typeface="+mn-lt"/>
                        </a:rPr>
                        <a:t>3 enfants</a:t>
                      </a:r>
                    </a:p>
                  </a:txBody>
                  <a:tcPr marL="5461" marR="5461" marT="5461"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5%</a:t>
                      </a:r>
                    </a:p>
                  </a:txBody>
                  <a:tcPr marL="5461" marR="5461" marT="5461"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5%</a:t>
                      </a:r>
                    </a:p>
                  </a:txBody>
                  <a:tcPr marL="5461" marR="5461" marT="5461"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5%</a:t>
                      </a:r>
                    </a:p>
                  </a:txBody>
                  <a:tcPr marL="5461" marR="5461" marT="5461"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55667">
                <a:tc>
                  <a:txBody>
                    <a:bodyPr/>
                    <a:lstStyle/>
                    <a:p>
                      <a:pPr algn="l" fontAlgn="ctr"/>
                      <a:r>
                        <a:rPr lang="fr-FR" sz="800" b="0" i="0" u="none" strike="noStrike">
                          <a:solidFill>
                            <a:srgbClr val="000000"/>
                          </a:solidFill>
                          <a:latin typeface="+mn-lt"/>
                        </a:rPr>
                        <a:t>4 enfants et plus</a:t>
                      </a:r>
                    </a:p>
                  </a:txBody>
                  <a:tcPr marL="5461" marR="5461" marT="5461"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a:t>
                      </a:r>
                    </a:p>
                  </a:txBody>
                  <a:tcPr marL="5461" marR="5461" marT="5461"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a:t>
                      </a:r>
                    </a:p>
                  </a:txBody>
                  <a:tcPr marL="5461" marR="5461" marT="5461"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a:t>
                      </a:r>
                    </a:p>
                  </a:txBody>
                  <a:tcPr marL="5461" marR="5461" marT="5461"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55667">
                <a:tc>
                  <a:txBody>
                    <a:bodyPr/>
                    <a:lstStyle/>
                    <a:p>
                      <a:pPr algn="l" fontAlgn="ctr"/>
                      <a:r>
                        <a:rPr lang="fr-FR" sz="800" b="1" i="0" u="none" strike="noStrike">
                          <a:solidFill>
                            <a:srgbClr val="000000"/>
                          </a:solidFill>
                          <a:latin typeface="+mn-lt"/>
                        </a:rPr>
                        <a:t>Aucun enfant</a:t>
                      </a:r>
                    </a:p>
                  </a:txBody>
                  <a:tcPr marL="5461" marR="5461" marT="5461"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1" i="0" u="none" strike="noStrike">
                          <a:solidFill>
                            <a:srgbClr val="000000"/>
                          </a:solidFill>
                          <a:latin typeface="+mn-lt"/>
                        </a:rPr>
                        <a:t>30%</a:t>
                      </a:r>
                    </a:p>
                  </a:txBody>
                  <a:tcPr marL="5461" marR="5461" marT="5461"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1" i="0" u="none" strike="noStrike">
                          <a:solidFill>
                            <a:srgbClr val="000000"/>
                          </a:solidFill>
                          <a:latin typeface="+mn-lt"/>
                        </a:rPr>
                        <a:t>32%</a:t>
                      </a:r>
                    </a:p>
                  </a:txBody>
                  <a:tcPr marL="5461" marR="5461" marT="5461"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1" i="0" u="none" strike="noStrike">
                          <a:solidFill>
                            <a:srgbClr val="000000"/>
                          </a:solidFill>
                          <a:latin typeface="+mn-lt"/>
                        </a:rPr>
                        <a:t>27%</a:t>
                      </a:r>
                    </a:p>
                  </a:txBody>
                  <a:tcPr marL="5461" marR="5461" marT="5461"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55667">
                <a:tc>
                  <a:txBody>
                    <a:bodyPr/>
                    <a:lstStyle/>
                    <a:p>
                      <a:pPr algn="l" fontAlgn="ctr"/>
                      <a:r>
                        <a:rPr lang="fr-FR" sz="800" b="1" i="0" u="none" strike="noStrike">
                          <a:solidFill>
                            <a:srgbClr val="000000"/>
                          </a:solidFill>
                          <a:latin typeface="+mn-lt"/>
                        </a:rPr>
                        <a:t>AGE DES ENFANTS AU FOYER</a:t>
                      </a:r>
                    </a:p>
                  </a:txBody>
                  <a:tcPr marL="5461" marR="5461" marT="546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fr-FR" sz="800" b="0" i="0" u="none" strike="noStrike">
                        <a:solidFill>
                          <a:srgbClr val="000000"/>
                        </a:solidFill>
                        <a:latin typeface="+mn-lt"/>
                      </a:endParaRPr>
                    </a:p>
                  </a:txBody>
                  <a:tcPr marL="5461" marR="5461" marT="546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fr-FR" sz="800" b="0" i="0" u="none" strike="noStrike">
                        <a:solidFill>
                          <a:srgbClr val="000000"/>
                        </a:solidFill>
                        <a:latin typeface="+mn-lt"/>
                      </a:endParaRPr>
                    </a:p>
                  </a:txBody>
                  <a:tcPr marL="5461" marR="5461" marT="546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endParaRPr lang="fr-FR" sz="800" b="0" i="0" u="none" strike="noStrike">
                        <a:solidFill>
                          <a:srgbClr val="000000"/>
                        </a:solidFill>
                        <a:latin typeface="+mn-lt"/>
                      </a:endParaRPr>
                    </a:p>
                  </a:txBody>
                  <a:tcPr marL="5461" marR="5461" marT="5461"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55667">
                <a:tc>
                  <a:txBody>
                    <a:bodyPr/>
                    <a:lstStyle/>
                    <a:p>
                      <a:pPr algn="l" fontAlgn="ctr"/>
                      <a:r>
                        <a:rPr lang="fr-FR" sz="800" b="1" i="0" u="none" strike="noStrike">
                          <a:solidFill>
                            <a:srgbClr val="000000"/>
                          </a:solidFill>
                          <a:latin typeface="+mn-lt"/>
                        </a:rPr>
                        <a:t> Au moins 1 enfant au foyer</a:t>
                      </a:r>
                    </a:p>
                  </a:txBody>
                  <a:tcPr marL="5461" marR="5461" marT="5461"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EECE1"/>
                    </a:solidFill>
                  </a:tcPr>
                </a:tc>
                <a:tc>
                  <a:txBody>
                    <a:bodyPr/>
                    <a:lstStyle/>
                    <a:p>
                      <a:pPr algn="ctr" fontAlgn="ctr"/>
                      <a:r>
                        <a:rPr lang="fr-FR" sz="800" b="1" i="0" u="none" strike="noStrike">
                          <a:solidFill>
                            <a:srgbClr val="000000"/>
                          </a:solidFill>
                          <a:latin typeface="+mn-lt"/>
                        </a:rPr>
                        <a:t>70%</a:t>
                      </a:r>
                    </a:p>
                  </a:txBody>
                  <a:tcPr marL="5461" marR="5461" marT="5461"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EECE1"/>
                    </a:solidFill>
                  </a:tcPr>
                </a:tc>
                <a:tc>
                  <a:txBody>
                    <a:bodyPr/>
                    <a:lstStyle/>
                    <a:p>
                      <a:pPr algn="ctr" fontAlgn="ctr"/>
                      <a:r>
                        <a:rPr lang="fr-FR" sz="800" b="1" i="0" u="none" strike="noStrike">
                          <a:solidFill>
                            <a:srgbClr val="000000"/>
                          </a:solidFill>
                          <a:latin typeface="+mn-lt"/>
                        </a:rPr>
                        <a:t>68%</a:t>
                      </a:r>
                    </a:p>
                  </a:txBody>
                  <a:tcPr marL="5461" marR="5461" marT="5461"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EECE1"/>
                    </a:solidFill>
                  </a:tcPr>
                </a:tc>
                <a:tc>
                  <a:txBody>
                    <a:bodyPr/>
                    <a:lstStyle/>
                    <a:p>
                      <a:pPr algn="ctr" fontAlgn="ctr"/>
                      <a:r>
                        <a:rPr lang="fr-FR" sz="800" b="1" i="0" u="none" strike="noStrike">
                          <a:solidFill>
                            <a:srgbClr val="000000"/>
                          </a:solidFill>
                          <a:latin typeface="+mn-lt"/>
                        </a:rPr>
                        <a:t>73%</a:t>
                      </a:r>
                    </a:p>
                  </a:txBody>
                  <a:tcPr marL="5461" marR="5461" marT="5461"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EECE1"/>
                    </a:solidFill>
                  </a:tcPr>
                </a:tc>
              </a:tr>
              <a:tr h="155667">
                <a:tc>
                  <a:txBody>
                    <a:bodyPr/>
                    <a:lstStyle/>
                    <a:p>
                      <a:pPr algn="l" fontAlgn="ctr"/>
                      <a:r>
                        <a:rPr lang="fr-FR" sz="800" b="1" i="0" u="none" strike="noStrike">
                          <a:solidFill>
                            <a:srgbClr val="000000"/>
                          </a:solidFill>
                          <a:latin typeface="+mn-lt"/>
                        </a:rPr>
                        <a:t> ST Moins de 15 ans</a:t>
                      </a:r>
                    </a:p>
                  </a:txBody>
                  <a:tcPr marL="5461" marR="5461" marT="5461"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1" i="0" u="none" strike="noStrike">
                          <a:solidFill>
                            <a:srgbClr val="000000"/>
                          </a:solidFill>
                          <a:latin typeface="+mn-lt"/>
                        </a:rPr>
                        <a:t>32%</a:t>
                      </a:r>
                    </a:p>
                  </a:txBody>
                  <a:tcPr marL="5461" marR="5461" marT="5461"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1" i="0" u="sng" strike="noStrike">
                          <a:solidFill>
                            <a:srgbClr val="000000"/>
                          </a:solidFill>
                          <a:latin typeface="+mn-lt"/>
                        </a:rPr>
                        <a:t>30%</a:t>
                      </a:r>
                    </a:p>
                  </a:txBody>
                  <a:tcPr marL="5461" marR="5461" marT="5461"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CC"/>
                    </a:solidFill>
                  </a:tcPr>
                </a:tc>
                <a:tc>
                  <a:txBody>
                    <a:bodyPr/>
                    <a:lstStyle/>
                    <a:p>
                      <a:pPr algn="ctr" fontAlgn="ctr"/>
                      <a:r>
                        <a:rPr lang="fr-FR" sz="800" b="1" i="0" u="none" strike="noStrike">
                          <a:solidFill>
                            <a:srgbClr val="000000"/>
                          </a:solidFill>
                          <a:latin typeface="+mn-lt"/>
                        </a:rPr>
                        <a:t>38%</a:t>
                      </a:r>
                    </a:p>
                  </a:txBody>
                  <a:tcPr marL="5461" marR="5461" marT="5461"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r>
              <a:tr h="155667">
                <a:tc>
                  <a:txBody>
                    <a:bodyPr/>
                    <a:lstStyle/>
                    <a:p>
                      <a:pPr algn="l" fontAlgn="ctr"/>
                      <a:r>
                        <a:rPr lang="fr-FR" sz="800" b="0" i="0" u="none" strike="noStrike">
                          <a:solidFill>
                            <a:srgbClr val="000000"/>
                          </a:solidFill>
                          <a:latin typeface="+mn-lt"/>
                        </a:rPr>
                        <a:t>Moins de 1 an</a:t>
                      </a:r>
                    </a:p>
                  </a:txBody>
                  <a:tcPr marL="5461" marR="5461" marT="5461"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7%</a:t>
                      </a:r>
                    </a:p>
                  </a:txBody>
                  <a:tcPr marL="5461" marR="5461" marT="5461"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sng" strike="noStrike">
                          <a:solidFill>
                            <a:srgbClr val="000000"/>
                          </a:solidFill>
                          <a:latin typeface="+mn-lt"/>
                        </a:rPr>
                        <a:t>5%</a:t>
                      </a:r>
                    </a:p>
                  </a:txBody>
                  <a:tcPr marL="5461" marR="5461" marT="5461"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CCCC"/>
                    </a:solidFill>
                  </a:tcPr>
                </a:tc>
                <a:tc>
                  <a:txBody>
                    <a:bodyPr/>
                    <a:lstStyle/>
                    <a:p>
                      <a:pPr algn="ctr" fontAlgn="ctr"/>
                      <a:r>
                        <a:rPr lang="fr-FR" sz="800" b="1" i="0" u="none" strike="noStrike">
                          <a:solidFill>
                            <a:srgbClr val="000000"/>
                          </a:solidFill>
                          <a:latin typeface="+mn-lt"/>
                        </a:rPr>
                        <a:t>9%</a:t>
                      </a:r>
                    </a:p>
                  </a:txBody>
                  <a:tcPr marL="5461" marR="5461" marT="5461"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BEF0D7"/>
                    </a:solidFill>
                  </a:tcPr>
                </a:tc>
              </a:tr>
              <a:tr h="155667">
                <a:tc>
                  <a:txBody>
                    <a:bodyPr/>
                    <a:lstStyle/>
                    <a:p>
                      <a:pPr algn="l" fontAlgn="ctr"/>
                      <a:r>
                        <a:rPr lang="fr-FR" sz="800" b="0" i="0" u="none" strike="noStrike">
                          <a:solidFill>
                            <a:srgbClr val="000000"/>
                          </a:solidFill>
                          <a:latin typeface="+mn-lt"/>
                        </a:rPr>
                        <a:t>1 an à moins de 3 ans</a:t>
                      </a:r>
                    </a:p>
                  </a:txBody>
                  <a:tcPr marL="5461" marR="5461" marT="5461"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6%</a:t>
                      </a:r>
                    </a:p>
                  </a:txBody>
                  <a:tcPr marL="5461" marR="5461" marT="5461"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6%</a:t>
                      </a:r>
                    </a:p>
                  </a:txBody>
                  <a:tcPr marL="5461" marR="5461" marT="5461"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6%</a:t>
                      </a:r>
                    </a:p>
                  </a:txBody>
                  <a:tcPr marL="5461" marR="5461" marT="5461"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55667">
                <a:tc>
                  <a:txBody>
                    <a:bodyPr/>
                    <a:lstStyle/>
                    <a:p>
                      <a:pPr algn="l" fontAlgn="ctr"/>
                      <a:r>
                        <a:rPr lang="fr-FR" sz="800" b="0" i="0" u="none" strike="noStrike">
                          <a:solidFill>
                            <a:srgbClr val="000000"/>
                          </a:solidFill>
                          <a:latin typeface="+mn-lt"/>
                        </a:rPr>
                        <a:t>3 ans à moins de 6 ans</a:t>
                      </a:r>
                    </a:p>
                  </a:txBody>
                  <a:tcPr marL="5461" marR="5461" marT="5461"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8%</a:t>
                      </a:r>
                    </a:p>
                  </a:txBody>
                  <a:tcPr marL="5461" marR="5461" marT="5461"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8%</a:t>
                      </a:r>
                    </a:p>
                  </a:txBody>
                  <a:tcPr marL="5461" marR="5461" marT="5461"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8%</a:t>
                      </a:r>
                    </a:p>
                  </a:txBody>
                  <a:tcPr marL="5461" marR="5461" marT="5461"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55667">
                <a:tc>
                  <a:txBody>
                    <a:bodyPr/>
                    <a:lstStyle/>
                    <a:p>
                      <a:pPr algn="l" fontAlgn="ctr"/>
                      <a:r>
                        <a:rPr lang="fr-FR" sz="800" b="0" i="0" u="none" strike="noStrike">
                          <a:solidFill>
                            <a:srgbClr val="000000"/>
                          </a:solidFill>
                          <a:latin typeface="+mn-lt"/>
                        </a:rPr>
                        <a:t>6 ans à moins de 10 ans</a:t>
                      </a:r>
                    </a:p>
                  </a:txBody>
                  <a:tcPr marL="5461" marR="5461" marT="5461"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11%</a:t>
                      </a:r>
                    </a:p>
                  </a:txBody>
                  <a:tcPr marL="5461" marR="5461" marT="5461"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11%</a:t>
                      </a:r>
                    </a:p>
                  </a:txBody>
                  <a:tcPr marL="5461" marR="5461" marT="5461"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12%</a:t>
                      </a:r>
                    </a:p>
                  </a:txBody>
                  <a:tcPr marL="5461" marR="5461" marT="5461"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55667">
                <a:tc>
                  <a:txBody>
                    <a:bodyPr/>
                    <a:lstStyle/>
                    <a:p>
                      <a:pPr algn="l" fontAlgn="ctr"/>
                      <a:r>
                        <a:rPr lang="fr-FR" sz="800" b="0" i="0" u="none" strike="noStrike">
                          <a:solidFill>
                            <a:srgbClr val="000000"/>
                          </a:solidFill>
                          <a:latin typeface="+mn-lt"/>
                        </a:rPr>
                        <a:t>10 ans à moins de 15 ans</a:t>
                      </a:r>
                    </a:p>
                  </a:txBody>
                  <a:tcPr marL="5461" marR="5461" marT="5461"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12%</a:t>
                      </a:r>
                    </a:p>
                  </a:txBody>
                  <a:tcPr marL="5461" marR="5461" marT="5461"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11%</a:t>
                      </a:r>
                    </a:p>
                  </a:txBody>
                  <a:tcPr marL="5461" marR="5461" marT="5461"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0" i="0" u="none" strike="noStrike">
                          <a:solidFill>
                            <a:srgbClr val="000000"/>
                          </a:solidFill>
                          <a:latin typeface="+mn-lt"/>
                        </a:rPr>
                        <a:t>13%</a:t>
                      </a:r>
                    </a:p>
                  </a:txBody>
                  <a:tcPr marL="5461" marR="5461" marT="5461"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55667">
                <a:tc>
                  <a:txBody>
                    <a:bodyPr/>
                    <a:lstStyle/>
                    <a:p>
                      <a:pPr algn="l" fontAlgn="ctr"/>
                      <a:r>
                        <a:rPr lang="fr-FR" sz="800" b="1" i="0" u="none" strike="noStrike">
                          <a:solidFill>
                            <a:srgbClr val="000000"/>
                          </a:solidFill>
                          <a:latin typeface="+mn-lt"/>
                        </a:rPr>
                        <a:t> ST 15 ans et plus</a:t>
                      </a:r>
                    </a:p>
                  </a:txBody>
                  <a:tcPr marL="5461" marR="5461" marT="5461"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1" i="0" u="none" strike="noStrike">
                          <a:solidFill>
                            <a:srgbClr val="000000"/>
                          </a:solidFill>
                          <a:latin typeface="+mn-lt"/>
                        </a:rPr>
                        <a:t>41%</a:t>
                      </a:r>
                    </a:p>
                  </a:txBody>
                  <a:tcPr marL="5461" marR="5461" marT="5461"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1" i="0" u="none" strike="noStrike">
                          <a:solidFill>
                            <a:srgbClr val="000000"/>
                          </a:solidFill>
                          <a:latin typeface="+mn-lt"/>
                        </a:rPr>
                        <a:t>42%</a:t>
                      </a:r>
                    </a:p>
                  </a:txBody>
                  <a:tcPr marL="5461" marR="5461" marT="5461"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fr-FR" sz="800" b="1" i="0" u="none" strike="noStrike">
                          <a:solidFill>
                            <a:srgbClr val="000000"/>
                          </a:solidFill>
                          <a:latin typeface="+mn-lt"/>
                        </a:rPr>
                        <a:t>39%</a:t>
                      </a:r>
                    </a:p>
                  </a:txBody>
                  <a:tcPr marL="5461" marR="5461" marT="5461"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r>
              <a:tr h="155667">
                <a:tc>
                  <a:txBody>
                    <a:bodyPr/>
                    <a:lstStyle/>
                    <a:p>
                      <a:pPr algn="l" fontAlgn="ctr"/>
                      <a:r>
                        <a:rPr lang="fr-FR" sz="800" b="1" i="0" u="none" strike="noStrike">
                          <a:solidFill>
                            <a:srgbClr val="000000"/>
                          </a:solidFill>
                          <a:latin typeface="+mn-lt"/>
                        </a:rPr>
                        <a:t>Aucun enfant</a:t>
                      </a:r>
                    </a:p>
                  </a:txBody>
                  <a:tcPr marL="5461" marR="5461" marT="5461" marB="0" anchor="ctr">
                    <a:lnL w="12700" cap="flat" cmpd="sng" algn="ctr">
                      <a:solidFill>
                        <a:srgbClr val="80808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EECE1"/>
                    </a:solidFill>
                  </a:tcPr>
                </a:tc>
                <a:tc>
                  <a:txBody>
                    <a:bodyPr/>
                    <a:lstStyle/>
                    <a:p>
                      <a:pPr algn="ctr" fontAlgn="ctr"/>
                      <a:r>
                        <a:rPr lang="fr-FR" sz="800" b="1" i="0" u="none" strike="noStrike">
                          <a:solidFill>
                            <a:srgbClr val="000000"/>
                          </a:solidFill>
                          <a:latin typeface="+mn-lt"/>
                        </a:rPr>
                        <a:t>30%</a:t>
                      </a:r>
                    </a:p>
                  </a:txBody>
                  <a:tcPr marL="5461" marR="5461" marT="5461" marB="0" anchor="ctr">
                    <a:lnL w="25400" cap="flat" cmpd="dbl" algn="ctr">
                      <a:solidFill>
                        <a:srgbClr val="000000"/>
                      </a:solidFill>
                      <a:prstDash val="solid"/>
                      <a:round/>
                      <a:headEnd type="none" w="med" len="med"/>
                      <a:tailEnd type="none" w="med" len="med"/>
                    </a:lnL>
                    <a:lnR w="25400" cap="flat" cmpd="dbl"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EECE1"/>
                    </a:solidFill>
                  </a:tcPr>
                </a:tc>
                <a:tc>
                  <a:txBody>
                    <a:bodyPr/>
                    <a:lstStyle/>
                    <a:p>
                      <a:pPr algn="ctr" fontAlgn="ctr"/>
                      <a:r>
                        <a:rPr lang="fr-FR" sz="800" b="1" i="0" u="none" strike="noStrike">
                          <a:solidFill>
                            <a:srgbClr val="000000"/>
                          </a:solidFill>
                          <a:latin typeface="+mn-lt"/>
                        </a:rPr>
                        <a:t>32%</a:t>
                      </a:r>
                    </a:p>
                  </a:txBody>
                  <a:tcPr marL="5461" marR="5461" marT="5461"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EECE1"/>
                    </a:solidFill>
                  </a:tcPr>
                </a:tc>
                <a:tc>
                  <a:txBody>
                    <a:bodyPr/>
                    <a:lstStyle/>
                    <a:p>
                      <a:pPr algn="ctr" fontAlgn="ctr"/>
                      <a:r>
                        <a:rPr lang="fr-FR" sz="800" b="1" i="0" u="none" strike="noStrike" dirty="0">
                          <a:solidFill>
                            <a:srgbClr val="000000"/>
                          </a:solidFill>
                          <a:latin typeface="+mn-lt"/>
                        </a:rPr>
                        <a:t>27%</a:t>
                      </a:r>
                    </a:p>
                  </a:txBody>
                  <a:tcPr marL="5461" marR="5461" marT="5461"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EEECE1"/>
                    </a:solidFill>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Espace réservé du numéro de diapositive 2"/>
          <p:cNvSpPr>
            <a:spLocks noGrp="1"/>
          </p:cNvSpPr>
          <p:nvPr>
            <p:ph type="sldNum" sz="quarter" idx="32"/>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70FA65AA-272F-497F-859B-92FD46DD3309}" type="slidenum">
              <a:rPr lang="fr-FR"/>
              <a:pPr fontAlgn="base">
                <a:spcBef>
                  <a:spcPct val="0"/>
                </a:spcBef>
                <a:spcAft>
                  <a:spcPct val="0"/>
                </a:spcAft>
              </a:pPr>
              <a:t>23</a:t>
            </a:fld>
            <a:endParaRPr lang="fr-FR"/>
          </a:p>
        </p:txBody>
      </p:sp>
      <p:sp>
        <p:nvSpPr>
          <p:cNvPr id="2" name="Titre 1"/>
          <p:cNvSpPr>
            <a:spLocks noGrp="1"/>
          </p:cNvSpPr>
          <p:nvPr>
            <p:ph type="title"/>
          </p:nvPr>
        </p:nvSpPr>
        <p:sp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effectLst>
            <a:softEdge rad="127000"/>
          </a:effectLst>
        </p:spPr>
        <p:txBody>
          <a:bodyPr rtlCol="0">
            <a:normAutofit/>
          </a:bodyPr>
          <a:lstStyle/>
          <a:p>
            <a:pPr algn="ctr" fontAlgn="auto">
              <a:spcAft>
                <a:spcPts val="0"/>
              </a:spcAft>
              <a:defRPr/>
            </a:pPr>
            <a:r>
              <a:rPr lang="fr-FR" dirty="0" smtClean="0">
                <a:solidFill>
                  <a:schemeClr val="tx2"/>
                </a:solidFill>
              </a:rPr>
              <a:t>Note Méthodologique : Niveau de connaissance</a:t>
            </a:r>
            <a:endParaRPr lang="fr-FR" dirty="0">
              <a:solidFill>
                <a:schemeClr val="tx2"/>
              </a:solidFill>
            </a:endParaRPr>
          </a:p>
        </p:txBody>
      </p:sp>
      <p:sp>
        <p:nvSpPr>
          <p:cNvPr id="73733" name="ZoneTexte 40"/>
          <p:cNvSpPr txBox="1">
            <a:spLocks noChangeArrowheads="1"/>
          </p:cNvSpPr>
          <p:nvPr/>
        </p:nvSpPr>
        <p:spPr bwMode="auto">
          <a:xfrm>
            <a:off x="323850" y="1700213"/>
            <a:ext cx="8496300" cy="3355975"/>
          </a:xfrm>
          <a:prstGeom prst="rect">
            <a:avLst/>
          </a:prstGeom>
          <a:noFill/>
          <a:ln w="9525">
            <a:noFill/>
            <a:miter lim="800000"/>
            <a:headEnd/>
            <a:tailEnd/>
          </a:ln>
        </p:spPr>
        <p:txBody>
          <a:bodyPr>
            <a:spAutoFit/>
          </a:bodyPr>
          <a:lstStyle/>
          <a:p>
            <a:pPr marL="266700" indent="-266700">
              <a:spcBef>
                <a:spcPts val="600"/>
              </a:spcBef>
              <a:buClr>
                <a:srgbClr val="00B0F0"/>
              </a:buClr>
              <a:buFont typeface="Wingdings" pitchFamily="2" charset="2"/>
              <a:buChar char="Ø"/>
            </a:pPr>
            <a:r>
              <a:rPr lang="fr-FR" sz="1400">
                <a:solidFill>
                  <a:schemeClr val="tx2"/>
                </a:solidFill>
                <a:latin typeface="Calibri" pitchFamily="34" charset="0"/>
              </a:rPr>
              <a:t>La notoriété d’une région passe par la notoriété de son territoire et de son nom d’une part; et par la connaissance des différentes composantes de son territoire d’autre part (villes, sites culturels ou géographiques remarquables, spécialités artisanales…).</a:t>
            </a:r>
          </a:p>
          <a:p>
            <a:pPr marL="266700" indent="-266700">
              <a:spcBef>
                <a:spcPts val="600"/>
              </a:spcBef>
              <a:buClr>
                <a:srgbClr val="00B0F0"/>
              </a:buClr>
              <a:buFont typeface="Wingdings" pitchFamily="2" charset="2"/>
              <a:buChar char="Ø"/>
            </a:pPr>
            <a:endParaRPr lang="fr-FR" sz="1400">
              <a:solidFill>
                <a:schemeClr val="tx2"/>
              </a:solidFill>
              <a:latin typeface="Calibri" pitchFamily="34" charset="0"/>
            </a:endParaRPr>
          </a:p>
          <a:p>
            <a:pPr marL="266700" indent="-266700">
              <a:spcBef>
                <a:spcPts val="600"/>
              </a:spcBef>
              <a:buClr>
                <a:srgbClr val="00B0F0"/>
              </a:buClr>
              <a:buFont typeface="Wingdings" pitchFamily="2" charset="2"/>
              <a:buChar char="Ø"/>
            </a:pPr>
            <a:r>
              <a:rPr lang="fr-FR" sz="1400">
                <a:solidFill>
                  <a:schemeClr val="tx2"/>
                </a:solidFill>
                <a:latin typeface="Calibri" pitchFamily="34" charset="0"/>
              </a:rPr>
              <a:t>Nous construisons la connaissance de la région en 2 temps :</a:t>
            </a:r>
          </a:p>
          <a:p>
            <a:pPr marL="800100" lvl="1" indent="-342900">
              <a:spcBef>
                <a:spcPts val="600"/>
              </a:spcBef>
              <a:buClr>
                <a:srgbClr val="00B0F0"/>
              </a:buClr>
              <a:buFont typeface="Calibri" pitchFamily="34" charset="0"/>
              <a:buAutoNum type="arabicPeriod"/>
            </a:pPr>
            <a:r>
              <a:rPr lang="fr-FR" sz="1400">
                <a:solidFill>
                  <a:schemeClr val="tx2"/>
                </a:solidFill>
                <a:latin typeface="Calibri" pitchFamily="34" charset="0"/>
              </a:rPr>
              <a:t>La connaissance des différents départements (de nom uniquement) composant le Limousin sur présentation de la liste exhaustive des départements français.</a:t>
            </a:r>
          </a:p>
          <a:p>
            <a:pPr marL="800100" lvl="1" indent="-342900">
              <a:spcBef>
                <a:spcPts val="600"/>
              </a:spcBef>
              <a:buClr>
                <a:srgbClr val="00B0F0"/>
              </a:buClr>
              <a:buFont typeface="Calibri" pitchFamily="34" charset="0"/>
              <a:buAutoNum type="arabicPeriod"/>
            </a:pPr>
            <a:endParaRPr lang="fr-FR" sz="1400">
              <a:solidFill>
                <a:schemeClr val="tx2"/>
              </a:solidFill>
              <a:latin typeface="Calibri" pitchFamily="34" charset="0"/>
            </a:endParaRPr>
          </a:p>
          <a:p>
            <a:pPr marL="800100" lvl="1" indent="-342900">
              <a:spcBef>
                <a:spcPts val="600"/>
              </a:spcBef>
              <a:buClr>
                <a:srgbClr val="00B0F0"/>
              </a:buClr>
              <a:buFont typeface="Calibri" pitchFamily="34" charset="0"/>
              <a:buAutoNum type="arabicPeriod"/>
            </a:pPr>
            <a:endParaRPr lang="fr-FR" sz="1400">
              <a:solidFill>
                <a:schemeClr val="tx2"/>
              </a:solidFill>
              <a:latin typeface="Calibri" pitchFamily="34" charset="0"/>
            </a:endParaRPr>
          </a:p>
          <a:p>
            <a:pPr marL="800100" lvl="1" indent="-342900">
              <a:spcBef>
                <a:spcPts val="600"/>
              </a:spcBef>
              <a:buClr>
                <a:srgbClr val="00B0F0"/>
              </a:buClr>
              <a:buFont typeface="Calibri" pitchFamily="34" charset="0"/>
              <a:buAutoNum type="arabicPeriod"/>
            </a:pPr>
            <a:r>
              <a:rPr lang="fr-FR" sz="1400">
                <a:solidFill>
                  <a:schemeClr val="tx2"/>
                </a:solidFill>
                <a:latin typeface="Calibri" pitchFamily="34" charset="0"/>
              </a:rPr>
              <a:t>Le niveau de connaissance permet d’aller au-delà de la notoriété globale de la région. Pour cette mesure, nous présentons aux interviewés un descriptif concis de la région et de ses différentes composantes. Ce niveau de connaissance est plus fin que la notoriété globale, se construisant au-delà du nom et du territoire dans sa globalité.</a:t>
            </a:r>
          </a:p>
        </p:txBody>
      </p:sp>
      <p:sp>
        <p:nvSpPr>
          <p:cNvPr id="22" name="ZoneTexte 21"/>
          <p:cNvSpPr txBox="1"/>
          <p:nvPr/>
        </p:nvSpPr>
        <p:spPr>
          <a:xfrm>
            <a:off x="539750" y="5014913"/>
            <a:ext cx="8064500" cy="430212"/>
          </a:xfrm>
          <a:prstGeom prst="rect">
            <a:avLst/>
          </a:prstGeom>
          <a:noFill/>
          <a:ln>
            <a:solidFill>
              <a:srgbClr val="00BCE4"/>
            </a:solidFill>
          </a:ln>
        </p:spPr>
        <p:txBody>
          <a:bodyPr>
            <a:spAutoFit/>
          </a:bodyPr>
          <a:lstStyle/>
          <a:p>
            <a:pPr fontAlgn="auto">
              <a:spcBef>
                <a:spcPts val="0"/>
              </a:spcBef>
              <a:spcAft>
                <a:spcPts val="0"/>
              </a:spcAft>
              <a:defRPr/>
            </a:pPr>
            <a:r>
              <a:rPr lang="fr-FR" sz="1100" b="1" dirty="0">
                <a:solidFill>
                  <a:schemeClr val="tx1">
                    <a:lumMod val="75000"/>
                  </a:schemeClr>
                </a:solidFill>
                <a:latin typeface="+mn-lt"/>
              </a:rPr>
              <a:t>Q3reg</a:t>
            </a:r>
            <a:r>
              <a:rPr lang="fr-FR" sz="1100" dirty="0">
                <a:solidFill>
                  <a:schemeClr val="tx1">
                    <a:lumMod val="75000"/>
                  </a:schemeClr>
                </a:solidFill>
                <a:latin typeface="+mn-lt"/>
              </a:rPr>
              <a:t>. Voici maintenant une courte présentation de différentes régions de France. Pour chacune des régions présentées, veuillez confirmer si vous la connaissez ou non ?</a:t>
            </a:r>
          </a:p>
        </p:txBody>
      </p:sp>
      <p:sp>
        <p:nvSpPr>
          <p:cNvPr id="8" name="ZoneTexte 7"/>
          <p:cNvSpPr txBox="1"/>
          <p:nvPr/>
        </p:nvSpPr>
        <p:spPr>
          <a:xfrm>
            <a:off x="539750" y="3527425"/>
            <a:ext cx="8064500" cy="261938"/>
          </a:xfrm>
          <a:prstGeom prst="rect">
            <a:avLst/>
          </a:prstGeom>
          <a:noFill/>
          <a:ln>
            <a:solidFill>
              <a:srgbClr val="00BCE4"/>
            </a:solidFill>
          </a:ln>
        </p:spPr>
        <p:txBody>
          <a:bodyPr>
            <a:spAutoFit/>
          </a:bodyPr>
          <a:lstStyle/>
          <a:p>
            <a:pPr fontAlgn="auto">
              <a:spcBef>
                <a:spcPts val="0"/>
              </a:spcBef>
              <a:spcAft>
                <a:spcPts val="0"/>
              </a:spcAft>
              <a:defRPr/>
            </a:pPr>
            <a:r>
              <a:rPr lang="fr-FR" sz="1100" b="1" dirty="0">
                <a:solidFill>
                  <a:schemeClr val="tx1">
                    <a:lumMod val="75000"/>
                  </a:schemeClr>
                </a:solidFill>
                <a:latin typeface="+mn-lt"/>
              </a:rPr>
              <a:t>Q2Limousin</a:t>
            </a:r>
            <a:r>
              <a:rPr lang="fr-FR" sz="1100" dirty="0">
                <a:solidFill>
                  <a:schemeClr val="tx1">
                    <a:lumMod val="75000"/>
                  </a:schemeClr>
                </a:solidFill>
                <a:latin typeface="+mn-lt"/>
              </a:rPr>
              <a:t>. Selon vous, quels départements composent la région du Limousin ?</a:t>
            </a:r>
          </a:p>
        </p:txBody>
      </p:sp>
      <p:pic>
        <p:nvPicPr>
          <p:cNvPr id="73736" name="Picture 3" descr="\\vulcain\Etudes\Grande consommation\1301654 - CRT Limousin - Notoriété et image du Limousin\Questionnaire\CLIENT VALIDATION BOARDS\POUR HUBERT VISUELS REGIONS\Midi-Pyrenees.jpg"/>
          <p:cNvPicPr>
            <a:picLocks noChangeAspect="1" noChangeArrowheads="1"/>
          </p:cNvPicPr>
          <p:nvPr/>
        </p:nvPicPr>
        <p:blipFill>
          <a:blip r:embed="rId3"/>
          <a:srcRect/>
          <a:stretch>
            <a:fillRect/>
          </a:stretch>
        </p:blipFill>
        <p:spPr bwMode="auto">
          <a:xfrm>
            <a:off x="3276600" y="5661025"/>
            <a:ext cx="1295400" cy="971550"/>
          </a:xfrm>
          <a:prstGeom prst="rect">
            <a:avLst/>
          </a:prstGeom>
          <a:noFill/>
          <a:ln w="9525">
            <a:noFill/>
            <a:miter lim="800000"/>
            <a:headEnd/>
            <a:tailEnd/>
          </a:ln>
        </p:spPr>
      </p:pic>
      <p:pic>
        <p:nvPicPr>
          <p:cNvPr id="73737" name="Picture 4" descr="\\vulcain\Etudes\Grande consommation\1301654 - CRT Limousin - Notoriété et image du Limousin\Questionnaire\CLIENT VALIDATION BOARDS\POUR HUBERT VISUELS REGIONS\Poitou-Charentes.jpg"/>
          <p:cNvPicPr>
            <a:picLocks noChangeAspect="1" noChangeArrowheads="1"/>
          </p:cNvPicPr>
          <p:nvPr/>
        </p:nvPicPr>
        <p:blipFill>
          <a:blip r:embed="rId4"/>
          <a:srcRect/>
          <a:stretch>
            <a:fillRect/>
          </a:stretch>
        </p:blipFill>
        <p:spPr bwMode="auto">
          <a:xfrm>
            <a:off x="7164388" y="5661025"/>
            <a:ext cx="1295400" cy="971550"/>
          </a:xfrm>
          <a:prstGeom prst="rect">
            <a:avLst/>
          </a:prstGeom>
          <a:noFill/>
          <a:ln w="9525">
            <a:noFill/>
            <a:miter lim="800000"/>
            <a:headEnd/>
            <a:tailEnd/>
          </a:ln>
        </p:spPr>
      </p:pic>
      <p:pic>
        <p:nvPicPr>
          <p:cNvPr id="73738" name="Picture 6" descr="\\vulcain\Etudes\Grande consommation\1301654 - CRT Limousin - Notoriété et image du Limousin\Questionnaire\CLIENT VALIDATION BOARDS\POUR HUBERT VISUELS REGIONS\Auvergne.jpg"/>
          <p:cNvPicPr>
            <a:picLocks noChangeAspect="1" noChangeArrowheads="1"/>
          </p:cNvPicPr>
          <p:nvPr/>
        </p:nvPicPr>
        <p:blipFill>
          <a:blip r:embed="rId5"/>
          <a:srcRect/>
          <a:stretch>
            <a:fillRect/>
          </a:stretch>
        </p:blipFill>
        <p:spPr bwMode="auto">
          <a:xfrm>
            <a:off x="4572000" y="5661025"/>
            <a:ext cx="1295400" cy="971550"/>
          </a:xfrm>
          <a:prstGeom prst="rect">
            <a:avLst/>
          </a:prstGeom>
          <a:noFill/>
          <a:ln w="9525">
            <a:noFill/>
            <a:miter lim="800000"/>
            <a:headEnd/>
            <a:tailEnd/>
          </a:ln>
        </p:spPr>
      </p:pic>
      <p:pic>
        <p:nvPicPr>
          <p:cNvPr id="73739" name="Picture 7" descr="\\vulcain\Etudes\Grande consommation\1301654 - CRT Limousin - Notoriété et image du Limousin\Questionnaire\CLIENT VALIDATION BOARDS\POUR HUBERT VISUELS REGIONS\Centre.jpg"/>
          <p:cNvPicPr>
            <a:picLocks noChangeAspect="1" noChangeArrowheads="1"/>
          </p:cNvPicPr>
          <p:nvPr/>
        </p:nvPicPr>
        <p:blipFill>
          <a:blip r:embed="rId6"/>
          <a:srcRect/>
          <a:stretch>
            <a:fillRect/>
          </a:stretch>
        </p:blipFill>
        <p:spPr bwMode="auto">
          <a:xfrm>
            <a:off x="684213" y="5661025"/>
            <a:ext cx="1295400" cy="971550"/>
          </a:xfrm>
          <a:prstGeom prst="rect">
            <a:avLst/>
          </a:prstGeom>
          <a:noFill/>
          <a:ln w="9525">
            <a:noFill/>
            <a:miter lim="800000"/>
            <a:headEnd/>
            <a:tailEnd/>
          </a:ln>
        </p:spPr>
      </p:pic>
      <p:pic>
        <p:nvPicPr>
          <p:cNvPr id="73740" name="Picture 2" descr="\\vulcain\Etudes\Grande consommation\1301654 - CRT Limousin - Notoriété et image du Limousin\Questionnaire\CLIENT VALIDATION BOARDS\POUR HUBERT VISUELS REGIONS\Limousin.jpg"/>
          <p:cNvPicPr>
            <a:picLocks noChangeAspect="1" noChangeArrowheads="1"/>
          </p:cNvPicPr>
          <p:nvPr/>
        </p:nvPicPr>
        <p:blipFill>
          <a:blip r:embed="rId7"/>
          <a:srcRect/>
          <a:stretch>
            <a:fillRect/>
          </a:stretch>
        </p:blipFill>
        <p:spPr bwMode="auto">
          <a:xfrm>
            <a:off x="1979613" y="5661025"/>
            <a:ext cx="1295400" cy="971550"/>
          </a:xfrm>
          <a:prstGeom prst="rect">
            <a:avLst/>
          </a:prstGeom>
          <a:noFill/>
          <a:ln w="9525">
            <a:noFill/>
            <a:miter lim="800000"/>
            <a:headEnd/>
            <a:tailEnd/>
          </a:ln>
        </p:spPr>
      </p:pic>
      <p:pic>
        <p:nvPicPr>
          <p:cNvPr id="73741" name="Picture 5" descr="\\vulcain\Etudes\Grande consommation\1301654 - CRT Limousin - Notoriété et image du Limousin\Questionnaire\CLIENT VALIDATION BOARDS\POUR HUBERT VISUELS REGIONS\Aquitaine.jpg"/>
          <p:cNvPicPr>
            <a:picLocks noChangeAspect="1" noChangeArrowheads="1"/>
          </p:cNvPicPr>
          <p:nvPr/>
        </p:nvPicPr>
        <p:blipFill>
          <a:blip r:embed="rId8"/>
          <a:srcRect/>
          <a:stretch>
            <a:fillRect/>
          </a:stretch>
        </p:blipFill>
        <p:spPr bwMode="auto">
          <a:xfrm>
            <a:off x="5867400" y="5661025"/>
            <a:ext cx="1296988" cy="971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932363" y="2251075"/>
            <a:ext cx="3708400" cy="10810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1" name="Rectangle 20"/>
          <p:cNvSpPr/>
          <p:nvPr/>
        </p:nvSpPr>
        <p:spPr>
          <a:xfrm>
            <a:off x="755650" y="2209800"/>
            <a:ext cx="3060700" cy="3968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Connaissance de la composition départementale du Limousin</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BBAD7429-EDAC-47B2-BB51-8603F7FC4CFD}" type="slidenum">
              <a:rPr lang="fr-FR"/>
              <a:pPr>
                <a:defRPr/>
              </a:pPr>
              <a:t>24</a:t>
            </a:fld>
            <a:endParaRPr lang="fr-FR"/>
          </a:p>
        </p:txBody>
      </p:sp>
      <p:sp>
        <p:nvSpPr>
          <p:cNvPr id="7" name="ZoneTexte 6"/>
          <p:cNvSpPr txBox="1"/>
          <p:nvPr/>
        </p:nvSpPr>
        <p:spPr>
          <a:xfrm>
            <a:off x="468313" y="6308725"/>
            <a:ext cx="8675687" cy="261938"/>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Q2Limousin</a:t>
            </a:r>
            <a:r>
              <a:rPr lang="fr-FR" sz="1100" dirty="0">
                <a:solidFill>
                  <a:schemeClr val="tx1">
                    <a:lumMod val="75000"/>
                  </a:schemeClr>
                </a:solidFill>
                <a:latin typeface="+mn-lt"/>
              </a:rPr>
              <a:t>. Selon vous, quels départements composent la région du Limousin ?</a:t>
            </a:r>
          </a:p>
        </p:txBody>
      </p:sp>
      <p:sp>
        <p:nvSpPr>
          <p:cNvPr id="8" name="Espace réservé du texte 4"/>
          <p:cNvSpPr txBox="1">
            <a:spLocks/>
          </p:cNvSpPr>
          <p:nvPr>
            <p:custDataLst>
              <p:tags r:id="rId2"/>
            </p:custDataLst>
          </p:nvPr>
        </p:nvSpPr>
        <p:spPr>
          <a:xfrm>
            <a:off x="6188496" y="1556792"/>
            <a:ext cx="1732384"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Total Limousins</a:t>
            </a:r>
            <a:endParaRPr lang="fr-FR" sz="1200" i="1" dirty="0">
              <a:solidFill>
                <a:schemeClr val="bg1"/>
              </a:solidFill>
              <a:latin typeface="+mn-lt"/>
              <a:ea typeface="ＭＳ Ｐゴシック" pitchFamily="1" charset="-128"/>
              <a:cs typeface="Arial" pitchFamily="34" charset="0"/>
            </a:endParaRPr>
          </a:p>
        </p:txBody>
      </p:sp>
      <p:sp>
        <p:nvSpPr>
          <p:cNvPr id="10" name="Espace réservé du texte 4"/>
          <p:cNvSpPr txBox="1">
            <a:spLocks/>
          </p:cNvSpPr>
          <p:nvPr>
            <p:custDataLst>
              <p:tags r:id="rId3"/>
            </p:custDataLst>
          </p:nvPr>
        </p:nvSpPr>
        <p:spPr>
          <a:xfrm>
            <a:off x="2231232" y="1556792"/>
            <a:ext cx="1732384"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Total Français</a:t>
            </a:r>
            <a:endParaRPr lang="fr-FR" sz="1200" i="1" dirty="0">
              <a:solidFill>
                <a:schemeClr val="bg1"/>
              </a:solidFill>
              <a:latin typeface="+mn-lt"/>
              <a:ea typeface="ＭＳ Ｐゴシック" pitchFamily="1" charset="-128"/>
              <a:cs typeface="Arial" pitchFamily="34" charset="0"/>
            </a:endParaRPr>
          </a:p>
        </p:txBody>
      </p:sp>
      <p:sp>
        <p:nvSpPr>
          <p:cNvPr id="11" name="ZoneTexte 10"/>
          <p:cNvSpPr txBox="1"/>
          <p:nvPr/>
        </p:nvSpPr>
        <p:spPr>
          <a:xfrm>
            <a:off x="2803525" y="1844675"/>
            <a:ext cx="1150938" cy="261938"/>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1007</a:t>
            </a:r>
          </a:p>
        </p:txBody>
      </p:sp>
      <p:sp>
        <p:nvSpPr>
          <p:cNvPr id="12" name="ZoneTexte 11"/>
          <p:cNvSpPr txBox="1"/>
          <p:nvPr/>
        </p:nvSpPr>
        <p:spPr>
          <a:xfrm>
            <a:off x="6764338" y="1844675"/>
            <a:ext cx="1152525" cy="261938"/>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297</a:t>
            </a:r>
          </a:p>
        </p:txBody>
      </p:sp>
      <p:graphicFrame>
        <p:nvGraphicFramePr>
          <p:cNvPr id="74767" name="Graphique 13"/>
          <p:cNvGraphicFramePr>
            <a:graphicFrameLocks/>
          </p:cNvGraphicFramePr>
          <p:nvPr/>
        </p:nvGraphicFramePr>
        <p:xfrm>
          <a:off x="4464050" y="2133600"/>
          <a:ext cx="4645025" cy="3959225"/>
        </p:xfrm>
        <a:graphic>
          <a:graphicData uri="http://schemas.openxmlformats.org/presentationml/2006/ole">
            <mc:AlternateContent xmlns:mc="http://schemas.openxmlformats.org/markup-compatibility/2006">
              <mc:Choice xmlns:v="urn:schemas-microsoft-com:vml" Requires="v">
                <p:oleObj spid="_x0000_s74769" r:id="rId7" imgW="4645555" imgH="3962743" progId="Excel.Chart.8">
                  <p:embed/>
                </p:oleObj>
              </mc:Choice>
              <mc:Fallback>
                <p:oleObj r:id="rId7" imgW="4645555" imgH="3962743" progId="Excel.Chart.8">
                  <p:embed/>
                  <p:pic>
                    <p:nvPicPr>
                      <p:cNvPr id="0" name="Graphique 1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64050" y="2133600"/>
                        <a:ext cx="4645025" cy="3959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4768" name="Graphique 14"/>
          <p:cNvGraphicFramePr>
            <a:graphicFrameLocks/>
          </p:cNvGraphicFramePr>
          <p:nvPr/>
        </p:nvGraphicFramePr>
        <p:xfrm>
          <a:off x="539750" y="2133600"/>
          <a:ext cx="4643438" cy="3959225"/>
        </p:xfrm>
        <a:graphic>
          <a:graphicData uri="http://schemas.openxmlformats.org/presentationml/2006/ole">
            <mc:AlternateContent xmlns:mc="http://schemas.openxmlformats.org/markup-compatibility/2006">
              <mc:Choice xmlns:v="urn:schemas-microsoft-com:vml" Requires="v">
                <p:oleObj spid="_x0000_s74770" r:id="rId9" imgW="4639458" imgH="3962743" progId="Excel.Chart.8">
                  <p:embed/>
                </p:oleObj>
              </mc:Choice>
              <mc:Fallback>
                <p:oleObj r:id="rId9" imgW="4639458" imgH="3962743" progId="Excel.Chart.8">
                  <p:embed/>
                  <p:pic>
                    <p:nvPicPr>
                      <p:cNvPr id="0" name="Graphique 1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750" y="2133600"/>
                        <a:ext cx="4643438" cy="3959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Parallélogramme 15"/>
          <p:cNvSpPr/>
          <p:nvPr/>
        </p:nvSpPr>
        <p:spPr>
          <a:xfrm>
            <a:off x="6875463" y="5229225"/>
            <a:ext cx="1800225" cy="360363"/>
          </a:xfrm>
          <a:prstGeom prst="parallelogram">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solidFill>
              <a:schemeClr val="tx1">
                <a:lumMod val="50000"/>
                <a:lumOff val="50000"/>
              </a:schemeClr>
            </a:solidFill>
          </a:ln>
        </p:spPr>
        <p:style>
          <a:lnRef idx="1">
            <a:schemeClr val="accent2"/>
          </a:lnRef>
          <a:fillRef idx="2">
            <a:schemeClr val="accent2"/>
          </a:fillRef>
          <a:effectRef idx="1">
            <a:schemeClr val="accent2"/>
          </a:effectRef>
          <a:fontRef idx="minor">
            <a:schemeClr val="dk1"/>
          </a:fontRef>
        </p:style>
        <p:txBody>
          <a:bodyPr lIns="0" rIns="0" anchor="ctr"/>
          <a:lstStyle/>
          <a:p>
            <a:pPr algn="ctr" fontAlgn="auto">
              <a:spcBef>
                <a:spcPts val="0"/>
              </a:spcBef>
              <a:spcAft>
                <a:spcPts val="0"/>
              </a:spcAft>
              <a:defRPr/>
            </a:pPr>
            <a:r>
              <a:rPr lang="fr-FR" sz="1100" b="1" i="1" dirty="0">
                <a:solidFill>
                  <a:schemeClr val="tx1">
                    <a:lumMod val="75000"/>
                  </a:schemeClr>
                </a:solidFill>
              </a:rPr>
              <a:t>Nombre moyen de départements cités : 3,0</a:t>
            </a:r>
          </a:p>
        </p:txBody>
      </p:sp>
      <p:sp>
        <p:nvSpPr>
          <p:cNvPr id="17" name="Parallélogramme 16"/>
          <p:cNvSpPr/>
          <p:nvPr/>
        </p:nvSpPr>
        <p:spPr>
          <a:xfrm>
            <a:off x="2627313" y="5229225"/>
            <a:ext cx="1800225" cy="360363"/>
          </a:xfrm>
          <a:prstGeom prst="parallelogram">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solidFill>
              <a:schemeClr val="tx1">
                <a:lumMod val="50000"/>
                <a:lumOff val="50000"/>
              </a:schemeClr>
            </a:solidFill>
          </a:ln>
        </p:spPr>
        <p:style>
          <a:lnRef idx="1">
            <a:schemeClr val="accent2"/>
          </a:lnRef>
          <a:fillRef idx="2">
            <a:schemeClr val="accent2"/>
          </a:fillRef>
          <a:effectRef idx="1">
            <a:schemeClr val="accent2"/>
          </a:effectRef>
          <a:fontRef idx="minor">
            <a:schemeClr val="dk1"/>
          </a:fontRef>
        </p:style>
        <p:txBody>
          <a:bodyPr lIns="0" rIns="0" anchor="ctr"/>
          <a:lstStyle/>
          <a:p>
            <a:pPr algn="ctr" fontAlgn="auto">
              <a:spcBef>
                <a:spcPts val="0"/>
              </a:spcBef>
              <a:spcAft>
                <a:spcPts val="0"/>
              </a:spcAft>
              <a:defRPr/>
            </a:pPr>
            <a:r>
              <a:rPr lang="fr-FR" sz="1100" b="1" i="1" dirty="0">
                <a:solidFill>
                  <a:schemeClr val="tx1">
                    <a:lumMod val="75000"/>
                  </a:schemeClr>
                </a:solidFill>
              </a:rPr>
              <a:t>Nombre moyen de départements cités : 1,8</a:t>
            </a:r>
          </a:p>
        </p:txBody>
      </p:sp>
      <p:sp>
        <p:nvSpPr>
          <p:cNvPr id="18" name="Espace réservé du texte 4"/>
          <p:cNvSpPr txBox="1">
            <a:spLocks/>
          </p:cNvSpPr>
          <p:nvPr>
            <p:custDataLst>
              <p:tags r:id="rId4"/>
            </p:custDataLst>
          </p:nvPr>
        </p:nvSpPr>
        <p:spPr>
          <a:xfrm>
            <a:off x="7524328" y="6093296"/>
            <a:ext cx="1368152" cy="306467"/>
          </a:xfrm>
          <a:prstGeom prst="roundRect">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Totale</a:t>
            </a:r>
            <a:endParaRPr lang="fr-FR" sz="1200" i="1" dirty="0">
              <a:solidFill>
                <a:srgbClr val="000000"/>
              </a:solidFill>
              <a:latin typeface="+mn-lt"/>
              <a:ea typeface="ＭＳ Ｐゴシック" pitchFamily="1" charset="-128"/>
              <a:cs typeface="Arial" pitchFamily="34" charset="0"/>
            </a:endParaRPr>
          </a:p>
        </p:txBody>
      </p:sp>
      <p:pic>
        <p:nvPicPr>
          <p:cNvPr id="22" name="Image 21" descr="region Limousin.jpg"/>
          <p:cNvPicPr>
            <a:picLocks noChangeAspect="1"/>
          </p:cNvPicPr>
          <p:nvPr/>
        </p:nvPicPr>
        <p:blipFill>
          <a:blip r:embed="rId11"/>
          <a:stretch>
            <a:fillRect/>
          </a:stretch>
        </p:blipFill>
        <p:spPr>
          <a:xfrm>
            <a:off x="539750" y="2205038"/>
            <a:ext cx="306388" cy="406400"/>
          </a:xfrm>
          <a:prstGeom prst="rect">
            <a:avLst/>
          </a:prstGeom>
          <a:ln>
            <a:solidFill>
              <a:schemeClr val="tx1">
                <a:lumMod val="50000"/>
              </a:schemeClr>
            </a:solidFill>
          </a:ln>
        </p:spPr>
      </p:pic>
      <p:pic>
        <p:nvPicPr>
          <p:cNvPr id="24" name="Image 23" descr="region Limousin.jpg"/>
          <p:cNvPicPr>
            <a:picLocks noChangeAspect="1"/>
          </p:cNvPicPr>
          <p:nvPr/>
        </p:nvPicPr>
        <p:blipFill>
          <a:blip r:embed="rId11"/>
          <a:stretch>
            <a:fillRect/>
          </a:stretch>
        </p:blipFill>
        <p:spPr>
          <a:xfrm>
            <a:off x="4787900" y="2565400"/>
            <a:ext cx="307975" cy="406400"/>
          </a:xfrm>
          <a:prstGeom prst="rect">
            <a:avLst/>
          </a:prstGeom>
          <a:ln>
            <a:solidFill>
              <a:schemeClr val="tx1">
                <a:lumMod val="50000"/>
              </a:schemeClr>
            </a:solidFill>
          </a:ln>
        </p:spPr>
      </p:pic>
      <p:pic>
        <p:nvPicPr>
          <p:cNvPr id="74776" name="Image 24" descr="region Limousin.jpg"/>
          <p:cNvPicPr>
            <a:picLocks noChangeAspect="1"/>
          </p:cNvPicPr>
          <p:nvPr/>
        </p:nvPicPr>
        <p:blipFill>
          <a:blip r:embed="rId12"/>
          <a:srcRect/>
          <a:stretch>
            <a:fillRect/>
          </a:stretch>
        </p:blipFill>
        <p:spPr bwMode="auto">
          <a:xfrm>
            <a:off x="8172450" y="765175"/>
            <a:ext cx="641350" cy="847725"/>
          </a:xfrm>
          <a:prstGeom prst="rect">
            <a:avLst/>
          </a:prstGeom>
          <a:noFill/>
          <a:ln w="9525">
            <a:noFill/>
            <a:miter lim="800000"/>
            <a:headEnd/>
            <a:tailEnd/>
          </a:ln>
        </p:spPr>
      </p:pic>
      <p:sp>
        <p:nvSpPr>
          <p:cNvPr id="30" name="Ellipse 29"/>
          <p:cNvSpPr/>
          <p:nvPr/>
        </p:nvSpPr>
        <p:spPr>
          <a:xfrm>
            <a:off x="8101013" y="2276475"/>
            <a:ext cx="358775"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1" name="Ellipse 30"/>
          <p:cNvSpPr/>
          <p:nvPr/>
        </p:nvSpPr>
        <p:spPr>
          <a:xfrm>
            <a:off x="8101013" y="2636838"/>
            <a:ext cx="358775"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2" name="Ellipse 31"/>
          <p:cNvSpPr/>
          <p:nvPr/>
        </p:nvSpPr>
        <p:spPr>
          <a:xfrm>
            <a:off x="8101013" y="2997200"/>
            <a:ext cx="358775"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3" name="Ellipse 32"/>
          <p:cNvSpPr/>
          <p:nvPr/>
        </p:nvSpPr>
        <p:spPr>
          <a:xfrm>
            <a:off x="6084888" y="3429000"/>
            <a:ext cx="358775" cy="28733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4" name="Ellipse 33"/>
          <p:cNvSpPr/>
          <p:nvPr/>
        </p:nvSpPr>
        <p:spPr>
          <a:xfrm>
            <a:off x="6084888" y="4149725"/>
            <a:ext cx="358775" cy="28733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grpSp>
        <p:nvGrpSpPr>
          <p:cNvPr id="74782" name="Groupe 34"/>
          <p:cNvGrpSpPr>
            <a:grpSpLocks/>
          </p:cNvGrpSpPr>
          <p:nvPr/>
        </p:nvGrpSpPr>
        <p:grpSpPr bwMode="auto">
          <a:xfrm>
            <a:off x="3995738" y="6507163"/>
            <a:ext cx="2808287" cy="368300"/>
            <a:chOff x="3996061" y="6444192"/>
            <a:chExt cx="2808187" cy="369332"/>
          </a:xfrm>
        </p:grpSpPr>
        <p:sp>
          <p:nvSpPr>
            <p:cNvPr id="36" name="Ellipse 35"/>
            <p:cNvSpPr/>
            <p:nvPr/>
          </p:nvSpPr>
          <p:spPr>
            <a:xfrm>
              <a:off x="3996061" y="6496726"/>
              <a:ext cx="360349" cy="28814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7" name="Ellipse 36"/>
            <p:cNvSpPr/>
            <p:nvPr/>
          </p:nvSpPr>
          <p:spPr>
            <a:xfrm>
              <a:off x="4148456" y="6525381"/>
              <a:ext cx="360349" cy="288143"/>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8" name="ZoneTexte 37"/>
            <p:cNvSpPr txBox="1"/>
            <p:nvPr/>
          </p:nvSpPr>
          <p:spPr>
            <a:xfrm>
              <a:off x="4664374" y="6444192"/>
              <a:ext cx="2139874"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la sous-cible et les Français</a:t>
              </a:r>
            </a:p>
          </p:txBody>
        </p:sp>
      </p:grpSp>
      <p:sp>
        <p:nvSpPr>
          <p:cNvPr id="29" name="Ellipse 28"/>
          <p:cNvSpPr/>
          <p:nvPr/>
        </p:nvSpPr>
        <p:spPr>
          <a:xfrm>
            <a:off x="8172450" y="5300663"/>
            <a:ext cx="360363"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9" name="ZoneTexte 38"/>
          <p:cNvSpPr txBox="1"/>
          <p:nvPr/>
        </p:nvSpPr>
        <p:spPr>
          <a:xfrm>
            <a:off x="2843213" y="3327400"/>
            <a:ext cx="1728787" cy="461963"/>
          </a:xfrm>
          <a:prstGeom prst="rect">
            <a:avLst/>
          </a:prstGeom>
          <a:solidFill>
            <a:schemeClr val="accent1">
              <a:lumMod val="20000"/>
              <a:lumOff val="80000"/>
            </a:schemeClr>
          </a:solidFill>
          <a:ln>
            <a:solidFill>
              <a:schemeClr val="tx1"/>
            </a:solidFill>
          </a:ln>
        </p:spPr>
        <p:txBody>
          <a:bodyPr>
            <a:spAutoFit/>
          </a:bodyPr>
          <a:lstStyle/>
          <a:p>
            <a:pPr fontAlgn="auto">
              <a:spcBef>
                <a:spcPts val="0"/>
              </a:spcBef>
              <a:spcAft>
                <a:spcPts val="0"/>
              </a:spcAft>
              <a:buClr>
                <a:schemeClr val="bg2">
                  <a:lumMod val="75000"/>
                </a:schemeClr>
              </a:buClr>
              <a:defRPr/>
            </a:pPr>
            <a:r>
              <a:rPr lang="fr-FR" sz="1200" dirty="0">
                <a:solidFill>
                  <a:schemeClr val="tx1">
                    <a:lumMod val="50000"/>
                  </a:schemeClr>
                </a:solidFill>
                <a:latin typeface="+mn-lt"/>
              </a:rPr>
              <a:t>Citent exactement les 3 départements : 22%</a:t>
            </a:r>
          </a:p>
        </p:txBody>
      </p:sp>
      <p:sp>
        <p:nvSpPr>
          <p:cNvPr id="40" name="ZoneTexte 39"/>
          <p:cNvSpPr txBox="1"/>
          <p:nvPr/>
        </p:nvSpPr>
        <p:spPr>
          <a:xfrm>
            <a:off x="2843213" y="3933825"/>
            <a:ext cx="1728787" cy="460375"/>
          </a:xfrm>
          <a:prstGeom prst="rect">
            <a:avLst/>
          </a:prstGeom>
          <a:solidFill>
            <a:schemeClr val="bg1">
              <a:lumMod val="95000"/>
            </a:schemeClr>
          </a:solidFill>
          <a:ln>
            <a:solidFill>
              <a:schemeClr val="tx1"/>
            </a:solidFill>
          </a:ln>
        </p:spPr>
        <p:txBody>
          <a:bodyPr>
            <a:spAutoFit/>
          </a:bodyPr>
          <a:lstStyle/>
          <a:p>
            <a:pPr fontAlgn="auto">
              <a:spcBef>
                <a:spcPts val="0"/>
              </a:spcBef>
              <a:spcAft>
                <a:spcPts val="0"/>
              </a:spcAft>
              <a:buClr>
                <a:schemeClr val="bg2">
                  <a:lumMod val="75000"/>
                </a:schemeClr>
              </a:buClr>
              <a:defRPr/>
            </a:pPr>
            <a:r>
              <a:rPr lang="fr-FR" sz="1200" dirty="0">
                <a:solidFill>
                  <a:schemeClr val="tx1">
                    <a:lumMod val="50000"/>
                  </a:schemeClr>
                </a:solidFill>
                <a:latin typeface="+mn-lt"/>
              </a:rPr>
              <a:t>Ne citent aucun des 3 départements : 48%</a:t>
            </a:r>
          </a:p>
        </p:txBody>
      </p:sp>
      <p:sp>
        <p:nvSpPr>
          <p:cNvPr id="41" name="ZoneTexte 40"/>
          <p:cNvSpPr txBox="1"/>
          <p:nvPr/>
        </p:nvSpPr>
        <p:spPr>
          <a:xfrm>
            <a:off x="7308850" y="3830638"/>
            <a:ext cx="1727200" cy="461962"/>
          </a:xfrm>
          <a:prstGeom prst="rect">
            <a:avLst/>
          </a:prstGeom>
          <a:solidFill>
            <a:schemeClr val="accent1">
              <a:lumMod val="20000"/>
              <a:lumOff val="80000"/>
            </a:schemeClr>
          </a:solidFill>
          <a:ln>
            <a:solidFill>
              <a:schemeClr val="tx1"/>
            </a:solidFill>
          </a:ln>
        </p:spPr>
        <p:txBody>
          <a:bodyPr>
            <a:spAutoFit/>
          </a:bodyPr>
          <a:lstStyle/>
          <a:p>
            <a:pPr fontAlgn="auto">
              <a:spcBef>
                <a:spcPts val="0"/>
              </a:spcBef>
              <a:spcAft>
                <a:spcPts val="0"/>
              </a:spcAft>
              <a:buClr>
                <a:schemeClr val="bg2">
                  <a:lumMod val="75000"/>
                </a:schemeClr>
              </a:buClr>
              <a:defRPr/>
            </a:pPr>
            <a:r>
              <a:rPr lang="fr-FR" sz="1200" dirty="0">
                <a:solidFill>
                  <a:schemeClr val="tx1">
                    <a:lumMod val="50000"/>
                  </a:schemeClr>
                </a:solidFill>
                <a:latin typeface="+mn-lt"/>
              </a:rPr>
              <a:t>Citent exactement les 3 départements : 89%</a:t>
            </a:r>
          </a:p>
        </p:txBody>
      </p:sp>
      <p:sp>
        <p:nvSpPr>
          <p:cNvPr id="42" name="ZoneTexte 41"/>
          <p:cNvSpPr txBox="1"/>
          <p:nvPr/>
        </p:nvSpPr>
        <p:spPr>
          <a:xfrm>
            <a:off x="7308850" y="4479925"/>
            <a:ext cx="1727200" cy="461963"/>
          </a:xfrm>
          <a:prstGeom prst="rect">
            <a:avLst/>
          </a:prstGeom>
          <a:solidFill>
            <a:schemeClr val="bg1">
              <a:lumMod val="95000"/>
            </a:schemeClr>
          </a:solidFill>
          <a:ln>
            <a:solidFill>
              <a:schemeClr val="tx1"/>
            </a:solidFill>
          </a:ln>
        </p:spPr>
        <p:txBody>
          <a:bodyPr>
            <a:spAutoFit/>
          </a:bodyPr>
          <a:lstStyle/>
          <a:p>
            <a:pPr fontAlgn="auto">
              <a:spcBef>
                <a:spcPts val="0"/>
              </a:spcBef>
              <a:spcAft>
                <a:spcPts val="0"/>
              </a:spcAft>
              <a:buClr>
                <a:schemeClr val="bg2">
                  <a:lumMod val="75000"/>
                </a:schemeClr>
              </a:buClr>
              <a:defRPr/>
            </a:pPr>
            <a:r>
              <a:rPr lang="fr-FR" sz="1200" dirty="0">
                <a:solidFill>
                  <a:schemeClr val="tx1">
                    <a:lumMod val="50000"/>
                  </a:schemeClr>
                </a:solidFill>
                <a:latin typeface="+mn-lt"/>
              </a:rPr>
              <a:t>Ne citent aucun des 3 départements : 1%</a:t>
            </a:r>
          </a:p>
        </p:txBody>
      </p:sp>
      <p:sp>
        <p:nvSpPr>
          <p:cNvPr id="43" name="Ellipse 42"/>
          <p:cNvSpPr/>
          <p:nvPr/>
        </p:nvSpPr>
        <p:spPr>
          <a:xfrm>
            <a:off x="8316913" y="4622800"/>
            <a:ext cx="358775" cy="288925"/>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4" name="Ellipse 43"/>
          <p:cNvSpPr/>
          <p:nvPr/>
        </p:nvSpPr>
        <p:spPr>
          <a:xfrm>
            <a:off x="8316913" y="4048125"/>
            <a:ext cx="358775"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pic>
        <p:nvPicPr>
          <p:cNvPr id="45" name="Image 44" descr="region Limousin.jpg"/>
          <p:cNvPicPr>
            <a:picLocks noChangeAspect="1"/>
          </p:cNvPicPr>
          <p:nvPr/>
        </p:nvPicPr>
        <p:blipFill>
          <a:blip r:embed="rId11"/>
          <a:stretch>
            <a:fillRect/>
          </a:stretch>
        </p:blipFill>
        <p:spPr>
          <a:xfrm>
            <a:off x="2700338" y="3255963"/>
            <a:ext cx="204787" cy="269875"/>
          </a:xfrm>
          <a:prstGeom prst="rect">
            <a:avLst/>
          </a:prstGeom>
          <a:ln>
            <a:solidFill>
              <a:schemeClr val="tx1">
                <a:lumMod val="50000"/>
              </a:schemeClr>
            </a:solidFill>
          </a:ln>
        </p:spPr>
      </p:pic>
      <p:pic>
        <p:nvPicPr>
          <p:cNvPr id="46" name="Image 45" descr="region Limousin.jpg"/>
          <p:cNvPicPr>
            <a:picLocks noChangeAspect="1"/>
          </p:cNvPicPr>
          <p:nvPr/>
        </p:nvPicPr>
        <p:blipFill>
          <a:blip r:embed="rId11"/>
          <a:stretch>
            <a:fillRect/>
          </a:stretch>
        </p:blipFill>
        <p:spPr>
          <a:xfrm>
            <a:off x="7164388" y="3759200"/>
            <a:ext cx="204787" cy="271463"/>
          </a:xfrm>
          <a:prstGeom prst="rect">
            <a:avLst/>
          </a:prstGeom>
          <a:ln>
            <a:solidFill>
              <a:schemeClr val="tx1">
                <a:lumMod val="50000"/>
              </a:schemeClr>
            </a:solid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3" descr="\\vulcain\Etudes\Grande consommation\1301654 - CRT Limousin - Notoriété et image du Limousin\Questionnaire\CLIENT VALIDATION BOARDS\POUR HUBERT VISUELS REGIONS\Midi-Pyrenees.jpg"/>
          <p:cNvPicPr>
            <a:picLocks noChangeAspect="1" noChangeArrowheads="1"/>
          </p:cNvPicPr>
          <p:nvPr/>
        </p:nvPicPr>
        <p:blipFill>
          <a:blip r:embed="rId3"/>
          <a:srcRect/>
          <a:stretch>
            <a:fillRect/>
          </a:stretch>
        </p:blipFill>
        <p:spPr bwMode="auto">
          <a:xfrm>
            <a:off x="6061075" y="1376363"/>
            <a:ext cx="3119438" cy="2339975"/>
          </a:xfrm>
          <a:prstGeom prst="rect">
            <a:avLst/>
          </a:prstGeom>
          <a:noFill/>
          <a:ln w="9525">
            <a:noFill/>
            <a:miter lim="800000"/>
            <a:headEnd/>
            <a:tailEnd/>
          </a:ln>
        </p:spPr>
      </p:pic>
      <p:pic>
        <p:nvPicPr>
          <p:cNvPr id="75778" name="Picture 4" descr="\\vulcain\Etudes\Grande consommation\1301654 - CRT Limousin - Notoriété et image du Limousin\Questionnaire\CLIENT VALIDATION BOARDS\POUR HUBERT VISUELS REGIONS\Poitou-Charentes.jpg"/>
          <p:cNvPicPr>
            <a:picLocks noChangeAspect="1" noChangeArrowheads="1"/>
          </p:cNvPicPr>
          <p:nvPr/>
        </p:nvPicPr>
        <p:blipFill>
          <a:blip r:embed="rId4"/>
          <a:srcRect/>
          <a:stretch>
            <a:fillRect/>
          </a:stretch>
        </p:blipFill>
        <p:spPr bwMode="auto">
          <a:xfrm>
            <a:off x="6061075" y="3897313"/>
            <a:ext cx="3119438" cy="2339975"/>
          </a:xfrm>
          <a:prstGeom prst="rect">
            <a:avLst/>
          </a:prstGeom>
          <a:noFill/>
          <a:ln w="9525">
            <a:noFill/>
            <a:miter lim="800000"/>
            <a:headEnd/>
            <a:tailEnd/>
          </a:ln>
        </p:spPr>
      </p:pic>
      <p:sp>
        <p:nvSpPr>
          <p:cNvPr id="75779" name="Espace réservé du numéro de diapositive 2"/>
          <p:cNvSpPr>
            <a:spLocks noGrp="1"/>
          </p:cNvSpPr>
          <p:nvPr>
            <p:ph type="sldNum" sz="quarter" idx="32"/>
          </p:nvPr>
        </p:nvSpPr>
        <p:spPr>
          <a:noFill/>
          <a:ln>
            <a:miter lim="800000"/>
            <a:headEnd/>
            <a:tailEnd/>
          </a:ln>
        </p:spPr>
        <p:txBody>
          <a:bodyPr wrap="square" numCol="1" compatLnSpc="1">
            <a:prstTxWarp prst="textNoShape">
              <a:avLst/>
            </a:prstTxWarp>
          </a:bodyPr>
          <a:lstStyle/>
          <a:p>
            <a:pPr fontAlgn="base">
              <a:spcBef>
                <a:spcPct val="0"/>
              </a:spcBef>
              <a:spcAft>
                <a:spcPct val="0"/>
              </a:spcAft>
            </a:pPr>
            <a:r>
              <a:rPr lang="fr-FR"/>
              <a:t>- </a:t>
            </a:r>
            <a:fld id="{AD361857-E081-4DFC-A3D4-856DBD88FA91}" type="slidenum">
              <a:rPr lang="fr-FR"/>
              <a:pPr fontAlgn="base">
                <a:spcBef>
                  <a:spcPct val="0"/>
                </a:spcBef>
                <a:spcAft>
                  <a:spcPct val="0"/>
                </a:spcAft>
              </a:pPr>
              <a:t>25</a:t>
            </a:fld>
            <a:r>
              <a:rPr lang="fr-FR"/>
              <a:t> -</a:t>
            </a:r>
          </a:p>
        </p:txBody>
      </p:sp>
      <p:sp>
        <p:nvSpPr>
          <p:cNvPr id="2" name="Titre 1"/>
          <p:cNvSpPr>
            <a:spLocks noGrp="1"/>
          </p:cNvSpPr>
          <p:nvPr>
            <p:ph type="title"/>
          </p:nvPr>
        </p:nvSpPr>
        <p:sp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effectLst>
            <a:softEdge rad="127000"/>
          </a:effectLst>
        </p:spPr>
        <p:txBody>
          <a:bodyPr rtlCol="0">
            <a:normAutofit/>
          </a:bodyPr>
          <a:lstStyle/>
          <a:p>
            <a:pPr algn="ctr" fontAlgn="auto">
              <a:spcAft>
                <a:spcPts val="0"/>
              </a:spcAft>
              <a:defRPr/>
            </a:pPr>
            <a:r>
              <a:rPr lang="fr-FR" dirty="0" smtClean="0">
                <a:solidFill>
                  <a:schemeClr val="tx2"/>
                </a:solidFill>
              </a:rPr>
              <a:t>Descriptifs des régions présentés aux interviewés</a:t>
            </a:r>
            <a:endParaRPr lang="fr-FR" dirty="0">
              <a:solidFill>
                <a:schemeClr val="tx2"/>
              </a:solidFill>
            </a:endParaRPr>
          </a:p>
        </p:txBody>
      </p:sp>
      <p:pic>
        <p:nvPicPr>
          <p:cNvPr id="75783" name="Picture 6" descr="\\vulcain\Etudes\Grande consommation\1301654 - CRT Limousin - Notoriété et image du Limousin\Questionnaire\CLIENT VALIDATION BOARDS\POUR HUBERT VISUELS REGIONS\Auvergne.jpg"/>
          <p:cNvPicPr>
            <a:picLocks noChangeAspect="1" noChangeArrowheads="1"/>
          </p:cNvPicPr>
          <p:nvPr/>
        </p:nvPicPr>
        <p:blipFill>
          <a:blip r:embed="rId5"/>
          <a:srcRect/>
          <a:stretch>
            <a:fillRect/>
          </a:stretch>
        </p:blipFill>
        <p:spPr bwMode="auto">
          <a:xfrm>
            <a:off x="0" y="3897313"/>
            <a:ext cx="3119438" cy="2339975"/>
          </a:xfrm>
          <a:prstGeom prst="rect">
            <a:avLst/>
          </a:prstGeom>
          <a:noFill/>
          <a:ln w="9525">
            <a:noFill/>
            <a:miter lim="800000"/>
            <a:headEnd/>
            <a:tailEnd/>
          </a:ln>
        </p:spPr>
      </p:pic>
      <p:pic>
        <p:nvPicPr>
          <p:cNvPr id="75784" name="Picture 7" descr="\\vulcain\Etudes\Grande consommation\1301654 - CRT Limousin - Notoriété et image du Limousin\Questionnaire\CLIENT VALIDATION BOARDS\POUR HUBERT VISUELS REGIONS\Centre.jpg"/>
          <p:cNvPicPr>
            <a:picLocks noChangeAspect="1" noChangeArrowheads="1"/>
          </p:cNvPicPr>
          <p:nvPr/>
        </p:nvPicPr>
        <p:blipFill>
          <a:blip r:embed="rId6"/>
          <a:srcRect/>
          <a:stretch>
            <a:fillRect/>
          </a:stretch>
        </p:blipFill>
        <p:spPr bwMode="auto">
          <a:xfrm>
            <a:off x="0" y="1376363"/>
            <a:ext cx="3119438" cy="2339975"/>
          </a:xfrm>
          <a:prstGeom prst="rect">
            <a:avLst/>
          </a:prstGeom>
          <a:noFill/>
          <a:ln w="9525">
            <a:noFill/>
            <a:miter lim="800000"/>
            <a:headEnd/>
            <a:tailEnd/>
          </a:ln>
        </p:spPr>
      </p:pic>
      <p:pic>
        <p:nvPicPr>
          <p:cNvPr id="75785" name="Picture 2" descr="\\vulcain\Etudes\Grande consommation\1301654 - CRT Limousin - Notoriété et image du Limousin\Questionnaire\CLIENT VALIDATION BOARDS\POUR HUBERT VISUELS REGIONS\Limousin.jpg"/>
          <p:cNvPicPr>
            <a:picLocks noChangeAspect="1" noChangeArrowheads="1"/>
          </p:cNvPicPr>
          <p:nvPr/>
        </p:nvPicPr>
        <p:blipFill>
          <a:blip r:embed="rId7"/>
          <a:srcRect/>
          <a:stretch>
            <a:fillRect/>
          </a:stretch>
        </p:blipFill>
        <p:spPr bwMode="auto">
          <a:xfrm>
            <a:off x="3059113" y="1376363"/>
            <a:ext cx="3121025" cy="2339975"/>
          </a:xfrm>
          <a:prstGeom prst="rect">
            <a:avLst/>
          </a:prstGeom>
          <a:noFill/>
          <a:ln w="28575">
            <a:solidFill>
              <a:srgbClr val="00B0F0"/>
            </a:solidFill>
            <a:miter lim="800000"/>
            <a:headEnd/>
            <a:tailEnd/>
          </a:ln>
        </p:spPr>
      </p:pic>
      <p:pic>
        <p:nvPicPr>
          <p:cNvPr id="75786" name="Picture 5" descr="\\vulcain\Etudes\Grande consommation\1301654 - CRT Limousin - Notoriété et image du Limousin\Questionnaire\CLIENT VALIDATION BOARDS\POUR HUBERT VISUELS REGIONS\Aquitaine.jpg"/>
          <p:cNvPicPr>
            <a:picLocks noChangeAspect="1" noChangeArrowheads="1"/>
          </p:cNvPicPr>
          <p:nvPr/>
        </p:nvPicPr>
        <p:blipFill>
          <a:blip r:embed="rId8"/>
          <a:srcRect/>
          <a:stretch>
            <a:fillRect/>
          </a:stretch>
        </p:blipFill>
        <p:spPr bwMode="auto">
          <a:xfrm>
            <a:off x="3059113" y="3897313"/>
            <a:ext cx="3121025" cy="2339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468313" y="5300663"/>
            <a:ext cx="8315325" cy="50482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pic>
        <p:nvPicPr>
          <p:cNvPr id="30" name="Image 29" descr="region Limousin.jpg"/>
          <p:cNvPicPr>
            <a:picLocks noChangeAspect="1"/>
          </p:cNvPicPr>
          <p:nvPr/>
        </p:nvPicPr>
        <p:blipFill>
          <a:blip r:embed="rId8"/>
          <a:stretch>
            <a:fillRect/>
          </a:stretch>
        </p:blipFill>
        <p:spPr>
          <a:xfrm>
            <a:off x="160338" y="5349875"/>
            <a:ext cx="307975" cy="406400"/>
          </a:xfrm>
          <a:prstGeom prst="rect">
            <a:avLst/>
          </a:prstGeom>
          <a:ln>
            <a:solidFill>
              <a:schemeClr val="tx1">
                <a:lumMod val="50000"/>
              </a:schemeClr>
            </a:solidFill>
          </a:ln>
        </p:spPr>
      </p:pic>
      <p:graphicFrame>
        <p:nvGraphicFramePr>
          <p:cNvPr id="76803" name="Graphique 24"/>
          <p:cNvGraphicFramePr>
            <a:graphicFrameLocks/>
          </p:cNvGraphicFramePr>
          <p:nvPr/>
        </p:nvGraphicFramePr>
        <p:xfrm>
          <a:off x="107950" y="1844675"/>
          <a:ext cx="4645025" cy="4032250"/>
        </p:xfrm>
        <a:graphic>
          <a:graphicData uri="http://schemas.openxmlformats.org/presentationml/2006/ole">
            <mc:AlternateContent xmlns:mc="http://schemas.openxmlformats.org/markup-compatibility/2006">
              <mc:Choice xmlns:v="urn:schemas-microsoft-com:vml" Requires="v">
                <p:oleObj spid="_x0000_s76824" r:id="rId9" imgW="4645555" imgH="4029805" progId="Excel.Chart.8">
                  <p:embed/>
                </p:oleObj>
              </mc:Choice>
              <mc:Fallback>
                <p:oleObj r:id="rId9" imgW="4645555" imgH="4029805" progId="Excel.Chart.8">
                  <p:embed/>
                  <p:pic>
                    <p:nvPicPr>
                      <p:cNvPr id="0" name="Graphique 2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950" y="1844675"/>
                        <a:ext cx="4645025" cy="4032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Niveau de connaissance</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6D71DCBD-69D6-43C1-BF27-7A2D5BF7C945}" type="slidenum">
              <a:rPr lang="fr-FR"/>
              <a:pPr>
                <a:defRPr/>
              </a:pPr>
              <a:t>26</a:t>
            </a:fld>
            <a:endParaRPr lang="fr-FR"/>
          </a:p>
        </p:txBody>
      </p:sp>
      <p:sp>
        <p:nvSpPr>
          <p:cNvPr id="7" name="ZoneTexte 6"/>
          <p:cNvSpPr txBox="1"/>
          <p:nvPr/>
        </p:nvSpPr>
        <p:spPr>
          <a:xfrm>
            <a:off x="468313" y="6165850"/>
            <a:ext cx="8675687" cy="430213"/>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Q3reg</a:t>
            </a:r>
            <a:r>
              <a:rPr lang="fr-FR" sz="1100" dirty="0">
                <a:solidFill>
                  <a:schemeClr val="tx1">
                    <a:lumMod val="75000"/>
                  </a:schemeClr>
                </a:solidFill>
                <a:latin typeface="+mn-lt"/>
              </a:rPr>
              <a:t>. Voici maintenant une courte présentation de différentes régions de France. Pour chacune des régions présentées, veuillez confirmer si vous la connaissez ou non ?</a:t>
            </a:r>
          </a:p>
        </p:txBody>
      </p:sp>
      <p:graphicFrame>
        <p:nvGraphicFramePr>
          <p:cNvPr id="76808" name="Graphique 9"/>
          <p:cNvGraphicFramePr>
            <a:graphicFrameLocks/>
          </p:cNvGraphicFramePr>
          <p:nvPr/>
        </p:nvGraphicFramePr>
        <p:xfrm>
          <a:off x="3779838" y="1844675"/>
          <a:ext cx="3313112" cy="4032250"/>
        </p:xfrm>
        <a:graphic>
          <a:graphicData uri="http://schemas.openxmlformats.org/presentationml/2006/ole">
            <mc:AlternateContent xmlns:mc="http://schemas.openxmlformats.org/markup-compatibility/2006">
              <mc:Choice xmlns:v="urn:schemas-microsoft-com:vml" Requires="v">
                <p:oleObj spid="_x0000_s76825" r:id="rId11" imgW="3310415" imgH="4029805" progId="Excel.Chart.8">
                  <p:embed/>
                </p:oleObj>
              </mc:Choice>
              <mc:Fallback>
                <p:oleObj r:id="rId11" imgW="3310415" imgH="4029805" progId="Excel.Chart.8">
                  <p:embed/>
                  <p:pic>
                    <p:nvPicPr>
                      <p:cNvPr id="0" name="Graphique 9"/>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79838" y="1844675"/>
                        <a:ext cx="3313112" cy="4032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à coins arrondis 10"/>
          <p:cNvSpPr/>
          <p:nvPr/>
        </p:nvSpPr>
        <p:spPr>
          <a:xfrm>
            <a:off x="5219700" y="2060575"/>
            <a:ext cx="936625" cy="288925"/>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rgbClr val="00B050"/>
                </a:solidFill>
              </a:rPr>
              <a:t>ST Connaît</a:t>
            </a:r>
          </a:p>
        </p:txBody>
      </p:sp>
      <p:grpSp>
        <p:nvGrpSpPr>
          <p:cNvPr id="76810" name="Groupe 17"/>
          <p:cNvGrpSpPr>
            <a:grpSpLocks/>
          </p:cNvGrpSpPr>
          <p:nvPr/>
        </p:nvGrpSpPr>
        <p:grpSpPr bwMode="auto">
          <a:xfrm>
            <a:off x="2843213" y="1268413"/>
            <a:ext cx="6121400" cy="261937"/>
            <a:chOff x="1691680" y="1367190"/>
            <a:chExt cx="6120680" cy="261610"/>
          </a:xfrm>
        </p:grpSpPr>
        <p:sp>
          <p:nvSpPr>
            <p:cNvPr id="13" name="Rectangle 12"/>
            <p:cNvSpPr/>
            <p:nvPr/>
          </p:nvSpPr>
          <p:spPr>
            <a:xfrm>
              <a:off x="1691680" y="1462321"/>
              <a:ext cx="144445" cy="7134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4" name="Rectangle 13"/>
            <p:cNvSpPr/>
            <p:nvPr/>
          </p:nvSpPr>
          <p:spPr>
            <a:xfrm>
              <a:off x="2699623" y="1462321"/>
              <a:ext cx="144446" cy="7134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5" name="Rectangle 14"/>
            <p:cNvSpPr/>
            <p:nvPr/>
          </p:nvSpPr>
          <p:spPr>
            <a:xfrm>
              <a:off x="3780584" y="1462321"/>
              <a:ext cx="142858" cy="7134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6" name="Rectangle 15"/>
            <p:cNvSpPr/>
            <p:nvPr/>
          </p:nvSpPr>
          <p:spPr>
            <a:xfrm>
              <a:off x="4715511" y="1462321"/>
              <a:ext cx="144446" cy="713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7" name="ZoneTexte 16"/>
            <p:cNvSpPr txBox="1"/>
            <p:nvPr/>
          </p:nvSpPr>
          <p:spPr>
            <a:xfrm>
              <a:off x="1763109" y="1367190"/>
              <a:ext cx="6049251" cy="261610"/>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Pas du tout           Pas tellement          Assez bien          </a:t>
              </a:r>
              <a:r>
                <a:rPr lang="fr-FR" sz="1100" b="1" dirty="0" err="1">
                  <a:solidFill>
                    <a:schemeClr val="tx1">
                      <a:lumMod val="75000"/>
                    </a:schemeClr>
                  </a:solidFill>
                  <a:latin typeface="+mn-lt"/>
                </a:rPr>
                <a:t>Bien</a:t>
              </a:r>
              <a:endParaRPr lang="fr-FR" sz="1100" dirty="0">
                <a:solidFill>
                  <a:schemeClr val="tx1">
                    <a:lumMod val="75000"/>
                  </a:schemeClr>
                </a:solidFill>
                <a:latin typeface="+mn-lt"/>
              </a:endParaRPr>
            </a:p>
          </p:txBody>
        </p:sp>
      </p:grpSp>
      <p:sp>
        <p:nvSpPr>
          <p:cNvPr id="19" name="Espace réservé du texte 4"/>
          <p:cNvSpPr txBox="1">
            <a:spLocks/>
          </p:cNvSpPr>
          <p:nvPr>
            <p:custDataLst>
              <p:tags r:id="rId2"/>
            </p:custDataLst>
          </p:nvPr>
        </p:nvSpPr>
        <p:spPr>
          <a:xfrm>
            <a:off x="7668344" y="5858837"/>
            <a:ext cx="1368152" cy="306467"/>
          </a:xfrm>
          <a:prstGeom prst="roundRect">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Totale </a:t>
            </a:r>
            <a:endParaRPr lang="fr-FR" sz="1200" i="1" dirty="0">
              <a:solidFill>
                <a:srgbClr val="000000"/>
              </a:solidFill>
              <a:latin typeface="+mn-lt"/>
              <a:ea typeface="ＭＳ Ｐゴシック" pitchFamily="1" charset="-128"/>
              <a:cs typeface="Arial" pitchFamily="34" charset="0"/>
            </a:endParaRPr>
          </a:p>
        </p:txBody>
      </p:sp>
      <p:sp>
        <p:nvSpPr>
          <p:cNvPr id="20" name="Espace réservé du texte 4"/>
          <p:cNvSpPr txBox="1">
            <a:spLocks/>
          </p:cNvSpPr>
          <p:nvPr>
            <p:custDataLst>
              <p:tags r:id="rId3"/>
            </p:custDataLst>
          </p:nvPr>
        </p:nvSpPr>
        <p:spPr>
          <a:xfrm>
            <a:off x="4279776" y="1556792"/>
            <a:ext cx="1732384"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Total Limousins</a:t>
            </a:r>
            <a:endParaRPr lang="fr-FR" sz="1200" i="1" dirty="0">
              <a:solidFill>
                <a:schemeClr val="bg1"/>
              </a:solidFill>
              <a:latin typeface="+mn-lt"/>
              <a:ea typeface="ＭＳ Ｐゴシック" pitchFamily="1" charset="-128"/>
              <a:cs typeface="Arial" pitchFamily="34" charset="0"/>
            </a:endParaRPr>
          </a:p>
        </p:txBody>
      </p:sp>
      <p:sp>
        <p:nvSpPr>
          <p:cNvPr id="21" name="Espace réservé du texte 4"/>
          <p:cNvSpPr txBox="1">
            <a:spLocks/>
          </p:cNvSpPr>
          <p:nvPr>
            <p:custDataLst>
              <p:tags r:id="rId4"/>
            </p:custDataLst>
          </p:nvPr>
        </p:nvSpPr>
        <p:spPr>
          <a:xfrm>
            <a:off x="1691680" y="1556792"/>
            <a:ext cx="1732384"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Total Français</a:t>
            </a:r>
            <a:endParaRPr lang="fr-FR" sz="1200" i="1" dirty="0">
              <a:solidFill>
                <a:schemeClr val="bg1"/>
              </a:solidFill>
              <a:latin typeface="+mn-lt"/>
              <a:ea typeface="ＭＳ Ｐゴシック" pitchFamily="1" charset="-128"/>
              <a:cs typeface="Arial" pitchFamily="34" charset="0"/>
            </a:endParaRPr>
          </a:p>
        </p:txBody>
      </p:sp>
      <p:sp>
        <p:nvSpPr>
          <p:cNvPr id="22" name="ZoneTexte 21"/>
          <p:cNvSpPr txBox="1"/>
          <p:nvPr/>
        </p:nvSpPr>
        <p:spPr>
          <a:xfrm>
            <a:off x="2263775" y="1844675"/>
            <a:ext cx="1152525" cy="261938"/>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1007</a:t>
            </a:r>
          </a:p>
        </p:txBody>
      </p:sp>
      <p:sp>
        <p:nvSpPr>
          <p:cNvPr id="23" name="ZoneTexte 22"/>
          <p:cNvSpPr txBox="1"/>
          <p:nvPr/>
        </p:nvSpPr>
        <p:spPr>
          <a:xfrm>
            <a:off x="4856163" y="1844675"/>
            <a:ext cx="1152525" cy="261938"/>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297</a:t>
            </a:r>
          </a:p>
        </p:txBody>
      </p:sp>
      <p:sp>
        <p:nvSpPr>
          <p:cNvPr id="24" name="Rectangle à coins arrondis 23"/>
          <p:cNvSpPr/>
          <p:nvPr/>
        </p:nvSpPr>
        <p:spPr>
          <a:xfrm>
            <a:off x="2700338" y="2060575"/>
            <a:ext cx="935037" cy="288925"/>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rgbClr val="00B050"/>
                </a:solidFill>
              </a:rPr>
              <a:t>ST Connaît</a:t>
            </a:r>
          </a:p>
        </p:txBody>
      </p:sp>
      <p:graphicFrame>
        <p:nvGraphicFramePr>
          <p:cNvPr id="76823" name="Graphique 32"/>
          <p:cNvGraphicFramePr>
            <a:graphicFrameLocks/>
          </p:cNvGraphicFramePr>
          <p:nvPr/>
        </p:nvGraphicFramePr>
        <p:xfrm>
          <a:off x="6732588" y="1844675"/>
          <a:ext cx="3311525" cy="4032250"/>
        </p:xfrm>
        <a:graphic>
          <a:graphicData uri="http://schemas.openxmlformats.org/presentationml/2006/ole">
            <mc:AlternateContent xmlns:mc="http://schemas.openxmlformats.org/markup-compatibility/2006">
              <mc:Choice xmlns:v="urn:schemas-microsoft-com:vml" Requires="v">
                <p:oleObj spid="_x0000_s76826" r:id="rId13" imgW="3316511" imgH="4029805" progId="Excel.Chart.8">
                  <p:embed/>
                </p:oleObj>
              </mc:Choice>
              <mc:Fallback>
                <p:oleObj r:id="rId13" imgW="3316511" imgH="4029805" progId="Excel.Chart.8">
                  <p:embed/>
                  <p:pic>
                    <p:nvPicPr>
                      <p:cNvPr id="0" name="Graphique 3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32588" y="1844675"/>
                        <a:ext cx="3311525" cy="4032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Rectangle à coins arrondis 33"/>
          <p:cNvSpPr/>
          <p:nvPr/>
        </p:nvSpPr>
        <p:spPr>
          <a:xfrm>
            <a:off x="8172450" y="2060575"/>
            <a:ext cx="936625" cy="288925"/>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rgbClr val="00B050"/>
                </a:solidFill>
              </a:rPr>
              <a:t>ST Connaît</a:t>
            </a:r>
          </a:p>
        </p:txBody>
      </p:sp>
      <p:sp>
        <p:nvSpPr>
          <p:cNvPr id="35" name="Espace réservé du texte 4"/>
          <p:cNvSpPr txBox="1">
            <a:spLocks/>
          </p:cNvSpPr>
          <p:nvPr>
            <p:custDataLst>
              <p:tags r:id="rId5"/>
            </p:custDataLst>
          </p:nvPr>
        </p:nvSpPr>
        <p:spPr>
          <a:xfrm>
            <a:off x="6948264" y="1556792"/>
            <a:ext cx="1732384" cy="323984"/>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Total Familles</a:t>
            </a:r>
            <a:endParaRPr lang="fr-FR" sz="1200" i="1" dirty="0">
              <a:solidFill>
                <a:schemeClr val="bg1"/>
              </a:solidFill>
              <a:latin typeface="+mn-lt"/>
              <a:ea typeface="ＭＳ Ｐゴシック" pitchFamily="1" charset="-128"/>
              <a:cs typeface="Arial" pitchFamily="34" charset="0"/>
            </a:endParaRPr>
          </a:p>
        </p:txBody>
      </p:sp>
      <p:sp>
        <p:nvSpPr>
          <p:cNvPr id="36" name="ZoneTexte 35"/>
          <p:cNvSpPr txBox="1"/>
          <p:nvPr/>
        </p:nvSpPr>
        <p:spPr>
          <a:xfrm>
            <a:off x="7527925" y="1844675"/>
            <a:ext cx="1152525" cy="261938"/>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327</a:t>
            </a:r>
          </a:p>
        </p:txBody>
      </p:sp>
      <p:grpSp>
        <p:nvGrpSpPr>
          <p:cNvPr id="76829" name="Groupe 30"/>
          <p:cNvGrpSpPr>
            <a:grpSpLocks/>
          </p:cNvGrpSpPr>
          <p:nvPr/>
        </p:nvGrpSpPr>
        <p:grpSpPr bwMode="auto">
          <a:xfrm>
            <a:off x="3995738" y="6507163"/>
            <a:ext cx="2808287" cy="368300"/>
            <a:chOff x="3996061" y="6444192"/>
            <a:chExt cx="2808187" cy="369332"/>
          </a:xfrm>
        </p:grpSpPr>
        <p:sp>
          <p:nvSpPr>
            <p:cNvPr id="32" name="Ellipse 31"/>
            <p:cNvSpPr/>
            <p:nvPr/>
          </p:nvSpPr>
          <p:spPr>
            <a:xfrm>
              <a:off x="3996061" y="6496726"/>
              <a:ext cx="360349" cy="28814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7" name="Ellipse 36"/>
            <p:cNvSpPr/>
            <p:nvPr/>
          </p:nvSpPr>
          <p:spPr>
            <a:xfrm>
              <a:off x="4148456" y="6525381"/>
              <a:ext cx="360349" cy="288143"/>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8" name="ZoneTexte 37"/>
            <p:cNvSpPr txBox="1"/>
            <p:nvPr/>
          </p:nvSpPr>
          <p:spPr>
            <a:xfrm>
              <a:off x="4664374" y="6444192"/>
              <a:ext cx="2139874"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la sous-cible et les Français</a:t>
              </a:r>
            </a:p>
          </p:txBody>
        </p:sp>
      </p:grpSp>
      <p:sp>
        <p:nvSpPr>
          <p:cNvPr id="39" name="Ellipse 38"/>
          <p:cNvSpPr/>
          <p:nvPr/>
        </p:nvSpPr>
        <p:spPr>
          <a:xfrm>
            <a:off x="5724525" y="2997200"/>
            <a:ext cx="360363"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0" name="Ellipse 39"/>
          <p:cNvSpPr/>
          <p:nvPr/>
        </p:nvSpPr>
        <p:spPr>
          <a:xfrm>
            <a:off x="5795963" y="3573463"/>
            <a:ext cx="360362"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1" name="Ellipse 40"/>
          <p:cNvSpPr/>
          <p:nvPr/>
        </p:nvSpPr>
        <p:spPr>
          <a:xfrm>
            <a:off x="5795963" y="4221163"/>
            <a:ext cx="360362"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2" name="Ellipse 41"/>
          <p:cNvSpPr/>
          <p:nvPr/>
        </p:nvSpPr>
        <p:spPr>
          <a:xfrm>
            <a:off x="5435600" y="4797425"/>
            <a:ext cx="360363"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3" name="Ellipse 42"/>
          <p:cNvSpPr/>
          <p:nvPr/>
        </p:nvSpPr>
        <p:spPr>
          <a:xfrm>
            <a:off x="6227763" y="5445125"/>
            <a:ext cx="360362"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4" name="Ellipse 43"/>
          <p:cNvSpPr/>
          <p:nvPr/>
        </p:nvSpPr>
        <p:spPr>
          <a:xfrm>
            <a:off x="5435600" y="5445125"/>
            <a:ext cx="360363" cy="287338"/>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5" name="Ellipse 44"/>
          <p:cNvSpPr/>
          <p:nvPr/>
        </p:nvSpPr>
        <p:spPr>
          <a:xfrm>
            <a:off x="5435600" y="4221163"/>
            <a:ext cx="360363" cy="287337"/>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6" name="Ellipse 45"/>
          <p:cNvSpPr/>
          <p:nvPr/>
        </p:nvSpPr>
        <p:spPr>
          <a:xfrm>
            <a:off x="5435600" y="3573463"/>
            <a:ext cx="360363" cy="287337"/>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7" name="Ellipse 46"/>
          <p:cNvSpPr/>
          <p:nvPr/>
        </p:nvSpPr>
        <p:spPr>
          <a:xfrm>
            <a:off x="5003800" y="2997200"/>
            <a:ext cx="360363"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8" name="Ellipse 47"/>
          <p:cNvSpPr/>
          <p:nvPr/>
        </p:nvSpPr>
        <p:spPr>
          <a:xfrm>
            <a:off x="5003800" y="3573463"/>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9" name="Ellipse 48"/>
          <p:cNvSpPr/>
          <p:nvPr/>
        </p:nvSpPr>
        <p:spPr>
          <a:xfrm>
            <a:off x="5003800" y="4221163"/>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0" name="Ellipse 49"/>
          <p:cNvSpPr/>
          <p:nvPr/>
        </p:nvSpPr>
        <p:spPr>
          <a:xfrm>
            <a:off x="4932363" y="4797425"/>
            <a:ext cx="360362"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1" name="Ellipse 50"/>
          <p:cNvSpPr/>
          <p:nvPr/>
        </p:nvSpPr>
        <p:spPr>
          <a:xfrm>
            <a:off x="4067175" y="2997200"/>
            <a:ext cx="360363" cy="28733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2" name="Ellipse 51"/>
          <p:cNvSpPr/>
          <p:nvPr/>
        </p:nvSpPr>
        <p:spPr>
          <a:xfrm>
            <a:off x="4140200" y="3573463"/>
            <a:ext cx="360363" cy="287337"/>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3" name="Ellipse 52"/>
          <p:cNvSpPr/>
          <p:nvPr/>
        </p:nvSpPr>
        <p:spPr>
          <a:xfrm>
            <a:off x="4140200" y="4221163"/>
            <a:ext cx="360363" cy="287337"/>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4" name="Ellipse 53"/>
          <p:cNvSpPr/>
          <p:nvPr/>
        </p:nvSpPr>
        <p:spPr>
          <a:xfrm>
            <a:off x="3851275" y="4797425"/>
            <a:ext cx="360363" cy="28733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5" name="Ellipse 54"/>
          <p:cNvSpPr/>
          <p:nvPr/>
        </p:nvSpPr>
        <p:spPr>
          <a:xfrm>
            <a:off x="4500563" y="5373688"/>
            <a:ext cx="358775" cy="287337"/>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6" name="Ellipse 55"/>
          <p:cNvSpPr/>
          <p:nvPr/>
        </p:nvSpPr>
        <p:spPr>
          <a:xfrm>
            <a:off x="4500563" y="2997200"/>
            <a:ext cx="358775" cy="28733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7" name="Ellipse 56"/>
          <p:cNvSpPr/>
          <p:nvPr/>
        </p:nvSpPr>
        <p:spPr>
          <a:xfrm>
            <a:off x="4500563" y="3573463"/>
            <a:ext cx="358775" cy="287337"/>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8" name="Ellipse 57"/>
          <p:cNvSpPr/>
          <p:nvPr/>
        </p:nvSpPr>
        <p:spPr>
          <a:xfrm>
            <a:off x="4500563" y="4221163"/>
            <a:ext cx="358775" cy="287337"/>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9" name="Ellipse 58"/>
          <p:cNvSpPr/>
          <p:nvPr/>
        </p:nvSpPr>
        <p:spPr>
          <a:xfrm>
            <a:off x="7019925" y="2420938"/>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0" name="Ellipse 59"/>
          <p:cNvSpPr/>
          <p:nvPr/>
        </p:nvSpPr>
        <p:spPr>
          <a:xfrm>
            <a:off x="6875463" y="4797425"/>
            <a:ext cx="360362"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1" name="Ellipse 60"/>
          <p:cNvSpPr/>
          <p:nvPr/>
        </p:nvSpPr>
        <p:spPr>
          <a:xfrm>
            <a:off x="6804025" y="5445125"/>
            <a:ext cx="360363"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Niveau de connaissance</a:t>
            </a:r>
            <a:br>
              <a:rPr lang="fr-FR" dirty="0" smtClean="0"/>
            </a:br>
            <a:r>
              <a:rPr lang="fr-FR" sz="2000" i="1" dirty="0" smtClean="0"/>
              <a:t>Tris selon la notoriété globale des régions</a:t>
            </a:r>
            <a:endParaRPr lang="fr-FR" sz="20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E2560175-A229-4CBD-A45D-7A4F53C26B51}" type="slidenum">
              <a:rPr lang="fr-FR"/>
              <a:pPr>
                <a:defRPr/>
              </a:pPr>
              <a:t>27</a:t>
            </a:fld>
            <a:endParaRPr lang="fr-FR"/>
          </a:p>
        </p:txBody>
      </p:sp>
      <p:sp>
        <p:nvSpPr>
          <p:cNvPr id="7" name="ZoneTexte 6"/>
          <p:cNvSpPr txBox="1"/>
          <p:nvPr/>
        </p:nvSpPr>
        <p:spPr>
          <a:xfrm>
            <a:off x="468313" y="6165850"/>
            <a:ext cx="8675687" cy="430213"/>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Q3reg</a:t>
            </a:r>
            <a:r>
              <a:rPr lang="fr-FR" sz="1100" dirty="0">
                <a:solidFill>
                  <a:schemeClr val="tx1">
                    <a:lumMod val="75000"/>
                  </a:schemeClr>
                </a:solidFill>
                <a:latin typeface="+mn-lt"/>
              </a:rPr>
              <a:t>. Voici maintenant une courte présentation de différentes régions de France. Pour chacune des régions présentées, veuillez confirmer si vous la connaissez ou non ?</a:t>
            </a:r>
          </a:p>
        </p:txBody>
      </p:sp>
      <p:graphicFrame>
        <p:nvGraphicFramePr>
          <p:cNvPr id="62" name="Tableau 61"/>
          <p:cNvGraphicFramePr>
            <a:graphicFrameLocks noGrp="1"/>
          </p:cNvGraphicFramePr>
          <p:nvPr/>
        </p:nvGraphicFramePr>
        <p:xfrm>
          <a:off x="971550" y="2420938"/>
          <a:ext cx="7129463" cy="1214437"/>
        </p:xfrm>
        <a:graphic>
          <a:graphicData uri="http://schemas.openxmlformats.org/drawingml/2006/table">
            <a:tbl>
              <a:tblPr/>
              <a:tblGrid>
                <a:gridCol w="1944216"/>
                <a:gridCol w="864096"/>
                <a:gridCol w="864096"/>
                <a:gridCol w="864096"/>
                <a:gridCol w="864096"/>
                <a:gridCol w="864096"/>
                <a:gridCol w="864096"/>
              </a:tblGrid>
              <a:tr h="267781">
                <a:tc rowSpan="2">
                  <a:txBody>
                    <a:bodyPr/>
                    <a:lstStyle/>
                    <a:p>
                      <a:pPr algn="l" fontAlgn="ctr"/>
                      <a:endParaRPr lang="fr-FR" sz="900" b="0" i="0" u="none" strike="noStrike" dirty="0">
                        <a:solidFill>
                          <a:srgbClr val="000000"/>
                        </a:solidFill>
                        <a:latin typeface="+mn-lt"/>
                      </a:endParaRPr>
                    </a:p>
                  </a:txBody>
                  <a:tcPr marL="5553" marR="5553" marT="5553"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6">
                  <a:txBody>
                    <a:bodyPr/>
                    <a:lstStyle/>
                    <a:p>
                      <a:pPr algn="ctr" fontAlgn="ctr"/>
                      <a:r>
                        <a:rPr lang="fr-FR" sz="900" b="1" i="0" u="none" strike="noStrike" dirty="0">
                          <a:solidFill>
                            <a:srgbClr val="FFFFFF"/>
                          </a:solidFill>
                          <a:latin typeface="+mn-lt"/>
                        </a:rPr>
                        <a:t>Notoriété globale des </a:t>
                      </a:r>
                      <a:r>
                        <a:rPr lang="fr-FR" sz="900" b="1" i="0" u="none" strike="noStrike" dirty="0" smtClean="0">
                          <a:solidFill>
                            <a:srgbClr val="FFFFFF"/>
                          </a:solidFill>
                          <a:latin typeface="+mn-lt"/>
                        </a:rPr>
                        <a:t>régions</a:t>
                      </a:r>
                      <a:endParaRPr lang="fr-FR" sz="900" b="1" i="0" u="none" strike="noStrike" dirty="0">
                        <a:solidFill>
                          <a:srgbClr val="FFFFFF"/>
                        </a:solidFill>
                        <a:latin typeface="+mn-lt"/>
                      </a:endParaRP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CE4"/>
                    </a:solidFill>
                  </a:tcPr>
                </a:tc>
                <a:tc hMerge="1">
                  <a:txBody>
                    <a:bodyPr/>
                    <a:lstStyle/>
                    <a:p>
                      <a:pPr algn="ctr" fontAlgn="ctr"/>
                      <a:endParaRPr lang="fr-FR" sz="1000" b="1" i="0" u="none" strike="noStrike" dirty="0">
                        <a:solidFill>
                          <a:srgbClr val="FFFFFF"/>
                        </a:solidFill>
                        <a:latin typeface="Calibri"/>
                      </a:endParaRPr>
                    </a:p>
                  </a:txBody>
                  <a:tcPr marL="5553" marR="5553" marT="5553"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1000" b="1" i="0" u="none" strike="noStrike" dirty="0">
                        <a:solidFill>
                          <a:srgbClr val="FFFFFF"/>
                        </a:solidFill>
                        <a:latin typeface="Calibri"/>
                      </a:endParaRPr>
                    </a:p>
                  </a:txBody>
                  <a:tcPr marL="5553" marR="5553" marT="5553"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1000" b="1" i="0" u="none" strike="noStrike" dirty="0">
                        <a:solidFill>
                          <a:srgbClr val="FFFFFF"/>
                        </a:solidFill>
                        <a:latin typeface="Calibri"/>
                      </a:endParaRPr>
                    </a:p>
                  </a:txBody>
                  <a:tcPr marL="5553" marR="5553" marT="5553"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1000" b="1" i="0" u="none" strike="noStrike" dirty="0">
                        <a:solidFill>
                          <a:srgbClr val="FFFFFF"/>
                        </a:solidFill>
                        <a:latin typeface="Calibri"/>
                      </a:endParaRPr>
                    </a:p>
                  </a:txBody>
                  <a:tcPr marL="5553" marR="5553" marT="5553"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1000" b="1" i="0" u="none" strike="noStrike" dirty="0">
                        <a:solidFill>
                          <a:srgbClr val="FFFFFF"/>
                        </a:solidFill>
                        <a:latin typeface="Calibri"/>
                      </a:endParaRPr>
                    </a:p>
                  </a:txBody>
                  <a:tcPr marL="5553" marR="5553" marT="5553"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r>
              <a:tr h="267781">
                <a:tc vMerge="1">
                  <a:txBody>
                    <a:bodyPr/>
                    <a:lstStyle/>
                    <a:p>
                      <a:pPr algn="l" fontAlgn="ctr"/>
                      <a:endParaRPr lang="fr-FR" sz="1000" b="0" i="0" u="none" strike="noStrike" dirty="0">
                        <a:solidFill>
                          <a:srgbClr val="000000"/>
                        </a:solidFill>
                        <a:latin typeface="Calibri"/>
                      </a:endParaRP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1" i="0" u="none" strike="noStrike" dirty="0">
                          <a:solidFill>
                            <a:srgbClr val="FFFFFF"/>
                          </a:solidFill>
                          <a:latin typeface="+mn-lt"/>
                        </a:rPr>
                        <a:t>Limousin</a:t>
                      </a: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CE4"/>
                    </a:solidFill>
                  </a:tcPr>
                </a:tc>
                <a:tc>
                  <a:txBody>
                    <a:bodyPr/>
                    <a:lstStyle/>
                    <a:p>
                      <a:pPr algn="ctr" fontAlgn="ctr"/>
                      <a:r>
                        <a:rPr lang="fr-FR" sz="900" b="1" i="0" u="none" strike="noStrike" dirty="0">
                          <a:solidFill>
                            <a:srgbClr val="FFFFFF"/>
                          </a:solidFill>
                          <a:latin typeface="+mn-lt"/>
                        </a:rPr>
                        <a:t>Aquitaine</a:t>
                      </a: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CE4"/>
                    </a:solidFill>
                  </a:tcPr>
                </a:tc>
                <a:tc>
                  <a:txBody>
                    <a:bodyPr/>
                    <a:lstStyle/>
                    <a:p>
                      <a:pPr algn="ctr" fontAlgn="ctr"/>
                      <a:r>
                        <a:rPr lang="fr-FR" sz="900" b="1" i="0" u="none" strike="noStrike">
                          <a:solidFill>
                            <a:srgbClr val="FFFFFF"/>
                          </a:solidFill>
                          <a:latin typeface="+mn-lt"/>
                        </a:rPr>
                        <a:t>Auvergne</a:t>
                      </a: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CE4"/>
                    </a:solidFill>
                  </a:tcPr>
                </a:tc>
                <a:tc>
                  <a:txBody>
                    <a:bodyPr/>
                    <a:lstStyle/>
                    <a:p>
                      <a:pPr algn="ctr" fontAlgn="ctr"/>
                      <a:r>
                        <a:rPr lang="fr-FR" sz="900" b="1" i="0" u="none" strike="noStrike">
                          <a:solidFill>
                            <a:srgbClr val="FFFFFF"/>
                          </a:solidFill>
                          <a:latin typeface="+mn-lt"/>
                        </a:rPr>
                        <a:t>Poitou-Charentes</a:t>
                      </a: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CE4"/>
                    </a:solidFill>
                  </a:tcPr>
                </a:tc>
                <a:tc>
                  <a:txBody>
                    <a:bodyPr/>
                    <a:lstStyle/>
                    <a:p>
                      <a:pPr algn="ctr" fontAlgn="ctr"/>
                      <a:r>
                        <a:rPr lang="fr-FR" sz="900" b="1" i="0" u="none" strike="noStrike">
                          <a:solidFill>
                            <a:srgbClr val="FFFFFF"/>
                          </a:solidFill>
                          <a:latin typeface="+mn-lt"/>
                        </a:rPr>
                        <a:t>Centre</a:t>
                      </a: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CE4"/>
                    </a:solidFill>
                  </a:tcPr>
                </a:tc>
                <a:tc>
                  <a:txBody>
                    <a:bodyPr/>
                    <a:lstStyle/>
                    <a:p>
                      <a:pPr algn="ctr" fontAlgn="ctr"/>
                      <a:r>
                        <a:rPr lang="fr-FR" sz="900" b="1" i="0" u="none" strike="noStrike" dirty="0">
                          <a:solidFill>
                            <a:srgbClr val="FFFFFF"/>
                          </a:solidFill>
                          <a:latin typeface="+mn-lt"/>
                        </a:rPr>
                        <a:t>Midi-Pyrénées</a:t>
                      </a: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CE4"/>
                    </a:solidFill>
                  </a:tcPr>
                </a:tc>
              </a:tr>
              <a:tr h="112510">
                <a:tc>
                  <a:txBody>
                    <a:bodyPr/>
                    <a:lstStyle/>
                    <a:p>
                      <a:pPr algn="r" fontAlgn="ctr"/>
                      <a:r>
                        <a:rPr lang="fr-FR" sz="900" b="0" i="0" u="none" strike="noStrike" dirty="0">
                          <a:solidFill>
                            <a:srgbClr val="000000"/>
                          </a:solidFill>
                          <a:latin typeface="+mn-lt"/>
                        </a:rPr>
                        <a:t>Base</a:t>
                      </a: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a:txBody>
                    <a:bodyPr/>
                    <a:lstStyle/>
                    <a:p>
                      <a:pPr algn="ctr" fontAlgn="ctr"/>
                      <a:r>
                        <a:rPr lang="fr-FR" sz="900" b="0" i="1" u="none" strike="noStrike" dirty="0">
                          <a:solidFill>
                            <a:srgbClr val="000000"/>
                          </a:solidFill>
                          <a:latin typeface="+mn-lt"/>
                        </a:rPr>
                        <a:t>662</a:t>
                      </a: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C8C8"/>
                    </a:solidFill>
                  </a:tcPr>
                </a:tc>
                <a:tc>
                  <a:txBody>
                    <a:bodyPr/>
                    <a:lstStyle/>
                    <a:p>
                      <a:pPr algn="ctr" fontAlgn="ctr"/>
                      <a:r>
                        <a:rPr lang="fr-FR" sz="900" b="0" i="1" u="none" strike="noStrike" dirty="0">
                          <a:solidFill>
                            <a:srgbClr val="000000"/>
                          </a:solidFill>
                          <a:latin typeface="+mn-lt"/>
                        </a:rPr>
                        <a:t>760</a:t>
                      </a: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C8C8"/>
                    </a:solidFill>
                  </a:tcPr>
                </a:tc>
                <a:tc>
                  <a:txBody>
                    <a:bodyPr/>
                    <a:lstStyle/>
                    <a:p>
                      <a:pPr algn="ctr" fontAlgn="ctr"/>
                      <a:r>
                        <a:rPr lang="fr-FR" sz="900" b="0" i="1" u="none" strike="noStrike" dirty="0">
                          <a:solidFill>
                            <a:srgbClr val="000000"/>
                          </a:solidFill>
                          <a:latin typeface="+mn-lt"/>
                        </a:rPr>
                        <a:t>763</a:t>
                      </a: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714</a:t>
                      </a: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710</a:t>
                      </a: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781</a:t>
                      </a: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C8C8"/>
                    </a:solidFill>
                  </a:tcPr>
                </a:tc>
              </a:tr>
              <a:tr h="267781">
                <a:tc>
                  <a:txBody>
                    <a:bodyPr/>
                    <a:lstStyle/>
                    <a:p>
                      <a:pPr algn="l" fontAlgn="ctr"/>
                      <a:r>
                        <a:rPr lang="fr-FR" sz="900" b="0" i="0" u="none" strike="noStrike" dirty="0" smtClean="0">
                          <a:solidFill>
                            <a:schemeClr val="tx2"/>
                          </a:solidFill>
                          <a:latin typeface="+mn-lt"/>
                        </a:rPr>
                        <a:t>Connais la région (bien + assez bien</a:t>
                      </a:r>
                      <a:r>
                        <a:rPr lang="fr-FR" sz="900" b="0" i="0" u="none" strike="noStrike" baseline="0" dirty="0" smtClean="0">
                          <a:solidFill>
                            <a:schemeClr val="tx2"/>
                          </a:solidFill>
                          <a:latin typeface="+mn-lt"/>
                        </a:rPr>
                        <a:t>)</a:t>
                      </a:r>
                      <a:endParaRPr lang="fr-FR" sz="900" b="0" i="0" u="none" strike="noStrike" dirty="0">
                        <a:solidFill>
                          <a:schemeClr val="tx2"/>
                        </a:solidFill>
                        <a:latin typeface="+mn-lt"/>
                      </a:endParaRP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smtClean="0">
                          <a:solidFill>
                            <a:srgbClr val="000000"/>
                          </a:solidFill>
                          <a:latin typeface="+mn-lt"/>
                        </a:rPr>
                        <a:t>34%</a:t>
                      </a: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900" b="0" i="0" u="none" strike="noStrike" dirty="0" smtClean="0">
                          <a:solidFill>
                            <a:srgbClr val="000000"/>
                          </a:solidFill>
                          <a:latin typeface="+mn-lt"/>
                        </a:rPr>
                        <a:t>52%</a:t>
                      </a:r>
                      <a:endParaRPr lang="fr-FR" sz="900" b="0" i="0" u="none" strike="noStrike" dirty="0">
                        <a:solidFill>
                          <a:srgbClr val="000000"/>
                        </a:solidFill>
                        <a:latin typeface="+mn-lt"/>
                      </a:endParaRP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900" b="0" i="0" u="none" strike="noStrike" dirty="0" smtClean="0">
                          <a:solidFill>
                            <a:srgbClr val="000000"/>
                          </a:solidFill>
                          <a:latin typeface="+mn-lt"/>
                        </a:rPr>
                        <a:t>47%</a:t>
                      </a:r>
                      <a:endParaRPr lang="fr-FR" sz="900" b="0" i="0" u="none" strike="noStrike" dirty="0">
                        <a:solidFill>
                          <a:srgbClr val="000000"/>
                        </a:solidFill>
                        <a:latin typeface="+mn-lt"/>
                      </a:endParaRP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900" b="0" i="0" u="none" strike="noStrike" dirty="0" smtClean="0">
                          <a:solidFill>
                            <a:srgbClr val="000000"/>
                          </a:solidFill>
                          <a:latin typeface="+mn-lt"/>
                        </a:rPr>
                        <a:t>48%</a:t>
                      </a:r>
                      <a:endParaRPr lang="fr-FR" sz="900" b="0" i="0" u="none" strike="noStrike" dirty="0">
                        <a:solidFill>
                          <a:srgbClr val="000000"/>
                        </a:solidFill>
                        <a:latin typeface="+mn-lt"/>
                      </a:endParaRP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900" b="0" i="0" u="none" strike="noStrike" dirty="0" smtClean="0">
                          <a:solidFill>
                            <a:srgbClr val="000000"/>
                          </a:solidFill>
                          <a:latin typeface="+mn-lt"/>
                        </a:rPr>
                        <a:t>41%</a:t>
                      </a:r>
                      <a:endParaRPr lang="fr-FR" sz="900" b="0" i="0" u="none" strike="noStrike" dirty="0">
                        <a:solidFill>
                          <a:srgbClr val="000000"/>
                        </a:solidFill>
                        <a:latin typeface="+mn-lt"/>
                      </a:endParaRP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900" b="0" i="0" u="none" strike="noStrike" dirty="0" smtClean="0">
                          <a:solidFill>
                            <a:srgbClr val="000000"/>
                          </a:solidFill>
                          <a:latin typeface="+mn-lt"/>
                        </a:rPr>
                        <a:t>52%</a:t>
                      </a:r>
                      <a:endParaRPr lang="fr-FR" sz="900" b="0" i="0" u="none" strike="noStrike" dirty="0">
                        <a:solidFill>
                          <a:srgbClr val="000000"/>
                        </a:solidFill>
                        <a:latin typeface="+mn-lt"/>
                      </a:endParaRP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7781">
                <a:tc>
                  <a:txBody>
                    <a:bodyPr/>
                    <a:lstStyle/>
                    <a:p>
                      <a:pPr algn="l" fontAlgn="ctr"/>
                      <a:r>
                        <a:rPr lang="fr-FR" sz="900" b="0" i="0" u="none" strike="noStrike" dirty="0" smtClean="0">
                          <a:solidFill>
                            <a:schemeClr val="tx2"/>
                          </a:solidFill>
                          <a:latin typeface="+mn-lt"/>
                        </a:rPr>
                        <a:t>Connais la région (bien</a:t>
                      </a:r>
                      <a:r>
                        <a:rPr lang="fr-FR" sz="900" b="0" i="0" u="none" strike="noStrike" baseline="0" dirty="0" smtClean="0">
                          <a:solidFill>
                            <a:schemeClr val="tx2"/>
                          </a:solidFill>
                          <a:latin typeface="+mn-lt"/>
                        </a:rPr>
                        <a:t>)</a:t>
                      </a:r>
                      <a:endParaRPr lang="fr-FR" sz="900" b="0" i="0" u="none" strike="noStrike" dirty="0">
                        <a:solidFill>
                          <a:schemeClr val="tx2"/>
                        </a:solidFill>
                        <a:latin typeface="+mn-lt"/>
                      </a:endParaRP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smtClean="0">
                          <a:solidFill>
                            <a:srgbClr val="000000"/>
                          </a:solidFill>
                          <a:latin typeface="+mn-lt"/>
                        </a:rPr>
                        <a:t>10%</a:t>
                      </a:r>
                      <a:endParaRPr lang="fr-FR" sz="900" b="0" i="0" u="none" strike="noStrike" dirty="0">
                        <a:solidFill>
                          <a:srgbClr val="000000"/>
                        </a:solidFill>
                        <a:latin typeface="+mn-lt"/>
                      </a:endParaRP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900" b="0" i="0" u="none" strike="noStrike" dirty="0">
                          <a:solidFill>
                            <a:srgbClr val="000000"/>
                          </a:solidFill>
                          <a:latin typeface="+mn-lt"/>
                        </a:rPr>
                        <a:t>17%</a:t>
                      </a: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900" b="0" i="0" u="none" strike="noStrike" dirty="0" smtClean="0">
                          <a:solidFill>
                            <a:srgbClr val="000000"/>
                          </a:solidFill>
                          <a:latin typeface="+mn-lt"/>
                        </a:rPr>
                        <a:t>15%</a:t>
                      </a:r>
                      <a:endParaRPr lang="fr-FR" sz="900" b="0" i="0" u="none" strike="noStrike" dirty="0">
                        <a:solidFill>
                          <a:srgbClr val="000000"/>
                        </a:solidFill>
                        <a:latin typeface="+mn-lt"/>
                      </a:endParaRP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900" b="0" i="0" u="none" strike="noStrike" dirty="0" smtClean="0">
                          <a:solidFill>
                            <a:srgbClr val="000000"/>
                          </a:solidFill>
                          <a:latin typeface="+mn-lt"/>
                        </a:rPr>
                        <a:t>13%</a:t>
                      </a:r>
                      <a:endParaRPr lang="fr-FR" sz="900" b="0" i="0" u="none" strike="noStrike" dirty="0">
                        <a:solidFill>
                          <a:srgbClr val="000000"/>
                        </a:solidFill>
                        <a:latin typeface="+mn-lt"/>
                      </a:endParaRP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900" b="0" i="0" u="none" strike="noStrike" dirty="0" smtClean="0">
                          <a:solidFill>
                            <a:srgbClr val="000000"/>
                          </a:solidFill>
                          <a:latin typeface="+mn-lt"/>
                        </a:rPr>
                        <a:t>13%</a:t>
                      </a:r>
                      <a:endParaRPr lang="fr-FR" sz="900" b="0" i="0" u="none" strike="noStrike" dirty="0">
                        <a:solidFill>
                          <a:srgbClr val="000000"/>
                        </a:solidFill>
                        <a:latin typeface="+mn-lt"/>
                      </a:endParaRP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900" b="0" i="0" u="none" strike="noStrike" dirty="0" smtClean="0">
                          <a:solidFill>
                            <a:srgbClr val="000000"/>
                          </a:solidFill>
                          <a:latin typeface="+mn-lt"/>
                        </a:rPr>
                        <a:t>14%</a:t>
                      </a:r>
                      <a:endParaRPr lang="fr-FR" sz="900" b="0" i="0" u="none" strike="noStrike" dirty="0">
                        <a:solidFill>
                          <a:srgbClr val="000000"/>
                        </a:solidFill>
                        <a:latin typeface="+mn-lt"/>
                      </a:endParaRPr>
                    </a:p>
                  </a:txBody>
                  <a:tcPr marL="5553" marR="5553" marT="55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9" name="Image 8" descr="region Limousin.jpg"/>
          <p:cNvPicPr>
            <a:picLocks noChangeAspect="1"/>
          </p:cNvPicPr>
          <p:nvPr/>
        </p:nvPicPr>
        <p:blipFill>
          <a:blip r:embed="rId4"/>
          <a:stretch>
            <a:fillRect/>
          </a:stretch>
        </p:blipFill>
        <p:spPr>
          <a:xfrm>
            <a:off x="3184525" y="2301875"/>
            <a:ext cx="307975" cy="406400"/>
          </a:xfrm>
          <a:prstGeom prst="rect">
            <a:avLst/>
          </a:prstGeom>
          <a:ln>
            <a:solidFill>
              <a:schemeClr val="tx1">
                <a:lumMod val="50000"/>
              </a:schemeClr>
            </a:solidFill>
          </a:ln>
        </p:spPr>
      </p:pic>
      <p:sp>
        <p:nvSpPr>
          <p:cNvPr id="11" name="ZoneTexte 10"/>
          <p:cNvSpPr txBox="1"/>
          <p:nvPr/>
        </p:nvSpPr>
        <p:spPr>
          <a:xfrm>
            <a:off x="395288" y="3789363"/>
            <a:ext cx="8353425" cy="461962"/>
          </a:xfrm>
          <a:prstGeom prst="rect">
            <a:avLst/>
          </a:prstGeom>
          <a:noFill/>
        </p:spPr>
        <p:txBody>
          <a:bodyPr>
            <a:spAutoFit/>
          </a:bodyPr>
          <a:lstStyle/>
          <a:p>
            <a:pPr fontAlgn="auto">
              <a:spcBef>
                <a:spcPts val="0"/>
              </a:spcBef>
              <a:spcAft>
                <a:spcPts val="0"/>
              </a:spcAft>
              <a:buClr>
                <a:schemeClr val="bg2">
                  <a:lumMod val="75000"/>
                </a:schemeClr>
              </a:buClr>
              <a:defRPr/>
            </a:pPr>
            <a:r>
              <a:rPr lang="fr-FR" sz="1200" b="1" dirty="0">
                <a:solidFill>
                  <a:srgbClr val="00B0F0"/>
                </a:solidFill>
                <a:latin typeface="+mn-lt"/>
              </a:rPr>
              <a:t>Exemple de lecture </a:t>
            </a:r>
            <a:r>
              <a:rPr lang="fr-FR" sz="1200" dirty="0">
                <a:solidFill>
                  <a:schemeClr val="tx1">
                    <a:lumMod val="50000"/>
                  </a:schemeClr>
                </a:solidFill>
                <a:latin typeface="+mn-lt"/>
              </a:rPr>
              <a:t>: 34% des interviewés ayant déclaré connaître la région du Limousin en notoriété globale (spontanée + assistée) jugent leur niveau de connaissance de cette région bien ou assez bien.</a:t>
            </a:r>
          </a:p>
        </p:txBody>
      </p:sp>
      <p:sp>
        <p:nvSpPr>
          <p:cNvPr id="14" name="Espace réservé du texte 4"/>
          <p:cNvSpPr txBox="1">
            <a:spLocks/>
          </p:cNvSpPr>
          <p:nvPr>
            <p:custDataLst>
              <p:tags r:id="rId1"/>
            </p:custDataLst>
          </p:nvPr>
        </p:nvSpPr>
        <p:spPr>
          <a:xfrm>
            <a:off x="5292080" y="5786829"/>
            <a:ext cx="3744416"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connaisseurs de la région en notoriété globale</a:t>
            </a:r>
            <a:endParaRPr lang="fr-FR" sz="1200" i="1" dirty="0">
              <a:solidFill>
                <a:srgbClr val="000000"/>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Notoriété qualifiée </a:t>
            </a:r>
            <a:br>
              <a:rPr lang="fr-FR" dirty="0" smtClean="0"/>
            </a:br>
            <a:r>
              <a:rPr lang="fr-FR" sz="2000" i="1" dirty="0" smtClean="0"/>
              <a:t>Profils des Français connaisseurs du Limousin (1/2)</a:t>
            </a:r>
            <a:endParaRPr lang="fr-FR" sz="2000" i="1" dirty="0"/>
          </a:p>
        </p:txBody>
      </p:sp>
      <p:sp>
        <p:nvSpPr>
          <p:cNvPr id="4" name="Espace réservé du numéro de diapositive 3"/>
          <p:cNvSpPr>
            <a:spLocks noGrp="1"/>
          </p:cNvSpPr>
          <p:nvPr>
            <p:ph type="sldNum" sz="quarter" idx="31"/>
          </p:nvPr>
        </p:nvSpPr>
        <p:spPr/>
        <p:txBody>
          <a:bodyPr/>
          <a:lstStyle/>
          <a:p>
            <a:pPr>
              <a:defRPr/>
            </a:pPr>
            <a:fld id="{B050F8BC-A86E-45D7-8DCE-476FEE673C98}" type="slidenum">
              <a:rPr lang="fr-FR"/>
              <a:pPr>
                <a:defRPr/>
              </a:pPr>
              <a:t>28</a:t>
            </a:fld>
            <a:endParaRPr lang="fr-FR" dirty="0"/>
          </a:p>
        </p:txBody>
      </p:sp>
      <p:sp>
        <p:nvSpPr>
          <p:cNvPr id="7"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8" name="ZoneTexte 7"/>
          <p:cNvSpPr txBox="1"/>
          <p:nvPr/>
        </p:nvSpPr>
        <p:spPr>
          <a:xfrm>
            <a:off x="468313" y="6165850"/>
            <a:ext cx="8675687" cy="430213"/>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Q3reg</a:t>
            </a:r>
            <a:r>
              <a:rPr lang="fr-FR" sz="1100" dirty="0">
                <a:solidFill>
                  <a:schemeClr val="tx1">
                    <a:lumMod val="75000"/>
                  </a:schemeClr>
                </a:solidFill>
                <a:latin typeface="+mn-lt"/>
              </a:rPr>
              <a:t>. Voici maintenant une courte présentation de différentes régions de France. Pour chacune des régions présentées, veuillez confirmer si vous la connaissez ou non ?</a:t>
            </a:r>
          </a:p>
        </p:txBody>
      </p:sp>
      <p:graphicFrame>
        <p:nvGraphicFramePr>
          <p:cNvPr id="98508" name="Object 204"/>
          <p:cNvGraphicFramePr>
            <a:graphicFrameLocks noChangeAspect="1"/>
          </p:cNvGraphicFramePr>
          <p:nvPr>
            <p:extLst>
              <p:ext uri="{D42A27DB-BD31-4B8C-83A1-F6EECF244321}">
                <p14:modId xmlns:p14="http://schemas.microsoft.com/office/powerpoint/2010/main" val="1090057731"/>
              </p:ext>
            </p:extLst>
          </p:nvPr>
        </p:nvGraphicFramePr>
        <p:xfrm>
          <a:off x="2057400" y="1516063"/>
          <a:ext cx="5092700" cy="4330700"/>
        </p:xfrm>
        <a:graphic>
          <a:graphicData uri="http://schemas.openxmlformats.org/presentationml/2006/ole">
            <mc:AlternateContent xmlns:mc="http://schemas.openxmlformats.org/markup-compatibility/2006">
              <mc:Choice xmlns:v="urn:schemas-microsoft-com:vml" Requires="v">
                <p:oleObj spid="_x0000_s98509" name="Worksheet" r:id="rId4" imgW="9296400" imgH="7905750" progId="Excel.Sheet.8">
                  <p:link updateAutomatic="1"/>
                </p:oleObj>
              </mc:Choice>
              <mc:Fallback>
                <p:oleObj name="Worksheet" r:id="rId4" imgW="9296400" imgH="7905750" progId="Excel.Sheet.8">
                  <p:link updateAutomatic="1"/>
                  <p:pic>
                    <p:nvPicPr>
                      <p:cNvPr id="0" name="Picture 2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516063"/>
                        <a:ext cx="5092700" cy="433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ZoneTexte 9"/>
          <p:cNvSpPr txBox="1"/>
          <p:nvPr/>
        </p:nvSpPr>
        <p:spPr>
          <a:xfrm>
            <a:off x="541338" y="5876925"/>
            <a:ext cx="9144000" cy="277813"/>
          </a:xfrm>
          <a:prstGeom prst="rect">
            <a:avLst/>
          </a:prstGeom>
          <a:noFill/>
        </p:spPr>
        <p:txBody>
          <a:bodyPr>
            <a:spAutoFit/>
          </a:bodyPr>
          <a:lstStyle/>
          <a:p>
            <a:pPr fontAlgn="auto">
              <a:spcBef>
                <a:spcPts val="0"/>
              </a:spcBef>
              <a:spcAft>
                <a:spcPts val="0"/>
              </a:spcAft>
              <a:buClr>
                <a:schemeClr val="bg2">
                  <a:lumMod val="75000"/>
                </a:schemeClr>
              </a:buClr>
              <a:defRPr/>
            </a:pPr>
            <a:r>
              <a:rPr lang="fr-FR" sz="1200" b="1" dirty="0">
                <a:solidFill>
                  <a:srgbClr val="00B0F0"/>
                </a:solidFill>
                <a:latin typeface="+mn-lt"/>
              </a:rPr>
              <a:t>Exemple de lecture </a:t>
            </a:r>
            <a:r>
              <a:rPr lang="fr-FR" sz="1200" dirty="0">
                <a:solidFill>
                  <a:schemeClr val="tx1">
                    <a:lumMod val="50000"/>
                  </a:schemeClr>
                </a:solidFill>
                <a:latin typeface="+mn-lt"/>
              </a:rPr>
              <a:t>: 52% des interviewés qui déclarent </a:t>
            </a:r>
            <a:r>
              <a:rPr lang="fr-FR" sz="1200" u="sng" dirty="0">
                <a:solidFill>
                  <a:schemeClr val="tx1">
                    <a:lumMod val="50000"/>
                  </a:schemeClr>
                </a:solidFill>
                <a:latin typeface="+mn-lt"/>
              </a:rPr>
              <a:t>bien</a:t>
            </a:r>
            <a:r>
              <a:rPr lang="fr-FR" sz="1200" dirty="0">
                <a:solidFill>
                  <a:schemeClr val="tx1">
                    <a:lumMod val="50000"/>
                  </a:schemeClr>
                </a:solidFill>
                <a:latin typeface="+mn-lt"/>
              </a:rPr>
              <a:t> connaître la région du Limousin sont des hommes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Notoriété qualifiée </a:t>
            </a:r>
            <a:br>
              <a:rPr lang="fr-FR" dirty="0" smtClean="0"/>
            </a:br>
            <a:r>
              <a:rPr lang="fr-FR" sz="2000" i="1" dirty="0" smtClean="0"/>
              <a:t>Profils des Français connaisseurs du Limousin (2/2)</a:t>
            </a:r>
            <a:endParaRPr lang="fr-FR" sz="2000" dirty="0"/>
          </a:p>
        </p:txBody>
      </p:sp>
      <p:sp>
        <p:nvSpPr>
          <p:cNvPr id="4" name="Espace réservé du numéro de diapositive 3"/>
          <p:cNvSpPr>
            <a:spLocks noGrp="1"/>
          </p:cNvSpPr>
          <p:nvPr>
            <p:ph type="sldNum" sz="quarter" idx="31"/>
          </p:nvPr>
        </p:nvSpPr>
        <p:spPr/>
        <p:txBody>
          <a:bodyPr/>
          <a:lstStyle/>
          <a:p>
            <a:pPr>
              <a:defRPr/>
            </a:pPr>
            <a:fld id="{E2A62780-9AD9-482D-996A-77F20799640B}" type="slidenum">
              <a:rPr lang="fr-FR"/>
              <a:pPr>
                <a:defRPr/>
              </a:pPr>
              <a:t>29</a:t>
            </a:fld>
            <a:endParaRPr lang="fr-FR" dirty="0"/>
          </a:p>
        </p:txBody>
      </p:sp>
      <p:sp>
        <p:nvSpPr>
          <p:cNvPr id="7"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8" name="ZoneTexte 7"/>
          <p:cNvSpPr txBox="1"/>
          <p:nvPr/>
        </p:nvSpPr>
        <p:spPr>
          <a:xfrm>
            <a:off x="468313" y="6165850"/>
            <a:ext cx="8675687" cy="430213"/>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Q3reg</a:t>
            </a:r>
            <a:r>
              <a:rPr lang="fr-FR" sz="1100" dirty="0">
                <a:solidFill>
                  <a:schemeClr val="tx1">
                    <a:lumMod val="75000"/>
                  </a:schemeClr>
                </a:solidFill>
                <a:latin typeface="+mn-lt"/>
              </a:rPr>
              <a:t>. Voici maintenant une courte présentation de différentes régions de France. Pour chacune des régions présentées, veuillez confirmer si vous la connaissez ou non ?</a:t>
            </a:r>
          </a:p>
        </p:txBody>
      </p:sp>
      <p:sp>
        <p:nvSpPr>
          <p:cNvPr id="9" name="ZoneTexte 8"/>
          <p:cNvSpPr txBox="1"/>
          <p:nvPr/>
        </p:nvSpPr>
        <p:spPr>
          <a:xfrm>
            <a:off x="539750" y="5589588"/>
            <a:ext cx="9144000" cy="276225"/>
          </a:xfrm>
          <a:prstGeom prst="rect">
            <a:avLst/>
          </a:prstGeom>
          <a:noFill/>
        </p:spPr>
        <p:txBody>
          <a:bodyPr>
            <a:spAutoFit/>
          </a:bodyPr>
          <a:lstStyle/>
          <a:p>
            <a:pPr fontAlgn="auto">
              <a:spcBef>
                <a:spcPts val="0"/>
              </a:spcBef>
              <a:spcAft>
                <a:spcPts val="0"/>
              </a:spcAft>
              <a:buClr>
                <a:schemeClr val="bg2">
                  <a:lumMod val="75000"/>
                </a:schemeClr>
              </a:buClr>
              <a:defRPr/>
            </a:pPr>
            <a:r>
              <a:rPr lang="fr-FR" sz="1200" b="1" dirty="0">
                <a:solidFill>
                  <a:srgbClr val="00B0F0"/>
                </a:solidFill>
                <a:latin typeface="+mn-lt"/>
              </a:rPr>
              <a:t>Exemple de lecture </a:t>
            </a:r>
            <a:r>
              <a:rPr lang="fr-FR" sz="1200" dirty="0">
                <a:solidFill>
                  <a:schemeClr val="tx1">
                    <a:lumMod val="50000"/>
                  </a:schemeClr>
                </a:solidFill>
                <a:latin typeface="+mn-lt"/>
              </a:rPr>
              <a:t>: 28% des interviewés qui déclarent </a:t>
            </a:r>
            <a:r>
              <a:rPr lang="fr-FR" sz="1200" u="sng" dirty="0">
                <a:solidFill>
                  <a:schemeClr val="tx1">
                    <a:lumMod val="50000"/>
                  </a:schemeClr>
                </a:solidFill>
                <a:latin typeface="+mn-lt"/>
              </a:rPr>
              <a:t>bien</a:t>
            </a:r>
            <a:r>
              <a:rPr lang="fr-FR" sz="1200" dirty="0">
                <a:solidFill>
                  <a:schemeClr val="tx1">
                    <a:lumMod val="50000"/>
                  </a:schemeClr>
                </a:solidFill>
                <a:latin typeface="+mn-lt"/>
              </a:rPr>
              <a:t> connaître la région ont au moins 1 enfant du moins de 15 ans au foyer.</a:t>
            </a:r>
          </a:p>
        </p:txBody>
      </p:sp>
      <p:graphicFrame>
        <p:nvGraphicFramePr>
          <p:cNvPr id="99534" name="Object 206"/>
          <p:cNvGraphicFramePr>
            <a:graphicFrameLocks noChangeAspect="1"/>
          </p:cNvGraphicFramePr>
          <p:nvPr>
            <p:extLst>
              <p:ext uri="{D42A27DB-BD31-4B8C-83A1-F6EECF244321}">
                <p14:modId xmlns:p14="http://schemas.microsoft.com/office/powerpoint/2010/main" val="3342852102"/>
              </p:ext>
            </p:extLst>
          </p:nvPr>
        </p:nvGraphicFramePr>
        <p:xfrm>
          <a:off x="1758950" y="1397000"/>
          <a:ext cx="5626100" cy="4064000"/>
        </p:xfrm>
        <a:graphic>
          <a:graphicData uri="http://schemas.openxmlformats.org/presentationml/2006/ole">
            <mc:AlternateContent xmlns:mc="http://schemas.openxmlformats.org/markup-compatibility/2006">
              <mc:Choice xmlns:v="urn:schemas-microsoft-com:vml" Requires="v">
                <p:oleObj spid="_x0000_s99535" name="Worksheet" r:id="rId4" imgW="9296400" imgH="6715125" progId="Excel.Sheet.8">
                  <p:link updateAutomatic="1"/>
                </p:oleObj>
              </mc:Choice>
              <mc:Fallback>
                <p:oleObj name="Worksheet" r:id="rId4" imgW="9296400" imgH="6715125" progId="Excel.Sheet.8">
                  <p:link updateAutomatic="1"/>
                  <p:pic>
                    <p:nvPicPr>
                      <p:cNvPr id="0" name="Picture 2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8950" y="1397000"/>
                        <a:ext cx="56261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Espace réservé du pied de page 3"/>
          <p:cNvSpPr>
            <a:spLocks noGrp="1"/>
          </p:cNvSpPr>
          <p:nvPr>
            <p:ph type="ftr" sz="quarter" idx="21"/>
          </p:nvPr>
        </p:nvSpPr>
        <p:spPr>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fr-FR"/>
              <a:t>Titre du projet</a:t>
            </a:r>
          </a:p>
        </p:txBody>
      </p:sp>
      <p:sp>
        <p:nvSpPr>
          <p:cNvPr id="40962" name="Espace réservé du numéro de diapositive 4"/>
          <p:cNvSpPr>
            <a:spLocks noGrp="1"/>
          </p:cNvSpPr>
          <p:nvPr>
            <p:ph type="sldNum" sz="quarter" idx="22"/>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7E1368EB-B591-4143-B817-4A9D4D022B5A}" type="slidenum">
              <a:rPr lang="fr-FR"/>
              <a:pPr fontAlgn="base">
                <a:spcBef>
                  <a:spcPct val="0"/>
                </a:spcBef>
                <a:spcAft>
                  <a:spcPct val="0"/>
                </a:spcAft>
              </a:pPr>
              <a:t>3</a:t>
            </a:fld>
            <a:endParaRPr lang="fr-FR"/>
          </a:p>
        </p:txBody>
      </p:sp>
      <p:sp>
        <p:nvSpPr>
          <p:cNvPr id="6" name="Titre 5"/>
          <p:cNvSpPr>
            <a:spLocks noGrp="1"/>
          </p:cNvSpPr>
          <p:nvPr>
            <p:ph type="title"/>
          </p:nvPr>
        </p:nvSpPr>
        <p:spPr>
          <a:xfrm>
            <a:off x="1727200" y="2205038"/>
            <a:ext cx="5868988" cy="3168650"/>
          </a:xfrm>
        </p:spPr>
        <p:txBody>
          <a:bodyPr rtlCol="0"/>
          <a:lstStyle/>
          <a:p>
            <a:pPr fontAlgn="auto">
              <a:spcAft>
                <a:spcPts val="0"/>
              </a:spcAft>
              <a:defRPr/>
            </a:pPr>
            <a:r>
              <a:rPr lang="fr-FR" dirty="0" smtClean="0"/>
              <a:t>Introduction</a:t>
            </a:r>
            <a:endParaRPr lang="fr-FR" dirty="0"/>
          </a:p>
        </p:txBody>
      </p:sp>
      <p:sp>
        <p:nvSpPr>
          <p:cNvPr id="40964" name="Espace réservé du texte 6"/>
          <p:cNvSpPr>
            <a:spLocks noGrp="1"/>
          </p:cNvSpPr>
          <p:nvPr>
            <p:ph type="body" sz="quarter" idx="19"/>
          </p:nvPr>
        </p:nvSpPr>
        <p:spPr>
          <a:xfrm>
            <a:off x="719138" y="2205038"/>
            <a:ext cx="809625" cy="3168650"/>
          </a:xfrm>
        </p:spPr>
        <p:txBody>
          <a:bodyPr/>
          <a:lstStyle/>
          <a:p>
            <a:endParaRPr lang="fr-FR"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124075" y="2060575"/>
            <a:ext cx="6911975" cy="90011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5" name="Rectangle 14"/>
          <p:cNvSpPr/>
          <p:nvPr/>
        </p:nvSpPr>
        <p:spPr>
          <a:xfrm>
            <a:off x="2124075" y="3068638"/>
            <a:ext cx="6911975" cy="90011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6" name="Rectangle 15"/>
          <p:cNvSpPr/>
          <p:nvPr/>
        </p:nvSpPr>
        <p:spPr>
          <a:xfrm>
            <a:off x="2124075" y="4149725"/>
            <a:ext cx="6911975" cy="90011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7" name="Rectangle 16"/>
          <p:cNvSpPr/>
          <p:nvPr/>
        </p:nvSpPr>
        <p:spPr>
          <a:xfrm>
            <a:off x="2124075" y="5408613"/>
            <a:ext cx="6911975" cy="90011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 name="Titre 1"/>
          <p:cNvSpPr>
            <a:spLocks noGrp="1"/>
          </p:cNvSpPr>
          <p:nvPr>
            <p:ph type="title"/>
          </p:nvPr>
        </p:nvSpPr>
        <p:spPr>
          <a:xfrm>
            <a:off x="755650" y="115888"/>
            <a:ext cx="8388350" cy="792162"/>
          </a:xfrm>
        </p:spPr>
        <p:txBody>
          <a:bodyPr rtlCol="0">
            <a:noAutofit/>
          </a:bodyPr>
          <a:lstStyle/>
          <a:p>
            <a:pPr fontAlgn="auto">
              <a:lnSpc>
                <a:spcPts val="2000"/>
              </a:lnSpc>
              <a:spcAft>
                <a:spcPts val="0"/>
              </a:spcAft>
              <a:defRPr/>
            </a:pPr>
            <a:r>
              <a:rPr lang="fr-FR" sz="2000" dirty="0" smtClean="0"/>
              <a:t>La Bretagne, l’île de France et la région PACA sont les 3 régions les plus connues des Français et des Familles. Le Limousin fait partie des régions les moins connues avec 2 Français sur 3 qui la connaissent.</a:t>
            </a:r>
            <a:endParaRPr lang="fr-FR" sz="20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7437BA7B-6C30-4601-98A8-70D8E448B3CC}" type="slidenum">
              <a:rPr lang="fr-FR"/>
              <a:pPr>
                <a:defRPr/>
              </a:pPr>
              <a:t>30</a:t>
            </a:fld>
            <a:endParaRPr lang="fr-FR" dirty="0"/>
          </a:p>
        </p:txBody>
      </p:sp>
      <p:sp>
        <p:nvSpPr>
          <p:cNvPr id="5" name="Flèche vers le haut 4"/>
          <p:cNvSpPr/>
          <p:nvPr/>
        </p:nvSpPr>
        <p:spPr>
          <a:xfrm>
            <a:off x="360363" y="1628775"/>
            <a:ext cx="1763712" cy="4608513"/>
          </a:xfrm>
          <a:prstGeom prst="upArrow">
            <a:avLst>
              <a:gd name="adj1" fmla="val 50000"/>
              <a:gd name="adj2" fmla="val 35958"/>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pic>
        <p:nvPicPr>
          <p:cNvPr id="100361" name="Picture 6" descr="http://t0.gstatic.com/images?q=tbn:ANd9GcSYj8jO7zchiNoHdW2MNjHelVo9je8O5luwnBnzIkoIVwSBonKkA4VJgOI">
            <a:hlinkClick r:id="rId3"/>
          </p:cNvPr>
          <p:cNvPicPr>
            <a:picLocks noChangeAspect="1" noChangeArrowheads="1"/>
          </p:cNvPicPr>
          <p:nvPr/>
        </p:nvPicPr>
        <p:blipFill>
          <a:blip r:embed="rId4"/>
          <a:srcRect/>
          <a:stretch>
            <a:fillRect/>
          </a:stretch>
        </p:blipFill>
        <p:spPr bwMode="auto">
          <a:xfrm>
            <a:off x="2555875" y="3500438"/>
            <a:ext cx="863600" cy="260350"/>
          </a:xfrm>
          <a:prstGeom prst="rect">
            <a:avLst/>
          </a:prstGeom>
          <a:noFill/>
          <a:ln w="9525">
            <a:noFill/>
            <a:miter lim="800000"/>
            <a:headEnd/>
            <a:tailEnd/>
          </a:ln>
        </p:spPr>
      </p:pic>
      <p:pic>
        <p:nvPicPr>
          <p:cNvPr id="100362" name="Picture 8" descr="http://t3.gstatic.com/images?q=tbn:ANd9GcQ5J4amsGRFIZ7jyewtTF49ZAxtZb_nbsJzb7nIzK_hEZ_abt5z5bSskdo">
            <a:hlinkClick r:id="rId5"/>
          </p:cNvPr>
          <p:cNvPicPr>
            <a:picLocks noChangeAspect="1" noChangeArrowheads="1"/>
          </p:cNvPicPr>
          <p:nvPr/>
        </p:nvPicPr>
        <p:blipFill>
          <a:blip r:embed="rId6"/>
          <a:srcRect/>
          <a:stretch>
            <a:fillRect/>
          </a:stretch>
        </p:blipFill>
        <p:spPr bwMode="auto">
          <a:xfrm>
            <a:off x="2700338" y="5516563"/>
            <a:ext cx="503237" cy="666750"/>
          </a:xfrm>
          <a:prstGeom prst="rect">
            <a:avLst/>
          </a:prstGeom>
          <a:noFill/>
          <a:ln w="9525">
            <a:noFill/>
            <a:miter lim="800000"/>
            <a:headEnd/>
            <a:tailEnd/>
          </a:ln>
        </p:spPr>
      </p:pic>
      <p:pic>
        <p:nvPicPr>
          <p:cNvPr id="100363" name="Picture 10" descr="http://t2.gstatic.com/images?q=tbn:ANd9GcTSfGkReQPXYpq2kMUEtAV8WjPoHtbqebsllRWSI8lChZ0J977rbgRtk833">
            <a:hlinkClick r:id="rId7"/>
          </p:cNvPr>
          <p:cNvPicPr>
            <a:picLocks noChangeAspect="1" noChangeArrowheads="1"/>
          </p:cNvPicPr>
          <p:nvPr/>
        </p:nvPicPr>
        <p:blipFill>
          <a:blip r:embed="rId8"/>
          <a:srcRect/>
          <a:stretch>
            <a:fillRect/>
          </a:stretch>
        </p:blipFill>
        <p:spPr bwMode="auto">
          <a:xfrm>
            <a:off x="2584450" y="2259013"/>
            <a:ext cx="806450" cy="503237"/>
          </a:xfrm>
          <a:prstGeom prst="rect">
            <a:avLst/>
          </a:prstGeom>
          <a:noFill/>
          <a:ln w="9525">
            <a:noFill/>
            <a:miter lim="800000"/>
            <a:headEnd/>
            <a:tailEnd/>
          </a:ln>
        </p:spPr>
      </p:pic>
      <p:pic>
        <p:nvPicPr>
          <p:cNvPr id="100364" name="Picture 12" descr="http://t1.gstatic.com/images?q=tbn:ANd9GcSrsI7Nz-M_3_0MCzHjyNLUaBjdvC2DZYBqiwX5sP-uqiwkQoyYnEr-VWKk">
            <a:hlinkClick r:id="rId9"/>
          </p:cNvPr>
          <p:cNvPicPr>
            <a:picLocks noChangeAspect="1" noChangeArrowheads="1"/>
          </p:cNvPicPr>
          <p:nvPr/>
        </p:nvPicPr>
        <p:blipFill>
          <a:blip r:embed="rId10"/>
          <a:srcRect/>
          <a:stretch>
            <a:fillRect/>
          </a:stretch>
        </p:blipFill>
        <p:spPr bwMode="auto">
          <a:xfrm>
            <a:off x="2484438" y="4292600"/>
            <a:ext cx="1008062" cy="630238"/>
          </a:xfrm>
          <a:prstGeom prst="rect">
            <a:avLst/>
          </a:prstGeom>
          <a:noFill/>
          <a:ln w="9525">
            <a:noFill/>
            <a:miter lim="800000"/>
            <a:headEnd/>
            <a:tailEnd/>
          </a:ln>
        </p:spPr>
      </p:pic>
      <p:graphicFrame>
        <p:nvGraphicFramePr>
          <p:cNvPr id="18" name="Tableau 17"/>
          <p:cNvGraphicFramePr>
            <a:graphicFrameLocks noGrp="1"/>
          </p:cNvGraphicFramePr>
          <p:nvPr/>
        </p:nvGraphicFramePr>
        <p:xfrm>
          <a:off x="684213" y="2276475"/>
          <a:ext cx="1150937" cy="3960813"/>
        </p:xfrm>
        <a:graphic>
          <a:graphicData uri="http://schemas.openxmlformats.org/drawingml/2006/table">
            <a:tbl>
              <a:tblPr firstRow="1" bandRow="1">
                <a:tableStyleId>{5C22544A-7EE6-4342-B048-85BDC9FD1C3A}</a:tableStyleId>
              </a:tblPr>
              <a:tblGrid>
                <a:gridCol w="1152128"/>
              </a:tblGrid>
              <a:tr h="180020">
                <a:tc>
                  <a:txBody>
                    <a:bodyPr/>
                    <a:lstStyle/>
                    <a:p>
                      <a:pPr algn="ctr"/>
                      <a:r>
                        <a:rPr lang="fr-FR" sz="900" b="1" dirty="0" smtClean="0">
                          <a:solidFill>
                            <a:schemeClr val="tx2"/>
                          </a:solidFill>
                        </a:rPr>
                        <a:t>Bretagne</a:t>
                      </a:r>
                      <a:endParaRPr lang="fr-FR" sz="900" b="1" dirty="0">
                        <a:solidFill>
                          <a:schemeClr val="tx2"/>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1" dirty="0" smtClean="0">
                          <a:solidFill>
                            <a:schemeClr val="tx2"/>
                          </a:solidFill>
                        </a:rPr>
                        <a:t>Ile de France</a:t>
                      </a:r>
                      <a:endParaRPr lang="fr-FR" sz="900" b="1" dirty="0">
                        <a:solidFill>
                          <a:schemeClr val="tx2"/>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1" dirty="0" smtClean="0">
                          <a:solidFill>
                            <a:schemeClr val="tx2"/>
                          </a:solidFill>
                        </a:rPr>
                        <a:t>PACA</a:t>
                      </a:r>
                      <a:endParaRPr lang="fr-FR" sz="900" b="1" dirty="0">
                        <a:solidFill>
                          <a:schemeClr val="tx2"/>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Alsace</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Languedoc-Roussillon</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Midi-Pyrénées</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Rhône-Alpes</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Auvergne</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Aquitaine</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Pays de la Loire</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Nord -Pas</a:t>
                      </a:r>
                      <a:r>
                        <a:rPr lang="fr-FR" sz="900" b="0" baseline="0" dirty="0" smtClean="0">
                          <a:solidFill>
                            <a:schemeClr val="bg1">
                              <a:lumMod val="50000"/>
                            </a:schemeClr>
                          </a:solidFill>
                        </a:rPr>
                        <a:t>-de-Calais</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Bourgogne</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Corse</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Centre</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Poitou-Charentes</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Lorraine</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Picardie</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Basse-Normandie</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Haute-Normandie</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Champagne</a:t>
                      </a:r>
                      <a:r>
                        <a:rPr lang="fr-FR" sz="900" b="0" baseline="0" dirty="0" smtClean="0">
                          <a:solidFill>
                            <a:schemeClr val="bg1">
                              <a:lumMod val="50000"/>
                            </a:schemeClr>
                          </a:solidFill>
                        </a:rPr>
                        <a:t>-Ardenne</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1" dirty="0" smtClean="0">
                          <a:solidFill>
                            <a:schemeClr val="tx2"/>
                          </a:solidFill>
                        </a:rPr>
                        <a:t>Limousin</a:t>
                      </a:r>
                      <a:endParaRPr lang="fr-FR" sz="900" b="1" dirty="0">
                        <a:solidFill>
                          <a:schemeClr val="tx2"/>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80020">
                <a:tc>
                  <a:txBody>
                    <a:bodyPr/>
                    <a:lstStyle/>
                    <a:p>
                      <a:pPr algn="ctr"/>
                      <a:r>
                        <a:rPr lang="fr-FR" sz="900" b="0" dirty="0" smtClean="0">
                          <a:solidFill>
                            <a:schemeClr val="bg1">
                              <a:lumMod val="50000"/>
                            </a:schemeClr>
                          </a:solidFill>
                        </a:rPr>
                        <a:t>Franche-Comté</a:t>
                      </a:r>
                      <a:endParaRPr lang="fr-FR" sz="900" b="0" dirty="0">
                        <a:solidFill>
                          <a:schemeClr val="bg1">
                            <a:lumMod val="50000"/>
                          </a:schemeClr>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cxnSp>
        <p:nvCxnSpPr>
          <p:cNvPr id="20" name="Connecteur droit 19"/>
          <p:cNvCxnSpPr>
            <a:endCxn id="14" idx="1"/>
          </p:cNvCxnSpPr>
          <p:nvPr/>
        </p:nvCxnSpPr>
        <p:spPr>
          <a:xfrm>
            <a:off x="1547813" y="2349500"/>
            <a:ext cx="576262" cy="161925"/>
          </a:xfrm>
          <a:prstGeom prst="line">
            <a:avLst/>
          </a:prstGeom>
          <a:ln>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Connecteur droit 20"/>
          <p:cNvCxnSpPr>
            <a:endCxn id="15" idx="1"/>
          </p:cNvCxnSpPr>
          <p:nvPr/>
        </p:nvCxnSpPr>
        <p:spPr>
          <a:xfrm>
            <a:off x="1619250" y="2565400"/>
            <a:ext cx="504825" cy="954088"/>
          </a:xfrm>
          <a:prstGeom prst="line">
            <a:avLst/>
          </a:prstGeom>
          <a:ln>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Connecteur droit 23"/>
          <p:cNvCxnSpPr>
            <a:endCxn id="16" idx="1"/>
          </p:cNvCxnSpPr>
          <p:nvPr/>
        </p:nvCxnSpPr>
        <p:spPr>
          <a:xfrm>
            <a:off x="1476375" y="2708275"/>
            <a:ext cx="647700" cy="1890713"/>
          </a:xfrm>
          <a:prstGeom prst="line">
            <a:avLst/>
          </a:prstGeom>
          <a:ln>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Connecteur droit 26"/>
          <p:cNvCxnSpPr>
            <a:endCxn id="17" idx="1"/>
          </p:cNvCxnSpPr>
          <p:nvPr/>
        </p:nvCxnSpPr>
        <p:spPr>
          <a:xfrm flipV="1">
            <a:off x="1547813" y="5859463"/>
            <a:ext cx="576262" cy="90487"/>
          </a:xfrm>
          <a:prstGeom prst="line">
            <a:avLst/>
          </a:prstGeom>
          <a:ln>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aphicFrame>
        <p:nvGraphicFramePr>
          <p:cNvPr id="31" name="Tableau 30"/>
          <p:cNvGraphicFramePr>
            <a:graphicFrameLocks noGrp="1"/>
          </p:cNvGraphicFramePr>
          <p:nvPr/>
        </p:nvGraphicFramePr>
        <p:xfrm>
          <a:off x="3419475" y="1628775"/>
          <a:ext cx="2736850" cy="4654550"/>
        </p:xfrm>
        <a:graphic>
          <a:graphicData uri="http://schemas.openxmlformats.org/drawingml/2006/table">
            <a:tbl>
              <a:tblPr firstRow="1" bandRow="1">
                <a:tableStyleId>{5C22544A-7EE6-4342-B048-85BDC9FD1C3A}</a:tableStyleId>
              </a:tblPr>
              <a:tblGrid>
                <a:gridCol w="912101"/>
                <a:gridCol w="912101"/>
                <a:gridCol w="912101"/>
              </a:tblGrid>
              <a:tr h="444188">
                <a:tc>
                  <a:txBody>
                    <a:bodyPr/>
                    <a:lstStyle/>
                    <a:p>
                      <a:pPr algn="ctr"/>
                      <a:r>
                        <a:rPr lang="fr-FR" sz="1100" dirty="0" smtClean="0"/>
                        <a:t>Top of </a:t>
                      </a:r>
                      <a:r>
                        <a:rPr lang="fr-FR" sz="1100" dirty="0" err="1" smtClean="0"/>
                        <a:t>Mind</a:t>
                      </a:r>
                      <a:endParaRPr lang="fr-FR" sz="11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schemeClr>
                    </a:solidFill>
                  </a:tcPr>
                </a:tc>
                <a:tc>
                  <a:txBody>
                    <a:bodyPr/>
                    <a:lstStyle/>
                    <a:p>
                      <a:pPr algn="ctr"/>
                      <a:r>
                        <a:rPr lang="fr-FR" sz="1100" dirty="0" smtClean="0"/>
                        <a:t>Spontanée totale</a:t>
                      </a:r>
                      <a:endParaRPr lang="fr-FR" sz="11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schemeClr>
                    </a:solidFill>
                  </a:tcPr>
                </a:tc>
                <a:tc>
                  <a:txBody>
                    <a:bodyPr/>
                    <a:lstStyle/>
                    <a:p>
                      <a:pPr algn="ctr"/>
                      <a:r>
                        <a:rPr lang="fr-FR" sz="1100" dirty="0" smtClean="0"/>
                        <a:t>Globale</a:t>
                      </a:r>
                      <a:endParaRPr lang="fr-FR" sz="11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schemeClr>
                    </a:solidFill>
                  </a:tcPr>
                </a:tc>
              </a:tr>
              <a:tr h="903906">
                <a:tc>
                  <a:txBody>
                    <a:bodyPr/>
                    <a:lstStyle/>
                    <a:p>
                      <a:pPr algn="ctr"/>
                      <a:r>
                        <a:rPr lang="fr-FR" dirty="0" smtClean="0">
                          <a:solidFill>
                            <a:schemeClr val="tx2"/>
                          </a:solidFill>
                        </a:rPr>
                        <a:t>8%</a:t>
                      </a:r>
                      <a:endParaRPr lang="fr-FR" dirty="0">
                        <a:solidFill>
                          <a:schemeClr val="tx2"/>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fr-FR" dirty="0" smtClean="0">
                          <a:solidFill>
                            <a:schemeClr val="tx2"/>
                          </a:solidFill>
                        </a:rPr>
                        <a:t>48%</a:t>
                      </a:r>
                      <a:endParaRPr lang="fr-FR" dirty="0">
                        <a:solidFill>
                          <a:schemeClr val="tx2"/>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fr-FR" dirty="0" smtClean="0">
                          <a:solidFill>
                            <a:schemeClr val="tx2"/>
                          </a:solidFill>
                        </a:rPr>
                        <a:t>85%</a:t>
                      </a:r>
                      <a:endParaRPr lang="fr-FR" dirty="0">
                        <a:solidFill>
                          <a:schemeClr val="tx2"/>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215433">
                <a:tc>
                  <a:txBody>
                    <a:bodyPr/>
                    <a:lstStyle/>
                    <a:p>
                      <a:pPr algn="ctr"/>
                      <a:endParaRPr lang="fr-FR" sz="5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fr-FR" sz="5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fr-FR" sz="5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886511">
                <a:tc>
                  <a:txBody>
                    <a:bodyPr/>
                    <a:lstStyle/>
                    <a:p>
                      <a:pPr algn="ctr"/>
                      <a:r>
                        <a:rPr lang="fr-FR" dirty="0" smtClean="0">
                          <a:solidFill>
                            <a:schemeClr val="tx2"/>
                          </a:solidFill>
                        </a:rPr>
                        <a:t>14%</a:t>
                      </a:r>
                      <a:endParaRPr lang="fr-FR"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dirty="0" smtClean="0">
                          <a:solidFill>
                            <a:schemeClr val="tx2"/>
                          </a:solidFill>
                        </a:rPr>
                        <a:t>44%</a:t>
                      </a:r>
                      <a:endParaRPr lang="fr-FR"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dirty="0" smtClean="0">
                          <a:solidFill>
                            <a:schemeClr val="tx2"/>
                          </a:solidFill>
                        </a:rPr>
                        <a:t>85%</a:t>
                      </a:r>
                      <a:endParaRPr lang="fr-FR"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09876">
                <a:tc>
                  <a:txBody>
                    <a:bodyPr/>
                    <a:lstStyle/>
                    <a:p>
                      <a:pPr algn="ctr"/>
                      <a:endParaRPr lang="fr-FR" sz="5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fr-FR" sz="5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fr-FR" sz="5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839504">
                <a:tc>
                  <a:txBody>
                    <a:bodyPr/>
                    <a:lstStyle/>
                    <a:p>
                      <a:pPr algn="ctr"/>
                      <a:r>
                        <a:rPr lang="fr-FR" dirty="0" smtClean="0">
                          <a:solidFill>
                            <a:schemeClr val="tx2"/>
                          </a:solidFill>
                        </a:rPr>
                        <a:t>10%</a:t>
                      </a:r>
                      <a:endParaRPr lang="fr-FR"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dirty="0" smtClean="0">
                          <a:solidFill>
                            <a:schemeClr val="tx2"/>
                          </a:solidFill>
                        </a:rPr>
                        <a:t>52%</a:t>
                      </a:r>
                      <a:endParaRPr lang="fr-FR"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dirty="0" smtClean="0">
                          <a:solidFill>
                            <a:schemeClr val="tx2"/>
                          </a:solidFill>
                        </a:rPr>
                        <a:t>84%</a:t>
                      </a:r>
                      <a:endParaRPr lang="fr-FR"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44997">
                <a:tc>
                  <a:txBody>
                    <a:bodyPr/>
                    <a:lstStyle/>
                    <a:p>
                      <a:pPr algn="ctr"/>
                      <a:endParaRPr lang="fr-FR" sz="5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fr-FR" sz="5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fr-FR" sz="5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909463">
                <a:tc>
                  <a:txBody>
                    <a:bodyPr/>
                    <a:lstStyle/>
                    <a:p>
                      <a:pPr algn="ctr"/>
                      <a:r>
                        <a:rPr lang="fr-FR" dirty="0" smtClean="0">
                          <a:solidFill>
                            <a:schemeClr val="tx2"/>
                          </a:solidFill>
                        </a:rPr>
                        <a:t>1%</a:t>
                      </a:r>
                      <a:endParaRPr lang="fr-FR"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dirty="0" smtClean="0">
                          <a:solidFill>
                            <a:schemeClr val="tx2"/>
                          </a:solidFill>
                        </a:rPr>
                        <a:t>12%</a:t>
                      </a:r>
                      <a:endParaRPr lang="fr-FR"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dirty="0" smtClean="0">
                          <a:solidFill>
                            <a:schemeClr val="tx2"/>
                          </a:solidFill>
                        </a:rPr>
                        <a:t>66%</a:t>
                      </a:r>
                      <a:endParaRPr lang="fr-FR"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pic>
        <p:nvPicPr>
          <p:cNvPr id="100417" name="Picture 14" descr="coupe vainqueur : Gold cup">
            <a:hlinkClick r:id="rId11"/>
          </p:cNvPr>
          <p:cNvPicPr>
            <a:picLocks noChangeAspect="1" noChangeArrowheads="1"/>
          </p:cNvPicPr>
          <p:nvPr/>
        </p:nvPicPr>
        <p:blipFill>
          <a:blip r:embed="rId12"/>
          <a:srcRect/>
          <a:stretch>
            <a:fillRect/>
          </a:stretch>
        </p:blipFill>
        <p:spPr bwMode="auto">
          <a:xfrm>
            <a:off x="3995738" y="3225800"/>
            <a:ext cx="288925" cy="390525"/>
          </a:xfrm>
          <a:prstGeom prst="rect">
            <a:avLst/>
          </a:prstGeom>
          <a:noFill/>
          <a:ln w="9525">
            <a:noFill/>
            <a:miter lim="800000"/>
            <a:headEnd/>
            <a:tailEnd/>
          </a:ln>
        </p:spPr>
      </p:pic>
      <p:pic>
        <p:nvPicPr>
          <p:cNvPr id="100418" name="Picture 14" descr="coupe vainqueur : Gold cup">
            <a:hlinkClick r:id="rId11"/>
          </p:cNvPr>
          <p:cNvPicPr>
            <a:picLocks noChangeAspect="1" noChangeArrowheads="1"/>
          </p:cNvPicPr>
          <p:nvPr/>
        </p:nvPicPr>
        <p:blipFill>
          <a:blip r:embed="rId12"/>
          <a:srcRect/>
          <a:stretch>
            <a:fillRect/>
          </a:stretch>
        </p:blipFill>
        <p:spPr bwMode="auto">
          <a:xfrm>
            <a:off x="4932363" y="4306888"/>
            <a:ext cx="287337" cy="388937"/>
          </a:xfrm>
          <a:prstGeom prst="rect">
            <a:avLst/>
          </a:prstGeom>
          <a:noFill/>
          <a:ln w="9525">
            <a:noFill/>
            <a:miter lim="800000"/>
            <a:headEnd/>
            <a:tailEnd/>
          </a:ln>
        </p:spPr>
      </p:pic>
      <p:graphicFrame>
        <p:nvGraphicFramePr>
          <p:cNvPr id="43" name="Tableau 42"/>
          <p:cNvGraphicFramePr>
            <a:graphicFrameLocks noGrp="1"/>
          </p:cNvGraphicFramePr>
          <p:nvPr/>
        </p:nvGraphicFramePr>
        <p:xfrm>
          <a:off x="6300788" y="1628775"/>
          <a:ext cx="2735262" cy="4654550"/>
        </p:xfrm>
        <a:graphic>
          <a:graphicData uri="http://schemas.openxmlformats.org/drawingml/2006/table">
            <a:tbl>
              <a:tblPr firstRow="1" bandRow="1">
                <a:tableStyleId>{5C22544A-7EE6-4342-B048-85BDC9FD1C3A}</a:tableStyleId>
              </a:tblPr>
              <a:tblGrid>
                <a:gridCol w="912101"/>
                <a:gridCol w="912101"/>
                <a:gridCol w="912101"/>
              </a:tblGrid>
              <a:tr h="444188">
                <a:tc>
                  <a:txBody>
                    <a:bodyPr/>
                    <a:lstStyle/>
                    <a:p>
                      <a:pPr algn="ctr"/>
                      <a:r>
                        <a:rPr lang="fr-FR" sz="1100" dirty="0" smtClean="0"/>
                        <a:t>Top of </a:t>
                      </a:r>
                      <a:r>
                        <a:rPr lang="fr-FR" sz="1100" dirty="0" err="1" smtClean="0"/>
                        <a:t>Mind</a:t>
                      </a:r>
                      <a:endParaRPr lang="fr-FR" sz="11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schemeClr>
                    </a:solidFill>
                  </a:tcPr>
                </a:tc>
                <a:tc>
                  <a:txBody>
                    <a:bodyPr/>
                    <a:lstStyle/>
                    <a:p>
                      <a:pPr algn="ctr"/>
                      <a:r>
                        <a:rPr lang="fr-FR" sz="1100" dirty="0" smtClean="0"/>
                        <a:t>Spontanée totale</a:t>
                      </a:r>
                      <a:endParaRPr lang="fr-FR" sz="11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schemeClr>
                    </a:solidFill>
                  </a:tcPr>
                </a:tc>
                <a:tc>
                  <a:txBody>
                    <a:bodyPr/>
                    <a:lstStyle/>
                    <a:p>
                      <a:pPr algn="ctr"/>
                      <a:r>
                        <a:rPr lang="fr-FR" sz="1100" dirty="0" smtClean="0"/>
                        <a:t>Globale</a:t>
                      </a:r>
                      <a:endParaRPr lang="fr-FR" sz="11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75000"/>
                      </a:schemeClr>
                    </a:solidFill>
                  </a:tcPr>
                </a:tc>
              </a:tr>
              <a:tr h="903906">
                <a:tc>
                  <a:txBody>
                    <a:bodyPr/>
                    <a:lstStyle/>
                    <a:p>
                      <a:pPr algn="ctr"/>
                      <a:r>
                        <a:rPr lang="fr-FR" dirty="0" smtClean="0">
                          <a:solidFill>
                            <a:schemeClr val="tx2"/>
                          </a:solidFill>
                        </a:rPr>
                        <a:t>8%</a:t>
                      </a:r>
                      <a:endParaRPr lang="fr-FR" dirty="0">
                        <a:solidFill>
                          <a:schemeClr val="tx2"/>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fr-FR" dirty="0" smtClean="0">
                          <a:solidFill>
                            <a:schemeClr val="tx2"/>
                          </a:solidFill>
                        </a:rPr>
                        <a:t>45%</a:t>
                      </a:r>
                      <a:endParaRPr lang="fr-FR" dirty="0">
                        <a:solidFill>
                          <a:schemeClr val="tx2"/>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fr-FR" dirty="0" smtClean="0">
                          <a:solidFill>
                            <a:schemeClr val="tx2"/>
                          </a:solidFill>
                        </a:rPr>
                        <a:t>81%</a:t>
                      </a:r>
                      <a:endParaRPr lang="fr-FR" dirty="0">
                        <a:solidFill>
                          <a:schemeClr val="tx2"/>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215433">
                <a:tc>
                  <a:txBody>
                    <a:bodyPr/>
                    <a:lstStyle/>
                    <a:p>
                      <a:pPr algn="ctr"/>
                      <a:endParaRPr lang="fr-FR" sz="5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fr-FR" sz="5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fr-FR" sz="5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886511">
                <a:tc>
                  <a:txBody>
                    <a:bodyPr/>
                    <a:lstStyle/>
                    <a:p>
                      <a:pPr algn="ctr"/>
                      <a:r>
                        <a:rPr lang="fr-FR" dirty="0" smtClean="0">
                          <a:solidFill>
                            <a:schemeClr val="tx2"/>
                          </a:solidFill>
                        </a:rPr>
                        <a:t>10%</a:t>
                      </a:r>
                      <a:endParaRPr lang="fr-FR"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dirty="0" smtClean="0">
                          <a:solidFill>
                            <a:schemeClr val="tx2"/>
                          </a:solidFill>
                        </a:rPr>
                        <a:t>40%</a:t>
                      </a:r>
                      <a:endParaRPr lang="fr-FR"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dirty="0" smtClean="0">
                          <a:solidFill>
                            <a:schemeClr val="tx2"/>
                          </a:solidFill>
                        </a:rPr>
                        <a:t>80%</a:t>
                      </a:r>
                      <a:endParaRPr lang="fr-FR"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09876">
                <a:tc>
                  <a:txBody>
                    <a:bodyPr/>
                    <a:lstStyle/>
                    <a:p>
                      <a:pPr algn="ctr"/>
                      <a:endParaRPr lang="fr-FR" sz="5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fr-FR" sz="5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fr-FR" sz="5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839504">
                <a:tc>
                  <a:txBody>
                    <a:bodyPr/>
                    <a:lstStyle/>
                    <a:p>
                      <a:pPr algn="ctr"/>
                      <a:r>
                        <a:rPr lang="fr-FR" dirty="0" smtClean="0">
                          <a:solidFill>
                            <a:schemeClr val="tx2"/>
                          </a:solidFill>
                        </a:rPr>
                        <a:t>9%</a:t>
                      </a:r>
                      <a:endParaRPr lang="fr-FR"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dirty="0" smtClean="0">
                          <a:solidFill>
                            <a:schemeClr val="tx2"/>
                          </a:solidFill>
                        </a:rPr>
                        <a:t>46%</a:t>
                      </a:r>
                      <a:endParaRPr lang="fr-FR"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dirty="0" smtClean="0">
                          <a:solidFill>
                            <a:schemeClr val="tx2"/>
                          </a:solidFill>
                        </a:rPr>
                        <a:t>81%</a:t>
                      </a:r>
                      <a:endParaRPr lang="fr-FR"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44997">
                <a:tc>
                  <a:txBody>
                    <a:bodyPr/>
                    <a:lstStyle/>
                    <a:p>
                      <a:pPr algn="ctr"/>
                      <a:endParaRPr lang="fr-FR" sz="5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fr-FR" sz="5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fr-FR" sz="5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909463">
                <a:tc>
                  <a:txBody>
                    <a:bodyPr/>
                    <a:lstStyle/>
                    <a:p>
                      <a:pPr algn="ctr"/>
                      <a:r>
                        <a:rPr lang="fr-FR" dirty="0" smtClean="0">
                          <a:solidFill>
                            <a:schemeClr val="tx2"/>
                          </a:solidFill>
                        </a:rPr>
                        <a:t>2%</a:t>
                      </a:r>
                      <a:endParaRPr lang="fr-FR"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dirty="0" smtClean="0">
                          <a:solidFill>
                            <a:schemeClr val="tx2"/>
                          </a:solidFill>
                        </a:rPr>
                        <a:t>11%</a:t>
                      </a:r>
                      <a:endParaRPr lang="fr-FR"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dirty="0" smtClean="0">
                          <a:solidFill>
                            <a:schemeClr val="tx2"/>
                          </a:solidFill>
                        </a:rPr>
                        <a:t>60%</a:t>
                      </a:r>
                      <a:endParaRPr lang="fr-FR"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pic>
        <p:nvPicPr>
          <p:cNvPr id="100444" name="Picture 14" descr="coupe vainqueur : Gold cup">
            <a:hlinkClick r:id="rId11"/>
          </p:cNvPr>
          <p:cNvPicPr>
            <a:picLocks noChangeAspect="1" noChangeArrowheads="1"/>
          </p:cNvPicPr>
          <p:nvPr/>
        </p:nvPicPr>
        <p:blipFill>
          <a:blip r:embed="rId12"/>
          <a:srcRect/>
          <a:stretch>
            <a:fillRect/>
          </a:stretch>
        </p:blipFill>
        <p:spPr bwMode="auto">
          <a:xfrm>
            <a:off x="5867400" y="2146300"/>
            <a:ext cx="288925" cy="390525"/>
          </a:xfrm>
          <a:prstGeom prst="rect">
            <a:avLst/>
          </a:prstGeom>
          <a:noFill/>
          <a:ln w="9525">
            <a:noFill/>
            <a:miter lim="800000"/>
            <a:headEnd/>
            <a:tailEnd/>
          </a:ln>
        </p:spPr>
      </p:pic>
      <p:pic>
        <p:nvPicPr>
          <p:cNvPr id="100445" name="Picture 14" descr="coupe vainqueur : Gold cup">
            <a:hlinkClick r:id="rId11"/>
          </p:cNvPr>
          <p:cNvPicPr>
            <a:picLocks noChangeAspect="1" noChangeArrowheads="1"/>
          </p:cNvPicPr>
          <p:nvPr/>
        </p:nvPicPr>
        <p:blipFill>
          <a:blip r:embed="rId12"/>
          <a:srcRect/>
          <a:stretch>
            <a:fillRect/>
          </a:stretch>
        </p:blipFill>
        <p:spPr bwMode="auto">
          <a:xfrm>
            <a:off x="5940425" y="3225800"/>
            <a:ext cx="287338" cy="390525"/>
          </a:xfrm>
          <a:prstGeom prst="rect">
            <a:avLst/>
          </a:prstGeom>
          <a:noFill/>
          <a:ln w="9525">
            <a:noFill/>
            <a:miter lim="800000"/>
            <a:headEnd/>
            <a:tailEnd/>
          </a:ln>
        </p:spPr>
      </p:pic>
      <p:pic>
        <p:nvPicPr>
          <p:cNvPr id="100446" name="Picture 14" descr="coupe vainqueur : Gold cup">
            <a:hlinkClick r:id="rId11"/>
          </p:cNvPr>
          <p:cNvPicPr>
            <a:picLocks noChangeAspect="1" noChangeArrowheads="1"/>
          </p:cNvPicPr>
          <p:nvPr/>
        </p:nvPicPr>
        <p:blipFill>
          <a:blip r:embed="rId12"/>
          <a:srcRect/>
          <a:stretch>
            <a:fillRect/>
          </a:stretch>
        </p:blipFill>
        <p:spPr bwMode="auto">
          <a:xfrm>
            <a:off x="6875463" y="3225800"/>
            <a:ext cx="288925" cy="390525"/>
          </a:xfrm>
          <a:prstGeom prst="rect">
            <a:avLst/>
          </a:prstGeom>
          <a:noFill/>
          <a:ln w="9525">
            <a:noFill/>
            <a:miter lim="800000"/>
            <a:headEnd/>
            <a:tailEnd/>
          </a:ln>
        </p:spPr>
      </p:pic>
      <p:pic>
        <p:nvPicPr>
          <p:cNvPr id="100447" name="Picture 14" descr="coupe vainqueur : Gold cup">
            <a:hlinkClick r:id="rId11"/>
          </p:cNvPr>
          <p:cNvPicPr>
            <a:picLocks noChangeAspect="1" noChangeArrowheads="1"/>
          </p:cNvPicPr>
          <p:nvPr/>
        </p:nvPicPr>
        <p:blipFill>
          <a:blip r:embed="rId12"/>
          <a:srcRect/>
          <a:stretch>
            <a:fillRect/>
          </a:stretch>
        </p:blipFill>
        <p:spPr bwMode="auto">
          <a:xfrm>
            <a:off x="7812088" y="4306888"/>
            <a:ext cx="288925" cy="388937"/>
          </a:xfrm>
          <a:prstGeom prst="rect">
            <a:avLst/>
          </a:prstGeom>
          <a:noFill/>
          <a:ln w="9525">
            <a:noFill/>
            <a:miter lim="800000"/>
            <a:headEnd/>
            <a:tailEnd/>
          </a:ln>
        </p:spPr>
      </p:pic>
      <p:pic>
        <p:nvPicPr>
          <p:cNvPr id="100448" name="Picture 14" descr="coupe vainqueur : Gold cup">
            <a:hlinkClick r:id="rId11"/>
          </p:cNvPr>
          <p:cNvPicPr>
            <a:picLocks noChangeAspect="1" noChangeArrowheads="1"/>
          </p:cNvPicPr>
          <p:nvPr/>
        </p:nvPicPr>
        <p:blipFill>
          <a:blip r:embed="rId12"/>
          <a:srcRect/>
          <a:stretch>
            <a:fillRect/>
          </a:stretch>
        </p:blipFill>
        <p:spPr bwMode="auto">
          <a:xfrm>
            <a:off x="8748713" y="2146300"/>
            <a:ext cx="287337" cy="390525"/>
          </a:xfrm>
          <a:prstGeom prst="rect">
            <a:avLst/>
          </a:prstGeom>
          <a:noFill/>
          <a:ln w="9525">
            <a:noFill/>
            <a:miter lim="800000"/>
            <a:headEnd/>
            <a:tailEnd/>
          </a:ln>
        </p:spPr>
      </p:pic>
      <p:pic>
        <p:nvPicPr>
          <p:cNvPr id="100449" name="Picture 14" descr="coupe vainqueur : Gold cup">
            <a:hlinkClick r:id="rId11"/>
          </p:cNvPr>
          <p:cNvPicPr>
            <a:picLocks noChangeAspect="1" noChangeArrowheads="1"/>
          </p:cNvPicPr>
          <p:nvPr/>
        </p:nvPicPr>
        <p:blipFill>
          <a:blip r:embed="rId12"/>
          <a:srcRect/>
          <a:stretch>
            <a:fillRect/>
          </a:stretch>
        </p:blipFill>
        <p:spPr bwMode="auto">
          <a:xfrm>
            <a:off x="8748713" y="4306888"/>
            <a:ext cx="287337" cy="388937"/>
          </a:xfrm>
          <a:prstGeom prst="rect">
            <a:avLst/>
          </a:prstGeom>
          <a:noFill/>
          <a:ln w="9525">
            <a:noFill/>
            <a:miter lim="800000"/>
            <a:headEnd/>
            <a:tailEnd/>
          </a:ln>
        </p:spPr>
      </p:pic>
      <p:pic>
        <p:nvPicPr>
          <p:cNvPr id="160783" name="Picture 15" descr="O:\Consumer\Banque d'images\Echantillon-Cible\échantillon 2.jpg"/>
          <p:cNvPicPr>
            <a:picLocks noChangeAspect="1" noChangeArrowheads="1"/>
          </p:cNvPicPr>
          <p:nvPr/>
        </p:nvPicPr>
        <p:blipFill>
          <a:blip r:embed="rId13" cstate="print"/>
          <a:srcRect/>
          <a:stretch>
            <a:fillRect/>
          </a:stretch>
        </p:blipFill>
        <p:spPr bwMode="auto">
          <a:xfrm>
            <a:off x="4427984" y="1052736"/>
            <a:ext cx="720080" cy="540060"/>
          </a:xfrm>
          <a:prstGeom prst="ellipse">
            <a:avLst/>
          </a:prstGeom>
          <a:noFill/>
          <a:effectLst>
            <a:innerShdw blurRad="63500" dist="50800" dir="13500000">
              <a:prstClr val="black">
                <a:alpha val="50000"/>
              </a:prstClr>
            </a:innerShdw>
          </a:effectLst>
        </p:spPr>
      </p:pic>
      <p:sp>
        <p:nvSpPr>
          <p:cNvPr id="53" name="ZoneTexte 52"/>
          <p:cNvSpPr txBox="1"/>
          <p:nvPr/>
        </p:nvSpPr>
        <p:spPr>
          <a:xfrm>
            <a:off x="3563938" y="1176338"/>
            <a:ext cx="1008062" cy="292100"/>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300" b="1" i="1" dirty="0">
                <a:solidFill>
                  <a:srgbClr val="00B0F0"/>
                </a:solidFill>
                <a:latin typeface="+mn-lt"/>
              </a:rPr>
              <a:t>Français</a:t>
            </a:r>
          </a:p>
        </p:txBody>
      </p:sp>
      <p:sp>
        <p:nvSpPr>
          <p:cNvPr id="54" name="ZoneTexte 53"/>
          <p:cNvSpPr txBox="1"/>
          <p:nvPr/>
        </p:nvSpPr>
        <p:spPr>
          <a:xfrm>
            <a:off x="6516688" y="1176338"/>
            <a:ext cx="1008062" cy="292100"/>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300" b="1" i="1" dirty="0">
                <a:solidFill>
                  <a:srgbClr val="00B0F0"/>
                </a:solidFill>
                <a:latin typeface="+mn-lt"/>
              </a:rPr>
              <a:t>Familles</a:t>
            </a:r>
          </a:p>
        </p:txBody>
      </p:sp>
      <p:pic>
        <p:nvPicPr>
          <p:cNvPr id="160784" name="Picture 16" descr="O:\Consumer\Banque d'images\Echantillon-Cible\famille.jpg"/>
          <p:cNvPicPr>
            <a:picLocks noChangeAspect="1" noChangeArrowheads="1"/>
          </p:cNvPicPr>
          <p:nvPr/>
        </p:nvPicPr>
        <p:blipFill>
          <a:blip r:embed="rId14" cstate="print"/>
          <a:srcRect/>
          <a:stretch>
            <a:fillRect/>
          </a:stretch>
        </p:blipFill>
        <p:spPr bwMode="auto">
          <a:xfrm>
            <a:off x="7380312" y="1052766"/>
            <a:ext cx="540000" cy="540000"/>
          </a:xfrm>
          <a:prstGeom prst="ellipse">
            <a:avLst/>
          </a:prstGeom>
          <a:noFill/>
          <a:effectLst>
            <a:innerShdw blurRad="63500" dist="50800" dir="13500000">
              <a:prstClr val="black">
                <a:alpha val="50000"/>
              </a:prstClr>
            </a:innerShdw>
          </a:effectLst>
        </p:spPr>
      </p:pic>
      <p:cxnSp>
        <p:nvCxnSpPr>
          <p:cNvPr id="57" name="Connecteur droit 56"/>
          <p:cNvCxnSpPr/>
          <p:nvPr/>
        </p:nvCxnSpPr>
        <p:spPr>
          <a:xfrm>
            <a:off x="6227763" y="1196975"/>
            <a:ext cx="0" cy="507523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195736" y="2247255"/>
            <a:ext cx="470897" cy="461665"/>
          </a:xfrm>
          <a:prstGeom prst="rect">
            <a:avLst/>
          </a:prstGeom>
          <a:noFill/>
        </p:spPr>
        <p:txBody>
          <a:bodyPr>
            <a:spAutoFit/>
          </a:bodyPr>
          <a:lstStyle/>
          <a:p>
            <a:pPr fontAlgn="auto">
              <a:spcBef>
                <a:spcPts val="0"/>
              </a:spcBef>
              <a:spcAft>
                <a:spcPts val="0"/>
              </a:spcAft>
              <a:defRPr/>
            </a:pPr>
            <a:r>
              <a:rPr lang="fr-FR"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rPr>
              <a:t>1</a:t>
            </a:r>
          </a:p>
        </p:txBody>
      </p:sp>
      <p:sp>
        <p:nvSpPr>
          <p:cNvPr id="39" name="Rectangle 38"/>
          <p:cNvSpPr/>
          <p:nvPr/>
        </p:nvSpPr>
        <p:spPr>
          <a:xfrm>
            <a:off x="2195736" y="3399383"/>
            <a:ext cx="470897" cy="461665"/>
          </a:xfrm>
          <a:prstGeom prst="rect">
            <a:avLst/>
          </a:prstGeom>
          <a:noFill/>
        </p:spPr>
        <p:txBody>
          <a:bodyPr>
            <a:spAutoFit/>
          </a:bodyPr>
          <a:lstStyle/>
          <a:p>
            <a:pPr fontAlgn="auto">
              <a:spcBef>
                <a:spcPts val="0"/>
              </a:spcBef>
              <a:spcAft>
                <a:spcPts val="0"/>
              </a:spcAft>
              <a:defRPr/>
            </a:pPr>
            <a:r>
              <a:rPr lang="fr-FR"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rPr>
              <a:t>2</a:t>
            </a:r>
          </a:p>
        </p:txBody>
      </p:sp>
      <p:sp>
        <p:nvSpPr>
          <p:cNvPr id="40" name="Rectangle 39"/>
          <p:cNvSpPr/>
          <p:nvPr/>
        </p:nvSpPr>
        <p:spPr>
          <a:xfrm>
            <a:off x="2195736" y="4407495"/>
            <a:ext cx="470897" cy="461665"/>
          </a:xfrm>
          <a:prstGeom prst="rect">
            <a:avLst/>
          </a:prstGeom>
          <a:noFill/>
        </p:spPr>
        <p:txBody>
          <a:bodyPr>
            <a:spAutoFit/>
          </a:bodyPr>
          <a:lstStyle/>
          <a:p>
            <a:pPr fontAlgn="auto">
              <a:spcBef>
                <a:spcPts val="0"/>
              </a:spcBef>
              <a:spcAft>
                <a:spcPts val="0"/>
              </a:spcAft>
              <a:defRPr/>
            </a:pPr>
            <a:r>
              <a:rPr lang="fr-FR"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rPr>
              <a:t>3</a:t>
            </a:r>
          </a:p>
        </p:txBody>
      </p:sp>
      <p:sp>
        <p:nvSpPr>
          <p:cNvPr id="41" name="Rectangle 40"/>
          <p:cNvSpPr/>
          <p:nvPr/>
        </p:nvSpPr>
        <p:spPr>
          <a:xfrm>
            <a:off x="2084879" y="5616493"/>
            <a:ext cx="542905" cy="461665"/>
          </a:xfrm>
          <a:prstGeom prst="rect">
            <a:avLst/>
          </a:prstGeom>
          <a:noFill/>
        </p:spPr>
        <p:txBody>
          <a:bodyPr>
            <a:spAutoFit/>
          </a:bodyPr>
          <a:lstStyle/>
          <a:p>
            <a:pPr algn="ctr" fontAlgn="auto">
              <a:spcBef>
                <a:spcPts val="0"/>
              </a:spcBef>
              <a:spcAft>
                <a:spcPts val="0"/>
              </a:spcAft>
              <a:defRPr/>
            </a:pPr>
            <a:r>
              <a:rPr lang="fr-FR"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rPr>
              <a:t>21</a:t>
            </a:r>
          </a:p>
        </p:txBody>
      </p:sp>
      <p:sp>
        <p:nvSpPr>
          <p:cNvPr id="44" name="Rectangle 43"/>
          <p:cNvSpPr/>
          <p:nvPr/>
        </p:nvSpPr>
        <p:spPr>
          <a:xfrm>
            <a:off x="2051720" y="4941168"/>
            <a:ext cx="542905" cy="461665"/>
          </a:xfrm>
          <a:prstGeom prst="rect">
            <a:avLst/>
          </a:prstGeom>
          <a:noFill/>
        </p:spPr>
        <p:txBody>
          <a:bodyPr>
            <a:spAutoFit/>
          </a:bodyPr>
          <a:lstStyle/>
          <a:p>
            <a:pPr algn="ctr" fontAlgn="auto">
              <a:spcBef>
                <a:spcPts val="0"/>
              </a:spcBef>
              <a:spcAft>
                <a:spcPts val="0"/>
              </a:spcAft>
              <a:defRPr/>
            </a:pPr>
            <a:r>
              <a:rPr lang="fr-FR"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rPr>
              <a:t>…</a:t>
            </a:r>
          </a:p>
        </p:txBody>
      </p:sp>
      <p:sp>
        <p:nvSpPr>
          <p:cNvPr id="45" name="ZoneTexte 44"/>
          <p:cNvSpPr txBox="1"/>
          <p:nvPr/>
        </p:nvSpPr>
        <p:spPr>
          <a:xfrm rot="16200000">
            <a:off x="-3280569" y="3244056"/>
            <a:ext cx="6858000" cy="36988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buClr>
                <a:schemeClr val="bg2">
                  <a:lumMod val="75000"/>
                </a:schemeClr>
              </a:buClr>
              <a:defRPr/>
            </a:pPr>
            <a:r>
              <a:rPr lang="fr-FR" b="1" i="1" dirty="0">
                <a:solidFill>
                  <a:schemeClr val="tx1">
                    <a:lumMod val="50000"/>
                  </a:schemeClr>
                </a:solidFill>
                <a:effectLst>
                  <a:outerShdw blurRad="38100" dist="38100" dir="2700000" algn="tl">
                    <a:srgbClr val="000000">
                      <a:alpha val="43137"/>
                    </a:srgbClr>
                  </a:outerShdw>
                </a:effectLst>
              </a:rPr>
              <a:t>EN SYNTHESE</a:t>
            </a:r>
          </a:p>
        </p:txBody>
      </p:sp>
      <p:sp>
        <p:nvSpPr>
          <p:cNvPr id="42" name="ZoneTexte 41"/>
          <p:cNvSpPr txBox="1"/>
          <p:nvPr/>
        </p:nvSpPr>
        <p:spPr>
          <a:xfrm>
            <a:off x="2195513" y="1628775"/>
            <a:ext cx="1152525" cy="307975"/>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400" b="1" dirty="0">
                <a:solidFill>
                  <a:schemeClr val="tx1">
                    <a:lumMod val="50000"/>
                  </a:schemeClr>
                </a:solidFill>
                <a:latin typeface="+mn-lt"/>
              </a:rPr>
              <a:t>NOTORIETE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650" y="115888"/>
            <a:ext cx="8388350" cy="792162"/>
          </a:xfrm>
        </p:spPr>
        <p:txBody>
          <a:bodyPr rtlCol="0">
            <a:noAutofit/>
          </a:bodyPr>
          <a:lstStyle/>
          <a:p>
            <a:pPr fontAlgn="auto">
              <a:spcAft>
                <a:spcPts val="0"/>
              </a:spcAft>
              <a:defRPr/>
            </a:pPr>
            <a:r>
              <a:rPr lang="fr-FR" sz="2000" dirty="0" smtClean="0"/>
              <a:t>Le Limousin est peu connu des Français : les Français ont des difficultés à attribuer les 3 départements à la région, et beaucoup après présentation du </a:t>
            </a:r>
            <a:r>
              <a:rPr lang="fr-FR" sz="2000" dirty="0" err="1" smtClean="0"/>
              <a:t>board</a:t>
            </a:r>
            <a:r>
              <a:rPr lang="fr-FR" sz="2000" dirty="0" smtClean="0"/>
              <a:t> considèrent finalement connaître peu la région.</a:t>
            </a:r>
            <a:endParaRPr lang="fr-FR" sz="20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1FC8D364-ED0C-4DD0-A956-3B0EB9C2FA76}" type="slidenum">
              <a:rPr lang="fr-FR"/>
              <a:pPr>
                <a:defRPr/>
              </a:pPr>
              <a:t>31</a:t>
            </a:fld>
            <a:endParaRPr lang="fr-FR" dirty="0"/>
          </a:p>
        </p:txBody>
      </p:sp>
      <p:sp>
        <p:nvSpPr>
          <p:cNvPr id="24" name="Rectangle 23"/>
          <p:cNvSpPr/>
          <p:nvPr/>
        </p:nvSpPr>
        <p:spPr>
          <a:xfrm>
            <a:off x="539750" y="1557338"/>
            <a:ext cx="6192838" cy="1727200"/>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Seul 1 Français sur 5 est capable de citer exactement les 3 départements limousins. </a:t>
            </a:r>
          </a:p>
          <a:p>
            <a:pPr fontAlgn="auto">
              <a:spcBef>
                <a:spcPts val="0"/>
              </a:spcBef>
              <a:spcAft>
                <a:spcPts val="0"/>
              </a:spcAft>
              <a:defRPr/>
            </a:pPr>
            <a:endParaRPr lang="fr-FR" sz="1400" dirty="0">
              <a:solidFill>
                <a:schemeClr val="tx2"/>
              </a:solidFill>
            </a:endParaRPr>
          </a:p>
          <a:p>
            <a:pPr fontAlgn="auto">
              <a:spcBef>
                <a:spcPts val="0"/>
              </a:spcBef>
              <a:spcAft>
                <a:spcPts val="0"/>
              </a:spcAft>
              <a:defRPr/>
            </a:pPr>
            <a:r>
              <a:rPr lang="fr-FR" sz="1400" dirty="0">
                <a:solidFill>
                  <a:schemeClr val="tx2"/>
                </a:solidFill>
              </a:rPr>
              <a:t>Pour les Français, le Limousin se compose de la Creuse (41%), de la Corrèze (40%) et de la Haute-Vienne (36%). </a:t>
            </a:r>
            <a:r>
              <a:rPr lang="fr-FR" sz="1400" b="1" dirty="0">
                <a:solidFill>
                  <a:schemeClr val="tx2"/>
                </a:solidFill>
              </a:rPr>
              <a:t>Un amalgame semble exister entre la Haute-Vienne et la Vienne (11%)</a:t>
            </a:r>
            <a:r>
              <a:rPr lang="fr-FR" sz="1400" dirty="0">
                <a:solidFill>
                  <a:schemeClr val="tx2"/>
                </a:solidFill>
              </a:rPr>
              <a:t>.</a:t>
            </a:r>
          </a:p>
        </p:txBody>
      </p:sp>
      <p:sp>
        <p:nvSpPr>
          <p:cNvPr id="26" name="Rectangle 25"/>
          <p:cNvSpPr/>
          <p:nvPr/>
        </p:nvSpPr>
        <p:spPr>
          <a:xfrm>
            <a:off x="2771775" y="3716338"/>
            <a:ext cx="6192838" cy="2449512"/>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Après présentation du </a:t>
            </a:r>
            <a:r>
              <a:rPr lang="fr-FR" sz="1400" b="1" dirty="0" err="1">
                <a:solidFill>
                  <a:schemeClr val="tx2"/>
                </a:solidFill>
              </a:rPr>
              <a:t>board</a:t>
            </a:r>
            <a:r>
              <a:rPr lang="fr-FR" sz="1400" b="1" dirty="0">
                <a:solidFill>
                  <a:schemeClr val="tx2"/>
                </a:solidFill>
              </a:rPr>
              <a:t>, seul 1 Français sur 4 considère connaître bien ou assez bien la région. </a:t>
            </a:r>
          </a:p>
          <a:p>
            <a:pPr fontAlgn="auto">
              <a:spcBef>
                <a:spcPts val="0"/>
              </a:spcBef>
              <a:spcAft>
                <a:spcPts val="0"/>
              </a:spcAft>
              <a:defRPr/>
            </a:pPr>
            <a:endParaRPr lang="fr-FR" sz="1400" b="1" dirty="0">
              <a:solidFill>
                <a:schemeClr val="tx2"/>
              </a:solidFill>
            </a:endParaRPr>
          </a:p>
          <a:p>
            <a:pPr fontAlgn="auto">
              <a:spcBef>
                <a:spcPts val="0"/>
              </a:spcBef>
              <a:spcAft>
                <a:spcPts val="0"/>
              </a:spcAft>
              <a:defRPr/>
            </a:pPr>
            <a:r>
              <a:rPr lang="fr-FR" sz="1400" dirty="0">
                <a:solidFill>
                  <a:schemeClr val="tx2"/>
                </a:solidFill>
              </a:rPr>
              <a:t>Les 2 tiers des Français ayant déclaré connaître le Limousin en notoriété assistée déclarent finalement après présentation du </a:t>
            </a:r>
            <a:r>
              <a:rPr lang="fr-FR" sz="1400" dirty="0" err="1">
                <a:solidFill>
                  <a:schemeClr val="tx2"/>
                </a:solidFill>
              </a:rPr>
              <a:t>board</a:t>
            </a:r>
            <a:r>
              <a:rPr lang="fr-FR" sz="1400" dirty="0">
                <a:solidFill>
                  <a:schemeClr val="tx2"/>
                </a:solidFill>
              </a:rPr>
              <a:t> Limousin ne pas connaître la région (pas tellement notamment).  Ce jugement critique de leur niveau de connaissance est le plus élevé parmi les régions présentées.</a:t>
            </a:r>
          </a:p>
          <a:p>
            <a:pPr fontAlgn="auto">
              <a:spcBef>
                <a:spcPts val="0"/>
              </a:spcBef>
              <a:spcAft>
                <a:spcPts val="0"/>
              </a:spcAft>
              <a:defRPr/>
            </a:pPr>
            <a:endParaRPr lang="fr-FR" sz="1400" dirty="0">
              <a:solidFill>
                <a:schemeClr val="tx2"/>
              </a:solidFill>
            </a:endParaRPr>
          </a:p>
          <a:p>
            <a:pPr fontAlgn="auto">
              <a:spcBef>
                <a:spcPts val="0"/>
              </a:spcBef>
              <a:spcAft>
                <a:spcPts val="0"/>
              </a:spcAft>
              <a:defRPr/>
            </a:pPr>
            <a:r>
              <a:rPr lang="fr-FR" sz="1400" b="1" dirty="0">
                <a:solidFill>
                  <a:schemeClr val="tx2"/>
                </a:solidFill>
              </a:rPr>
              <a:t>Le Limousin est la région sur laquelle les Français remettent le plus en question leur bonne connaissance de la région après présentation du </a:t>
            </a:r>
            <a:r>
              <a:rPr lang="fr-FR" sz="1400" b="1" dirty="0" err="1">
                <a:solidFill>
                  <a:schemeClr val="tx2"/>
                </a:solidFill>
              </a:rPr>
              <a:t>board</a:t>
            </a:r>
            <a:r>
              <a:rPr lang="fr-FR" sz="1400" b="1" dirty="0">
                <a:solidFill>
                  <a:schemeClr val="tx2"/>
                </a:solidFill>
              </a:rPr>
              <a:t>.</a:t>
            </a:r>
          </a:p>
        </p:txBody>
      </p:sp>
      <p:pic>
        <p:nvPicPr>
          <p:cNvPr id="101382" name="Image 7" descr="Logo_19_correze.jpg"/>
          <p:cNvPicPr>
            <a:picLocks noChangeAspect="1"/>
          </p:cNvPicPr>
          <p:nvPr/>
        </p:nvPicPr>
        <p:blipFill>
          <a:blip r:embed="rId3"/>
          <a:srcRect/>
          <a:stretch>
            <a:fillRect/>
          </a:stretch>
        </p:blipFill>
        <p:spPr bwMode="auto">
          <a:xfrm>
            <a:off x="7451725" y="2397125"/>
            <a:ext cx="865188" cy="384175"/>
          </a:xfrm>
          <a:prstGeom prst="rect">
            <a:avLst/>
          </a:prstGeom>
          <a:noFill/>
          <a:ln w="9525">
            <a:noFill/>
            <a:miter lim="800000"/>
            <a:headEnd/>
            <a:tailEnd/>
          </a:ln>
        </p:spPr>
      </p:pic>
      <p:pic>
        <p:nvPicPr>
          <p:cNvPr id="101383" name="Image 8" descr="logo creuse.png"/>
          <p:cNvPicPr>
            <a:picLocks noChangeAspect="1"/>
          </p:cNvPicPr>
          <p:nvPr/>
        </p:nvPicPr>
        <p:blipFill>
          <a:blip r:embed="rId4"/>
          <a:srcRect/>
          <a:stretch>
            <a:fillRect/>
          </a:stretch>
        </p:blipFill>
        <p:spPr bwMode="auto">
          <a:xfrm>
            <a:off x="6948488" y="1628775"/>
            <a:ext cx="431800" cy="641350"/>
          </a:xfrm>
          <a:prstGeom prst="rect">
            <a:avLst/>
          </a:prstGeom>
          <a:noFill/>
          <a:ln w="9525">
            <a:noFill/>
            <a:miter lim="800000"/>
            <a:headEnd/>
            <a:tailEnd/>
          </a:ln>
        </p:spPr>
      </p:pic>
      <p:pic>
        <p:nvPicPr>
          <p:cNvPr id="101384" name="Image 9" descr="logo haute vienne.jpg"/>
          <p:cNvPicPr>
            <a:picLocks noChangeAspect="1"/>
          </p:cNvPicPr>
          <p:nvPr/>
        </p:nvPicPr>
        <p:blipFill>
          <a:blip r:embed="rId5"/>
          <a:srcRect b="12421"/>
          <a:stretch>
            <a:fillRect/>
          </a:stretch>
        </p:blipFill>
        <p:spPr bwMode="auto">
          <a:xfrm>
            <a:off x="8316913" y="2924175"/>
            <a:ext cx="547687" cy="433388"/>
          </a:xfrm>
          <a:prstGeom prst="rect">
            <a:avLst/>
          </a:prstGeom>
          <a:noFill/>
          <a:ln w="9525">
            <a:noFill/>
            <a:miter lim="800000"/>
            <a:headEnd/>
            <a:tailEnd/>
          </a:ln>
        </p:spPr>
      </p:pic>
      <p:sp>
        <p:nvSpPr>
          <p:cNvPr id="11" name="ZoneTexte 10"/>
          <p:cNvSpPr txBox="1"/>
          <p:nvPr/>
        </p:nvSpPr>
        <p:spPr>
          <a:xfrm rot="16200000">
            <a:off x="-3280569" y="3244056"/>
            <a:ext cx="6858000" cy="36988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buClr>
                <a:schemeClr val="bg2">
                  <a:lumMod val="75000"/>
                </a:schemeClr>
              </a:buClr>
              <a:defRPr/>
            </a:pPr>
            <a:r>
              <a:rPr lang="fr-FR" b="1" i="1" dirty="0">
                <a:solidFill>
                  <a:schemeClr val="tx1">
                    <a:lumMod val="50000"/>
                  </a:schemeClr>
                </a:solidFill>
                <a:effectLst>
                  <a:outerShdw blurRad="38100" dist="38100" dir="2700000" algn="tl">
                    <a:srgbClr val="000000">
                      <a:alpha val="43137"/>
                    </a:srgbClr>
                  </a:outerShdw>
                </a:effectLst>
              </a:rPr>
              <a:t>EN SYNTHESE</a:t>
            </a:r>
          </a:p>
        </p:txBody>
      </p:sp>
      <p:pic>
        <p:nvPicPr>
          <p:cNvPr id="101386" name="Picture 6" descr="bonhomme blanc erreur : Personne 3d avec le symbole négatif rouge dans les mains sur un fond blanc">
            <a:hlinkClick r:id="rId6"/>
          </p:cNvPr>
          <p:cNvPicPr>
            <a:picLocks noChangeAspect="1" noChangeArrowheads="1"/>
          </p:cNvPicPr>
          <p:nvPr/>
        </p:nvPicPr>
        <p:blipFill>
          <a:blip r:embed="rId7"/>
          <a:srcRect l="16678" r="16420"/>
          <a:stretch>
            <a:fillRect/>
          </a:stretch>
        </p:blipFill>
        <p:spPr bwMode="auto">
          <a:xfrm>
            <a:off x="468313" y="3989388"/>
            <a:ext cx="719137" cy="1600200"/>
          </a:xfrm>
          <a:prstGeom prst="rect">
            <a:avLst/>
          </a:prstGeom>
          <a:noFill/>
          <a:ln w="9525">
            <a:noFill/>
            <a:miter lim="800000"/>
            <a:headEnd/>
            <a:tailEnd/>
          </a:ln>
        </p:spPr>
      </p:pic>
      <p:pic>
        <p:nvPicPr>
          <p:cNvPr id="101387" name="Picture 6" descr="bonhomme blanc erreur : Personne 3d avec le symbole négatif rouge dans les mains sur un fond blanc">
            <a:hlinkClick r:id="rId6"/>
          </p:cNvPr>
          <p:cNvPicPr>
            <a:picLocks noChangeAspect="1" noChangeArrowheads="1"/>
          </p:cNvPicPr>
          <p:nvPr/>
        </p:nvPicPr>
        <p:blipFill>
          <a:blip r:embed="rId7"/>
          <a:srcRect l="16678" r="16420"/>
          <a:stretch>
            <a:fillRect/>
          </a:stretch>
        </p:blipFill>
        <p:spPr bwMode="auto">
          <a:xfrm>
            <a:off x="1187450" y="3989388"/>
            <a:ext cx="720725" cy="1600200"/>
          </a:xfrm>
          <a:prstGeom prst="rect">
            <a:avLst/>
          </a:prstGeom>
          <a:noFill/>
          <a:ln w="9525">
            <a:noFill/>
            <a:miter lim="800000"/>
            <a:headEnd/>
            <a:tailEnd/>
          </a:ln>
        </p:spPr>
      </p:pic>
      <p:pic>
        <p:nvPicPr>
          <p:cNvPr id="101388" name="Picture 8" descr="bonhomme blanc debout : Personnage 3D debout - isolé sur un fond blanc">
            <a:hlinkClick r:id="rId8"/>
          </p:cNvPr>
          <p:cNvPicPr>
            <a:picLocks noChangeAspect="1" noChangeArrowheads="1"/>
          </p:cNvPicPr>
          <p:nvPr/>
        </p:nvPicPr>
        <p:blipFill>
          <a:blip r:embed="rId9"/>
          <a:srcRect l="17999" r="22002"/>
          <a:stretch>
            <a:fillRect/>
          </a:stretch>
        </p:blipFill>
        <p:spPr bwMode="auto">
          <a:xfrm>
            <a:off x="2051050" y="4076700"/>
            <a:ext cx="655638" cy="1457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650" y="115888"/>
            <a:ext cx="8388350" cy="792162"/>
          </a:xfrm>
        </p:spPr>
        <p:txBody>
          <a:bodyPr rtlCol="0">
            <a:noAutofit/>
          </a:bodyPr>
          <a:lstStyle/>
          <a:p>
            <a:pPr fontAlgn="auto">
              <a:spcAft>
                <a:spcPts val="0"/>
              </a:spcAft>
              <a:defRPr/>
            </a:pPr>
            <a:r>
              <a:rPr lang="fr-FR" sz="2000" dirty="0" smtClean="0"/>
              <a:t>Toutefois, la région du Limousin est très présente à l’esprit de ses habitants, même en comparaison à une région comme la Bretagne.</a:t>
            </a:r>
            <a:endParaRPr lang="fr-FR" sz="20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6AD0E004-6EF2-4DE9-9B09-CEA88E490ACC}" type="slidenum">
              <a:rPr lang="fr-FR"/>
              <a:pPr>
                <a:defRPr/>
              </a:pPr>
              <a:t>32</a:t>
            </a:fld>
            <a:endParaRPr lang="fr-FR" dirty="0"/>
          </a:p>
        </p:txBody>
      </p:sp>
      <p:sp>
        <p:nvSpPr>
          <p:cNvPr id="28" name="Rectangle à coins arrondis 27"/>
          <p:cNvSpPr/>
          <p:nvPr/>
        </p:nvSpPr>
        <p:spPr>
          <a:xfrm>
            <a:off x="827088" y="3141663"/>
            <a:ext cx="2160587" cy="1727200"/>
          </a:xfrm>
          <a:prstGeom prst="round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9" name="Rectangle à coins arrondis 28"/>
          <p:cNvSpPr/>
          <p:nvPr/>
        </p:nvSpPr>
        <p:spPr>
          <a:xfrm>
            <a:off x="3924300" y="3141663"/>
            <a:ext cx="2160588" cy="1727200"/>
          </a:xfrm>
          <a:prstGeom prst="roundRect">
            <a:avLst/>
          </a:prstGeom>
          <a:solidFill>
            <a:schemeClr val="tx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0" name="Rectangle à coins arrondis 29"/>
          <p:cNvSpPr/>
          <p:nvPr/>
        </p:nvSpPr>
        <p:spPr>
          <a:xfrm>
            <a:off x="6372225" y="3141663"/>
            <a:ext cx="2160588" cy="1727200"/>
          </a:xfrm>
          <a:prstGeom prst="roundRect">
            <a:avLst/>
          </a:prstGeom>
          <a:solidFill>
            <a:schemeClr val="tx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2" name="Rectangle 31"/>
          <p:cNvSpPr/>
          <p:nvPr/>
        </p:nvSpPr>
        <p:spPr>
          <a:xfrm>
            <a:off x="539750" y="1341438"/>
            <a:ext cx="8353425" cy="1295400"/>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Le Limousin est connu de quasiment tous ses habitants </a:t>
            </a:r>
            <a:r>
              <a:rPr lang="fr-FR" sz="1400" dirty="0">
                <a:solidFill>
                  <a:schemeClr val="tx2"/>
                </a:solidFill>
              </a:rPr>
              <a:t>qui associent correctement les 3 départements à leur région (Haute-Vienne 97%, Corrèze 96% et Creuse 94%).</a:t>
            </a:r>
          </a:p>
          <a:p>
            <a:pPr fontAlgn="auto">
              <a:spcBef>
                <a:spcPts val="0"/>
              </a:spcBef>
              <a:spcAft>
                <a:spcPts val="0"/>
              </a:spcAft>
              <a:defRPr/>
            </a:pPr>
            <a:endParaRPr lang="fr-FR" sz="1400" dirty="0">
              <a:solidFill>
                <a:schemeClr val="tx2"/>
              </a:solidFill>
            </a:endParaRPr>
          </a:p>
          <a:p>
            <a:pPr fontAlgn="auto">
              <a:spcBef>
                <a:spcPts val="0"/>
              </a:spcBef>
              <a:spcAft>
                <a:spcPts val="0"/>
              </a:spcAft>
              <a:defRPr/>
            </a:pPr>
            <a:r>
              <a:rPr lang="fr-FR" sz="1400" dirty="0">
                <a:solidFill>
                  <a:schemeClr val="tx2"/>
                </a:solidFill>
              </a:rPr>
              <a:t>Après le Limousin, les habitants de la région connaissent avant tout l’Auvergne (87%), l’Aquitaine (84%), le Poitou-Charentes (83%), la région PACA (82%), l’île de France (81%) et la Bretagne (78%).</a:t>
            </a:r>
          </a:p>
        </p:txBody>
      </p:sp>
      <p:pic>
        <p:nvPicPr>
          <p:cNvPr id="102408" name="Picture 6" descr="http://t0.gstatic.com/images?q=tbn:ANd9GcSYj8jO7zchiNoHdW2MNjHelVo9je8O5luwnBnzIkoIVwSBonKkA4VJgOI">
            <a:hlinkClick r:id="rId3"/>
          </p:cNvPr>
          <p:cNvPicPr>
            <a:picLocks noChangeAspect="1" noChangeArrowheads="1"/>
          </p:cNvPicPr>
          <p:nvPr/>
        </p:nvPicPr>
        <p:blipFill>
          <a:blip r:embed="rId4"/>
          <a:srcRect/>
          <a:stretch>
            <a:fillRect/>
          </a:stretch>
        </p:blipFill>
        <p:spPr bwMode="auto">
          <a:xfrm>
            <a:off x="6948488" y="3227388"/>
            <a:ext cx="1152525" cy="346075"/>
          </a:xfrm>
          <a:prstGeom prst="rect">
            <a:avLst/>
          </a:prstGeom>
          <a:noFill/>
          <a:ln w="9525">
            <a:noFill/>
            <a:miter lim="800000"/>
            <a:headEnd/>
            <a:tailEnd/>
          </a:ln>
        </p:spPr>
      </p:pic>
      <p:pic>
        <p:nvPicPr>
          <p:cNvPr id="102409" name="Picture 8" descr="http://t3.gstatic.com/images?q=tbn:ANd9GcQ5J4amsGRFIZ7jyewtTF49ZAxtZb_nbsJzb7nIzK_hEZ_abt5z5bSskdo">
            <a:hlinkClick r:id="rId5"/>
          </p:cNvPr>
          <p:cNvPicPr>
            <a:picLocks noChangeAspect="1" noChangeArrowheads="1"/>
          </p:cNvPicPr>
          <p:nvPr/>
        </p:nvPicPr>
        <p:blipFill>
          <a:blip r:embed="rId6"/>
          <a:srcRect/>
          <a:stretch>
            <a:fillRect/>
          </a:stretch>
        </p:blipFill>
        <p:spPr bwMode="auto">
          <a:xfrm>
            <a:off x="1655763" y="3213100"/>
            <a:ext cx="503237" cy="666750"/>
          </a:xfrm>
          <a:prstGeom prst="rect">
            <a:avLst/>
          </a:prstGeom>
          <a:noFill/>
          <a:ln w="9525">
            <a:noFill/>
            <a:miter lim="800000"/>
            <a:headEnd/>
            <a:tailEnd/>
          </a:ln>
        </p:spPr>
      </p:pic>
      <p:pic>
        <p:nvPicPr>
          <p:cNvPr id="102410" name="Picture 10" descr="http://t2.gstatic.com/images?q=tbn:ANd9GcTSfGkReQPXYpq2kMUEtAV8WjPoHtbqebsllRWSI8lChZ0J977rbgRtk833">
            <a:hlinkClick r:id="rId7"/>
          </p:cNvPr>
          <p:cNvPicPr>
            <a:picLocks noChangeAspect="1" noChangeArrowheads="1"/>
          </p:cNvPicPr>
          <p:nvPr/>
        </p:nvPicPr>
        <p:blipFill>
          <a:blip r:embed="rId8"/>
          <a:srcRect/>
          <a:stretch>
            <a:fillRect/>
          </a:stretch>
        </p:blipFill>
        <p:spPr bwMode="auto">
          <a:xfrm>
            <a:off x="4600575" y="3213100"/>
            <a:ext cx="806450" cy="503238"/>
          </a:xfrm>
          <a:prstGeom prst="rect">
            <a:avLst/>
          </a:prstGeom>
          <a:noFill/>
          <a:ln w="9525">
            <a:noFill/>
            <a:miter lim="800000"/>
            <a:headEnd/>
            <a:tailEnd/>
          </a:ln>
        </p:spPr>
      </p:pic>
      <p:sp>
        <p:nvSpPr>
          <p:cNvPr id="40" name="ZoneTexte 39"/>
          <p:cNvSpPr txBox="1"/>
          <p:nvPr/>
        </p:nvSpPr>
        <p:spPr>
          <a:xfrm>
            <a:off x="971550" y="4076700"/>
            <a:ext cx="1871663" cy="646113"/>
          </a:xfrm>
          <a:prstGeom prst="rect">
            <a:avLst/>
          </a:prstGeom>
          <a:noFill/>
        </p:spPr>
        <p:txBody>
          <a:bodyPr>
            <a:spAutoFit/>
          </a:bodyPr>
          <a:lstStyle/>
          <a:p>
            <a:pPr fontAlgn="auto">
              <a:spcBef>
                <a:spcPts val="0"/>
              </a:spcBef>
              <a:spcAft>
                <a:spcPts val="0"/>
              </a:spcAft>
              <a:buClr>
                <a:schemeClr val="bg2">
                  <a:lumMod val="75000"/>
                </a:schemeClr>
              </a:buClr>
              <a:defRPr/>
            </a:pPr>
            <a:r>
              <a:rPr lang="fr-FR" sz="1200" b="1" dirty="0">
                <a:solidFill>
                  <a:schemeClr val="tx2"/>
                </a:solidFill>
                <a:latin typeface="+mn-lt"/>
              </a:rPr>
              <a:t>TOM : 69%</a:t>
            </a:r>
          </a:p>
          <a:p>
            <a:pPr fontAlgn="auto">
              <a:spcBef>
                <a:spcPts val="0"/>
              </a:spcBef>
              <a:spcAft>
                <a:spcPts val="0"/>
              </a:spcAft>
              <a:buClr>
                <a:schemeClr val="bg2">
                  <a:lumMod val="75000"/>
                </a:schemeClr>
              </a:buClr>
              <a:defRPr/>
            </a:pPr>
            <a:r>
              <a:rPr lang="fr-FR" sz="1200" b="1" dirty="0">
                <a:solidFill>
                  <a:schemeClr val="tx2"/>
                </a:solidFill>
                <a:latin typeface="+mn-lt"/>
              </a:rPr>
              <a:t>Spontanée totale : 89%</a:t>
            </a:r>
          </a:p>
          <a:p>
            <a:pPr fontAlgn="auto">
              <a:spcBef>
                <a:spcPts val="0"/>
              </a:spcBef>
              <a:spcAft>
                <a:spcPts val="0"/>
              </a:spcAft>
              <a:buClr>
                <a:schemeClr val="bg2">
                  <a:lumMod val="75000"/>
                </a:schemeClr>
              </a:buClr>
              <a:defRPr/>
            </a:pPr>
            <a:r>
              <a:rPr lang="fr-FR" sz="1200" b="1" dirty="0">
                <a:solidFill>
                  <a:schemeClr val="tx2"/>
                </a:solidFill>
                <a:latin typeface="+mn-lt"/>
              </a:rPr>
              <a:t>Globale : 100%</a:t>
            </a:r>
          </a:p>
        </p:txBody>
      </p:sp>
      <p:sp>
        <p:nvSpPr>
          <p:cNvPr id="41" name="ZoneTexte 40"/>
          <p:cNvSpPr txBox="1"/>
          <p:nvPr/>
        </p:nvSpPr>
        <p:spPr>
          <a:xfrm>
            <a:off x="4140200" y="4076700"/>
            <a:ext cx="1871663" cy="646113"/>
          </a:xfrm>
          <a:prstGeom prst="rect">
            <a:avLst/>
          </a:prstGeom>
          <a:noFill/>
        </p:spPr>
        <p:txBody>
          <a:bodyPr>
            <a:spAutoFit/>
          </a:bodyPr>
          <a:lstStyle/>
          <a:p>
            <a:pPr fontAlgn="auto">
              <a:spcBef>
                <a:spcPts val="0"/>
              </a:spcBef>
              <a:spcAft>
                <a:spcPts val="0"/>
              </a:spcAft>
              <a:buClr>
                <a:schemeClr val="bg2">
                  <a:lumMod val="75000"/>
                </a:schemeClr>
              </a:buClr>
              <a:defRPr/>
            </a:pPr>
            <a:r>
              <a:rPr lang="fr-FR" sz="1200" b="1" dirty="0">
                <a:solidFill>
                  <a:schemeClr val="tx2"/>
                </a:solidFill>
                <a:latin typeface="+mn-lt"/>
              </a:rPr>
              <a:t>TOM : 81%</a:t>
            </a:r>
          </a:p>
          <a:p>
            <a:pPr fontAlgn="auto">
              <a:spcBef>
                <a:spcPts val="0"/>
              </a:spcBef>
              <a:spcAft>
                <a:spcPts val="0"/>
              </a:spcAft>
              <a:buClr>
                <a:schemeClr val="bg2">
                  <a:lumMod val="75000"/>
                </a:schemeClr>
              </a:buClr>
              <a:defRPr/>
            </a:pPr>
            <a:r>
              <a:rPr lang="fr-FR" sz="1200" b="1" dirty="0">
                <a:solidFill>
                  <a:schemeClr val="tx2"/>
                </a:solidFill>
                <a:latin typeface="+mn-lt"/>
              </a:rPr>
              <a:t>Spontanée totale : 95%</a:t>
            </a:r>
          </a:p>
          <a:p>
            <a:pPr fontAlgn="auto">
              <a:spcBef>
                <a:spcPts val="0"/>
              </a:spcBef>
              <a:spcAft>
                <a:spcPts val="0"/>
              </a:spcAft>
              <a:buClr>
                <a:schemeClr val="bg2">
                  <a:lumMod val="75000"/>
                </a:schemeClr>
              </a:buClr>
              <a:defRPr/>
            </a:pPr>
            <a:r>
              <a:rPr lang="fr-FR" sz="1200" b="1" dirty="0">
                <a:solidFill>
                  <a:schemeClr val="tx2"/>
                </a:solidFill>
                <a:latin typeface="+mn-lt"/>
              </a:rPr>
              <a:t>Globale : 100%</a:t>
            </a:r>
          </a:p>
        </p:txBody>
      </p:sp>
      <p:sp>
        <p:nvSpPr>
          <p:cNvPr id="42" name="ZoneTexte 41"/>
          <p:cNvSpPr txBox="1"/>
          <p:nvPr/>
        </p:nvSpPr>
        <p:spPr>
          <a:xfrm>
            <a:off x="6588125" y="4076700"/>
            <a:ext cx="1871663" cy="646113"/>
          </a:xfrm>
          <a:prstGeom prst="rect">
            <a:avLst/>
          </a:prstGeom>
          <a:noFill/>
        </p:spPr>
        <p:txBody>
          <a:bodyPr>
            <a:spAutoFit/>
          </a:bodyPr>
          <a:lstStyle/>
          <a:p>
            <a:pPr fontAlgn="auto">
              <a:spcBef>
                <a:spcPts val="0"/>
              </a:spcBef>
              <a:spcAft>
                <a:spcPts val="0"/>
              </a:spcAft>
              <a:buClr>
                <a:schemeClr val="bg2">
                  <a:lumMod val="75000"/>
                </a:schemeClr>
              </a:buClr>
              <a:defRPr/>
            </a:pPr>
            <a:r>
              <a:rPr lang="fr-FR" sz="1200" b="1" dirty="0">
                <a:solidFill>
                  <a:schemeClr val="tx2"/>
                </a:solidFill>
                <a:latin typeface="+mn-lt"/>
              </a:rPr>
              <a:t>TOM : 59%</a:t>
            </a:r>
          </a:p>
          <a:p>
            <a:pPr fontAlgn="auto">
              <a:spcBef>
                <a:spcPts val="0"/>
              </a:spcBef>
              <a:spcAft>
                <a:spcPts val="0"/>
              </a:spcAft>
              <a:buClr>
                <a:schemeClr val="bg2">
                  <a:lumMod val="75000"/>
                </a:schemeClr>
              </a:buClr>
              <a:defRPr/>
            </a:pPr>
            <a:r>
              <a:rPr lang="fr-FR" sz="1200" b="1" dirty="0">
                <a:solidFill>
                  <a:schemeClr val="tx2"/>
                </a:solidFill>
                <a:latin typeface="+mn-lt"/>
              </a:rPr>
              <a:t>Spontanée totale : 89%</a:t>
            </a:r>
          </a:p>
          <a:p>
            <a:pPr fontAlgn="auto">
              <a:spcBef>
                <a:spcPts val="0"/>
              </a:spcBef>
              <a:spcAft>
                <a:spcPts val="0"/>
              </a:spcAft>
              <a:buClr>
                <a:schemeClr val="bg2">
                  <a:lumMod val="75000"/>
                </a:schemeClr>
              </a:buClr>
              <a:defRPr/>
            </a:pPr>
            <a:r>
              <a:rPr lang="fr-FR" sz="1200" b="1" dirty="0">
                <a:solidFill>
                  <a:schemeClr val="tx2"/>
                </a:solidFill>
                <a:latin typeface="+mn-lt"/>
              </a:rPr>
              <a:t>Globale : 98%</a:t>
            </a:r>
          </a:p>
        </p:txBody>
      </p:sp>
      <p:sp>
        <p:nvSpPr>
          <p:cNvPr id="43" name="Rectangle 42"/>
          <p:cNvSpPr/>
          <p:nvPr/>
        </p:nvSpPr>
        <p:spPr>
          <a:xfrm>
            <a:off x="539750" y="5013325"/>
            <a:ext cx="8353425" cy="1295400"/>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La région du Limousin est très présente à l’esprit de ses habitants comparativement à la Région Ile de France </a:t>
            </a:r>
            <a:r>
              <a:rPr lang="fr-FR" sz="1400" dirty="0">
                <a:solidFill>
                  <a:schemeClr val="tx2"/>
                </a:solidFill>
              </a:rPr>
              <a:t>où le sentiment d’appartenance à la région est peut-être plus faible.</a:t>
            </a:r>
          </a:p>
          <a:p>
            <a:pPr fontAlgn="auto">
              <a:spcBef>
                <a:spcPts val="0"/>
              </a:spcBef>
              <a:spcAft>
                <a:spcPts val="0"/>
              </a:spcAft>
              <a:defRPr/>
            </a:pPr>
            <a:endParaRPr lang="fr-FR" sz="1400" dirty="0">
              <a:solidFill>
                <a:schemeClr val="tx2"/>
              </a:solidFill>
            </a:endParaRPr>
          </a:p>
          <a:p>
            <a:pPr fontAlgn="auto">
              <a:spcBef>
                <a:spcPts val="0"/>
              </a:spcBef>
              <a:spcAft>
                <a:spcPts val="0"/>
              </a:spcAft>
              <a:defRPr/>
            </a:pPr>
            <a:r>
              <a:rPr lang="fr-FR" sz="1400" b="1" dirty="0">
                <a:solidFill>
                  <a:schemeClr val="tx2"/>
                </a:solidFill>
              </a:rPr>
              <a:t>Même comparée à la région Bretagne </a:t>
            </a:r>
            <a:r>
              <a:rPr lang="fr-FR" sz="1400" dirty="0">
                <a:solidFill>
                  <a:schemeClr val="tx2"/>
                </a:solidFill>
              </a:rPr>
              <a:t>où le sentiment d’appartenance est très fort (présence même d’un nationalisme), </a:t>
            </a:r>
            <a:r>
              <a:rPr lang="fr-FR" sz="1400" b="1" dirty="0">
                <a:solidFill>
                  <a:schemeClr val="tx2"/>
                </a:solidFill>
              </a:rPr>
              <a:t>la notoriété spontanée de la région du Limousin est bonne auprès de ses habitants</a:t>
            </a:r>
            <a:r>
              <a:rPr lang="fr-FR" sz="1400" dirty="0">
                <a:solidFill>
                  <a:schemeClr val="tx2"/>
                </a:solidFill>
              </a:rPr>
              <a:t>.</a:t>
            </a:r>
          </a:p>
        </p:txBody>
      </p:sp>
      <p:pic>
        <p:nvPicPr>
          <p:cNvPr id="161795" name="Picture 3" descr="O:\Consumer\Banque d'images\Maison-Jardin\8172895-maison-familiale-3d--isole-sur-un-fond-blanc.jpg"/>
          <p:cNvPicPr>
            <a:picLocks noChangeAspect="1" noChangeArrowheads="1"/>
          </p:cNvPicPr>
          <p:nvPr/>
        </p:nvPicPr>
        <p:blipFill>
          <a:blip r:embed="rId9" cstate="print"/>
          <a:srcRect/>
          <a:stretch>
            <a:fillRect/>
          </a:stretch>
        </p:blipFill>
        <p:spPr bwMode="auto">
          <a:xfrm>
            <a:off x="683568" y="2964557"/>
            <a:ext cx="723535" cy="680467"/>
          </a:xfrm>
          <a:prstGeom prst="ellipse">
            <a:avLst/>
          </a:prstGeom>
          <a:noFill/>
          <a:effectLst>
            <a:innerShdw blurRad="63500" dist="50800" dir="13500000">
              <a:prstClr val="black">
                <a:alpha val="50000"/>
              </a:prstClr>
            </a:innerShdw>
          </a:effectLst>
        </p:spPr>
      </p:pic>
      <p:pic>
        <p:nvPicPr>
          <p:cNvPr id="44" name="Picture 3" descr="O:\Consumer\Banque d'images\Maison-Jardin\8172895-maison-familiale-3d--isole-sur-un-fond-blanc.jpg"/>
          <p:cNvPicPr>
            <a:picLocks noChangeAspect="1" noChangeArrowheads="1"/>
          </p:cNvPicPr>
          <p:nvPr/>
        </p:nvPicPr>
        <p:blipFill>
          <a:blip r:embed="rId9" cstate="print"/>
          <a:srcRect/>
          <a:stretch>
            <a:fillRect/>
          </a:stretch>
        </p:blipFill>
        <p:spPr bwMode="auto">
          <a:xfrm>
            <a:off x="3707904" y="2964557"/>
            <a:ext cx="723535" cy="680467"/>
          </a:xfrm>
          <a:prstGeom prst="ellipse">
            <a:avLst/>
          </a:prstGeom>
          <a:noFill/>
          <a:effectLst>
            <a:innerShdw blurRad="63500" dist="50800" dir="13500000">
              <a:prstClr val="black">
                <a:alpha val="50000"/>
              </a:prstClr>
            </a:innerShdw>
          </a:effectLst>
        </p:spPr>
      </p:pic>
      <p:pic>
        <p:nvPicPr>
          <p:cNvPr id="45" name="Picture 3" descr="O:\Consumer\Banque d'images\Maison-Jardin\8172895-maison-familiale-3d--isole-sur-un-fond-blanc.jpg"/>
          <p:cNvPicPr>
            <a:picLocks noChangeAspect="1" noChangeArrowheads="1"/>
          </p:cNvPicPr>
          <p:nvPr/>
        </p:nvPicPr>
        <p:blipFill>
          <a:blip r:embed="rId9" cstate="print"/>
          <a:srcRect/>
          <a:stretch>
            <a:fillRect/>
          </a:stretch>
        </p:blipFill>
        <p:spPr bwMode="auto">
          <a:xfrm>
            <a:off x="6156176" y="2964557"/>
            <a:ext cx="723535" cy="680467"/>
          </a:xfrm>
          <a:prstGeom prst="ellipse">
            <a:avLst/>
          </a:prstGeom>
          <a:noFill/>
          <a:effectLst>
            <a:innerShdw blurRad="63500" dist="50800" dir="13500000">
              <a:prstClr val="black">
                <a:alpha val="50000"/>
              </a:prstClr>
            </a:innerShdw>
          </a:effectLst>
        </p:spPr>
      </p:pic>
      <p:sp>
        <p:nvSpPr>
          <p:cNvPr id="19" name="ZoneTexte 18"/>
          <p:cNvSpPr txBox="1"/>
          <p:nvPr/>
        </p:nvSpPr>
        <p:spPr>
          <a:xfrm rot="16200000">
            <a:off x="-3280569" y="3244056"/>
            <a:ext cx="6858000" cy="36988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buClr>
                <a:schemeClr val="bg2">
                  <a:lumMod val="75000"/>
                </a:schemeClr>
              </a:buClr>
              <a:defRPr/>
            </a:pPr>
            <a:r>
              <a:rPr lang="fr-FR" b="1" i="1" dirty="0">
                <a:solidFill>
                  <a:schemeClr val="tx1">
                    <a:lumMod val="50000"/>
                  </a:schemeClr>
                </a:solidFill>
                <a:effectLst>
                  <a:outerShdw blurRad="38100" dist="38100" dir="2700000" algn="tl">
                    <a:srgbClr val="000000">
                      <a:alpha val="43137"/>
                    </a:srgbClr>
                  </a:outerShdw>
                </a:effectLst>
              </a:rPr>
              <a:t>EN SYNTHESE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pour une image  8"/>
          <p:cNvSpPr>
            <a:spLocks noGrp="1"/>
          </p:cNvSpPr>
          <p:nvPr>
            <p:ph type="pic" sz="quarter" idx="14"/>
          </p:nvPr>
        </p:nvSpPr>
        <p:spPr>
          <a:xfrm>
            <a:off x="5513388" y="711200"/>
            <a:ext cx="3630612" cy="4252913"/>
          </a:xfrm>
        </p:spPr>
      </p:sp>
      <p:sp>
        <p:nvSpPr>
          <p:cNvPr id="103426" name="Espace réservé du pied de page 2"/>
          <p:cNvSpPr>
            <a:spLocks noGrp="1"/>
          </p:cNvSpPr>
          <p:nvPr>
            <p:ph type="ftr" sz="quarter" idx="21"/>
          </p:nvPr>
        </p:nvSpPr>
        <p:spPr>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fr-FR"/>
              <a:t>Titre du projet</a:t>
            </a:r>
          </a:p>
        </p:txBody>
      </p:sp>
      <p:sp>
        <p:nvSpPr>
          <p:cNvPr id="103427" name="Espace réservé du numéro de diapositive 3"/>
          <p:cNvSpPr>
            <a:spLocks noGrp="1"/>
          </p:cNvSpPr>
          <p:nvPr>
            <p:ph type="sldNum" sz="quarter" idx="22"/>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EF5C59B7-0443-48A8-93B2-C6E550231B9A}" type="slidenum">
              <a:rPr lang="fr-FR"/>
              <a:pPr fontAlgn="base">
                <a:spcBef>
                  <a:spcPct val="0"/>
                </a:spcBef>
                <a:spcAft>
                  <a:spcPct val="0"/>
                </a:spcAft>
              </a:pPr>
              <a:t>33</a:t>
            </a:fld>
            <a:endParaRPr lang="fr-FR"/>
          </a:p>
        </p:txBody>
      </p:sp>
      <p:sp>
        <p:nvSpPr>
          <p:cNvPr id="8" name="Titre 7"/>
          <p:cNvSpPr>
            <a:spLocks noGrp="1"/>
          </p:cNvSpPr>
          <p:nvPr>
            <p:ph type="title"/>
          </p:nvPr>
        </p:nvSpPr>
        <p:spPr>
          <a:xfrm>
            <a:off x="1727200" y="2205038"/>
            <a:ext cx="3708400" cy="3168650"/>
          </a:xfrm>
        </p:spPr>
        <p:txBody>
          <a:bodyPr rtlCol="0"/>
          <a:lstStyle/>
          <a:p>
            <a:pPr fontAlgn="auto">
              <a:spcAft>
                <a:spcPts val="0"/>
              </a:spcAft>
              <a:defRPr/>
            </a:pPr>
            <a:r>
              <a:rPr lang="fr-FR" dirty="0" smtClean="0"/>
              <a:t>Perception</a:t>
            </a:r>
            <a:endParaRPr lang="fr-FR" dirty="0"/>
          </a:p>
        </p:txBody>
      </p:sp>
      <p:sp>
        <p:nvSpPr>
          <p:cNvPr id="10" name="Espace réservé du texte 9"/>
          <p:cNvSpPr>
            <a:spLocks noGrp="1"/>
          </p:cNvSpPr>
          <p:nvPr>
            <p:ph type="body" sz="quarter" idx="19"/>
          </p:nvPr>
        </p:nvSpPr>
        <p:spPr>
          <a:xfrm>
            <a:off x="0" y="2205038"/>
            <a:ext cx="1528763" cy="3168650"/>
          </a:xfrm>
        </p:spPr>
        <p:txBody>
          <a:bodyPr rtlCol="0"/>
          <a:lstStyle/>
          <a:p>
            <a:pPr fontAlgn="auto">
              <a:spcBef>
                <a:spcPts val="0"/>
              </a:spcBef>
              <a:spcAft>
                <a:spcPts val="0"/>
              </a:spcAft>
              <a:defRPr/>
            </a:pPr>
            <a:r>
              <a:rPr lang="fr-FR" dirty="0" smtClean="0"/>
              <a:t>1.2</a:t>
            </a:r>
            <a:endParaRPr lang="fr-F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pour une image  8"/>
          <p:cNvSpPr>
            <a:spLocks noGrp="1"/>
          </p:cNvSpPr>
          <p:nvPr>
            <p:ph type="pic" sz="quarter" idx="14"/>
          </p:nvPr>
        </p:nvSpPr>
        <p:spPr>
          <a:xfrm>
            <a:off x="5513388" y="711200"/>
            <a:ext cx="3630612" cy="4252913"/>
          </a:xfrm>
        </p:spPr>
      </p:sp>
      <p:sp>
        <p:nvSpPr>
          <p:cNvPr id="104450" name="Espace réservé du pied de page 2"/>
          <p:cNvSpPr>
            <a:spLocks noGrp="1"/>
          </p:cNvSpPr>
          <p:nvPr>
            <p:ph type="ftr" sz="quarter" idx="21"/>
          </p:nvPr>
        </p:nvSpPr>
        <p:spPr>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fr-FR"/>
              <a:t>Titre du projet</a:t>
            </a:r>
          </a:p>
        </p:txBody>
      </p:sp>
      <p:sp>
        <p:nvSpPr>
          <p:cNvPr id="104451" name="Espace réservé du numéro de diapositive 3"/>
          <p:cNvSpPr>
            <a:spLocks noGrp="1"/>
          </p:cNvSpPr>
          <p:nvPr>
            <p:ph type="sldNum" sz="quarter" idx="22"/>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9BFD9C20-0D64-46DA-887F-EA77B2FE7F1B}" type="slidenum">
              <a:rPr lang="fr-FR"/>
              <a:pPr fontAlgn="base">
                <a:spcBef>
                  <a:spcPct val="0"/>
                </a:spcBef>
                <a:spcAft>
                  <a:spcPct val="0"/>
                </a:spcAft>
              </a:pPr>
              <a:t>34</a:t>
            </a:fld>
            <a:endParaRPr lang="fr-FR"/>
          </a:p>
        </p:txBody>
      </p:sp>
      <p:sp>
        <p:nvSpPr>
          <p:cNvPr id="8" name="Titre 7"/>
          <p:cNvSpPr>
            <a:spLocks noGrp="1"/>
          </p:cNvSpPr>
          <p:nvPr>
            <p:ph type="title"/>
          </p:nvPr>
        </p:nvSpPr>
        <p:spPr>
          <a:xfrm>
            <a:off x="1727200" y="2205038"/>
            <a:ext cx="3708400" cy="3168650"/>
          </a:xfrm>
        </p:spPr>
        <p:txBody>
          <a:bodyPr rtlCol="0"/>
          <a:lstStyle/>
          <a:p>
            <a:pPr fontAlgn="auto">
              <a:spcAft>
                <a:spcPts val="0"/>
              </a:spcAft>
              <a:defRPr/>
            </a:pPr>
            <a:r>
              <a:rPr lang="fr-FR" dirty="0" smtClean="0"/>
              <a:t>Perception des Français</a:t>
            </a:r>
            <a:endParaRPr lang="fr-FR" dirty="0"/>
          </a:p>
        </p:txBody>
      </p:sp>
      <p:sp>
        <p:nvSpPr>
          <p:cNvPr id="10" name="Espace réservé du texte 9"/>
          <p:cNvSpPr>
            <a:spLocks noGrp="1"/>
          </p:cNvSpPr>
          <p:nvPr>
            <p:ph type="body" sz="quarter" idx="19"/>
          </p:nvPr>
        </p:nvSpPr>
        <p:spPr>
          <a:xfrm>
            <a:off x="0" y="2205038"/>
            <a:ext cx="1528763" cy="3168650"/>
          </a:xfrm>
        </p:spPr>
        <p:txBody>
          <a:bodyPr rtlCol="0"/>
          <a:lstStyle/>
          <a:p>
            <a:pPr fontAlgn="auto">
              <a:spcBef>
                <a:spcPts val="0"/>
              </a:spcBef>
              <a:spcAft>
                <a:spcPts val="0"/>
              </a:spcAft>
              <a:defRPr/>
            </a:pPr>
            <a:r>
              <a:rPr lang="fr-FR" dirty="0" smtClean="0"/>
              <a:t>1.2a</a:t>
            </a:r>
            <a:endParaRPr lang="fr-F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643438" y="4437063"/>
            <a:ext cx="4365625" cy="50482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pic>
        <p:nvPicPr>
          <p:cNvPr id="27" name="Image 26" descr="region Limousin.jpg"/>
          <p:cNvPicPr>
            <a:picLocks noChangeAspect="1"/>
          </p:cNvPicPr>
          <p:nvPr/>
        </p:nvPicPr>
        <p:blipFill>
          <a:blip r:embed="rId7"/>
          <a:stretch>
            <a:fillRect/>
          </a:stretch>
        </p:blipFill>
        <p:spPr>
          <a:xfrm>
            <a:off x="4716463" y="4486275"/>
            <a:ext cx="306387" cy="406400"/>
          </a:xfrm>
          <a:prstGeom prst="rect">
            <a:avLst/>
          </a:prstGeom>
          <a:ln>
            <a:solidFill>
              <a:schemeClr val="tx1">
                <a:lumMod val="50000"/>
              </a:schemeClr>
            </a:solidFill>
          </a:ln>
        </p:spPr>
      </p:pic>
      <p:sp>
        <p:nvSpPr>
          <p:cNvPr id="15" name="Rectangle 14"/>
          <p:cNvSpPr/>
          <p:nvPr/>
        </p:nvSpPr>
        <p:spPr>
          <a:xfrm>
            <a:off x="-36513" y="4487863"/>
            <a:ext cx="4365626" cy="50323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pic>
        <p:nvPicPr>
          <p:cNvPr id="18" name="Image 17" descr="region Limousin.jpg"/>
          <p:cNvPicPr>
            <a:picLocks noChangeAspect="1"/>
          </p:cNvPicPr>
          <p:nvPr/>
        </p:nvPicPr>
        <p:blipFill>
          <a:blip r:embed="rId7"/>
          <a:stretch>
            <a:fillRect/>
          </a:stretch>
        </p:blipFill>
        <p:spPr>
          <a:xfrm>
            <a:off x="34925" y="4535488"/>
            <a:ext cx="307975" cy="407987"/>
          </a:xfrm>
          <a:prstGeom prst="rect">
            <a:avLst/>
          </a:prstGeom>
          <a:ln>
            <a:solidFill>
              <a:schemeClr val="tx1">
                <a:lumMod val="50000"/>
              </a:schemeClr>
            </a:solidFill>
          </a:ln>
        </p:spPr>
      </p:pic>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Note d’image globale des régions</a:t>
            </a:r>
            <a:endParaRPr lang="fr-FR" sz="2300" i="1" dirty="0">
              <a:solidFill>
                <a:srgbClr val="00B0F0"/>
              </a:solidFill>
            </a:endParaRPr>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6C941AD8-0CDF-4B87-862C-093E14936EE6}" type="slidenum">
              <a:rPr lang="fr-FR"/>
              <a:pPr>
                <a:defRPr/>
              </a:pPr>
              <a:t>35</a:t>
            </a:fld>
            <a:endParaRPr lang="fr-FR"/>
          </a:p>
        </p:txBody>
      </p:sp>
      <p:sp>
        <p:nvSpPr>
          <p:cNvPr id="8" name="ZoneTexte 7"/>
          <p:cNvSpPr txBox="1"/>
          <p:nvPr/>
        </p:nvSpPr>
        <p:spPr>
          <a:xfrm>
            <a:off x="468313" y="6088063"/>
            <a:ext cx="8675687" cy="769937"/>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Q4reg</a:t>
            </a:r>
            <a:r>
              <a:rPr lang="fr-FR" sz="1100" dirty="0">
                <a:solidFill>
                  <a:schemeClr val="tx1">
                    <a:lumMod val="75000"/>
                  </a:schemeClr>
                </a:solidFill>
                <a:latin typeface="+mn-lt"/>
              </a:rPr>
              <a:t>. Parlons maintenant plus précisément des régions que vous connaissez. Quelle note globale de 0 à 10 donneriez-vous à chacune des régions que vous connaissez ?  10 signifie que vous en avez une excellente image et 0 que vous en avez une très mauvaise. Les notes intermédiaires servent à nuancer votre jugement.</a:t>
            </a:r>
          </a:p>
          <a:p>
            <a:pPr fontAlgn="auto">
              <a:spcBef>
                <a:spcPts val="0"/>
              </a:spcBef>
              <a:spcAft>
                <a:spcPts val="0"/>
              </a:spcAft>
              <a:defRPr/>
            </a:pPr>
            <a:endParaRPr lang="fr-FR" sz="1100" dirty="0">
              <a:solidFill>
                <a:schemeClr val="tx1">
                  <a:lumMod val="75000"/>
                </a:schemeClr>
              </a:solidFill>
              <a:latin typeface="+mn-lt"/>
            </a:endParaRPr>
          </a:p>
        </p:txBody>
      </p:sp>
      <p:graphicFrame>
        <p:nvGraphicFramePr>
          <p:cNvPr id="105481" name="Graphique 9"/>
          <p:cNvGraphicFramePr>
            <a:graphicFrameLocks/>
          </p:cNvGraphicFramePr>
          <p:nvPr/>
        </p:nvGraphicFramePr>
        <p:xfrm>
          <a:off x="-323850" y="1773238"/>
          <a:ext cx="4624388" cy="3816350"/>
        </p:xfrm>
        <a:graphic>
          <a:graphicData uri="http://schemas.openxmlformats.org/presentationml/2006/ole">
            <mc:AlternateContent xmlns:mc="http://schemas.openxmlformats.org/markup-compatibility/2006">
              <mc:Choice xmlns:v="urn:schemas-microsoft-com:vml" Requires="v">
                <p:oleObj spid="_x0000_s105495" r:id="rId8" imgW="4627265" imgH="3816427" progId="Excel.Chart.8">
                  <p:embed/>
                </p:oleObj>
              </mc:Choice>
              <mc:Fallback>
                <p:oleObj r:id="rId8" imgW="4627265" imgH="3816427" progId="Excel.Chart.8">
                  <p:embed/>
                  <p:pic>
                    <p:nvPicPr>
                      <p:cNvPr id="0" name="Graphique 9"/>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1773238"/>
                        <a:ext cx="4624388" cy="3816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à coins arrondis 10"/>
          <p:cNvSpPr/>
          <p:nvPr/>
        </p:nvSpPr>
        <p:spPr>
          <a:xfrm>
            <a:off x="3311525" y="1700213"/>
            <a:ext cx="1295400" cy="504825"/>
          </a:xfrm>
          <a:prstGeom prst="roundRect">
            <a:avLst/>
          </a:prstGeom>
          <a:solidFill>
            <a:srgbClr val="008E00"/>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chemeClr val="bg1"/>
                </a:solidFill>
              </a:rPr>
              <a:t>Notes moyennes /10</a:t>
            </a:r>
          </a:p>
        </p:txBody>
      </p:sp>
      <p:graphicFrame>
        <p:nvGraphicFramePr>
          <p:cNvPr id="12" name="Tableau 11"/>
          <p:cNvGraphicFramePr>
            <a:graphicFrameLocks noGrp="1"/>
          </p:cNvGraphicFramePr>
          <p:nvPr/>
        </p:nvGraphicFramePr>
        <p:xfrm>
          <a:off x="3598863" y="2205038"/>
          <a:ext cx="720725" cy="3362325"/>
        </p:xfrm>
        <a:graphic>
          <a:graphicData uri="http://schemas.openxmlformats.org/drawingml/2006/table">
            <a:tbl>
              <a:tblPr firstRow="1" bandRow="1">
                <a:tableStyleId>{5C22544A-7EE6-4342-B048-85BDC9FD1C3A}</a:tableStyleId>
              </a:tblPr>
              <a:tblGrid>
                <a:gridCol w="720080"/>
              </a:tblGrid>
              <a:tr h="560463">
                <a:tc>
                  <a:txBody>
                    <a:bodyPr/>
                    <a:lstStyle/>
                    <a:p>
                      <a:pPr algn="ctr" fontAlgn="ctr"/>
                      <a:r>
                        <a:rPr lang="fr-FR" sz="1400" b="1" i="0" u="none" strike="noStrike" kern="1200" dirty="0">
                          <a:solidFill>
                            <a:srgbClr val="00B050"/>
                          </a:solidFill>
                          <a:latin typeface="+mj-lt"/>
                          <a:ea typeface="+mn-ea"/>
                          <a:cs typeface="+mn-cs"/>
                        </a:rPr>
                        <a:t>7,8</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560463">
                <a:tc>
                  <a:txBody>
                    <a:bodyPr/>
                    <a:lstStyle/>
                    <a:p>
                      <a:pPr algn="ctr" fontAlgn="ctr"/>
                      <a:r>
                        <a:rPr lang="fr-FR" sz="1400" b="1" i="0" u="none" strike="noStrike" kern="1200" dirty="0">
                          <a:solidFill>
                            <a:srgbClr val="00B050"/>
                          </a:solidFill>
                          <a:latin typeface="+mj-lt"/>
                          <a:ea typeface="+mn-ea"/>
                          <a:cs typeface="+mn-cs"/>
                        </a:rPr>
                        <a:t>7,8</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560463">
                <a:tc>
                  <a:txBody>
                    <a:bodyPr/>
                    <a:lstStyle/>
                    <a:p>
                      <a:pPr algn="ctr" fontAlgn="ctr"/>
                      <a:r>
                        <a:rPr lang="fr-FR" sz="1400" b="1" i="0" u="none" strike="noStrike" kern="1200" dirty="0">
                          <a:solidFill>
                            <a:srgbClr val="00B050"/>
                          </a:solidFill>
                          <a:latin typeface="+mj-lt"/>
                          <a:ea typeface="+mn-ea"/>
                          <a:cs typeface="+mn-cs"/>
                        </a:rPr>
                        <a:t>7,5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60463">
                <a:tc>
                  <a:txBody>
                    <a:bodyPr/>
                    <a:lstStyle/>
                    <a:p>
                      <a:pPr algn="ctr" fontAlgn="ctr"/>
                      <a:r>
                        <a:rPr lang="fr-FR" sz="1400" b="1" i="0" u="none" strike="noStrike" kern="1200" dirty="0">
                          <a:solidFill>
                            <a:srgbClr val="00B050"/>
                          </a:solidFill>
                          <a:latin typeface="+mj-lt"/>
                          <a:ea typeface="+mn-ea"/>
                          <a:cs typeface="+mn-cs"/>
                        </a:rPr>
                        <a:t>7,4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60463">
                <a:tc>
                  <a:txBody>
                    <a:bodyPr/>
                    <a:lstStyle/>
                    <a:p>
                      <a:pPr algn="ctr" fontAlgn="ctr"/>
                      <a:r>
                        <a:rPr lang="fr-FR" sz="1400" b="1" i="0" u="none" strike="noStrike" kern="1200" dirty="0">
                          <a:solidFill>
                            <a:srgbClr val="00B050"/>
                          </a:solidFill>
                          <a:latin typeface="+mj-lt"/>
                          <a:ea typeface="+mn-ea"/>
                          <a:cs typeface="+mn-cs"/>
                        </a:rPr>
                        <a:t>7,2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60463">
                <a:tc>
                  <a:txBody>
                    <a:bodyPr/>
                    <a:lstStyle/>
                    <a:p>
                      <a:pPr algn="ctr" fontAlgn="ctr"/>
                      <a:r>
                        <a:rPr lang="fr-FR" sz="1400" b="1" i="0" u="none" strike="noStrike" kern="1200" dirty="0">
                          <a:solidFill>
                            <a:srgbClr val="00B050"/>
                          </a:solidFill>
                          <a:latin typeface="+mj-lt"/>
                          <a:ea typeface="+mn-ea"/>
                          <a:cs typeface="+mn-cs"/>
                        </a:rPr>
                        <a:t>6,8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13" name="Espace réservé du texte 4"/>
          <p:cNvSpPr txBox="1">
            <a:spLocks/>
          </p:cNvSpPr>
          <p:nvPr>
            <p:custDataLst>
              <p:tags r:id="rId2"/>
            </p:custDataLst>
          </p:nvPr>
        </p:nvSpPr>
        <p:spPr>
          <a:xfrm>
            <a:off x="5796136" y="5714821"/>
            <a:ext cx="324036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la région (bien + assez bien)</a:t>
            </a:r>
            <a:endParaRPr lang="fr-FR" sz="1200" i="1" dirty="0">
              <a:solidFill>
                <a:srgbClr val="000000"/>
              </a:solidFill>
              <a:latin typeface="+mn-lt"/>
              <a:ea typeface="ＭＳ Ｐゴシック" pitchFamily="1" charset="-128"/>
              <a:cs typeface="Arial" pitchFamily="34" charset="0"/>
            </a:endParaRPr>
          </a:p>
        </p:txBody>
      </p:sp>
      <p:sp>
        <p:nvSpPr>
          <p:cNvPr id="16" name="ZoneTexte 15"/>
          <p:cNvSpPr txBox="1"/>
          <p:nvPr/>
        </p:nvSpPr>
        <p:spPr>
          <a:xfrm>
            <a:off x="2700338" y="1109663"/>
            <a:ext cx="2879725" cy="231775"/>
          </a:xfrm>
          <a:prstGeom prst="rect">
            <a:avLst/>
          </a:prstGeom>
          <a:noFill/>
        </p:spPr>
        <p:txBody>
          <a:bodyPr>
            <a:spAutoFit/>
          </a:bodyPr>
          <a:lstStyle/>
          <a:p>
            <a:pPr algn="r" fontAlgn="auto">
              <a:spcBef>
                <a:spcPts val="0"/>
              </a:spcBef>
              <a:spcAft>
                <a:spcPts val="0"/>
              </a:spcAft>
              <a:buClr>
                <a:schemeClr val="bg2">
                  <a:lumMod val="75000"/>
                </a:schemeClr>
              </a:buClr>
              <a:defRPr/>
            </a:pPr>
            <a:r>
              <a:rPr lang="fr-FR" sz="900" b="1" dirty="0">
                <a:solidFill>
                  <a:srgbClr val="00B0F0"/>
                </a:solidFill>
                <a:latin typeface="+mn-lt"/>
              </a:rPr>
              <a:t>Résultats triés sur le % de bonnes notes (8 à 10/10)</a:t>
            </a:r>
          </a:p>
        </p:txBody>
      </p:sp>
      <p:graphicFrame>
        <p:nvGraphicFramePr>
          <p:cNvPr id="105494" name="Graphique 13"/>
          <p:cNvGraphicFramePr>
            <a:graphicFrameLocks/>
          </p:cNvGraphicFramePr>
          <p:nvPr/>
        </p:nvGraphicFramePr>
        <p:xfrm>
          <a:off x="4176713" y="1773238"/>
          <a:ext cx="4625975" cy="3816350"/>
        </p:xfrm>
        <a:graphic>
          <a:graphicData uri="http://schemas.openxmlformats.org/presentationml/2006/ole">
            <mc:AlternateContent xmlns:mc="http://schemas.openxmlformats.org/markup-compatibility/2006">
              <mc:Choice xmlns:v="urn:schemas-microsoft-com:vml" Requires="v">
                <p:oleObj spid="_x0000_s105496" r:id="rId10" imgW="4627265" imgH="3816427" progId="Excel.Chart.8">
                  <p:embed/>
                </p:oleObj>
              </mc:Choice>
              <mc:Fallback>
                <p:oleObj r:id="rId10" imgW="4627265" imgH="3816427" progId="Excel.Chart.8">
                  <p:embed/>
                  <p:pic>
                    <p:nvPicPr>
                      <p:cNvPr id="0" name="Graphique 13"/>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76713" y="1773238"/>
                        <a:ext cx="4625975" cy="3816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à coins arrondis 16"/>
          <p:cNvSpPr/>
          <p:nvPr/>
        </p:nvSpPr>
        <p:spPr>
          <a:xfrm>
            <a:off x="7812088" y="1700213"/>
            <a:ext cx="1296987" cy="504825"/>
          </a:xfrm>
          <a:prstGeom prst="roundRect">
            <a:avLst/>
          </a:prstGeom>
          <a:solidFill>
            <a:srgbClr val="008E00"/>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chemeClr val="bg1"/>
                </a:solidFill>
              </a:rPr>
              <a:t>Notes moyennes /10</a:t>
            </a:r>
          </a:p>
        </p:txBody>
      </p:sp>
      <p:graphicFrame>
        <p:nvGraphicFramePr>
          <p:cNvPr id="19" name="Tableau 18"/>
          <p:cNvGraphicFramePr>
            <a:graphicFrameLocks noGrp="1"/>
          </p:cNvGraphicFramePr>
          <p:nvPr/>
        </p:nvGraphicFramePr>
        <p:xfrm>
          <a:off x="8101013" y="2205038"/>
          <a:ext cx="719137" cy="3362325"/>
        </p:xfrm>
        <a:graphic>
          <a:graphicData uri="http://schemas.openxmlformats.org/drawingml/2006/table">
            <a:tbl>
              <a:tblPr firstRow="1" bandRow="1">
                <a:tableStyleId>{5C22544A-7EE6-4342-B048-85BDC9FD1C3A}</a:tableStyleId>
              </a:tblPr>
              <a:tblGrid>
                <a:gridCol w="720080"/>
              </a:tblGrid>
              <a:tr h="560463">
                <a:tc>
                  <a:txBody>
                    <a:bodyPr/>
                    <a:lstStyle/>
                    <a:p>
                      <a:pPr algn="ctr" fontAlgn="ctr"/>
                      <a:r>
                        <a:rPr lang="fr-FR" sz="1400" b="1" i="0" u="none" strike="noStrike" kern="1200" dirty="0" smtClean="0">
                          <a:solidFill>
                            <a:srgbClr val="00B050"/>
                          </a:solidFill>
                          <a:latin typeface="+mj-lt"/>
                          <a:ea typeface="+mn-ea"/>
                          <a:cs typeface="+mn-cs"/>
                        </a:rPr>
                        <a:t>8,3</a:t>
                      </a:r>
                      <a:endParaRPr lang="fr-FR" sz="1400" b="1" i="0" u="none" strike="noStrike" kern="1200" dirty="0">
                        <a:solidFill>
                          <a:srgbClr val="00B050"/>
                        </a:solidFill>
                        <a:latin typeface="+mj-lt"/>
                        <a:ea typeface="+mn-ea"/>
                        <a:cs typeface="+mn-cs"/>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560463">
                <a:tc>
                  <a:txBody>
                    <a:bodyPr/>
                    <a:lstStyle/>
                    <a:p>
                      <a:pPr algn="ctr" fontAlgn="ctr"/>
                      <a:r>
                        <a:rPr lang="fr-FR" sz="1400" b="1" i="0" u="none" strike="noStrike" kern="1200" dirty="0" smtClean="0">
                          <a:solidFill>
                            <a:srgbClr val="00B050"/>
                          </a:solidFill>
                          <a:latin typeface="+mj-lt"/>
                          <a:ea typeface="+mn-ea"/>
                          <a:cs typeface="+mn-cs"/>
                        </a:rPr>
                        <a:t>8,2</a:t>
                      </a:r>
                      <a:endParaRPr lang="fr-FR" sz="1400" b="1" i="0" u="none" strike="noStrike" kern="1200" dirty="0">
                        <a:solidFill>
                          <a:srgbClr val="00B050"/>
                        </a:solidFill>
                        <a:latin typeface="+mj-lt"/>
                        <a:ea typeface="+mn-ea"/>
                        <a:cs typeface="+mn-cs"/>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560463">
                <a:tc>
                  <a:txBody>
                    <a:bodyPr/>
                    <a:lstStyle/>
                    <a:p>
                      <a:pPr algn="ctr" fontAlgn="ctr"/>
                      <a:r>
                        <a:rPr lang="fr-FR" sz="1400" b="1" i="0" u="none" strike="noStrike" kern="1200" dirty="0" smtClean="0">
                          <a:solidFill>
                            <a:srgbClr val="00B050"/>
                          </a:solidFill>
                          <a:latin typeface="+mj-lt"/>
                          <a:ea typeface="+mn-ea"/>
                          <a:cs typeface="+mn-cs"/>
                        </a:rPr>
                        <a:t>8,1</a:t>
                      </a:r>
                      <a:endParaRPr lang="fr-FR" sz="1400" b="1" i="0" u="none" strike="noStrike" kern="1200" dirty="0">
                        <a:solidFill>
                          <a:srgbClr val="00B050"/>
                        </a:solidFill>
                        <a:latin typeface="+mj-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60463">
                <a:tc>
                  <a:txBody>
                    <a:bodyPr/>
                    <a:lstStyle/>
                    <a:p>
                      <a:pPr algn="ctr" fontAlgn="ctr"/>
                      <a:r>
                        <a:rPr lang="fr-FR" sz="1400" b="1" i="0" u="none" strike="noStrike" kern="1200" dirty="0" smtClean="0">
                          <a:solidFill>
                            <a:srgbClr val="00B050"/>
                          </a:solidFill>
                          <a:latin typeface="+mj-lt"/>
                          <a:ea typeface="+mn-ea"/>
                          <a:cs typeface="+mn-cs"/>
                        </a:rPr>
                        <a:t>7,7</a:t>
                      </a:r>
                      <a:endParaRPr lang="fr-FR" sz="1400" b="1" i="0" u="none" strike="noStrike" kern="1200" dirty="0">
                        <a:solidFill>
                          <a:srgbClr val="00B050"/>
                        </a:solidFill>
                        <a:latin typeface="+mj-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60463">
                <a:tc>
                  <a:txBody>
                    <a:bodyPr/>
                    <a:lstStyle/>
                    <a:p>
                      <a:pPr algn="ctr" fontAlgn="ctr"/>
                      <a:r>
                        <a:rPr lang="fr-FR" sz="1400" b="1" i="0" u="none" strike="noStrike" kern="1200" dirty="0" smtClean="0">
                          <a:solidFill>
                            <a:srgbClr val="00B050"/>
                          </a:solidFill>
                          <a:latin typeface="+mj-lt"/>
                          <a:ea typeface="+mn-ea"/>
                          <a:cs typeface="+mn-cs"/>
                        </a:rPr>
                        <a:t>7,2</a:t>
                      </a:r>
                      <a:endParaRPr lang="fr-FR" sz="1400" b="1" i="0" u="none" strike="noStrike" kern="1200" dirty="0">
                        <a:solidFill>
                          <a:srgbClr val="00B050"/>
                        </a:solidFill>
                        <a:latin typeface="+mj-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60463">
                <a:tc>
                  <a:txBody>
                    <a:bodyPr/>
                    <a:lstStyle/>
                    <a:p>
                      <a:pPr algn="ctr" fontAlgn="ctr"/>
                      <a:r>
                        <a:rPr lang="fr-FR" sz="1400" b="1" i="0" u="none" strike="noStrike" kern="1200" dirty="0" smtClean="0">
                          <a:solidFill>
                            <a:srgbClr val="00B050"/>
                          </a:solidFill>
                          <a:latin typeface="+mj-lt"/>
                          <a:ea typeface="+mn-ea"/>
                          <a:cs typeface="+mn-cs"/>
                        </a:rPr>
                        <a:t>7,2</a:t>
                      </a:r>
                      <a:endParaRPr lang="fr-FR" sz="1400" b="1" i="0" u="none" strike="noStrike" kern="1200" dirty="0">
                        <a:solidFill>
                          <a:srgbClr val="00B050"/>
                        </a:solidFill>
                        <a:latin typeface="+mj-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20" name="Espace réservé du texte 4"/>
          <p:cNvSpPr txBox="1">
            <a:spLocks/>
          </p:cNvSpPr>
          <p:nvPr>
            <p:custDataLst>
              <p:tags r:id="rId3"/>
            </p:custDataLst>
          </p:nvPr>
        </p:nvSpPr>
        <p:spPr>
          <a:xfrm>
            <a:off x="6012160" y="1340768"/>
            <a:ext cx="1732384" cy="323984"/>
          </a:xfrm>
          <a:prstGeom prst="roundRect">
            <a:avLst/>
          </a:prstGeom>
          <a:solidFill>
            <a:schemeClr val="accent6">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Visiteurs</a:t>
            </a:r>
            <a:endParaRPr lang="fr-FR" sz="1200" i="1" dirty="0">
              <a:solidFill>
                <a:schemeClr val="bg1"/>
              </a:solidFill>
              <a:latin typeface="+mn-lt"/>
              <a:ea typeface="ＭＳ Ｐゴシック" pitchFamily="1" charset="-128"/>
              <a:cs typeface="Arial" pitchFamily="34" charset="0"/>
            </a:endParaRPr>
          </a:p>
        </p:txBody>
      </p:sp>
      <p:sp>
        <p:nvSpPr>
          <p:cNvPr id="21" name="Espace réservé du texte 4"/>
          <p:cNvSpPr txBox="1">
            <a:spLocks/>
          </p:cNvSpPr>
          <p:nvPr>
            <p:custDataLst>
              <p:tags r:id="rId4"/>
            </p:custDataLst>
          </p:nvPr>
        </p:nvSpPr>
        <p:spPr>
          <a:xfrm>
            <a:off x="1543472" y="1340768"/>
            <a:ext cx="1732384"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
        <p:nvSpPr>
          <p:cNvPr id="7" name="ZoneTexte 6"/>
          <p:cNvSpPr txBox="1"/>
          <p:nvPr/>
        </p:nvSpPr>
        <p:spPr>
          <a:xfrm>
            <a:off x="4500563" y="5516563"/>
            <a:ext cx="1585912"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b="1" dirty="0">
                <a:solidFill>
                  <a:schemeClr val="tx1">
                    <a:lumMod val="50000"/>
                  </a:schemeClr>
                </a:solidFill>
                <a:latin typeface="+mn-lt"/>
              </a:rPr>
              <a:t>*Base faible</a:t>
            </a:r>
          </a:p>
        </p:txBody>
      </p:sp>
      <p:sp>
        <p:nvSpPr>
          <p:cNvPr id="32" name="ZoneTexte 31"/>
          <p:cNvSpPr txBox="1"/>
          <p:nvPr/>
        </p:nvSpPr>
        <p:spPr>
          <a:xfrm>
            <a:off x="4211638" y="6507163"/>
            <a:ext cx="2592387" cy="368300"/>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Aucune différences significatives à 95% au moins entre la sous-cible et les Français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orme libre 99"/>
          <p:cNvSpPr/>
          <p:nvPr/>
        </p:nvSpPr>
        <p:spPr>
          <a:xfrm>
            <a:off x="2667000" y="5634038"/>
            <a:ext cx="4095750" cy="842962"/>
          </a:xfrm>
          <a:custGeom>
            <a:avLst/>
            <a:gdLst>
              <a:gd name="connsiteX0" fmla="*/ 0 w 4095750"/>
              <a:gd name="connsiteY0" fmla="*/ 842962 h 842962"/>
              <a:gd name="connsiteX1" fmla="*/ 962025 w 4095750"/>
              <a:gd name="connsiteY1" fmla="*/ 119062 h 842962"/>
              <a:gd name="connsiteX2" fmla="*/ 3095625 w 4095750"/>
              <a:gd name="connsiteY2" fmla="*/ 128587 h 842962"/>
              <a:gd name="connsiteX3" fmla="*/ 4095750 w 4095750"/>
              <a:gd name="connsiteY3" fmla="*/ 842962 h 842962"/>
            </a:gdLst>
            <a:ahLst/>
            <a:cxnLst>
              <a:cxn ang="0">
                <a:pos x="connsiteX0" y="connsiteY0"/>
              </a:cxn>
              <a:cxn ang="0">
                <a:pos x="connsiteX1" y="connsiteY1"/>
              </a:cxn>
              <a:cxn ang="0">
                <a:pos x="connsiteX2" y="connsiteY2"/>
              </a:cxn>
              <a:cxn ang="0">
                <a:pos x="connsiteX3" y="connsiteY3"/>
              </a:cxn>
            </a:cxnLst>
            <a:rect l="l" t="t" r="r" b="b"/>
            <a:pathLst>
              <a:path w="4095750" h="842962">
                <a:moveTo>
                  <a:pt x="0" y="842962"/>
                </a:moveTo>
                <a:cubicBezTo>
                  <a:pt x="223044" y="540543"/>
                  <a:pt x="446088" y="238125"/>
                  <a:pt x="962025" y="119062"/>
                </a:cubicBezTo>
                <a:cubicBezTo>
                  <a:pt x="1477963" y="0"/>
                  <a:pt x="2573338" y="7937"/>
                  <a:pt x="3095625" y="128587"/>
                </a:cubicBezTo>
                <a:cubicBezTo>
                  <a:pt x="3617912" y="249237"/>
                  <a:pt x="3856831" y="546099"/>
                  <a:pt x="4095750" y="842962"/>
                </a:cubicBezTo>
              </a:path>
            </a:pathLst>
          </a:cu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99" name="Forme libre 98"/>
          <p:cNvSpPr/>
          <p:nvPr/>
        </p:nvSpPr>
        <p:spPr>
          <a:xfrm>
            <a:off x="2871788" y="2047875"/>
            <a:ext cx="3748087" cy="1690688"/>
          </a:xfrm>
          <a:custGeom>
            <a:avLst/>
            <a:gdLst>
              <a:gd name="connsiteX0" fmla="*/ 23812 w 3748087"/>
              <a:gd name="connsiteY0" fmla="*/ 57150 h 1690687"/>
              <a:gd name="connsiteX1" fmla="*/ 471487 w 3748087"/>
              <a:gd name="connsiteY1" fmla="*/ 1285875 h 1690687"/>
              <a:gd name="connsiteX2" fmla="*/ 2852737 w 3748087"/>
              <a:gd name="connsiteY2" fmla="*/ 1476375 h 1690687"/>
              <a:gd name="connsiteX3" fmla="*/ 3748087 w 3748087"/>
              <a:gd name="connsiteY3" fmla="*/ 0 h 1690687"/>
            </a:gdLst>
            <a:ahLst/>
            <a:cxnLst>
              <a:cxn ang="0">
                <a:pos x="connsiteX0" y="connsiteY0"/>
              </a:cxn>
              <a:cxn ang="0">
                <a:pos x="connsiteX1" y="connsiteY1"/>
              </a:cxn>
              <a:cxn ang="0">
                <a:pos x="connsiteX2" y="connsiteY2"/>
              </a:cxn>
              <a:cxn ang="0">
                <a:pos x="connsiteX3" y="connsiteY3"/>
              </a:cxn>
            </a:cxnLst>
            <a:rect l="l" t="t" r="r" b="b"/>
            <a:pathLst>
              <a:path w="3748087" h="1690687">
                <a:moveTo>
                  <a:pt x="23812" y="57150"/>
                </a:moveTo>
                <a:cubicBezTo>
                  <a:pt x="11906" y="553244"/>
                  <a:pt x="0" y="1049338"/>
                  <a:pt x="471487" y="1285875"/>
                </a:cubicBezTo>
                <a:cubicBezTo>
                  <a:pt x="942974" y="1522412"/>
                  <a:pt x="2306637" y="1690687"/>
                  <a:pt x="2852737" y="1476375"/>
                </a:cubicBezTo>
                <a:cubicBezTo>
                  <a:pt x="3398837" y="1262063"/>
                  <a:pt x="3573462" y="631031"/>
                  <a:pt x="3748087" y="0"/>
                </a:cubicBezTo>
              </a:path>
            </a:pathLst>
          </a:cu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98" name="Forme libre 97"/>
          <p:cNvSpPr/>
          <p:nvPr/>
        </p:nvSpPr>
        <p:spPr>
          <a:xfrm>
            <a:off x="5940425" y="3257550"/>
            <a:ext cx="2851150" cy="1838325"/>
          </a:xfrm>
          <a:custGeom>
            <a:avLst/>
            <a:gdLst>
              <a:gd name="connsiteX0" fmla="*/ 2593975 w 2851150"/>
              <a:gd name="connsiteY0" fmla="*/ 0 h 1838325"/>
              <a:gd name="connsiteX1" fmla="*/ 355600 w 2851150"/>
              <a:gd name="connsiteY1" fmla="*/ 923925 h 1838325"/>
              <a:gd name="connsiteX2" fmla="*/ 460375 w 2851150"/>
              <a:gd name="connsiteY2" fmla="*/ 1543050 h 1838325"/>
              <a:gd name="connsiteX3" fmla="*/ 2851150 w 2851150"/>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2851150" h="1838325">
                <a:moveTo>
                  <a:pt x="2593975" y="0"/>
                </a:moveTo>
                <a:cubicBezTo>
                  <a:pt x="1652587" y="333375"/>
                  <a:pt x="711200" y="666750"/>
                  <a:pt x="355600" y="923925"/>
                </a:cubicBezTo>
                <a:cubicBezTo>
                  <a:pt x="0" y="1181100"/>
                  <a:pt x="44450" y="1390650"/>
                  <a:pt x="460375" y="1543050"/>
                </a:cubicBezTo>
                <a:cubicBezTo>
                  <a:pt x="876300" y="1695450"/>
                  <a:pt x="1863725" y="1766887"/>
                  <a:pt x="2851150" y="1838325"/>
                </a:cubicBezTo>
              </a:path>
            </a:pathLst>
          </a:cu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97" name="Forme libre 96"/>
          <p:cNvSpPr/>
          <p:nvPr/>
        </p:nvSpPr>
        <p:spPr>
          <a:xfrm>
            <a:off x="1304925" y="3505200"/>
            <a:ext cx="1465263" cy="1790700"/>
          </a:xfrm>
          <a:custGeom>
            <a:avLst/>
            <a:gdLst>
              <a:gd name="connsiteX0" fmla="*/ 0 w 1465263"/>
              <a:gd name="connsiteY0" fmla="*/ 0 h 1790700"/>
              <a:gd name="connsiteX1" fmla="*/ 1419225 w 1465263"/>
              <a:gd name="connsiteY1" fmla="*/ 647700 h 1790700"/>
              <a:gd name="connsiteX2" fmla="*/ 276225 w 1465263"/>
              <a:gd name="connsiteY2" fmla="*/ 1790700 h 1790700"/>
            </a:gdLst>
            <a:ahLst/>
            <a:cxnLst>
              <a:cxn ang="0">
                <a:pos x="connsiteX0" y="connsiteY0"/>
              </a:cxn>
              <a:cxn ang="0">
                <a:pos x="connsiteX1" y="connsiteY1"/>
              </a:cxn>
              <a:cxn ang="0">
                <a:pos x="connsiteX2" y="connsiteY2"/>
              </a:cxn>
            </a:cxnLst>
            <a:rect l="l" t="t" r="r" b="b"/>
            <a:pathLst>
              <a:path w="1465263" h="1790700">
                <a:moveTo>
                  <a:pt x="0" y="0"/>
                </a:moveTo>
                <a:cubicBezTo>
                  <a:pt x="686594" y="174625"/>
                  <a:pt x="1373188" y="349250"/>
                  <a:pt x="1419225" y="647700"/>
                </a:cubicBezTo>
                <a:cubicBezTo>
                  <a:pt x="1465263" y="946150"/>
                  <a:pt x="870744" y="1368425"/>
                  <a:pt x="276225" y="1790700"/>
                </a:cubicBezTo>
              </a:path>
            </a:pathLst>
          </a:cu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106501" name="Espace réservé du numéro de diapositive 3"/>
          <p:cNvSpPr>
            <a:spLocks noGrp="1"/>
          </p:cNvSpPr>
          <p:nvPr>
            <p:ph type="sldNum" sz="quarter" idx="46"/>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C590A43A-2851-444C-95FB-4C6290D5FB0F}" type="slidenum">
              <a:rPr lang="fr-FR"/>
              <a:pPr fontAlgn="base">
                <a:spcBef>
                  <a:spcPct val="0"/>
                </a:spcBef>
                <a:spcAft>
                  <a:spcPct val="0"/>
                </a:spcAft>
              </a:pPr>
              <a:t>36</a:t>
            </a:fld>
            <a:endParaRPr lang="fr-FR"/>
          </a:p>
        </p:txBody>
      </p:sp>
      <p:sp>
        <p:nvSpPr>
          <p:cNvPr id="2" name="Titre 1"/>
          <p:cNvSpPr>
            <a:spLocks noGrp="1"/>
          </p:cNvSpPr>
          <p:nvPr>
            <p:ph type="title"/>
          </p:nvPr>
        </p:nvSpPr>
        <p:spPr>
          <a:xfrm>
            <a:off x="971600" y="116632"/>
            <a:ext cx="7344816" cy="792162"/>
          </a:xfr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effectLst>
            <a:softEdge rad="127000"/>
          </a:effectLst>
        </p:spPr>
        <p:txBody>
          <a:bodyPr rtlCol="0">
            <a:normAutofit/>
          </a:bodyPr>
          <a:lstStyle/>
          <a:p>
            <a:pPr fontAlgn="auto">
              <a:spcAft>
                <a:spcPts val="0"/>
              </a:spcAft>
              <a:defRPr/>
            </a:pPr>
            <a:r>
              <a:rPr lang="fr-FR" dirty="0" smtClean="0">
                <a:solidFill>
                  <a:schemeClr val="tx2"/>
                </a:solidFill>
              </a:rPr>
              <a:t>Note Méthodologique : AFC - les territoires des régions</a:t>
            </a:r>
            <a:endParaRPr lang="fr-FR" dirty="0">
              <a:solidFill>
                <a:schemeClr val="tx2"/>
              </a:solidFill>
            </a:endParaRPr>
          </a:p>
        </p:txBody>
      </p:sp>
      <p:sp>
        <p:nvSpPr>
          <p:cNvPr id="24" name="Rectangle 10"/>
          <p:cNvSpPr txBox="1">
            <a:spLocks noChangeArrowheads="1"/>
          </p:cNvSpPr>
          <p:nvPr/>
        </p:nvSpPr>
        <p:spPr bwMode="auto">
          <a:xfrm>
            <a:off x="355600" y="1270000"/>
            <a:ext cx="8609013" cy="430213"/>
          </a:xfrm>
          <a:prstGeom prst="rect">
            <a:avLst/>
          </a:prstGeom>
          <a:solidFill>
            <a:schemeClr val="bg1">
              <a:lumMod val="95000"/>
            </a:schemeClr>
          </a:solidFill>
          <a:ln w="9525">
            <a:noFill/>
            <a:miter lim="800000"/>
            <a:headEnd/>
            <a:tailEnd/>
          </a:ln>
        </p:spPr>
        <p:txBody>
          <a:bodyPr>
            <a:spAutoFit/>
          </a:bodyPr>
          <a:lstStyle/>
          <a:p>
            <a:pPr algn="just" fontAlgn="auto">
              <a:spcBef>
                <a:spcPts val="0"/>
              </a:spcBef>
              <a:spcAft>
                <a:spcPts val="0"/>
              </a:spcAft>
              <a:buClr>
                <a:schemeClr val="bg2"/>
              </a:buClr>
              <a:buFont typeface="Wingdings" pitchFamily="2" charset="2"/>
              <a:buChar char="è"/>
              <a:defRPr/>
            </a:pPr>
            <a:r>
              <a:rPr lang="fr-FR" sz="1100" dirty="0">
                <a:solidFill>
                  <a:schemeClr val="tx2"/>
                </a:solidFill>
                <a:latin typeface="+mn-lt"/>
                <a:ea typeface="ＭＳ Ｐゴシック" pitchFamily="47" charset="-128"/>
              </a:rPr>
              <a:t> </a:t>
            </a:r>
            <a:r>
              <a:rPr lang="fr-FR" sz="1100" b="1" dirty="0">
                <a:solidFill>
                  <a:schemeClr val="tx2"/>
                </a:solidFill>
                <a:latin typeface="+mn-lt"/>
                <a:ea typeface="ＭＳ Ｐゴシック" pitchFamily="47" charset="-128"/>
              </a:rPr>
              <a:t>L’objectif de l’Analyse Factorielle des Correspondances (AFC) est de visualiser sur un mapping les principales informations issues d’un tableau croisant deux grands types de variables </a:t>
            </a:r>
            <a:r>
              <a:rPr lang="fr-FR" sz="1100" dirty="0">
                <a:solidFill>
                  <a:schemeClr val="tx2"/>
                </a:solidFill>
                <a:latin typeface="+mn-lt"/>
                <a:ea typeface="ＭＳ Ｐゴシック" pitchFamily="47" charset="-128"/>
              </a:rPr>
              <a:t>(ici les régions et les items d’image).</a:t>
            </a:r>
          </a:p>
        </p:txBody>
      </p:sp>
      <p:cxnSp>
        <p:nvCxnSpPr>
          <p:cNvPr id="106506" name="Connecteur droit avec flèche 24"/>
          <p:cNvCxnSpPr>
            <a:cxnSpLocks noChangeShapeType="1"/>
          </p:cNvCxnSpPr>
          <p:nvPr/>
        </p:nvCxnSpPr>
        <p:spPr bwMode="auto">
          <a:xfrm>
            <a:off x="681038" y="4335463"/>
            <a:ext cx="7643812" cy="1587"/>
          </a:xfrm>
          <a:prstGeom prst="straightConnector1">
            <a:avLst/>
          </a:prstGeom>
          <a:noFill/>
          <a:ln w="3175" algn="ctr">
            <a:solidFill>
              <a:schemeClr val="tx1"/>
            </a:solidFill>
            <a:round/>
            <a:headEnd/>
            <a:tailEnd type="arrow" w="med" len="med"/>
          </a:ln>
        </p:spPr>
      </p:cxnSp>
      <p:cxnSp>
        <p:nvCxnSpPr>
          <p:cNvPr id="106507" name="Connecteur droit avec flèche 25"/>
          <p:cNvCxnSpPr>
            <a:cxnSpLocks noChangeShapeType="1"/>
          </p:cNvCxnSpPr>
          <p:nvPr/>
        </p:nvCxnSpPr>
        <p:spPr bwMode="auto">
          <a:xfrm rot="5400000" flipH="1" flipV="1">
            <a:off x="2196307" y="4369594"/>
            <a:ext cx="4356100" cy="1587"/>
          </a:xfrm>
          <a:prstGeom prst="straightConnector1">
            <a:avLst/>
          </a:prstGeom>
          <a:noFill/>
          <a:ln w="3175" algn="ctr">
            <a:solidFill>
              <a:schemeClr val="tx1"/>
            </a:solidFill>
            <a:round/>
            <a:headEnd/>
            <a:tailEnd type="arrow" w="med" len="med"/>
          </a:ln>
        </p:spPr>
      </p:cxnSp>
      <p:sp>
        <p:nvSpPr>
          <p:cNvPr id="106508" name="ZoneTexte 26"/>
          <p:cNvSpPr txBox="1">
            <a:spLocks noChangeArrowheads="1"/>
          </p:cNvSpPr>
          <p:nvPr/>
        </p:nvSpPr>
        <p:spPr bwMode="auto">
          <a:xfrm>
            <a:off x="8331200" y="4121150"/>
            <a:ext cx="479425" cy="400050"/>
          </a:xfrm>
          <a:prstGeom prst="rect">
            <a:avLst/>
          </a:prstGeom>
          <a:noFill/>
          <a:ln w="9525">
            <a:noFill/>
            <a:miter lim="800000"/>
            <a:headEnd/>
            <a:tailEnd/>
          </a:ln>
        </p:spPr>
        <p:txBody>
          <a:bodyPr wrap="none">
            <a:spAutoFit/>
          </a:bodyPr>
          <a:lstStyle/>
          <a:p>
            <a:r>
              <a:rPr lang="fr-FR" sz="1000" b="1">
                <a:solidFill>
                  <a:srgbClr val="4D4D4D"/>
                </a:solidFill>
                <a:latin typeface="Calibri" pitchFamily="34" charset="0"/>
              </a:rPr>
              <a:t>Axe 1</a:t>
            </a:r>
          </a:p>
          <a:p>
            <a:r>
              <a:rPr lang="fr-FR" sz="1000" b="1">
                <a:solidFill>
                  <a:srgbClr val="4D4D4D"/>
                </a:solidFill>
                <a:latin typeface="Calibri" pitchFamily="34" charset="0"/>
              </a:rPr>
              <a:t>53%</a:t>
            </a:r>
          </a:p>
        </p:txBody>
      </p:sp>
      <p:sp>
        <p:nvSpPr>
          <p:cNvPr id="106509" name="ZoneTexte 27"/>
          <p:cNvSpPr txBox="1">
            <a:spLocks noChangeArrowheads="1"/>
          </p:cNvSpPr>
          <p:nvPr/>
        </p:nvSpPr>
        <p:spPr bwMode="auto">
          <a:xfrm rot="-5400000">
            <a:off x="3921125" y="1939925"/>
            <a:ext cx="508000" cy="400050"/>
          </a:xfrm>
          <a:prstGeom prst="rect">
            <a:avLst/>
          </a:prstGeom>
          <a:noFill/>
          <a:ln w="9525">
            <a:noFill/>
            <a:miter lim="800000"/>
            <a:headEnd/>
            <a:tailEnd/>
          </a:ln>
        </p:spPr>
        <p:txBody>
          <a:bodyPr wrap="none">
            <a:spAutoFit/>
          </a:bodyPr>
          <a:lstStyle/>
          <a:p>
            <a:r>
              <a:rPr lang="fr-FR" sz="1000" b="1">
                <a:solidFill>
                  <a:srgbClr val="4D4D4D"/>
                </a:solidFill>
                <a:latin typeface="Calibri" pitchFamily="34" charset="0"/>
              </a:rPr>
              <a:t>Axe  2</a:t>
            </a:r>
          </a:p>
          <a:p>
            <a:r>
              <a:rPr lang="fr-FR" sz="1000" b="1">
                <a:solidFill>
                  <a:srgbClr val="4D4D4D"/>
                </a:solidFill>
                <a:latin typeface="Calibri" pitchFamily="34" charset="0"/>
              </a:rPr>
              <a:t>27%</a:t>
            </a:r>
          </a:p>
        </p:txBody>
      </p:sp>
      <p:sp>
        <p:nvSpPr>
          <p:cNvPr id="106510" name="Ellipse 28"/>
          <p:cNvSpPr>
            <a:spLocks noChangeArrowheads="1"/>
          </p:cNvSpPr>
          <p:nvPr/>
        </p:nvSpPr>
        <p:spPr bwMode="auto">
          <a:xfrm>
            <a:off x="6597650" y="4021138"/>
            <a:ext cx="66675" cy="71437"/>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11" name="Ellipse 29"/>
          <p:cNvSpPr>
            <a:spLocks noChangeArrowheads="1"/>
          </p:cNvSpPr>
          <p:nvPr/>
        </p:nvSpPr>
        <p:spPr bwMode="auto">
          <a:xfrm>
            <a:off x="6738938" y="4173538"/>
            <a:ext cx="66675" cy="71437"/>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12" name="Ellipse 30"/>
          <p:cNvSpPr>
            <a:spLocks noChangeArrowheads="1"/>
          </p:cNvSpPr>
          <p:nvPr/>
        </p:nvSpPr>
        <p:spPr bwMode="auto">
          <a:xfrm>
            <a:off x="6880225" y="4092575"/>
            <a:ext cx="65088" cy="71438"/>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13" name="Ellipse 31"/>
          <p:cNvSpPr>
            <a:spLocks noChangeArrowheads="1"/>
          </p:cNvSpPr>
          <p:nvPr/>
        </p:nvSpPr>
        <p:spPr bwMode="auto">
          <a:xfrm>
            <a:off x="6269038" y="3806825"/>
            <a:ext cx="65087" cy="71438"/>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14" name="Ellipse 32"/>
          <p:cNvSpPr>
            <a:spLocks noChangeArrowheads="1"/>
          </p:cNvSpPr>
          <p:nvPr/>
        </p:nvSpPr>
        <p:spPr bwMode="auto">
          <a:xfrm>
            <a:off x="6408738" y="4664075"/>
            <a:ext cx="66675" cy="71438"/>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15" name="Ellipse 33"/>
          <p:cNvSpPr>
            <a:spLocks noChangeArrowheads="1"/>
          </p:cNvSpPr>
          <p:nvPr/>
        </p:nvSpPr>
        <p:spPr bwMode="auto">
          <a:xfrm>
            <a:off x="5938838" y="4816475"/>
            <a:ext cx="66675" cy="71438"/>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16" name="Ellipse 34"/>
          <p:cNvSpPr>
            <a:spLocks noChangeArrowheads="1"/>
          </p:cNvSpPr>
          <p:nvPr/>
        </p:nvSpPr>
        <p:spPr bwMode="auto">
          <a:xfrm>
            <a:off x="4289425" y="4968875"/>
            <a:ext cx="66675" cy="71438"/>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17" name="Ellipse 35"/>
          <p:cNvSpPr>
            <a:spLocks noChangeArrowheads="1"/>
          </p:cNvSpPr>
          <p:nvPr/>
        </p:nvSpPr>
        <p:spPr bwMode="auto">
          <a:xfrm>
            <a:off x="4430713" y="5121275"/>
            <a:ext cx="66675" cy="71438"/>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18" name="Ellipse 36"/>
          <p:cNvSpPr>
            <a:spLocks noChangeArrowheads="1"/>
          </p:cNvSpPr>
          <p:nvPr/>
        </p:nvSpPr>
        <p:spPr bwMode="auto">
          <a:xfrm>
            <a:off x="4572000" y="3192463"/>
            <a:ext cx="66675" cy="71437"/>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19" name="Ellipse 37"/>
          <p:cNvSpPr>
            <a:spLocks noChangeArrowheads="1"/>
          </p:cNvSpPr>
          <p:nvPr/>
        </p:nvSpPr>
        <p:spPr bwMode="auto">
          <a:xfrm>
            <a:off x="4291013" y="2906713"/>
            <a:ext cx="66675" cy="71437"/>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20" name="Ellipse 38"/>
          <p:cNvSpPr>
            <a:spLocks noChangeArrowheads="1"/>
          </p:cNvSpPr>
          <p:nvPr/>
        </p:nvSpPr>
        <p:spPr bwMode="auto">
          <a:xfrm>
            <a:off x="3630613" y="3059113"/>
            <a:ext cx="66675" cy="71437"/>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21" name="Ellipse 39"/>
          <p:cNvSpPr>
            <a:spLocks noChangeArrowheads="1"/>
          </p:cNvSpPr>
          <p:nvPr/>
        </p:nvSpPr>
        <p:spPr bwMode="auto">
          <a:xfrm>
            <a:off x="3319463" y="3763963"/>
            <a:ext cx="66675" cy="71437"/>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22" name="Ellipse 40"/>
          <p:cNvSpPr>
            <a:spLocks noChangeArrowheads="1"/>
          </p:cNvSpPr>
          <p:nvPr/>
        </p:nvSpPr>
        <p:spPr bwMode="auto">
          <a:xfrm>
            <a:off x="3913188" y="4021138"/>
            <a:ext cx="65087" cy="71437"/>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23" name="Ellipse 41"/>
          <p:cNvSpPr>
            <a:spLocks noChangeArrowheads="1"/>
          </p:cNvSpPr>
          <p:nvPr/>
        </p:nvSpPr>
        <p:spPr bwMode="auto">
          <a:xfrm>
            <a:off x="3565525" y="4173538"/>
            <a:ext cx="66675" cy="71437"/>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24" name="Ellipse 42"/>
          <p:cNvSpPr>
            <a:spLocks noChangeArrowheads="1"/>
          </p:cNvSpPr>
          <p:nvPr/>
        </p:nvSpPr>
        <p:spPr bwMode="auto">
          <a:xfrm>
            <a:off x="3705225" y="4325938"/>
            <a:ext cx="66675" cy="71437"/>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25" name="Ellipse 43"/>
          <p:cNvSpPr>
            <a:spLocks noChangeArrowheads="1"/>
          </p:cNvSpPr>
          <p:nvPr/>
        </p:nvSpPr>
        <p:spPr bwMode="auto">
          <a:xfrm>
            <a:off x="2198688" y="4478338"/>
            <a:ext cx="65087" cy="71437"/>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26" name="Ellipse 44"/>
          <p:cNvSpPr>
            <a:spLocks noChangeArrowheads="1"/>
          </p:cNvSpPr>
          <p:nvPr/>
        </p:nvSpPr>
        <p:spPr bwMode="auto">
          <a:xfrm>
            <a:off x="2338388" y="4449763"/>
            <a:ext cx="66675" cy="71437"/>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27" name="Ellipse 45"/>
          <p:cNvSpPr>
            <a:spLocks noChangeArrowheads="1"/>
          </p:cNvSpPr>
          <p:nvPr/>
        </p:nvSpPr>
        <p:spPr bwMode="auto">
          <a:xfrm>
            <a:off x="1801813" y="4602163"/>
            <a:ext cx="66675" cy="71437"/>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28" name="Ellipse 46"/>
          <p:cNvSpPr>
            <a:spLocks noChangeArrowheads="1"/>
          </p:cNvSpPr>
          <p:nvPr/>
        </p:nvSpPr>
        <p:spPr bwMode="auto">
          <a:xfrm>
            <a:off x="1943100" y="4164013"/>
            <a:ext cx="66675" cy="71437"/>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29" name="Ellipse 47"/>
          <p:cNvSpPr>
            <a:spLocks noChangeArrowheads="1"/>
          </p:cNvSpPr>
          <p:nvPr/>
        </p:nvSpPr>
        <p:spPr bwMode="auto">
          <a:xfrm>
            <a:off x="2924175" y="3692525"/>
            <a:ext cx="65088" cy="71438"/>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30" name="Ellipse 48"/>
          <p:cNvSpPr>
            <a:spLocks noChangeArrowheads="1"/>
          </p:cNvSpPr>
          <p:nvPr/>
        </p:nvSpPr>
        <p:spPr bwMode="auto">
          <a:xfrm>
            <a:off x="3063875" y="4621213"/>
            <a:ext cx="66675" cy="71437"/>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31" name="Ellipse 50"/>
          <p:cNvSpPr>
            <a:spLocks noChangeArrowheads="1"/>
          </p:cNvSpPr>
          <p:nvPr/>
        </p:nvSpPr>
        <p:spPr bwMode="auto">
          <a:xfrm>
            <a:off x="3516313" y="5121275"/>
            <a:ext cx="66675" cy="71438"/>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32" name="Ellipse 54"/>
          <p:cNvSpPr>
            <a:spLocks noChangeArrowheads="1"/>
          </p:cNvSpPr>
          <p:nvPr/>
        </p:nvSpPr>
        <p:spPr bwMode="auto">
          <a:xfrm>
            <a:off x="3846513" y="6049963"/>
            <a:ext cx="66675" cy="71437"/>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33" name="Ellipse 55"/>
          <p:cNvSpPr>
            <a:spLocks noChangeArrowheads="1"/>
          </p:cNvSpPr>
          <p:nvPr/>
        </p:nvSpPr>
        <p:spPr bwMode="auto">
          <a:xfrm>
            <a:off x="4835525" y="4549775"/>
            <a:ext cx="66675" cy="71438"/>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34" name="Ellipse 56"/>
          <p:cNvSpPr>
            <a:spLocks noChangeArrowheads="1"/>
          </p:cNvSpPr>
          <p:nvPr/>
        </p:nvSpPr>
        <p:spPr bwMode="auto">
          <a:xfrm>
            <a:off x="4637088" y="6202363"/>
            <a:ext cx="66675" cy="71437"/>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35" name="Ellipse 57"/>
          <p:cNvSpPr>
            <a:spLocks noChangeArrowheads="1"/>
          </p:cNvSpPr>
          <p:nvPr/>
        </p:nvSpPr>
        <p:spPr bwMode="auto">
          <a:xfrm>
            <a:off x="4835525" y="3835400"/>
            <a:ext cx="66675" cy="71438"/>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36" name="Ellipse 58"/>
          <p:cNvSpPr>
            <a:spLocks noChangeArrowheads="1"/>
          </p:cNvSpPr>
          <p:nvPr/>
        </p:nvSpPr>
        <p:spPr bwMode="auto">
          <a:xfrm>
            <a:off x="6022975" y="6335713"/>
            <a:ext cx="65088" cy="71437"/>
          </a:xfrm>
          <a:prstGeom prst="ellipse">
            <a:avLst/>
          </a:prstGeom>
          <a:solidFill>
            <a:schemeClr val="tx1"/>
          </a:solidFill>
          <a:ln w="12700">
            <a:noFill/>
            <a:round/>
            <a:headEnd/>
            <a:tailEnd/>
          </a:ln>
        </p:spPr>
        <p:txBody>
          <a:bodyPr anchor="ctr"/>
          <a:lstStyle/>
          <a:p>
            <a:pPr algn="ctr"/>
            <a:endParaRPr lang="fr-FR">
              <a:latin typeface="Calibri" pitchFamily="34" charset="0"/>
            </a:endParaRPr>
          </a:p>
        </p:txBody>
      </p:sp>
      <p:sp>
        <p:nvSpPr>
          <p:cNvPr id="106537" name="Rectangle 63"/>
          <p:cNvSpPr>
            <a:spLocks noChangeArrowheads="1"/>
          </p:cNvSpPr>
          <p:nvPr/>
        </p:nvSpPr>
        <p:spPr bwMode="auto">
          <a:xfrm>
            <a:off x="2263775" y="5764213"/>
            <a:ext cx="66675" cy="71437"/>
          </a:xfrm>
          <a:prstGeom prst="rect">
            <a:avLst/>
          </a:prstGeom>
          <a:solidFill>
            <a:srgbClr val="FF0000"/>
          </a:solidFill>
          <a:ln w="12700">
            <a:noFill/>
            <a:round/>
            <a:headEnd/>
            <a:tailEnd/>
          </a:ln>
        </p:spPr>
        <p:txBody>
          <a:bodyPr anchor="ctr"/>
          <a:lstStyle/>
          <a:p>
            <a:pPr algn="ctr"/>
            <a:endParaRPr lang="fr-FR">
              <a:latin typeface="Calibri" pitchFamily="34" charset="0"/>
            </a:endParaRPr>
          </a:p>
        </p:txBody>
      </p:sp>
      <p:sp>
        <p:nvSpPr>
          <p:cNvPr id="106538" name="Rectangle 64"/>
          <p:cNvSpPr>
            <a:spLocks noChangeArrowheads="1"/>
          </p:cNvSpPr>
          <p:nvPr/>
        </p:nvSpPr>
        <p:spPr bwMode="auto">
          <a:xfrm>
            <a:off x="4572000" y="5478463"/>
            <a:ext cx="66675" cy="71437"/>
          </a:xfrm>
          <a:prstGeom prst="rect">
            <a:avLst/>
          </a:prstGeom>
          <a:solidFill>
            <a:srgbClr val="0000FF"/>
          </a:solidFill>
          <a:ln w="12700">
            <a:noFill/>
            <a:round/>
            <a:headEnd/>
            <a:tailEnd/>
          </a:ln>
        </p:spPr>
        <p:txBody>
          <a:bodyPr anchor="ctr"/>
          <a:lstStyle/>
          <a:p>
            <a:pPr algn="ctr"/>
            <a:endParaRPr lang="fr-FR">
              <a:latin typeface="Calibri" pitchFamily="34" charset="0"/>
            </a:endParaRPr>
          </a:p>
        </p:txBody>
      </p:sp>
      <p:sp>
        <p:nvSpPr>
          <p:cNvPr id="106539" name="Rectangle 66"/>
          <p:cNvSpPr>
            <a:spLocks noChangeArrowheads="1"/>
          </p:cNvSpPr>
          <p:nvPr/>
        </p:nvSpPr>
        <p:spPr bwMode="auto">
          <a:xfrm>
            <a:off x="7077075" y="4173538"/>
            <a:ext cx="66675" cy="73025"/>
          </a:xfrm>
          <a:prstGeom prst="rect">
            <a:avLst/>
          </a:prstGeom>
          <a:solidFill>
            <a:srgbClr val="0000FF"/>
          </a:solidFill>
          <a:ln w="12700">
            <a:noFill/>
            <a:round/>
            <a:headEnd/>
            <a:tailEnd/>
          </a:ln>
        </p:spPr>
        <p:txBody>
          <a:bodyPr anchor="ctr"/>
          <a:lstStyle/>
          <a:p>
            <a:pPr algn="ctr"/>
            <a:endParaRPr lang="fr-FR">
              <a:latin typeface="Calibri" pitchFamily="34" charset="0"/>
            </a:endParaRPr>
          </a:p>
        </p:txBody>
      </p:sp>
      <p:sp>
        <p:nvSpPr>
          <p:cNvPr id="106540" name="Rectangle 67"/>
          <p:cNvSpPr>
            <a:spLocks noChangeArrowheads="1"/>
          </p:cNvSpPr>
          <p:nvPr/>
        </p:nvSpPr>
        <p:spPr bwMode="auto">
          <a:xfrm>
            <a:off x="4203700" y="3386138"/>
            <a:ext cx="66675" cy="73025"/>
          </a:xfrm>
          <a:prstGeom prst="rect">
            <a:avLst/>
          </a:prstGeom>
          <a:solidFill>
            <a:srgbClr val="0000FF"/>
          </a:solidFill>
          <a:ln w="12700">
            <a:noFill/>
            <a:round/>
            <a:headEnd/>
            <a:tailEnd/>
          </a:ln>
        </p:spPr>
        <p:txBody>
          <a:bodyPr anchor="ctr"/>
          <a:lstStyle/>
          <a:p>
            <a:pPr algn="ctr"/>
            <a:endParaRPr lang="fr-FR">
              <a:latin typeface="Calibri" pitchFamily="34" charset="0"/>
            </a:endParaRPr>
          </a:p>
        </p:txBody>
      </p:sp>
      <p:sp>
        <p:nvSpPr>
          <p:cNvPr id="106541" name="Rectangle 68"/>
          <p:cNvSpPr>
            <a:spLocks noChangeArrowheads="1"/>
          </p:cNvSpPr>
          <p:nvPr/>
        </p:nvSpPr>
        <p:spPr bwMode="auto">
          <a:xfrm>
            <a:off x="2066925" y="4244975"/>
            <a:ext cx="65088" cy="73025"/>
          </a:xfrm>
          <a:prstGeom prst="rect">
            <a:avLst/>
          </a:prstGeom>
          <a:solidFill>
            <a:srgbClr val="0000FF"/>
          </a:solidFill>
          <a:ln w="12700">
            <a:noFill/>
            <a:round/>
            <a:headEnd/>
            <a:tailEnd/>
          </a:ln>
        </p:spPr>
        <p:txBody>
          <a:bodyPr anchor="ctr"/>
          <a:lstStyle/>
          <a:p>
            <a:pPr algn="ctr"/>
            <a:endParaRPr lang="fr-FR">
              <a:latin typeface="Calibri" pitchFamily="34" charset="0"/>
            </a:endParaRPr>
          </a:p>
        </p:txBody>
      </p:sp>
      <p:sp>
        <p:nvSpPr>
          <p:cNvPr id="71" name="ZoneTexte 70"/>
          <p:cNvSpPr txBox="1"/>
          <p:nvPr/>
        </p:nvSpPr>
        <p:spPr>
          <a:xfrm>
            <a:off x="4435475" y="6335713"/>
            <a:ext cx="1216025" cy="261937"/>
          </a:xfrm>
          <a:prstGeom prst="rect">
            <a:avLst/>
          </a:prstGeom>
          <a:solidFill>
            <a:schemeClr val="bg2"/>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fr-FR" sz="1100" b="1" i="1" dirty="0">
                <a:solidFill>
                  <a:schemeClr val="bg1"/>
                </a:solidFill>
                <a:latin typeface="+mn-lt"/>
              </a:rPr>
              <a:t>Offre marchande</a:t>
            </a:r>
          </a:p>
        </p:txBody>
      </p:sp>
      <p:sp>
        <p:nvSpPr>
          <p:cNvPr id="72" name="ZoneTexte 71"/>
          <p:cNvSpPr txBox="1"/>
          <p:nvPr/>
        </p:nvSpPr>
        <p:spPr>
          <a:xfrm>
            <a:off x="250825" y="4406900"/>
            <a:ext cx="1138238" cy="430213"/>
          </a:xfrm>
          <a:prstGeom prst="rect">
            <a:avLst/>
          </a:prstGeom>
          <a:solidFill>
            <a:schemeClr val="bg2"/>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fr-FR" sz="1100" b="1" i="1" dirty="0">
                <a:solidFill>
                  <a:schemeClr val="bg1"/>
                </a:solidFill>
                <a:latin typeface="+mn-lt"/>
              </a:rPr>
              <a:t>Simplicité des modes de vie</a:t>
            </a:r>
          </a:p>
        </p:txBody>
      </p:sp>
      <p:sp>
        <p:nvSpPr>
          <p:cNvPr id="73" name="ZoneTexte 72"/>
          <p:cNvSpPr txBox="1"/>
          <p:nvPr/>
        </p:nvSpPr>
        <p:spPr>
          <a:xfrm>
            <a:off x="4440238" y="2335213"/>
            <a:ext cx="1571625" cy="261937"/>
          </a:xfrm>
          <a:prstGeom prst="rect">
            <a:avLst/>
          </a:prstGeom>
          <a:solidFill>
            <a:schemeClr val="bg2"/>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fr-FR" sz="1100" b="1" i="1" dirty="0">
                <a:solidFill>
                  <a:schemeClr val="bg1"/>
                </a:solidFill>
                <a:latin typeface="+mn-lt"/>
              </a:rPr>
              <a:t>Offre non marchande</a:t>
            </a:r>
          </a:p>
        </p:txBody>
      </p:sp>
      <p:sp>
        <p:nvSpPr>
          <p:cNvPr id="106545" name="ZoneTexte 73"/>
          <p:cNvSpPr txBox="1">
            <a:spLocks noChangeArrowheads="1"/>
          </p:cNvSpPr>
          <p:nvPr/>
        </p:nvSpPr>
        <p:spPr bwMode="auto">
          <a:xfrm>
            <a:off x="2095500" y="4183063"/>
            <a:ext cx="646113" cy="247650"/>
          </a:xfrm>
          <a:prstGeom prst="rect">
            <a:avLst/>
          </a:prstGeom>
          <a:noFill/>
          <a:ln w="9525">
            <a:noFill/>
            <a:miter lim="800000"/>
            <a:headEnd/>
            <a:tailEnd/>
          </a:ln>
        </p:spPr>
        <p:txBody>
          <a:bodyPr wrap="none">
            <a:spAutoFit/>
          </a:bodyPr>
          <a:lstStyle/>
          <a:p>
            <a:r>
              <a:rPr lang="fr-FR" sz="1000" b="1">
                <a:solidFill>
                  <a:srgbClr val="0000FF"/>
                </a:solidFill>
                <a:latin typeface="Calibri" pitchFamily="34" charset="0"/>
              </a:rPr>
              <a:t>Région 1</a:t>
            </a:r>
          </a:p>
        </p:txBody>
      </p:sp>
      <p:sp>
        <p:nvSpPr>
          <p:cNvPr id="106546" name="ZoneTexte 74"/>
          <p:cNvSpPr txBox="1">
            <a:spLocks noChangeArrowheads="1"/>
          </p:cNvSpPr>
          <p:nvPr/>
        </p:nvSpPr>
        <p:spPr bwMode="auto">
          <a:xfrm>
            <a:off x="4241800" y="3335338"/>
            <a:ext cx="646113" cy="246062"/>
          </a:xfrm>
          <a:prstGeom prst="rect">
            <a:avLst/>
          </a:prstGeom>
          <a:noFill/>
          <a:ln w="9525">
            <a:noFill/>
            <a:miter lim="800000"/>
            <a:headEnd/>
            <a:tailEnd/>
          </a:ln>
        </p:spPr>
        <p:txBody>
          <a:bodyPr wrap="none">
            <a:spAutoFit/>
          </a:bodyPr>
          <a:lstStyle/>
          <a:p>
            <a:r>
              <a:rPr lang="fr-FR" sz="1000" b="1">
                <a:solidFill>
                  <a:srgbClr val="0000FF"/>
                </a:solidFill>
                <a:latin typeface="Calibri" pitchFamily="34" charset="0"/>
              </a:rPr>
              <a:t>Région 2</a:t>
            </a:r>
          </a:p>
        </p:txBody>
      </p:sp>
      <p:sp>
        <p:nvSpPr>
          <p:cNvPr id="106547" name="ZoneTexte 75"/>
          <p:cNvSpPr txBox="1">
            <a:spLocks noChangeArrowheads="1"/>
          </p:cNvSpPr>
          <p:nvPr/>
        </p:nvSpPr>
        <p:spPr bwMode="auto">
          <a:xfrm>
            <a:off x="4619625" y="5407025"/>
            <a:ext cx="646113" cy="246063"/>
          </a:xfrm>
          <a:prstGeom prst="rect">
            <a:avLst/>
          </a:prstGeom>
          <a:noFill/>
          <a:ln w="9525">
            <a:noFill/>
            <a:miter lim="800000"/>
            <a:headEnd/>
            <a:tailEnd/>
          </a:ln>
        </p:spPr>
        <p:txBody>
          <a:bodyPr wrap="none">
            <a:spAutoFit/>
          </a:bodyPr>
          <a:lstStyle/>
          <a:p>
            <a:r>
              <a:rPr lang="fr-FR" sz="1000" b="1">
                <a:solidFill>
                  <a:srgbClr val="0000FF"/>
                </a:solidFill>
                <a:latin typeface="Calibri" pitchFamily="34" charset="0"/>
              </a:rPr>
              <a:t>Région 3</a:t>
            </a:r>
          </a:p>
        </p:txBody>
      </p:sp>
      <p:sp>
        <p:nvSpPr>
          <p:cNvPr id="106548" name="ZoneTexte 76"/>
          <p:cNvSpPr txBox="1">
            <a:spLocks noChangeArrowheads="1"/>
          </p:cNvSpPr>
          <p:nvPr/>
        </p:nvSpPr>
        <p:spPr bwMode="auto">
          <a:xfrm>
            <a:off x="7107238" y="4111625"/>
            <a:ext cx="646112" cy="247650"/>
          </a:xfrm>
          <a:prstGeom prst="rect">
            <a:avLst/>
          </a:prstGeom>
          <a:noFill/>
          <a:ln w="9525">
            <a:noFill/>
            <a:miter lim="800000"/>
            <a:headEnd/>
            <a:tailEnd/>
          </a:ln>
        </p:spPr>
        <p:txBody>
          <a:bodyPr wrap="none">
            <a:spAutoFit/>
          </a:bodyPr>
          <a:lstStyle/>
          <a:p>
            <a:r>
              <a:rPr lang="fr-FR" sz="1000" b="1">
                <a:solidFill>
                  <a:srgbClr val="0000FF"/>
                </a:solidFill>
                <a:latin typeface="Calibri" pitchFamily="34" charset="0"/>
              </a:rPr>
              <a:t>Région 4</a:t>
            </a:r>
          </a:p>
        </p:txBody>
      </p:sp>
      <p:sp>
        <p:nvSpPr>
          <p:cNvPr id="106549" name="ZoneTexte 77"/>
          <p:cNvSpPr txBox="1">
            <a:spLocks noChangeArrowheads="1"/>
          </p:cNvSpPr>
          <p:nvPr/>
        </p:nvSpPr>
        <p:spPr bwMode="auto">
          <a:xfrm>
            <a:off x="6813550" y="3903663"/>
            <a:ext cx="779463" cy="246062"/>
          </a:xfrm>
          <a:prstGeom prst="rect">
            <a:avLst/>
          </a:prstGeom>
          <a:noFill/>
          <a:ln w="9525">
            <a:noFill/>
            <a:miter lim="800000"/>
            <a:headEnd/>
            <a:tailEnd/>
          </a:ln>
        </p:spPr>
        <p:txBody>
          <a:bodyPr wrap="none">
            <a:spAutoFit/>
          </a:bodyPr>
          <a:lstStyle/>
          <a:p>
            <a:r>
              <a:rPr lang="fr-FR" sz="1000">
                <a:solidFill>
                  <a:srgbClr val="000000"/>
                </a:solidFill>
                <a:latin typeface="Calibri" pitchFamily="34" charset="0"/>
              </a:rPr>
              <a:t>Dynamique</a:t>
            </a:r>
          </a:p>
        </p:txBody>
      </p:sp>
      <p:sp>
        <p:nvSpPr>
          <p:cNvPr id="106550" name="ZoneTexte 78"/>
          <p:cNvSpPr txBox="1">
            <a:spLocks noChangeArrowheads="1"/>
          </p:cNvSpPr>
          <p:nvPr/>
        </p:nvSpPr>
        <p:spPr bwMode="auto">
          <a:xfrm>
            <a:off x="4708525" y="6111875"/>
            <a:ext cx="2384425" cy="247650"/>
          </a:xfrm>
          <a:prstGeom prst="rect">
            <a:avLst/>
          </a:prstGeom>
          <a:noFill/>
          <a:ln w="9525">
            <a:noFill/>
            <a:miter lim="800000"/>
            <a:headEnd/>
            <a:tailEnd/>
          </a:ln>
        </p:spPr>
        <p:txBody>
          <a:bodyPr wrap="none">
            <a:spAutoFit/>
          </a:bodyPr>
          <a:lstStyle/>
          <a:p>
            <a:r>
              <a:rPr lang="fr-FR" sz="1000">
                <a:solidFill>
                  <a:srgbClr val="000000"/>
                </a:solidFill>
                <a:latin typeface="Calibri" pitchFamily="34" charset="0"/>
              </a:rPr>
              <a:t>Activités culturelles proposées diversifiées</a:t>
            </a:r>
          </a:p>
        </p:txBody>
      </p:sp>
      <p:sp>
        <p:nvSpPr>
          <p:cNvPr id="106551" name="ZoneTexte 79"/>
          <p:cNvSpPr txBox="1">
            <a:spLocks noChangeArrowheads="1"/>
          </p:cNvSpPr>
          <p:nvPr/>
        </p:nvSpPr>
        <p:spPr bwMode="auto">
          <a:xfrm>
            <a:off x="3913188" y="5835650"/>
            <a:ext cx="2316162" cy="246063"/>
          </a:xfrm>
          <a:prstGeom prst="rect">
            <a:avLst/>
          </a:prstGeom>
          <a:noFill/>
          <a:ln w="9525">
            <a:noFill/>
            <a:miter lim="800000"/>
            <a:headEnd/>
            <a:tailEnd/>
          </a:ln>
        </p:spPr>
        <p:txBody>
          <a:bodyPr wrap="none">
            <a:spAutoFit/>
          </a:bodyPr>
          <a:lstStyle/>
          <a:p>
            <a:r>
              <a:rPr lang="fr-FR" sz="1000">
                <a:solidFill>
                  <a:srgbClr val="000000"/>
                </a:solidFill>
                <a:latin typeface="Calibri" pitchFamily="34" charset="0"/>
              </a:rPr>
              <a:t>Activités sportives proposées diversifiées</a:t>
            </a:r>
          </a:p>
        </p:txBody>
      </p:sp>
      <p:sp>
        <p:nvSpPr>
          <p:cNvPr id="106552" name="ZoneTexte 80"/>
          <p:cNvSpPr txBox="1">
            <a:spLocks noChangeArrowheads="1"/>
          </p:cNvSpPr>
          <p:nvPr/>
        </p:nvSpPr>
        <p:spPr bwMode="auto">
          <a:xfrm>
            <a:off x="1801813" y="4692650"/>
            <a:ext cx="1368425" cy="246063"/>
          </a:xfrm>
          <a:prstGeom prst="rect">
            <a:avLst/>
          </a:prstGeom>
          <a:noFill/>
          <a:ln w="9525">
            <a:noFill/>
            <a:miter lim="800000"/>
            <a:headEnd/>
            <a:tailEnd/>
          </a:ln>
        </p:spPr>
        <p:txBody>
          <a:bodyPr wrap="none">
            <a:spAutoFit/>
          </a:bodyPr>
          <a:lstStyle/>
          <a:p>
            <a:r>
              <a:rPr lang="fr-FR" sz="1000">
                <a:solidFill>
                  <a:srgbClr val="000000"/>
                </a:solidFill>
                <a:latin typeface="Calibri" pitchFamily="34" charset="0"/>
              </a:rPr>
              <a:t>Où l’on vit simplement</a:t>
            </a:r>
          </a:p>
        </p:txBody>
      </p:sp>
      <p:sp>
        <p:nvSpPr>
          <p:cNvPr id="106553" name="ZoneTexte 81"/>
          <p:cNvSpPr txBox="1">
            <a:spLocks noChangeArrowheads="1"/>
          </p:cNvSpPr>
          <p:nvPr/>
        </p:nvSpPr>
        <p:spPr bwMode="auto">
          <a:xfrm>
            <a:off x="1406525" y="3906838"/>
            <a:ext cx="1239838" cy="246062"/>
          </a:xfrm>
          <a:prstGeom prst="rect">
            <a:avLst/>
          </a:prstGeom>
          <a:noFill/>
          <a:ln w="9525">
            <a:noFill/>
            <a:miter lim="800000"/>
            <a:headEnd/>
            <a:tailEnd/>
          </a:ln>
        </p:spPr>
        <p:txBody>
          <a:bodyPr wrap="none">
            <a:spAutoFit/>
          </a:bodyPr>
          <a:lstStyle/>
          <a:p>
            <a:r>
              <a:rPr lang="fr-FR" sz="1000">
                <a:solidFill>
                  <a:srgbClr val="000000"/>
                </a:solidFill>
                <a:latin typeface="Calibri" pitchFamily="34" charset="0"/>
              </a:rPr>
              <a:t>Où l’on se ressource</a:t>
            </a:r>
          </a:p>
        </p:txBody>
      </p:sp>
      <p:sp>
        <p:nvSpPr>
          <p:cNvPr id="106554" name="ZoneTexte 82"/>
          <p:cNvSpPr txBox="1">
            <a:spLocks noChangeArrowheads="1"/>
          </p:cNvSpPr>
          <p:nvPr/>
        </p:nvSpPr>
        <p:spPr bwMode="auto">
          <a:xfrm>
            <a:off x="6418263" y="4692650"/>
            <a:ext cx="1493837" cy="246063"/>
          </a:xfrm>
          <a:prstGeom prst="rect">
            <a:avLst/>
          </a:prstGeom>
          <a:noFill/>
          <a:ln w="9525">
            <a:noFill/>
            <a:miter lim="800000"/>
            <a:headEnd/>
            <a:tailEnd/>
          </a:ln>
        </p:spPr>
        <p:txBody>
          <a:bodyPr wrap="none">
            <a:spAutoFit/>
          </a:bodyPr>
          <a:lstStyle/>
          <a:p>
            <a:r>
              <a:rPr lang="fr-FR" sz="1000">
                <a:solidFill>
                  <a:srgbClr val="000000"/>
                </a:solidFill>
                <a:latin typeface="Calibri" pitchFamily="34" charset="0"/>
              </a:rPr>
              <a:t>Reconnu à l’international</a:t>
            </a:r>
          </a:p>
        </p:txBody>
      </p:sp>
      <p:sp>
        <p:nvSpPr>
          <p:cNvPr id="106555" name="ZoneTexte 83"/>
          <p:cNvSpPr txBox="1">
            <a:spLocks noChangeArrowheads="1"/>
          </p:cNvSpPr>
          <p:nvPr/>
        </p:nvSpPr>
        <p:spPr bwMode="auto">
          <a:xfrm>
            <a:off x="4373563" y="2835275"/>
            <a:ext cx="2011362" cy="246063"/>
          </a:xfrm>
          <a:prstGeom prst="rect">
            <a:avLst/>
          </a:prstGeom>
          <a:noFill/>
          <a:ln w="9525">
            <a:noFill/>
            <a:miter lim="800000"/>
            <a:headEnd/>
            <a:tailEnd/>
          </a:ln>
        </p:spPr>
        <p:txBody>
          <a:bodyPr wrap="none">
            <a:spAutoFit/>
          </a:bodyPr>
          <a:lstStyle/>
          <a:p>
            <a:r>
              <a:rPr lang="fr-FR" sz="1000">
                <a:solidFill>
                  <a:srgbClr val="000000"/>
                </a:solidFill>
                <a:latin typeface="Calibri" pitchFamily="34" charset="0"/>
              </a:rPr>
              <a:t>Nombreux chemins de randonnées</a:t>
            </a:r>
          </a:p>
        </p:txBody>
      </p:sp>
      <p:sp>
        <p:nvSpPr>
          <p:cNvPr id="106556" name="ZoneTexte 84"/>
          <p:cNvSpPr txBox="1">
            <a:spLocks noChangeArrowheads="1"/>
          </p:cNvSpPr>
          <p:nvPr/>
        </p:nvSpPr>
        <p:spPr bwMode="auto">
          <a:xfrm>
            <a:off x="4638675" y="3121025"/>
            <a:ext cx="1746250" cy="246063"/>
          </a:xfrm>
          <a:prstGeom prst="rect">
            <a:avLst/>
          </a:prstGeom>
          <a:noFill/>
          <a:ln w="9525">
            <a:noFill/>
            <a:miter lim="800000"/>
            <a:headEnd/>
            <a:tailEnd/>
          </a:ln>
        </p:spPr>
        <p:txBody>
          <a:bodyPr wrap="none">
            <a:spAutoFit/>
          </a:bodyPr>
          <a:lstStyle/>
          <a:p>
            <a:r>
              <a:rPr lang="fr-FR" sz="1000">
                <a:solidFill>
                  <a:srgbClr val="000000"/>
                </a:solidFill>
                <a:latin typeface="Calibri" pitchFamily="34" charset="0"/>
              </a:rPr>
              <a:t>Nombreuses villes à découvrir</a:t>
            </a:r>
          </a:p>
        </p:txBody>
      </p:sp>
      <p:sp>
        <p:nvSpPr>
          <p:cNvPr id="86" name="Ellipse 85"/>
          <p:cNvSpPr/>
          <p:nvPr/>
        </p:nvSpPr>
        <p:spPr bwMode="auto">
          <a:xfrm>
            <a:off x="6879997" y="1978017"/>
            <a:ext cx="1767260" cy="714380"/>
          </a:xfrm>
          <a:prstGeom prst="ellipse">
            <a:avLst/>
          </a:prstGeom>
          <a:solidFill>
            <a:schemeClr val="tx1">
              <a:lumMod val="20000"/>
              <a:lumOff val="80000"/>
            </a:schemeClr>
          </a:solidFill>
          <a:ln>
            <a:headEnd/>
            <a:tailEnd/>
          </a:ln>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fr-FR" sz="1000" b="1" dirty="0">
                <a:solidFill>
                  <a:schemeClr val="tx2"/>
                </a:solidFill>
              </a:rPr>
              <a:t>Avec seulement ces 2 axes, on peut  résumer 80% de l’information totale</a:t>
            </a:r>
          </a:p>
        </p:txBody>
      </p:sp>
      <p:sp>
        <p:nvSpPr>
          <p:cNvPr id="106560" name="Forme libre 86"/>
          <p:cNvSpPr>
            <a:spLocks noChangeArrowheads="1"/>
          </p:cNvSpPr>
          <p:nvPr/>
        </p:nvSpPr>
        <p:spPr bwMode="auto">
          <a:xfrm>
            <a:off x="4375150" y="1873250"/>
            <a:ext cx="2603500" cy="184150"/>
          </a:xfrm>
          <a:custGeom>
            <a:avLst/>
            <a:gdLst>
              <a:gd name="T0" fmla="*/ 2604792 w 2821858"/>
              <a:gd name="T1" fmla="*/ 183127 h 257278"/>
              <a:gd name="T2" fmla="*/ 1170796 w 2821858"/>
              <a:gd name="T3" fmla="*/ 1167 h 257278"/>
              <a:gd name="T4" fmla="*/ 0 w 2821858"/>
              <a:gd name="T5" fmla="*/ 176128 h 257278"/>
              <a:gd name="T6" fmla="*/ 0 60000 65536"/>
              <a:gd name="T7" fmla="*/ 0 60000 65536"/>
              <a:gd name="T8" fmla="*/ 0 60000 65536"/>
              <a:gd name="T9" fmla="*/ 0 w 2821858"/>
              <a:gd name="T10" fmla="*/ 0 h 257278"/>
              <a:gd name="T11" fmla="*/ 2821858 w 2821858"/>
              <a:gd name="T12" fmla="*/ 257278 h 257278"/>
            </a:gdLst>
            <a:ahLst/>
            <a:cxnLst>
              <a:cxn ang="T6">
                <a:pos x="T0" y="T1"/>
              </a:cxn>
              <a:cxn ang="T7">
                <a:pos x="T2" y="T3"/>
              </a:cxn>
              <a:cxn ang="T8">
                <a:pos x="T4" y="T5"/>
              </a:cxn>
            </a:cxnLst>
            <a:rect l="T9" t="T10" r="T11" b="T12"/>
            <a:pathLst>
              <a:path w="2821858" h="257278">
                <a:moveTo>
                  <a:pt x="2821858" y="257278"/>
                </a:moveTo>
                <a:cubicBezTo>
                  <a:pt x="2280265" y="130278"/>
                  <a:pt x="1738672" y="3278"/>
                  <a:pt x="1268362" y="1639"/>
                </a:cubicBezTo>
                <a:cubicBezTo>
                  <a:pt x="798052" y="0"/>
                  <a:pt x="399026" y="123722"/>
                  <a:pt x="0" y="247445"/>
                </a:cubicBezTo>
              </a:path>
            </a:pathLst>
          </a:custGeom>
          <a:noFill/>
          <a:ln w="3175" algn="ctr">
            <a:solidFill>
              <a:srgbClr val="4D4D4D"/>
            </a:solidFill>
            <a:round/>
            <a:headEnd/>
            <a:tailEnd type="arrow" w="med" len="med"/>
          </a:ln>
        </p:spPr>
        <p:txBody>
          <a:bodyPr lIns="0" tIns="0" rIns="0" bIns="0" anchorCtr="1">
            <a:spAutoFit/>
          </a:bodyPr>
          <a:lstStyle/>
          <a:p>
            <a:pPr algn="ctr">
              <a:lnSpc>
                <a:spcPct val="85000"/>
              </a:lnSpc>
              <a:spcBef>
                <a:spcPct val="50000"/>
              </a:spcBef>
            </a:pPr>
            <a:endParaRPr lang="fr-FR" sz="1400">
              <a:solidFill>
                <a:srgbClr val="CC0000"/>
              </a:solidFill>
            </a:endParaRPr>
          </a:p>
        </p:txBody>
      </p:sp>
      <p:sp>
        <p:nvSpPr>
          <p:cNvPr id="106561" name="Forme libre 87"/>
          <p:cNvSpPr>
            <a:spLocks noChangeArrowheads="1"/>
          </p:cNvSpPr>
          <p:nvPr/>
        </p:nvSpPr>
        <p:spPr bwMode="auto">
          <a:xfrm>
            <a:off x="8167688" y="2662238"/>
            <a:ext cx="835025" cy="1547812"/>
          </a:xfrm>
          <a:custGeom>
            <a:avLst/>
            <a:gdLst>
              <a:gd name="T0" fmla="*/ 0 w 904568"/>
              <a:gd name="T1" fmla="*/ 0 h 1474839"/>
              <a:gd name="T2" fmla="*/ 726075 w 904568"/>
              <a:gd name="T3" fmla="*/ 939120 h 1474839"/>
              <a:gd name="T4" fmla="*/ 653468 w 904568"/>
              <a:gd name="T5" fmla="*/ 1548000 h 1474839"/>
              <a:gd name="T6" fmla="*/ 0 60000 65536"/>
              <a:gd name="T7" fmla="*/ 0 60000 65536"/>
              <a:gd name="T8" fmla="*/ 0 60000 65536"/>
              <a:gd name="T9" fmla="*/ 0 w 904568"/>
              <a:gd name="T10" fmla="*/ 0 h 1474839"/>
              <a:gd name="T11" fmla="*/ 904568 w 904568"/>
              <a:gd name="T12" fmla="*/ 1474839 h 1474839"/>
            </a:gdLst>
            <a:ahLst/>
            <a:cxnLst>
              <a:cxn ang="T6">
                <a:pos x="T0" y="T1"/>
              </a:cxn>
              <a:cxn ang="T7">
                <a:pos x="T2" y="T3"/>
              </a:cxn>
              <a:cxn ang="T8">
                <a:pos x="T4" y="T5"/>
              </a:cxn>
            </a:cxnLst>
            <a:rect l="T9" t="T10" r="T11" b="T12"/>
            <a:pathLst>
              <a:path w="904568" h="1474839">
                <a:moveTo>
                  <a:pt x="0" y="0"/>
                </a:moveTo>
                <a:cubicBezTo>
                  <a:pt x="334297" y="324464"/>
                  <a:pt x="668594" y="648929"/>
                  <a:pt x="786581" y="894736"/>
                </a:cubicBezTo>
                <a:cubicBezTo>
                  <a:pt x="904568" y="1140543"/>
                  <a:pt x="806245" y="1307691"/>
                  <a:pt x="707923" y="1474839"/>
                </a:cubicBezTo>
              </a:path>
            </a:pathLst>
          </a:custGeom>
          <a:noFill/>
          <a:ln w="3175" algn="ctr">
            <a:solidFill>
              <a:srgbClr val="4D4D4D"/>
            </a:solidFill>
            <a:round/>
            <a:headEnd/>
            <a:tailEnd type="arrow" w="med" len="med"/>
          </a:ln>
        </p:spPr>
        <p:txBody>
          <a:bodyPr lIns="0" tIns="0" rIns="0" bIns="0" anchorCtr="1">
            <a:spAutoFit/>
          </a:bodyPr>
          <a:lstStyle/>
          <a:p>
            <a:pPr algn="ctr">
              <a:lnSpc>
                <a:spcPct val="85000"/>
              </a:lnSpc>
              <a:spcBef>
                <a:spcPct val="50000"/>
              </a:spcBef>
            </a:pPr>
            <a:endParaRPr lang="fr-FR" sz="1400">
              <a:solidFill>
                <a:srgbClr val="CC0000"/>
              </a:solidFill>
            </a:endParaRPr>
          </a:p>
        </p:txBody>
      </p:sp>
      <p:sp>
        <p:nvSpPr>
          <p:cNvPr id="89" name="Ellipse 88"/>
          <p:cNvSpPr/>
          <p:nvPr/>
        </p:nvSpPr>
        <p:spPr bwMode="auto">
          <a:xfrm>
            <a:off x="1160633" y="2324947"/>
            <a:ext cx="3051327" cy="816104"/>
          </a:xfrm>
          <a:prstGeom prst="ellipse">
            <a:avLst/>
          </a:prstGeom>
          <a:solidFill>
            <a:schemeClr val="tx1">
              <a:lumMod val="20000"/>
              <a:lumOff val="80000"/>
            </a:schemeClr>
          </a:solidFill>
          <a:ln>
            <a:headEnd/>
            <a:tailEnd/>
          </a:ln>
        </p:spPr>
        <p:style>
          <a:lnRef idx="0">
            <a:schemeClr val="accent3"/>
          </a:lnRef>
          <a:fillRef idx="3">
            <a:schemeClr val="accent3"/>
          </a:fillRef>
          <a:effectRef idx="3">
            <a:schemeClr val="accent3"/>
          </a:effectRef>
          <a:fontRef idx="minor">
            <a:schemeClr val="lt1"/>
          </a:fontRef>
        </p:style>
        <p:txBody>
          <a:bodyPr lIns="36000" tIns="36000" rIns="36000" bIns="36000" anchor="ctr"/>
          <a:lstStyle/>
          <a:p>
            <a:pPr algn="ctr" fontAlgn="auto">
              <a:spcBef>
                <a:spcPts val="0"/>
              </a:spcBef>
              <a:spcAft>
                <a:spcPts val="0"/>
              </a:spcAft>
              <a:defRPr/>
            </a:pPr>
            <a:r>
              <a:rPr lang="fr-FR" sz="1000" b="1" dirty="0">
                <a:solidFill>
                  <a:schemeClr val="tx2"/>
                </a:solidFill>
              </a:rPr>
              <a:t>En général, plus un item / une région est proche des « extrémités » des axes, plus il contribue fortement à la définition de cet axe.</a:t>
            </a:r>
          </a:p>
        </p:txBody>
      </p:sp>
      <p:sp>
        <p:nvSpPr>
          <p:cNvPr id="90" name="Ellipse 89"/>
          <p:cNvSpPr/>
          <p:nvPr/>
        </p:nvSpPr>
        <p:spPr bwMode="auto">
          <a:xfrm>
            <a:off x="6516216" y="4917235"/>
            <a:ext cx="2627784" cy="876066"/>
          </a:xfrm>
          <a:prstGeom prst="ellipse">
            <a:avLst/>
          </a:prstGeom>
          <a:solidFill>
            <a:schemeClr val="tx1">
              <a:lumMod val="20000"/>
              <a:lumOff val="80000"/>
            </a:schemeClr>
          </a:solidFill>
          <a:ln>
            <a:headEnd/>
            <a:tailEnd/>
          </a:ln>
        </p:spPr>
        <p:style>
          <a:lnRef idx="0">
            <a:schemeClr val="accent3"/>
          </a:lnRef>
          <a:fillRef idx="3">
            <a:schemeClr val="accent3"/>
          </a:fillRef>
          <a:effectRef idx="3">
            <a:schemeClr val="accent3"/>
          </a:effectRef>
          <a:fontRef idx="minor">
            <a:schemeClr val="lt1"/>
          </a:fontRef>
        </p:style>
        <p:txBody>
          <a:bodyPr lIns="36000" tIns="36000" rIns="36000" bIns="36000" anchor="ctr"/>
          <a:lstStyle/>
          <a:p>
            <a:pPr algn="ctr" fontAlgn="auto">
              <a:spcBef>
                <a:spcPts val="0"/>
              </a:spcBef>
              <a:spcAft>
                <a:spcPts val="0"/>
              </a:spcAft>
              <a:defRPr/>
            </a:pPr>
            <a:r>
              <a:rPr lang="fr-FR" sz="1000" b="1" dirty="0">
                <a:solidFill>
                  <a:schemeClr val="tx2"/>
                </a:solidFill>
              </a:rPr>
              <a:t>La thématique de l’axe est déterminée en analysant les items / les régions qui contribuent le plus à sa définition</a:t>
            </a:r>
          </a:p>
        </p:txBody>
      </p:sp>
      <p:sp>
        <p:nvSpPr>
          <p:cNvPr id="106568" name="Forme libre 90"/>
          <p:cNvSpPr>
            <a:spLocks noChangeArrowheads="1"/>
          </p:cNvSpPr>
          <p:nvPr/>
        </p:nvSpPr>
        <p:spPr bwMode="auto">
          <a:xfrm>
            <a:off x="8267700" y="4500563"/>
            <a:ext cx="504825" cy="468312"/>
          </a:xfrm>
          <a:custGeom>
            <a:avLst/>
            <a:gdLst>
              <a:gd name="T0" fmla="*/ 0 w 545690"/>
              <a:gd name="T1" fmla="*/ 0 h 786580"/>
              <a:gd name="T2" fmla="*/ 453797 w 545690"/>
              <a:gd name="T3" fmla="*/ 280800 h 786580"/>
              <a:gd name="T4" fmla="*/ 299506 w 545690"/>
              <a:gd name="T5" fmla="*/ 468000 h 786580"/>
              <a:gd name="T6" fmla="*/ 0 60000 65536"/>
              <a:gd name="T7" fmla="*/ 0 60000 65536"/>
              <a:gd name="T8" fmla="*/ 0 60000 65536"/>
              <a:gd name="T9" fmla="*/ 0 w 545690"/>
              <a:gd name="T10" fmla="*/ 0 h 786580"/>
              <a:gd name="T11" fmla="*/ 545690 w 545690"/>
              <a:gd name="T12" fmla="*/ 786580 h 786580"/>
            </a:gdLst>
            <a:ahLst/>
            <a:cxnLst>
              <a:cxn ang="T6">
                <a:pos x="T0" y="T1"/>
              </a:cxn>
              <a:cxn ang="T7">
                <a:pos x="T2" y="T3"/>
              </a:cxn>
              <a:cxn ang="T8">
                <a:pos x="T4" y="T5"/>
              </a:cxn>
            </a:cxnLst>
            <a:rect l="T9" t="T10" r="T11" b="T12"/>
            <a:pathLst>
              <a:path w="545690" h="786580">
                <a:moveTo>
                  <a:pt x="0" y="0"/>
                </a:moveTo>
                <a:cubicBezTo>
                  <a:pt x="218768" y="170425"/>
                  <a:pt x="437536" y="340851"/>
                  <a:pt x="491613" y="471948"/>
                </a:cubicBezTo>
                <a:cubicBezTo>
                  <a:pt x="545690" y="603045"/>
                  <a:pt x="435077" y="694812"/>
                  <a:pt x="324465" y="786580"/>
                </a:cubicBezTo>
              </a:path>
            </a:pathLst>
          </a:custGeom>
          <a:noFill/>
          <a:ln w="3175" algn="ctr">
            <a:solidFill>
              <a:srgbClr val="4D4D4D"/>
            </a:solidFill>
            <a:round/>
            <a:headEnd/>
            <a:tailEnd type="arrow" w="med" len="med"/>
          </a:ln>
        </p:spPr>
        <p:txBody>
          <a:bodyPr lIns="0" tIns="0" rIns="0" bIns="0" anchorCtr="1">
            <a:spAutoFit/>
          </a:bodyPr>
          <a:lstStyle/>
          <a:p>
            <a:pPr algn="ctr">
              <a:lnSpc>
                <a:spcPct val="85000"/>
              </a:lnSpc>
              <a:spcBef>
                <a:spcPct val="50000"/>
              </a:spcBef>
            </a:pPr>
            <a:endParaRPr lang="fr-FR" sz="1400">
              <a:solidFill>
                <a:srgbClr val="CC0000"/>
              </a:solidFill>
            </a:endParaRPr>
          </a:p>
        </p:txBody>
      </p:sp>
      <p:sp>
        <p:nvSpPr>
          <p:cNvPr id="106569" name="Forme libre 91"/>
          <p:cNvSpPr>
            <a:spLocks noChangeArrowheads="1"/>
          </p:cNvSpPr>
          <p:nvPr/>
        </p:nvSpPr>
        <p:spPr bwMode="auto">
          <a:xfrm rot="-5400000">
            <a:off x="4029869" y="2917032"/>
            <a:ext cx="215900" cy="182562"/>
          </a:xfrm>
          <a:custGeom>
            <a:avLst/>
            <a:gdLst>
              <a:gd name="T0" fmla="*/ 216024 w 104878"/>
              <a:gd name="T1" fmla="*/ 0 h 560438"/>
              <a:gd name="T2" fmla="*/ 13502 w 104878"/>
              <a:gd name="T3" fmla="*/ 115659 h 560438"/>
              <a:gd name="T4" fmla="*/ 135013 w 104878"/>
              <a:gd name="T5" fmla="*/ 183127 h 560438"/>
              <a:gd name="T6" fmla="*/ 0 60000 65536"/>
              <a:gd name="T7" fmla="*/ 0 60000 65536"/>
              <a:gd name="T8" fmla="*/ 0 60000 65536"/>
              <a:gd name="T9" fmla="*/ 0 w 104878"/>
              <a:gd name="T10" fmla="*/ 0 h 560438"/>
              <a:gd name="T11" fmla="*/ 104878 w 104878"/>
              <a:gd name="T12" fmla="*/ 560438 h 560438"/>
            </a:gdLst>
            <a:ahLst/>
            <a:cxnLst>
              <a:cxn ang="T6">
                <a:pos x="T0" y="T1"/>
              </a:cxn>
              <a:cxn ang="T7">
                <a:pos x="T2" y="T3"/>
              </a:cxn>
              <a:cxn ang="T8">
                <a:pos x="T4" y="T5"/>
              </a:cxn>
            </a:cxnLst>
            <a:rect l="T9" t="T10" r="T11" b="T12"/>
            <a:pathLst>
              <a:path w="104878" h="560438">
                <a:moveTo>
                  <a:pt x="104878" y="0"/>
                </a:moveTo>
                <a:cubicBezTo>
                  <a:pt x="58994" y="130277"/>
                  <a:pt x="13110" y="260555"/>
                  <a:pt x="6555" y="353961"/>
                </a:cubicBezTo>
                <a:cubicBezTo>
                  <a:pt x="0" y="447367"/>
                  <a:pt x="32774" y="503902"/>
                  <a:pt x="65548" y="560438"/>
                </a:cubicBezTo>
              </a:path>
            </a:pathLst>
          </a:custGeom>
          <a:noFill/>
          <a:ln w="3175" algn="ctr">
            <a:solidFill>
              <a:srgbClr val="4D4D4D"/>
            </a:solidFill>
            <a:round/>
            <a:headEnd/>
            <a:tailEnd type="arrow" w="med" len="med"/>
          </a:ln>
        </p:spPr>
        <p:txBody>
          <a:bodyPr lIns="0" tIns="0" rIns="0" bIns="0" anchorCtr="1">
            <a:spAutoFit/>
          </a:bodyPr>
          <a:lstStyle/>
          <a:p>
            <a:pPr algn="ctr">
              <a:lnSpc>
                <a:spcPct val="85000"/>
              </a:lnSpc>
              <a:spcBef>
                <a:spcPct val="50000"/>
              </a:spcBef>
            </a:pPr>
            <a:endParaRPr lang="fr-FR" sz="1400">
              <a:solidFill>
                <a:srgbClr val="CC0000"/>
              </a:solidFill>
            </a:endParaRPr>
          </a:p>
        </p:txBody>
      </p:sp>
      <p:sp>
        <p:nvSpPr>
          <p:cNvPr id="93" name="Rectangle 92"/>
          <p:cNvSpPr/>
          <p:nvPr/>
        </p:nvSpPr>
        <p:spPr bwMode="auto">
          <a:xfrm>
            <a:off x="127000" y="5264150"/>
            <a:ext cx="3122613" cy="1116013"/>
          </a:xfrm>
          <a:prstGeom prst="rect">
            <a:avLst/>
          </a:prstGeom>
          <a:solidFill>
            <a:schemeClr val="bg1">
              <a:lumMod val="95000"/>
            </a:schemeClr>
          </a:solidFill>
          <a:ln>
            <a:noFill/>
            <a:headEnd/>
            <a:tailEnd/>
          </a:ln>
        </p:spPr>
        <p:style>
          <a:lnRef idx="1">
            <a:schemeClr val="accent3"/>
          </a:lnRef>
          <a:fillRef idx="3">
            <a:schemeClr val="accent3"/>
          </a:fillRef>
          <a:effectRef idx="2">
            <a:schemeClr val="accent3"/>
          </a:effectRef>
          <a:fontRef idx="minor">
            <a:schemeClr val="lt1"/>
          </a:fontRef>
        </p:style>
        <p:txBody>
          <a:bodyPr tIns="144000" bIns="108000" anchor="ctr"/>
          <a:lstStyle/>
          <a:p>
            <a:pPr algn="just" fontAlgn="auto">
              <a:spcBef>
                <a:spcPts val="0"/>
              </a:spcBef>
              <a:spcAft>
                <a:spcPts val="0"/>
              </a:spcAft>
              <a:defRPr/>
            </a:pPr>
            <a:r>
              <a:rPr lang="fr-FR" sz="1000" b="1" u="sng" dirty="0">
                <a:solidFill>
                  <a:schemeClr val="tx2"/>
                </a:solidFill>
              </a:rPr>
              <a:t>Exemple de lecture :</a:t>
            </a:r>
          </a:p>
          <a:p>
            <a:pPr algn="just" fontAlgn="auto">
              <a:spcBef>
                <a:spcPts val="0"/>
              </a:spcBef>
              <a:spcAft>
                <a:spcPts val="0"/>
              </a:spcAft>
              <a:defRPr/>
            </a:pPr>
            <a:r>
              <a:rPr lang="fr-FR" sz="1000" b="1" dirty="0">
                <a:solidFill>
                  <a:schemeClr val="tx2"/>
                </a:solidFill>
              </a:rPr>
              <a:t>Les items liés au Prix et la région 1 sont bien représentés avec l’axe 1 donc ils contribuent fortement à sa définition.</a:t>
            </a:r>
          </a:p>
          <a:p>
            <a:pPr algn="just" fontAlgn="auto">
              <a:spcBef>
                <a:spcPts val="0"/>
              </a:spcBef>
              <a:spcAft>
                <a:spcPts val="0"/>
              </a:spcAft>
              <a:defRPr/>
            </a:pPr>
            <a:r>
              <a:rPr lang="fr-FR" sz="1000" b="1" dirty="0">
                <a:solidFill>
                  <a:schemeClr val="tx2"/>
                </a:solidFill>
              </a:rPr>
              <a:t>Etant donnés les résultats, on peut en déduire un positionnement « Prix » plus valorisé pour la région 1 que pour la région 4.</a:t>
            </a:r>
            <a:endParaRPr lang="fr-FR" sz="1000" b="1" dirty="0">
              <a:solidFill>
                <a:schemeClr val="tx2"/>
              </a:solidFill>
              <a:sym typeface="Wingdings" pitchFamily="2" charset="2"/>
            </a:endParaRPr>
          </a:p>
        </p:txBody>
      </p:sp>
      <p:sp>
        <p:nvSpPr>
          <p:cNvPr id="106571" name="Ellipse 93"/>
          <p:cNvSpPr>
            <a:spLocks noChangeArrowheads="1"/>
          </p:cNvSpPr>
          <p:nvPr/>
        </p:nvSpPr>
        <p:spPr bwMode="auto">
          <a:xfrm>
            <a:off x="1604963" y="4121150"/>
            <a:ext cx="857250" cy="571500"/>
          </a:xfrm>
          <a:prstGeom prst="ellipse">
            <a:avLst/>
          </a:prstGeom>
          <a:noFill/>
          <a:ln w="12700">
            <a:solidFill>
              <a:srgbClr val="4D4D4D"/>
            </a:solidFill>
            <a:round/>
            <a:headEnd/>
            <a:tailEnd/>
          </a:ln>
        </p:spPr>
        <p:txBody>
          <a:bodyPr anchor="ctr"/>
          <a:lstStyle/>
          <a:p>
            <a:pPr algn="ctr"/>
            <a:endParaRPr lang="fr-FR">
              <a:latin typeface="Calibri" pitchFamily="34" charset="0"/>
            </a:endParaRPr>
          </a:p>
        </p:txBody>
      </p:sp>
      <p:sp>
        <p:nvSpPr>
          <p:cNvPr id="106572" name="Forme libre 94"/>
          <p:cNvSpPr>
            <a:spLocks noChangeArrowheads="1"/>
          </p:cNvSpPr>
          <p:nvPr/>
        </p:nvSpPr>
        <p:spPr bwMode="auto">
          <a:xfrm>
            <a:off x="1187450" y="4568825"/>
            <a:ext cx="482600" cy="684213"/>
          </a:xfrm>
          <a:custGeom>
            <a:avLst/>
            <a:gdLst>
              <a:gd name="T0" fmla="*/ 92271 w 522747"/>
              <a:gd name="T1" fmla="*/ 684000 h 688258"/>
              <a:gd name="T2" fmla="*/ 65044 w 522747"/>
              <a:gd name="T3" fmla="*/ 293142 h 688258"/>
              <a:gd name="T4" fmla="*/ 482536 w 522747"/>
              <a:gd name="T5" fmla="*/ 0 h 688258"/>
              <a:gd name="T6" fmla="*/ 0 60000 65536"/>
              <a:gd name="T7" fmla="*/ 0 60000 65536"/>
              <a:gd name="T8" fmla="*/ 0 60000 65536"/>
              <a:gd name="T9" fmla="*/ 0 w 522747"/>
              <a:gd name="T10" fmla="*/ 0 h 688258"/>
              <a:gd name="T11" fmla="*/ 522747 w 522747"/>
              <a:gd name="T12" fmla="*/ 688258 h 688258"/>
            </a:gdLst>
            <a:ahLst/>
            <a:cxnLst>
              <a:cxn ang="T6">
                <a:pos x="T0" y="T1"/>
              </a:cxn>
              <a:cxn ang="T7">
                <a:pos x="T2" y="T3"/>
              </a:cxn>
              <a:cxn ang="T8">
                <a:pos x="T4" y="T5"/>
              </a:cxn>
            </a:cxnLst>
            <a:rect l="T9" t="T10" r="T11" b="T12"/>
            <a:pathLst>
              <a:path w="522747" h="688258">
                <a:moveTo>
                  <a:pt x="99960" y="688258"/>
                </a:moveTo>
                <a:cubicBezTo>
                  <a:pt x="49980" y="548967"/>
                  <a:pt x="0" y="409677"/>
                  <a:pt x="70464" y="294967"/>
                </a:cubicBezTo>
                <a:cubicBezTo>
                  <a:pt x="140929" y="180257"/>
                  <a:pt x="331838" y="90128"/>
                  <a:pt x="522747" y="0"/>
                </a:cubicBezTo>
              </a:path>
            </a:pathLst>
          </a:custGeom>
          <a:noFill/>
          <a:ln w="3175" algn="ctr">
            <a:solidFill>
              <a:srgbClr val="4D4D4D"/>
            </a:solidFill>
            <a:round/>
            <a:headEnd/>
            <a:tailEnd type="arrow" w="med" len="med"/>
          </a:ln>
        </p:spPr>
        <p:txBody>
          <a:bodyPr lIns="0" tIns="0" rIns="0" bIns="0" anchorCtr="1">
            <a:spAutoFit/>
          </a:bodyPr>
          <a:lstStyle/>
          <a:p>
            <a:pPr algn="ctr">
              <a:lnSpc>
                <a:spcPct val="85000"/>
              </a:lnSpc>
              <a:spcBef>
                <a:spcPct val="50000"/>
              </a:spcBef>
            </a:pPr>
            <a:endParaRPr lang="fr-FR" sz="1400">
              <a:solidFill>
                <a:srgbClr val="CC0000"/>
              </a:solidFill>
            </a:endParaRPr>
          </a:p>
        </p:txBody>
      </p:sp>
      <p:sp>
        <p:nvSpPr>
          <p:cNvPr id="96" name="ZoneTexte 95"/>
          <p:cNvSpPr txBox="1"/>
          <p:nvPr/>
        </p:nvSpPr>
        <p:spPr>
          <a:xfrm rot="21209326">
            <a:off x="365125" y="1890713"/>
            <a:ext cx="1550988" cy="430212"/>
          </a:xfrm>
          <a:prstGeom prst="rect">
            <a:avLst/>
          </a:prstGeom>
          <a:solidFill>
            <a:srgbClr val="00B0F0"/>
          </a:solidFill>
          <a:effectLst>
            <a:outerShdw blurRad="50800" dist="38100" dir="5400000" algn="t" rotWithShape="0">
              <a:prstClr val="black">
                <a:alpha val="40000"/>
              </a:prstClr>
            </a:outerShdw>
          </a:effectLst>
        </p:spPr>
        <p:txBody>
          <a:bodyPr>
            <a:spAutoFit/>
          </a:bodyPr>
          <a:lstStyle/>
          <a:p>
            <a:pPr algn="ctr" fontAlgn="auto">
              <a:spcBef>
                <a:spcPts val="0"/>
              </a:spcBef>
              <a:spcAft>
                <a:spcPts val="0"/>
              </a:spcAft>
              <a:defRPr/>
            </a:pPr>
            <a:r>
              <a:rPr lang="fr-FR" sz="1100" b="1" i="1" dirty="0">
                <a:solidFill>
                  <a:schemeClr val="bg1"/>
                </a:solidFill>
                <a:latin typeface="+mn-lt"/>
              </a:rPr>
              <a:t>Note de lecture : </a:t>
            </a:r>
          </a:p>
          <a:p>
            <a:pPr algn="ctr" fontAlgn="auto">
              <a:spcBef>
                <a:spcPts val="0"/>
              </a:spcBef>
              <a:spcAft>
                <a:spcPts val="0"/>
              </a:spcAft>
              <a:defRPr/>
            </a:pPr>
            <a:r>
              <a:rPr lang="fr-FR" sz="1100" b="1" i="1" dirty="0">
                <a:solidFill>
                  <a:schemeClr val="bg1"/>
                </a:solidFill>
                <a:latin typeface="+mn-lt"/>
              </a:rPr>
              <a:t>résultats fictifs</a:t>
            </a:r>
          </a:p>
        </p:txBody>
      </p:sp>
      <p:sp>
        <p:nvSpPr>
          <p:cNvPr id="70" name="ZoneTexte 69"/>
          <p:cNvSpPr txBox="1"/>
          <p:nvPr/>
        </p:nvSpPr>
        <p:spPr>
          <a:xfrm>
            <a:off x="7670800" y="4440238"/>
            <a:ext cx="1077913" cy="260350"/>
          </a:xfrm>
          <a:prstGeom prst="rect">
            <a:avLst/>
          </a:prstGeom>
          <a:solidFill>
            <a:schemeClr val="bg2"/>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fr-FR" sz="1100" b="1" i="1" dirty="0">
                <a:solidFill>
                  <a:schemeClr val="bg1"/>
                </a:solidFill>
                <a:latin typeface="+mn-lt"/>
              </a:rPr>
              <a:t>Rayonnement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AFC : Territoire d’image des régions</a:t>
            </a:r>
            <a:br>
              <a:rPr lang="fr-FR" dirty="0" smtClean="0"/>
            </a:br>
            <a:r>
              <a:rPr lang="fr-FR" sz="1400" i="1" dirty="0" smtClean="0"/>
              <a:t> Image analysée : Connaissent (bien ou assez bien)</a:t>
            </a:r>
            <a:endParaRPr lang="fr-FR" sz="14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876AF11D-80DF-4DB0-BE49-10783A3C30C4}" type="slidenum">
              <a:rPr lang="fr-FR"/>
              <a:pPr>
                <a:defRPr/>
              </a:pPr>
              <a:t>37</a:t>
            </a:fld>
            <a:endParaRPr lang="fr-FR"/>
          </a:p>
        </p:txBody>
      </p:sp>
      <p:sp>
        <p:nvSpPr>
          <p:cNvPr id="8" name="Espace réservé du texte 4"/>
          <p:cNvSpPr txBox="1">
            <a:spLocks/>
          </p:cNvSpPr>
          <p:nvPr>
            <p:custDataLst>
              <p:tags r:id="rId1"/>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graphicFrame>
        <p:nvGraphicFramePr>
          <p:cNvPr id="10" name="Graphique 9"/>
          <p:cNvGraphicFramePr>
            <a:graphicFrameLocks noGrp="1"/>
          </p:cNvGraphicFramePr>
          <p:nvPr/>
        </p:nvGraphicFramePr>
        <p:xfrm>
          <a:off x="611560" y="1196752"/>
          <a:ext cx="8036525" cy="5257352"/>
        </p:xfrm>
        <a:graphic>
          <a:graphicData uri="http://schemas.openxmlformats.org/drawingml/2006/chart">
            <c:chart xmlns:c="http://schemas.openxmlformats.org/drawingml/2006/chart" xmlns:r="http://schemas.openxmlformats.org/officeDocument/2006/relationships" r:id="rId4"/>
          </a:graphicData>
        </a:graphic>
      </p:graphicFrame>
      <p:sp>
        <p:nvSpPr>
          <p:cNvPr id="107528" name="ZoneTexte 11"/>
          <p:cNvSpPr txBox="1">
            <a:spLocks noChangeArrowheads="1"/>
          </p:cNvSpPr>
          <p:nvPr/>
        </p:nvSpPr>
        <p:spPr bwMode="auto">
          <a:xfrm>
            <a:off x="8331200" y="3892550"/>
            <a:ext cx="479425" cy="400050"/>
          </a:xfrm>
          <a:prstGeom prst="rect">
            <a:avLst/>
          </a:prstGeom>
          <a:noFill/>
          <a:ln w="9525">
            <a:noFill/>
            <a:miter lim="800000"/>
            <a:headEnd/>
            <a:tailEnd/>
          </a:ln>
        </p:spPr>
        <p:txBody>
          <a:bodyPr wrap="none">
            <a:spAutoFit/>
          </a:bodyPr>
          <a:lstStyle/>
          <a:p>
            <a:r>
              <a:rPr lang="fr-FR" sz="1000" b="1">
                <a:solidFill>
                  <a:srgbClr val="4D4D4D"/>
                </a:solidFill>
                <a:latin typeface="Calibri" pitchFamily="34" charset="0"/>
              </a:rPr>
              <a:t>Axe 1</a:t>
            </a:r>
          </a:p>
          <a:p>
            <a:r>
              <a:rPr lang="fr-FR" sz="1000" b="1">
                <a:solidFill>
                  <a:srgbClr val="4D4D4D"/>
                </a:solidFill>
                <a:latin typeface="Calibri" pitchFamily="34" charset="0"/>
              </a:rPr>
              <a:t>64%</a:t>
            </a:r>
          </a:p>
        </p:txBody>
      </p:sp>
      <p:sp>
        <p:nvSpPr>
          <p:cNvPr id="107529" name="ZoneTexte 12"/>
          <p:cNvSpPr txBox="1">
            <a:spLocks noChangeArrowheads="1"/>
          </p:cNvSpPr>
          <p:nvPr/>
        </p:nvSpPr>
        <p:spPr bwMode="auto">
          <a:xfrm>
            <a:off x="3876675" y="1125538"/>
            <a:ext cx="479425" cy="400050"/>
          </a:xfrm>
          <a:prstGeom prst="rect">
            <a:avLst/>
          </a:prstGeom>
          <a:noFill/>
          <a:ln w="9525">
            <a:noFill/>
            <a:miter lim="800000"/>
            <a:headEnd/>
            <a:tailEnd/>
          </a:ln>
        </p:spPr>
        <p:txBody>
          <a:bodyPr wrap="none">
            <a:spAutoFit/>
          </a:bodyPr>
          <a:lstStyle/>
          <a:p>
            <a:r>
              <a:rPr lang="fr-FR" sz="1000" b="1">
                <a:solidFill>
                  <a:srgbClr val="4D4D4D"/>
                </a:solidFill>
                <a:latin typeface="Calibri" pitchFamily="34" charset="0"/>
              </a:rPr>
              <a:t>Axe 2</a:t>
            </a:r>
          </a:p>
          <a:p>
            <a:r>
              <a:rPr lang="fr-FR" sz="1000" b="1">
                <a:solidFill>
                  <a:srgbClr val="4D4D4D"/>
                </a:solidFill>
                <a:latin typeface="Calibri" pitchFamily="34" charset="0"/>
              </a:rPr>
              <a:t>19%</a:t>
            </a:r>
          </a:p>
        </p:txBody>
      </p:sp>
      <p:sp>
        <p:nvSpPr>
          <p:cNvPr id="17" name="Forme libre 16"/>
          <p:cNvSpPr/>
          <p:nvPr/>
        </p:nvSpPr>
        <p:spPr>
          <a:xfrm>
            <a:off x="1304925" y="3213100"/>
            <a:ext cx="1898650" cy="2592388"/>
          </a:xfrm>
          <a:custGeom>
            <a:avLst/>
            <a:gdLst>
              <a:gd name="connsiteX0" fmla="*/ 0 w 1465263"/>
              <a:gd name="connsiteY0" fmla="*/ 0 h 1790700"/>
              <a:gd name="connsiteX1" fmla="*/ 1419225 w 1465263"/>
              <a:gd name="connsiteY1" fmla="*/ 647700 h 1790700"/>
              <a:gd name="connsiteX2" fmla="*/ 276225 w 1465263"/>
              <a:gd name="connsiteY2" fmla="*/ 1790700 h 1790700"/>
            </a:gdLst>
            <a:ahLst/>
            <a:cxnLst>
              <a:cxn ang="0">
                <a:pos x="connsiteX0" y="connsiteY0"/>
              </a:cxn>
              <a:cxn ang="0">
                <a:pos x="connsiteX1" y="connsiteY1"/>
              </a:cxn>
              <a:cxn ang="0">
                <a:pos x="connsiteX2" y="connsiteY2"/>
              </a:cxn>
            </a:cxnLst>
            <a:rect l="l" t="t" r="r" b="b"/>
            <a:pathLst>
              <a:path w="1465263" h="1790700">
                <a:moveTo>
                  <a:pt x="0" y="0"/>
                </a:moveTo>
                <a:cubicBezTo>
                  <a:pt x="686594" y="174625"/>
                  <a:pt x="1373188" y="349250"/>
                  <a:pt x="1419225" y="647700"/>
                </a:cubicBezTo>
                <a:cubicBezTo>
                  <a:pt x="1465263" y="946150"/>
                  <a:pt x="870744" y="1368425"/>
                  <a:pt x="276225" y="1790700"/>
                </a:cubicBezTo>
              </a:path>
            </a:pathLst>
          </a:cu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18" name="ZoneTexte 17"/>
          <p:cNvSpPr txBox="1"/>
          <p:nvPr/>
        </p:nvSpPr>
        <p:spPr>
          <a:xfrm>
            <a:off x="4148138" y="6308725"/>
            <a:ext cx="1216025" cy="431800"/>
          </a:xfrm>
          <a:prstGeom prst="rect">
            <a:avLst/>
          </a:prstGeom>
          <a:solidFill>
            <a:schemeClr val="bg2"/>
          </a:solidFill>
          <a:effectLst>
            <a:outerShdw blurRad="50800" dist="38100" dir="5400000" algn="t" rotWithShape="0">
              <a:prstClr val="black">
                <a:alpha val="40000"/>
              </a:prstClr>
            </a:outerShdw>
          </a:effectLst>
        </p:spPr>
        <p:txBody>
          <a:bodyPr>
            <a:spAutoFit/>
          </a:bodyPr>
          <a:lstStyle/>
          <a:p>
            <a:pPr algn="ctr" fontAlgn="auto">
              <a:spcBef>
                <a:spcPts val="0"/>
              </a:spcBef>
              <a:spcAft>
                <a:spcPts val="0"/>
              </a:spcAft>
              <a:defRPr/>
            </a:pPr>
            <a:r>
              <a:rPr lang="fr-FR" sz="1100" b="1" i="1" dirty="0">
                <a:solidFill>
                  <a:schemeClr val="bg1"/>
                </a:solidFill>
                <a:latin typeface="+mn-lt"/>
              </a:rPr>
              <a:t>Accès</a:t>
            </a:r>
          </a:p>
          <a:p>
            <a:pPr algn="ctr" fontAlgn="auto">
              <a:spcBef>
                <a:spcPts val="0"/>
              </a:spcBef>
              <a:spcAft>
                <a:spcPts val="0"/>
              </a:spcAft>
              <a:defRPr/>
            </a:pPr>
            <a:r>
              <a:rPr lang="fr-FR" sz="1100" b="1" i="1" dirty="0">
                <a:solidFill>
                  <a:schemeClr val="bg1"/>
                </a:solidFill>
                <a:latin typeface="+mn-lt"/>
              </a:rPr>
              <a:t>Patrimoine</a:t>
            </a:r>
          </a:p>
        </p:txBody>
      </p:sp>
      <p:sp>
        <p:nvSpPr>
          <p:cNvPr id="19" name="ZoneTexte 18"/>
          <p:cNvSpPr txBox="1"/>
          <p:nvPr/>
        </p:nvSpPr>
        <p:spPr>
          <a:xfrm>
            <a:off x="179388" y="3789363"/>
            <a:ext cx="1138237" cy="430212"/>
          </a:xfrm>
          <a:prstGeom prst="rect">
            <a:avLst/>
          </a:prstGeom>
          <a:solidFill>
            <a:schemeClr val="bg2"/>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fr-FR" sz="1100" b="1" i="1" dirty="0">
                <a:solidFill>
                  <a:schemeClr val="bg1"/>
                </a:solidFill>
                <a:latin typeface="+mn-lt"/>
              </a:rPr>
              <a:t>Simplicité /</a:t>
            </a:r>
          </a:p>
          <a:p>
            <a:pPr fontAlgn="auto">
              <a:spcBef>
                <a:spcPts val="0"/>
              </a:spcBef>
              <a:spcAft>
                <a:spcPts val="0"/>
              </a:spcAft>
              <a:defRPr/>
            </a:pPr>
            <a:r>
              <a:rPr lang="fr-FR" sz="1100" b="1" i="1" dirty="0">
                <a:solidFill>
                  <a:schemeClr val="bg1"/>
                </a:solidFill>
                <a:latin typeface="+mn-lt"/>
              </a:rPr>
              <a:t>Nature</a:t>
            </a:r>
          </a:p>
        </p:txBody>
      </p:sp>
      <p:sp>
        <p:nvSpPr>
          <p:cNvPr id="20" name="ZoneTexte 19"/>
          <p:cNvSpPr txBox="1"/>
          <p:nvPr/>
        </p:nvSpPr>
        <p:spPr>
          <a:xfrm>
            <a:off x="4356100" y="1125538"/>
            <a:ext cx="1571625" cy="260350"/>
          </a:xfrm>
          <a:prstGeom prst="rect">
            <a:avLst/>
          </a:prstGeom>
          <a:solidFill>
            <a:schemeClr val="bg2"/>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fr-FR" sz="1100" b="1" i="1" dirty="0">
                <a:solidFill>
                  <a:schemeClr val="bg1"/>
                </a:solidFill>
                <a:latin typeface="+mn-lt"/>
              </a:rPr>
              <a:t>Activités de plein air</a:t>
            </a:r>
          </a:p>
        </p:txBody>
      </p:sp>
      <p:sp>
        <p:nvSpPr>
          <p:cNvPr id="21" name="ZoneTexte 20"/>
          <p:cNvSpPr txBox="1"/>
          <p:nvPr/>
        </p:nvSpPr>
        <p:spPr>
          <a:xfrm>
            <a:off x="8027988" y="4292600"/>
            <a:ext cx="720725" cy="261938"/>
          </a:xfrm>
          <a:prstGeom prst="rect">
            <a:avLst/>
          </a:prstGeom>
          <a:solidFill>
            <a:schemeClr val="bg2"/>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fr-FR" sz="1100" b="1" i="1" dirty="0">
                <a:solidFill>
                  <a:schemeClr val="bg1"/>
                </a:solidFill>
                <a:latin typeface="+mn-lt"/>
              </a:rPr>
              <a:t>Climat</a:t>
            </a:r>
          </a:p>
        </p:txBody>
      </p:sp>
      <p:sp>
        <p:nvSpPr>
          <p:cNvPr id="22" name="Forme libre 21"/>
          <p:cNvSpPr/>
          <p:nvPr/>
        </p:nvSpPr>
        <p:spPr>
          <a:xfrm>
            <a:off x="3571875" y="5634038"/>
            <a:ext cx="4095750" cy="842962"/>
          </a:xfrm>
          <a:custGeom>
            <a:avLst/>
            <a:gdLst>
              <a:gd name="connsiteX0" fmla="*/ 0 w 4095750"/>
              <a:gd name="connsiteY0" fmla="*/ 842962 h 842962"/>
              <a:gd name="connsiteX1" fmla="*/ 962025 w 4095750"/>
              <a:gd name="connsiteY1" fmla="*/ 119062 h 842962"/>
              <a:gd name="connsiteX2" fmla="*/ 3095625 w 4095750"/>
              <a:gd name="connsiteY2" fmla="*/ 128587 h 842962"/>
              <a:gd name="connsiteX3" fmla="*/ 4095750 w 4095750"/>
              <a:gd name="connsiteY3" fmla="*/ 842962 h 842962"/>
            </a:gdLst>
            <a:ahLst/>
            <a:cxnLst>
              <a:cxn ang="0">
                <a:pos x="connsiteX0" y="connsiteY0"/>
              </a:cxn>
              <a:cxn ang="0">
                <a:pos x="connsiteX1" y="connsiteY1"/>
              </a:cxn>
              <a:cxn ang="0">
                <a:pos x="connsiteX2" y="connsiteY2"/>
              </a:cxn>
              <a:cxn ang="0">
                <a:pos x="connsiteX3" y="connsiteY3"/>
              </a:cxn>
            </a:cxnLst>
            <a:rect l="l" t="t" r="r" b="b"/>
            <a:pathLst>
              <a:path w="4095750" h="842962">
                <a:moveTo>
                  <a:pt x="0" y="842962"/>
                </a:moveTo>
                <a:cubicBezTo>
                  <a:pt x="223044" y="540543"/>
                  <a:pt x="446088" y="238125"/>
                  <a:pt x="962025" y="119062"/>
                </a:cubicBezTo>
                <a:cubicBezTo>
                  <a:pt x="1477963" y="0"/>
                  <a:pt x="2573338" y="7937"/>
                  <a:pt x="3095625" y="128587"/>
                </a:cubicBezTo>
                <a:cubicBezTo>
                  <a:pt x="3617912" y="249237"/>
                  <a:pt x="3856831" y="546099"/>
                  <a:pt x="4095750" y="842962"/>
                </a:cubicBezTo>
              </a:path>
            </a:pathLst>
          </a:cu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23" name="Forme libre 22"/>
          <p:cNvSpPr/>
          <p:nvPr/>
        </p:nvSpPr>
        <p:spPr>
          <a:xfrm>
            <a:off x="2268538" y="1017588"/>
            <a:ext cx="4179887" cy="1258887"/>
          </a:xfrm>
          <a:custGeom>
            <a:avLst/>
            <a:gdLst>
              <a:gd name="connsiteX0" fmla="*/ 23812 w 3748087"/>
              <a:gd name="connsiteY0" fmla="*/ 57150 h 1690687"/>
              <a:gd name="connsiteX1" fmla="*/ 471487 w 3748087"/>
              <a:gd name="connsiteY1" fmla="*/ 1285875 h 1690687"/>
              <a:gd name="connsiteX2" fmla="*/ 2852737 w 3748087"/>
              <a:gd name="connsiteY2" fmla="*/ 1476375 h 1690687"/>
              <a:gd name="connsiteX3" fmla="*/ 3748087 w 3748087"/>
              <a:gd name="connsiteY3" fmla="*/ 0 h 1690687"/>
            </a:gdLst>
            <a:ahLst/>
            <a:cxnLst>
              <a:cxn ang="0">
                <a:pos x="connsiteX0" y="connsiteY0"/>
              </a:cxn>
              <a:cxn ang="0">
                <a:pos x="connsiteX1" y="connsiteY1"/>
              </a:cxn>
              <a:cxn ang="0">
                <a:pos x="connsiteX2" y="connsiteY2"/>
              </a:cxn>
              <a:cxn ang="0">
                <a:pos x="connsiteX3" y="connsiteY3"/>
              </a:cxn>
            </a:cxnLst>
            <a:rect l="l" t="t" r="r" b="b"/>
            <a:pathLst>
              <a:path w="3748087" h="1690687">
                <a:moveTo>
                  <a:pt x="23812" y="57150"/>
                </a:moveTo>
                <a:cubicBezTo>
                  <a:pt x="11906" y="553244"/>
                  <a:pt x="0" y="1049338"/>
                  <a:pt x="471487" y="1285875"/>
                </a:cubicBezTo>
                <a:cubicBezTo>
                  <a:pt x="942974" y="1522412"/>
                  <a:pt x="2306637" y="1690687"/>
                  <a:pt x="2852737" y="1476375"/>
                </a:cubicBezTo>
                <a:cubicBezTo>
                  <a:pt x="3398837" y="1262063"/>
                  <a:pt x="3573462" y="631031"/>
                  <a:pt x="3748087" y="0"/>
                </a:cubicBezTo>
              </a:path>
            </a:pathLst>
          </a:cu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11" name="ZoneTexte 10"/>
          <p:cNvSpPr txBox="1"/>
          <p:nvPr/>
        </p:nvSpPr>
        <p:spPr>
          <a:xfrm>
            <a:off x="179388" y="1300163"/>
            <a:ext cx="2160587" cy="400050"/>
          </a:xfrm>
          <a:prstGeom prst="rect">
            <a:avLst/>
          </a:prstGeom>
          <a:solidFill>
            <a:schemeClr val="bg1"/>
          </a:solidFill>
          <a:ln>
            <a:solidFill>
              <a:schemeClr val="tx1"/>
            </a:solidFill>
          </a:ln>
        </p:spPr>
        <p:txBody>
          <a:bodyPr>
            <a:spAutoFit/>
          </a:bodyPr>
          <a:lstStyle/>
          <a:p>
            <a:pPr fontAlgn="auto">
              <a:spcBef>
                <a:spcPts val="0"/>
              </a:spcBef>
              <a:spcAft>
                <a:spcPts val="0"/>
              </a:spcAft>
              <a:buClr>
                <a:schemeClr val="bg2">
                  <a:lumMod val="75000"/>
                </a:schemeClr>
              </a:buClr>
              <a:defRPr/>
            </a:pPr>
            <a:r>
              <a:rPr lang="fr-FR" sz="1000" b="1" dirty="0">
                <a:solidFill>
                  <a:srgbClr val="C00000"/>
                </a:solidFill>
                <a:latin typeface="+mn-lt"/>
              </a:rPr>
              <a:t>En rouge </a:t>
            </a:r>
            <a:r>
              <a:rPr lang="fr-FR" sz="1000" b="1" dirty="0">
                <a:solidFill>
                  <a:schemeClr val="tx1">
                    <a:lumMod val="50000"/>
                  </a:schemeClr>
                </a:solidFill>
                <a:latin typeface="+mn-lt"/>
              </a:rPr>
              <a:t>: items d’image touristiques</a:t>
            </a:r>
          </a:p>
          <a:p>
            <a:pPr fontAlgn="auto">
              <a:spcBef>
                <a:spcPts val="0"/>
              </a:spcBef>
              <a:spcAft>
                <a:spcPts val="0"/>
              </a:spcAft>
              <a:buClr>
                <a:schemeClr val="bg2">
                  <a:lumMod val="75000"/>
                </a:schemeClr>
              </a:buClr>
              <a:defRPr/>
            </a:pPr>
            <a:r>
              <a:rPr lang="fr-FR" sz="1000" b="1" dirty="0">
                <a:solidFill>
                  <a:schemeClr val="accent1"/>
                </a:solidFill>
                <a:latin typeface="+mn-lt"/>
              </a:rPr>
              <a:t>En vert </a:t>
            </a:r>
            <a:r>
              <a:rPr lang="fr-FR" sz="1000" b="1" dirty="0">
                <a:solidFill>
                  <a:schemeClr val="tx1">
                    <a:lumMod val="50000"/>
                  </a:schemeClr>
                </a:solidFill>
                <a:latin typeface="+mn-lt"/>
              </a:rPr>
              <a:t>: items d’image générale</a:t>
            </a:r>
          </a:p>
        </p:txBody>
      </p:sp>
      <p:sp>
        <p:nvSpPr>
          <p:cNvPr id="24" name="Forme libre 23"/>
          <p:cNvSpPr/>
          <p:nvPr/>
        </p:nvSpPr>
        <p:spPr>
          <a:xfrm>
            <a:off x="7596188" y="3103563"/>
            <a:ext cx="1195387" cy="1838325"/>
          </a:xfrm>
          <a:custGeom>
            <a:avLst/>
            <a:gdLst>
              <a:gd name="connsiteX0" fmla="*/ 2593975 w 2851150"/>
              <a:gd name="connsiteY0" fmla="*/ 0 h 1838325"/>
              <a:gd name="connsiteX1" fmla="*/ 355600 w 2851150"/>
              <a:gd name="connsiteY1" fmla="*/ 923925 h 1838325"/>
              <a:gd name="connsiteX2" fmla="*/ 460375 w 2851150"/>
              <a:gd name="connsiteY2" fmla="*/ 1543050 h 1838325"/>
              <a:gd name="connsiteX3" fmla="*/ 2851150 w 2851150"/>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2851150" h="1838325">
                <a:moveTo>
                  <a:pt x="2593975" y="0"/>
                </a:moveTo>
                <a:cubicBezTo>
                  <a:pt x="1652587" y="333375"/>
                  <a:pt x="711200" y="666750"/>
                  <a:pt x="355600" y="923925"/>
                </a:cubicBezTo>
                <a:cubicBezTo>
                  <a:pt x="0" y="1181100"/>
                  <a:pt x="44450" y="1390650"/>
                  <a:pt x="460375" y="1543050"/>
                </a:cubicBezTo>
                <a:cubicBezTo>
                  <a:pt x="876300" y="1695450"/>
                  <a:pt x="1863725" y="1766887"/>
                  <a:pt x="2851150" y="1838325"/>
                </a:cubicBezTo>
              </a:path>
            </a:pathLst>
          </a:cu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pic>
        <p:nvPicPr>
          <p:cNvPr id="107539" name="Image 24" descr="region Limousin.jpg"/>
          <p:cNvPicPr>
            <a:picLocks noChangeAspect="1"/>
          </p:cNvPicPr>
          <p:nvPr/>
        </p:nvPicPr>
        <p:blipFill>
          <a:blip r:embed="rId5"/>
          <a:srcRect/>
          <a:stretch>
            <a:fillRect/>
          </a:stretch>
        </p:blipFill>
        <p:spPr bwMode="auto">
          <a:xfrm>
            <a:off x="2124075" y="3213100"/>
            <a:ext cx="280988" cy="371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AFC : Territoire d’image des régions</a:t>
            </a:r>
            <a:r>
              <a:rPr lang="fr-FR" sz="1400" dirty="0" smtClean="0"/>
              <a:t/>
            </a:r>
            <a:br>
              <a:rPr lang="fr-FR" sz="1400" dirty="0" smtClean="0"/>
            </a:br>
            <a:r>
              <a:rPr lang="fr-FR" sz="1400" i="1" dirty="0" smtClean="0"/>
              <a:t> Image analysée : Connaissent (bien ou assez bien)</a:t>
            </a:r>
            <a:endParaRPr lang="fr-FR" sz="14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40551C3B-3D5F-4ADF-88E1-5F120AEC526B}" type="slidenum">
              <a:rPr lang="fr-FR"/>
              <a:pPr>
                <a:defRPr/>
              </a:pPr>
              <a:t>38</a:t>
            </a:fld>
            <a:endParaRPr lang="fr-FR"/>
          </a:p>
        </p:txBody>
      </p:sp>
      <p:graphicFrame>
        <p:nvGraphicFramePr>
          <p:cNvPr id="10" name="Graphique 9"/>
          <p:cNvGraphicFramePr>
            <a:graphicFrameLocks noGrp="1"/>
          </p:cNvGraphicFramePr>
          <p:nvPr/>
        </p:nvGraphicFramePr>
        <p:xfrm>
          <a:off x="251520" y="1124744"/>
          <a:ext cx="8568952" cy="5347609"/>
        </p:xfrm>
        <a:graphic>
          <a:graphicData uri="http://schemas.openxmlformats.org/drawingml/2006/chart">
            <c:chart xmlns:c="http://schemas.openxmlformats.org/drawingml/2006/chart" xmlns:r="http://schemas.openxmlformats.org/officeDocument/2006/relationships" r:id="rId4"/>
          </a:graphicData>
        </a:graphic>
      </p:graphicFrame>
      <p:sp>
        <p:nvSpPr>
          <p:cNvPr id="11" name="ZoneTexte 10"/>
          <p:cNvSpPr txBox="1"/>
          <p:nvPr/>
        </p:nvSpPr>
        <p:spPr>
          <a:xfrm>
            <a:off x="179388" y="1300163"/>
            <a:ext cx="2160587" cy="400050"/>
          </a:xfrm>
          <a:prstGeom prst="rect">
            <a:avLst/>
          </a:prstGeom>
          <a:solidFill>
            <a:schemeClr val="bg1"/>
          </a:solidFill>
          <a:ln>
            <a:solidFill>
              <a:schemeClr val="tx1"/>
            </a:solidFill>
          </a:ln>
        </p:spPr>
        <p:txBody>
          <a:bodyPr>
            <a:spAutoFit/>
          </a:bodyPr>
          <a:lstStyle/>
          <a:p>
            <a:pPr fontAlgn="auto">
              <a:spcBef>
                <a:spcPts val="0"/>
              </a:spcBef>
              <a:spcAft>
                <a:spcPts val="0"/>
              </a:spcAft>
              <a:buClr>
                <a:schemeClr val="bg2">
                  <a:lumMod val="75000"/>
                </a:schemeClr>
              </a:buClr>
              <a:defRPr/>
            </a:pPr>
            <a:r>
              <a:rPr lang="fr-FR" sz="1000" b="1" dirty="0">
                <a:solidFill>
                  <a:srgbClr val="C00000"/>
                </a:solidFill>
                <a:latin typeface="+mn-lt"/>
              </a:rPr>
              <a:t>En rouge </a:t>
            </a:r>
            <a:r>
              <a:rPr lang="fr-FR" sz="1000" b="1" dirty="0">
                <a:solidFill>
                  <a:schemeClr val="tx1">
                    <a:lumMod val="50000"/>
                  </a:schemeClr>
                </a:solidFill>
                <a:latin typeface="+mn-lt"/>
              </a:rPr>
              <a:t>: items d’image touristiques</a:t>
            </a:r>
          </a:p>
          <a:p>
            <a:pPr fontAlgn="auto">
              <a:spcBef>
                <a:spcPts val="0"/>
              </a:spcBef>
              <a:spcAft>
                <a:spcPts val="0"/>
              </a:spcAft>
              <a:buClr>
                <a:schemeClr val="bg2">
                  <a:lumMod val="75000"/>
                </a:schemeClr>
              </a:buClr>
              <a:defRPr/>
            </a:pPr>
            <a:r>
              <a:rPr lang="fr-FR" sz="1000" b="1" dirty="0">
                <a:solidFill>
                  <a:schemeClr val="accent1"/>
                </a:solidFill>
                <a:latin typeface="+mn-lt"/>
              </a:rPr>
              <a:t>En vert </a:t>
            </a:r>
            <a:r>
              <a:rPr lang="fr-FR" sz="1000" b="1" dirty="0">
                <a:solidFill>
                  <a:schemeClr val="tx1">
                    <a:lumMod val="50000"/>
                  </a:schemeClr>
                </a:solidFill>
                <a:latin typeface="+mn-lt"/>
              </a:rPr>
              <a:t>: items d’image générale</a:t>
            </a:r>
          </a:p>
        </p:txBody>
      </p:sp>
      <p:sp>
        <p:nvSpPr>
          <p:cNvPr id="108550" name="ZoneTexte 11"/>
          <p:cNvSpPr txBox="1">
            <a:spLocks noChangeArrowheads="1"/>
          </p:cNvSpPr>
          <p:nvPr/>
        </p:nvSpPr>
        <p:spPr bwMode="auto">
          <a:xfrm>
            <a:off x="8316913" y="3716338"/>
            <a:ext cx="479425" cy="400050"/>
          </a:xfrm>
          <a:prstGeom prst="rect">
            <a:avLst/>
          </a:prstGeom>
          <a:noFill/>
          <a:ln w="9525">
            <a:noFill/>
            <a:miter lim="800000"/>
            <a:headEnd/>
            <a:tailEnd/>
          </a:ln>
        </p:spPr>
        <p:txBody>
          <a:bodyPr wrap="none">
            <a:spAutoFit/>
          </a:bodyPr>
          <a:lstStyle/>
          <a:p>
            <a:r>
              <a:rPr lang="fr-FR" sz="1000" b="1">
                <a:solidFill>
                  <a:srgbClr val="4D4D4D"/>
                </a:solidFill>
                <a:latin typeface="Calibri" pitchFamily="34" charset="0"/>
              </a:rPr>
              <a:t>Axe 1</a:t>
            </a:r>
          </a:p>
          <a:p>
            <a:r>
              <a:rPr lang="fr-FR" sz="1000" b="1">
                <a:solidFill>
                  <a:srgbClr val="4D4D4D"/>
                </a:solidFill>
                <a:latin typeface="Calibri" pitchFamily="34" charset="0"/>
              </a:rPr>
              <a:t>64%</a:t>
            </a:r>
          </a:p>
        </p:txBody>
      </p:sp>
      <p:sp>
        <p:nvSpPr>
          <p:cNvPr id="108551" name="ZoneTexte 12"/>
          <p:cNvSpPr txBox="1">
            <a:spLocks noChangeArrowheads="1"/>
          </p:cNvSpPr>
          <p:nvPr/>
        </p:nvSpPr>
        <p:spPr bwMode="auto">
          <a:xfrm>
            <a:off x="4595813" y="1125538"/>
            <a:ext cx="481012" cy="400050"/>
          </a:xfrm>
          <a:prstGeom prst="rect">
            <a:avLst/>
          </a:prstGeom>
          <a:noFill/>
          <a:ln w="9525">
            <a:noFill/>
            <a:miter lim="800000"/>
            <a:headEnd/>
            <a:tailEnd/>
          </a:ln>
        </p:spPr>
        <p:txBody>
          <a:bodyPr wrap="none">
            <a:spAutoFit/>
          </a:bodyPr>
          <a:lstStyle/>
          <a:p>
            <a:r>
              <a:rPr lang="fr-FR" sz="1000" b="1">
                <a:solidFill>
                  <a:srgbClr val="4D4D4D"/>
                </a:solidFill>
                <a:latin typeface="Calibri" pitchFamily="34" charset="0"/>
              </a:rPr>
              <a:t>Axe 3</a:t>
            </a:r>
          </a:p>
          <a:p>
            <a:r>
              <a:rPr lang="fr-FR" sz="1000" b="1">
                <a:solidFill>
                  <a:srgbClr val="4D4D4D"/>
                </a:solidFill>
                <a:latin typeface="Calibri" pitchFamily="34" charset="0"/>
              </a:rPr>
              <a:t>9%</a:t>
            </a:r>
          </a:p>
        </p:txBody>
      </p:sp>
      <p:sp>
        <p:nvSpPr>
          <p:cNvPr id="17" name="Espace réservé du texte 4"/>
          <p:cNvSpPr txBox="1">
            <a:spLocks/>
          </p:cNvSpPr>
          <p:nvPr>
            <p:custDataLst>
              <p:tags r:id="rId1"/>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
        <p:nvSpPr>
          <p:cNvPr id="19" name="ZoneTexte 18"/>
          <p:cNvSpPr txBox="1"/>
          <p:nvPr/>
        </p:nvSpPr>
        <p:spPr>
          <a:xfrm>
            <a:off x="4148138" y="6308725"/>
            <a:ext cx="855662" cy="261938"/>
          </a:xfrm>
          <a:prstGeom prst="rect">
            <a:avLst/>
          </a:prstGeom>
          <a:solidFill>
            <a:schemeClr val="bg2"/>
          </a:solidFill>
          <a:effectLst>
            <a:outerShdw blurRad="50800" dist="38100" dir="5400000" algn="t" rotWithShape="0">
              <a:prstClr val="black">
                <a:alpha val="40000"/>
              </a:prstClr>
            </a:outerShdw>
          </a:effectLst>
        </p:spPr>
        <p:txBody>
          <a:bodyPr>
            <a:spAutoFit/>
          </a:bodyPr>
          <a:lstStyle/>
          <a:p>
            <a:pPr algn="ctr" fontAlgn="auto">
              <a:spcBef>
                <a:spcPts val="0"/>
              </a:spcBef>
              <a:spcAft>
                <a:spcPts val="0"/>
              </a:spcAft>
              <a:defRPr/>
            </a:pPr>
            <a:r>
              <a:rPr lang="fr-FR" sz="1100" b="1" i="1" dirty="0">
                <a:solidFill>
                  <a:schemeClr val="bg1"/>
                </a:solidFill>
                <a:latin typeface="+mn-lt"/>
              </a:rPr>
              <a:t>Patrimoine</a:t>
            </a:r>
          </a:p>
        </p:txBody>
      </p:sp>
      <p:sp>
        <p:nvSpPr>
          <p:cNvPr id="20" name="ZoneTexte 19"/>
          <p:cNvSpPr txBox="1"/>
          <p:nvPr/>
        </p:nvSpPr>
        <p:spPr>
          <a:xfrm>
            <a:off x="179388" y="3789363"/>
            <a:ext cx="1138237" cy="430212"/>
          </a:xfrm>
          <a:prstGeom prst="rect">
            <a:avLst/>
          </a:prstGeom>
          <a:solidFill>
            <a:schemeClr val="bg2"/>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fr-FR" sz="1100" b="1" i="1" dirty="0">
                <a:solidFill>
                  <a:schemeClr val="bg1"/>
                </a:solidFill>
                <a:latin typeface="+mn-lt"/>
              </a:rPr>
              <a:t>Simplicité /</a:t>
            </a:r>
          </a:p>
          <a:p>
            <a:pPr fontAlgn="auto">
              <a:spcBef>
                <a:spcPts val="0"/>
              </a:spcBef>
              <a:spcAft>
                <a:spcPts val="0"/>
              </a:spcAft>
              <a:defRPr/>
            </a:pPr>
            <a:r>
              <a:rPr lang="fr-FR" sz="1100" b="1" i="1" dirty="0">
                <a:solidFill>
                  <a:schemeClr val="bg1"/>
                </a:solidFill>
                <a:latin typeface="+mn-lt"/>
              </a:rPr>
              <a:t>Nature</a:t>
            </a:r>
          </a:p>
        </p:txBody>
      </p:sp>
      <p:sp>
        <p:nvSpPr>
          <p:cNvPr id="21" name="ZoneTexte 20"/>
          <p:cNvSpPr txBox="1"/>
          <p:nvPr/>
        </p:nvSpPr>
        <p:spPr>
          <a:xfrm>
            <a:off x="3563938" y="1196975"/>
            <a:ext cx="863600" cy="430213"/>
          </a:xfrm>
          <a:prstGeom prst="rect">
            <a:avLst/>
          </a:prstGeom>
          <a:solidFill>
            <a:schemeClr val="bg2"/>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fr-FR" sz="1100" b="1" i="1" dirty="0">
                <a:solidFill>
                  <a:schemeClr val="bg1"/>
                </a:solidFill>
                <a:latin typeface="+mn-lt"/>
              </a:rPr>
              <a:t>Vacances familiales</a:t>
            </a:r>
          </a:p>
        </p:txBody>
      </p:sp>
      <p:sp>
        <p:nvSpPr>
          <p:cNvPr id="22" name="ZoneTexte 21"/>
          <p:cNvSpPr txBox="1"/>
          <p:nvPr/>
        </p:nvSpPr>
        <p:spPr>
          <a:xfrm>
            <a:off x="8210550" y="3284538"/>
            <a:ext cx="609600" cy="261937"/>
          </a:xfrm>
          <a:prstGeom prst="rect">
            <a:avLst/>
          </a:prstGeom>
          <a:solidFill>
            <a:schemeClr val="bg2"/>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fr-FR" sz="1100" b="1" i="1" dirty="0">
                <a:solidFill>
                  <a:schemeClr val="bg1"/>
                </a:solidFill>
                <a:latin typeface="+mn-lt"/>
              </a:rPr>
              <a:t>Climat</a:t>
            </a:r>
          </a:p>
        </p:txBody>
      </p:sp>
      <p:sp>
        <p:nvSpPr>
          <p:cNvPr id="24" name="Forme libre 23"/>
          <p:cNvSpPr/>
          <p:nvPr/>
        </p:nvSpPr>
        <p:spPr>
          <a:xfrm>
            <a:off x="7675563" y="1914525"/>
            <a:ext cx="1192212" cy="2543175"/>
          </a:xfrm>
          <a:custGeom>
            <a:avLst/>
            <a:gdLst>
              <a:gd name="connsiteX0" fmla="*/ 1192212 w 1192212"/>
              <a:gd name="connsiteY0" fmla="*/ 0 h 2543175"/>
              <a:gd name="connsiteX1" fmla="*/ 220662 w 1192212"/>
              <a:gd name="connsiteY1" fmla="*/ 361950 h 2543175"/>
              <a:gd name="connsiteX2" fmla="*/ 30162 w 1192212"/>
              <a:gd name="connsiteY2" fmla="*/ 1276350 h 2543175"/>
              <a:gd name="connsiteX3" fmla="*/ 401637 w 1192212"/>
              <a:gd name="connsiteY3" fmla="*/ 2247900 h 2543175"/>
              <a:gd name="connsiteX4" fmla="*/ 1077912 w 1192212"/>
              <a:gd name="connsiteY4" fmla="*/ 2543175 h 2543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212" h="2543175">
                <a:moveTo>
                  <a:pt x="1192212" y="0"/>
                </a:moveTo>
                <a:cubicBezTo>
                  <a:pt x="803274" y="74612"/>
                  <a:pt x="414337" y="149225"/>
                  <a:pt x="220662" y="361950"/>
                </a:cubicBezTo>
                <a:cubicBezTo>
                  <a:pt x="26987" y="574675"/>
                  <a:pt x="0" y="962025"/>
                  <a:pt x="30162" y="1276350"/>
                </a:cubicBezTo>
                <a:cubicBezTo>
                  <a:pt x="60324" y="1590675"/>
                  <a:pt x="227012" y="2036763"/>
                  <a:pt x="401637" y="2247900"/>
                </a:cubicBezTo>
                <a:cubicBezTo>
                  <a:pt x="576262" y="2459037"/>
                  <a:pt x="950912" y="2495550"/>
                  <a:pt x="1077912" y="2543175"/>
                </a:cubicBezTo>
              </a:path>
            </a:pathLst>
          </a:cu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dirty="0">
              <a:solidFill>
                <a:sysClr val="windowText" lastClr="000000"/>
              </a:solidFill>
            </a:endParaRPr>
          </a:p>
        </p:txBody>
      </p:sp>
      <p:sp>
        <p:nvSpPr>
          <p:cNvPr id="25" name="Forme libre 24"/>
          <p:cNvSpPr/>
          <p:nvPr/>
        </p:nvSpPr>
        <p:spPr>
          <a:xfrm>
            <a:off x="381000" y="2266950"/>
            <a:ext cx="1333500" cy="3748088"/>
          </a:xfrm>
          <a:custGeom>
            <a:avLst/>
            <a:gdLst>
              <a:gd name="connsiteX0" fmla="*/ 171450 w 1333500"/>
              <a:gd name="connsiteY0" fmla="*/ 0 h 3748087"/>
              <a:gd name="connsiteX1" fmla="*/ 1009650 w 1333500"/>
              <a:gd name="connsiteY1" fmla="*/ 638175 h 3748087"/>
              <a:gd name="connsiteX2" fmla="*/ 1314450 w 1333500"/>
              <a:gd name="connsiteY2" fmla="*/ 2247900 h 3748087"/>
              <a:gd name="connsiteX3" fmla="*/ 1114425 w 1333500"/>
              <a:gd name="connsiteY3" fmla="*/ 3543300 h 3748087"/>
              <a:gd name="connsiteX4" fmla="*/ 0 w 1333500"/>
              <a:gd name="connsiteY4" fmla="*/ 3476625 h 3748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3748087">
                <a:moveTo>
                  <a:pt x="171450" y="0"/>
                </a:moveTo>
                <a:cubicBezTo>
                  <a:pt x="495300" y="131762"/>
                  <a:pt x="819150" y="263525"/>
                  <a:pt x="1009650" y="638175"/>
                </a:cubicBezTo>
                <a:cubicBezTo>
                  <a:pt x="1200150" y="1012825"/>
                  <a:pt x="1296988" y="1763713"/>
                  <a:pt x="1314450" y="2247900"/>
                </a:cubicBezTo>
                <a:cubicBezTo>
                  <a:pt x="1331913" y="2732088"/>
                  <a:pt x="1333500" y="3338513"/>
                  <a:pt x="1114425" y="3543300"/>
                </a:cubicBezTo>
                <a:cubicBezTo>
                  <a:pt x="895350" y="3748087"/>
                  <a:pt x="184150" y="3505200"/>
                  <a:pt x="0" y="3476625"/>
                </a:cubicBezTo>
              </a:path>
            </a:pathLst>
          </a:cu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23" name="Forme libre 22"/>
          <p:cNvSpPr/>
          <p:nvPr/>
        </p:nvSpPr>
        <p:spPr>
          <a:xfrm>
            <a:off x="2886075" y="5167313"/>
            <a:ext cx="3810000" cy="1366837"/>
          </a:xfrm>
          <a:custGeom>
            <a:avLst/>
            <a:gdLst>
              <a:gd name="connsiteX0" fmla="*/ 3810000 w 3810000"/>
              <a:gd name="connsiteY0" fmla="*/ 1366837 h 1366837"/>
              <a:gd name="connsiteX1" fmla="*/ 3533775 w 3810000"/>
              <a:gd name="connsiteY1" fmla="*/ 576262 h 1366837"/>
              <a:gd name="connsiteX2" fmla="*/ 2295525 w 3810000"/>
              <a:gd name="connsiteY2" fmla="*/ 80962 h 1366837"/>
              <a:gd name="connsiteX3" fmla="*/ 1047750 w 3810000"/>
              <a:gd name="connsiteY3" fmla="*/ 90487 h 1366837"/>
              <a:gd name="connsiteX4" fmla="*/ 333375 w 3810000"/>
              <a:gd name="connsiteY4" fmla="*/ 357187 h 1366837"/>
              <a:gd name="connsiteX5" fmla="*/ 0 w 3810000"/>
              <a:gd name="connsiteY5" fmla="*/ 1300162 h 1366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0" h="1366837">
                <a:moveTo>
                  <a:pt x="3810000" y="1366837"/>
                </a:moveTo>
                <a:cubicBezTo>
                  <a:pt x="3798094" y="1078706"/>
                  <a:pt x="3786188" y="790575"/>
                  <a:pt x="3533775" y="576262"/>
                </a:cubicBezTo>
                <a:cubicBezTo>
                  <a:pt x="3281362" y="361949"/>
                  <a:pt x="2709862" y="161924"/>
                  <a:pt x="2295525" y="80962"/>
                </a:cubicBezTo>
                <a:cubicBezTo>
                  <a:pt x="1881188" y="0"/>
                  <a:pt x="1374775" y="44450"/>
                  <a:pt x="1047750" y="90487"/>
                </a:cubicBezTo>
                <a:cubicBezTo>
                  <a:pt x="720725" y="136524"/>
                  <a:pt x="508000" y="155574"/>
                  <a:pt x="333375" y="357187"/>
                </a:cubicBezTo>
                <a:cubicBezTo>
                  <a:pt x="158750" y="558800"/>
                  <a:pt x="79375" y="929481"/>
                  <a:pt x="0" y="1300162"/>
                </a:cubicBezTo>
              </a:path>
            </a:pathLst>
          </a:cu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pic>
        <p:nvPicPr>
          <p:cNvPr id="108562" name="Image 25" descr="region Limousin.jpg"/>
          <p:cNvPicPr>
            <a:picLocks noChangeAspect="1"/>
          </p:cNvPicPr>
          <p:nvPr/>
        </p:nvPicPr>
        <p:blipFill>
          <a:blip r:embed="rId5"/>
          <a:srcRect/>
          <a:stretch>
            <a:fillRect/>
          </a:stretch>
        </p:blipFill>
        <p:spPr bwMode="auto">
          <a:xfrm>
            <a:off x="1908175" y="2565400"/>
            <a:ext cx="279400" cy="371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Récapitulatifs des Top 3 des attributions aux items</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1675111B-4CEF-407F-9766-8A49F5899BDA}" type="slidenum">
              <a:rPr lang="fr-FR"/>
              <a:pPr>
                <a:defRPr/>
              </a:pPr>
              <a:t>39</a:t>
            </a:fld>
            <a:endParaRPr lang="fr-FR"/>
          </a:p>
        </p:txBody>
      </p:sp>
      <p:sp>
        <p:nvSpPr>
          <p:cNvPr id="7" name="ZoneTexte 6"/>
          <p:cNvSpPr txBox="1"/>
          <p:nvPr/>
        </p:nvSpPr>
        <p:spPr>
          <a:xfrm>
            <a:off x="468313" y="6238875"/>
            <a:ext cx="8675687" cy="430213"/>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Q5areg</a:t>
            </a:r>
            <a:r>
              <a:rPr lang="fr-FR" sz="1100" dirty="0">
                <a:solidFill>
                  <a:schemeClr val="tx1">
                    <a:lumMod val="75000"/>
                  </a:schemeClr>
                </a:solidFill>
                <a:latin typeface="+mn-lt"/>
              </a:rPr>
              <a:t>. Voici à présent une liste de caractéristiques que nous ont dites d’autres personnes à propos de certaines régions de France. Pour chacune de ces caractéristiques, veuillez donner une note de 0 à 10 à chacune des régions que vous connaissez.</a:t>
            </a:r>
          </a:p>
        </p:txBody>
      </p:sp>
      <p:graphicFrame>
        <p:nvGraphicFramePr>
          <p:cNvPr id="110597" name="Graphique 7"/>
          <p:cNvGraphicFramePr>
            <a:graphicFrameLocks/>
          </p:cNvGraphicFramePr>
          <p:nvPr/>
        </p:nvGraphicFramePr>
        <p:xfrm>
          <a:off x="0" y="476250"/>
          <a:ext cx="9144000" cy="2681288"/>
        </p:xfrm>
        <a:graphic>
          <a:graphicData uri="http://schemas.openxmlformats.org/presentationml/2006/ole">
            <mc:AlternateContent xmlns:mc="http://schemas.openxmlformats.org/markup-compatibility/2006">
              <mc:Choice xmlns:v="urn:schemas-microsoft-com:vml" Requires="v">
                <p:oleObj spid="_x0000_s110599" r:id="rId6" imgW="9144793" imgH="2682472" progId="Excel.Chart.8">
                  <p:embed/>
                </p:oleObj>
              </mc:Choice>
              <mc:Fallback>
                <p:oleObj r:id="rId6" imgW="9144793" imgH="2682472" progId="Excel.Chart.8">
                  <p:embed/>
                  <p:pic>
                    <p:nvPicPr>
                      <p:cNvPr id="0" name="Graphique 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76250"/>
                        <a:ext cx="9144000" cy="2681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0598" name="Graphique 9"/>
          <p:cNvGraphicFramePr>
            <a:graphicFrameLocks/>
          </p:cNvGraphicFramePr>
          <p:nvPr/>
        </p:nvGraphicFramePr>
        <p:xfrm>
          <a:off x="36513" y="2852738"/>
          <a:ext cx="9144000" cy="2679700"/>
        </p:xfrm>
        <a:graphic>
          <a:graphicData uri="http://schemas.openxmlformats.org/presentationml/2006/ole">
            <mc:AlternateContent xmlns:mc="http://schemas.openxmlformats.org/markup-compatibility/2006">
              <mc:Choice xmlns:v="urn:schemas-microsoft-com:vml" Requires="v">
                <p:oleObj spid="_x0000_s110600" r:id="rId8" imgW="9144793" imgH="2682472" progId="Excel.Chart.8">
                  <p:embed/>
                </p:oleObj>
              </mc:Choice>
              <mc:Fallback>
                <p:oleObj r:id="rId8" imgW="9144793" imgH="2682472" progId="Excel.Chart.8">
                  <p:embed/>
                  <p:pic>
                    <p:nvPicPr>
                      <p:cNvPr id="0" name="Graphique 9"/>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13" y="2852738"/>
                        <a:ext cx="9144000" cy="2679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Tableau 10"/>
          <p:cNvGraphicFramePr>
            <a:graphicFrameLocks noGrp="1"/>
          </p:cNvGraphicFramePr>
          <p:nvPr/>
        </p:nvGraphicFramePr>
        <p:xfrm>
          <a:off x="323850" y="2060575"/>
          <a:ext cx="8496300" cy="371475"/>
        </p:xfrm>
        <a:graphic>
          <a:graphicData uri="http://schemas.openxmlformats.org/drawingml/2006/table">
            <a:tbl>
              <a:tblPr firstRow="1" bandRow="1">
                <a:tableStyleId>{5C22544A-7EE6-4342-B048-85BDC9FD1C3A}</a:tableStyleId>
              </a:tblPr>
              <a:tblGrid>
                <a:gridCol w="447207"/>
                <a:gridCol w="447207"/>
                <a:gridCol w="545744"/>
                <a:gridCol w="348670"/>
                <a:gridCol w="447207"/>
                <a:gridCol w="447207"/>
                <a:gridCol w="557116"/>
                <a:gridCol w="216024"/>
                <a:gridCol w="568481"/>
                <a:gridCol w="447207"/>
                <a:gridCol w="496480"/>
                <a:gridCol w="288032"/>
                <a:gridCol w="557109"/>
                <a:gridCol w="447207"/>
                <a:gridCol w="507852"/>
                <a:gridCol w="288032"/>
                <a:gridCol w="545737"/>
                <a:gridCol w="447207"/>
                <a:gridCol w="447207"/>
              </a:tblGrid>
              <a:tr h="370840">
                <a:tc>
                  <a:txBody>
                    <a:bodyPr/>
                    <a:lstStyle/>
                    <a:p>
                      <a:pPr algn="ctr"/>
                      <a:r>
                        <a:rPr lang="fr-FR" sz="1100" dirty="0" err="1" smtClean="0"/>
                        <a:t>Aq</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MP</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PC</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Au</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MP</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err="1" smtClean="0"/>
                        <a:t>Aq</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err="1" smtClean="0"/>
                        <a:t>Aq</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MP</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PC</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MP</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err="1" smtClean="0"/>
                        <a:t>Aq</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Au</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Au</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b="0" dirty="0" smtClean="0"/>
                        <a:t>Li</a:t>
                      </a:r>
                      <a:endParaRPr lang="fr-FR" sz="1100" b="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PC</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110619" name="Image 11" descr="region mp.jpg"/>
          <p:cNvPicPr>
            <a:picLocks noChangeAspect="1"/>
          </p:cNvPicPr>
          <p:nvPr/>
        </p:nvPicPr>
        <p:blipFill>
          <a:blip r:embed="rId10"/>
          <a:srcRect/>
          <a:stretch>
            <a:fillRect/>
          </a:stretch>
        </p:blipFill>
        <p:spPr bwMode="auto">
          <a:xfrm>
            <a:off x="814388" y="2052638"/>
            <a:ext cx="360362" cy="360362"/>
          </a:xfrm>
          <a:prstGeom prst="rect">
            <a:avLst/>
          </a:prstGeom>
          <a:noFill/>
          <a:ln w="9525">
            <a:solidFill>
              <a:srgbClr val="FFFF00"/>
            </a:solidFill>
            <a:miter lim="800000"/>
            <a:headEnd/>
            <a:tailEnd/>
          </a:ln>
        </p:spPr>
      </p:pic>
      <p:pic>
        <p:nvPicPr>
          <p:cNvPr id="110620" name="Image 12" descr="logo-region-aquitaine.png"/>
          <p:cNvPicPr>
            <a:picLocks noChangeAspect="1"/>
          </p:cNvPicPr>
          <p:nvPr/>
        </p:nvPicPr>
        <p:blipFill>
          <a:blip r:embed="rId11"/>
          <a:srcRect/>
          <a:stretch>
            <a:fillRect/>
          </a:stretch>
        </p:blipFill>
        <p:spPr bwMode="auto">
          <a:xfrm>
            <a:off x="384175" y="2143125"/>
            <a:ext cx="300038" cy="269875"/>
          </a:xfrm>
          <a:prstGeom prst="rect">
            <a:avLst/>
          </a:prstGeom>
          <a:noFill/>
          <a:ln w="9525">
            <a:solidFill>
              <a:schemeClr val="tx1"/>
            </a:solidFill>
            <a:miter lim="800000"/>
            <a:headEnd/>
            <a:tailEnd/>
          </a:ln>
        </p:spPr>
      </p:pic>
      <p:pic>
        <p:nvPicPr>
          <p:cNvPr id="110621" name="Image 13" descr="region poitou charentes.jpg"/>
          <p:cNvPicPr>
            <a:picLocks noChangeAspect="1"/>
          </p:cNvPicPr>
          <p:nvPr/>
        </p:nvPicPr>
        <p:blipFill>
          <a:blip r:embed="rId12"/>
          <a:srcRect/>
          <a:stretch>
            <a:fillRect/>
          </a:stretch>
        </p:blipFill>
        <p:spPr bwMode="auto">
          <a:xfrm>
            <a:off x="1362075" y="2039938"/>
            <a:ext cx="330200" cy="373062"/>
          </a:xfrm>
          <a:prstGeom prst="rect">
            <a:avLst/>
          </a:prstGeom>
          <a:noFill/>
          <a:ln w="9525">
            <a:solidFill>
              <a:schemeClr val="tx1"/>
            </a:solidFill>
            <a:miter lim="800000"/>
            <a:headEnd/>
            <a:tailEnd/>
          </a:ln>
        </p:spPr>
      </p:pic>
      <p:pic>
        <p:nvPicPr>
          <p:cNvPr id="110622" name="Image 14" descr="logo-region-aquitaine.png"/>
          <p:cNvPicPr>
            <a:picLocks noChangeAspect="1"/>
          </p:cNvPicPr>
          <p:nvPr/>
        </p:nvPicPr>
        <p:blipFill>
          <a:blip r:embed="rId11"/>
          <a:srcRect/>
          <a:stretch>
            <a:fillRect/>
          </a:stretch>
        </p:blipFill>
        <p:spPr bwMode="auto">
          <a:xfrm>
            <a:off x="3897313" y="2143125"/>
            <a:ext cx="300037" cy="269875"/>
          </a:xfrm>
          <a:prstGeom prst="rect">
            <a:avLst/>
          </a:prstGeom>
          <a:noFill/>
          <a:ln w="9525">
            <a:solidFill>
              <a:schemeClr val="tx1"/>
            </a:solidFill>
            <a:miter lim="800000"/>
            <a:headEnd/>
            <a:tailEnd/>
          </a:ln>
        </p:spPr>
      </p:pic>
      <p:pic>
        <p:nvPicPr>
          <p:cNvPr id="110623" name="Image 15" descr="logo-region-aquitaine.png"/>
          <p:cNvPicPr>
            <a:picLocks noChangeAspect="1"/>
          </p:cNvPicPr>
          <p:nvPr/>
        </p:nvPicPr>
        <p:blipFill>
          <a:blip r:embed="rId11"/>
          <a:srcRect/>
          <a:stretch>
            <a:fillRect/>
          </a:stretch>
        </p:blipFill>
        <p:spPr bwMode="auto">
          <a:xfrm>
            <a:off x="6203950" y="2143125"/>
            <a:ext cx="300038" cy="269875"/>
          </a:xfrm>
          <a:prstGeom prst="rect">
            <a:avLst/>
          </a:prstGeom>
          <a:noFill/>
          <a:ln w="9525">
            <a:solidFill>
              <a:schemeClr val="tx1"/>
            </a:solidFill>
            <a:miter lim="800000"/>
            <a:headEnd/>
            <a:tailEnd/>
          </a:ln>
        </p:spPr>
      </p:pic>
      <p:pic>
        <p:nvPicPr>
          <p:cNvPr id="110624" name="Image 17" descr="region poitou charentes.jpg"/>
          <p:cNvPicPr>
            <a:picLocks noChangeAspect="1"/>
          </p:cNvPicPr>
          <p:nvPr/>
        </p:nvPicPr>
        <p:blipFill>
          <a:blip r:embed="rId12"/>
          <a:srcRect/>
          <a:stretch>
            <a:fillRect/>
          </a:stretch>
        </p:blipFill>
        <p:spPr bwMode="auto">
          <a:xfrm>
            <a:off x="4891088" y="2039938"/>
            <a:ext cx="328612" cy="373062"/>
          </a:xfrm>
          <a:prstGeom prst="rect">
            <a:avLst/>
          </a:prstGeom>
          <a:noFill/>
          <a:ln w="9525">
            <a:solidFill>
              <a:schemeClr val="tx1"/>
            </a:solidFill>
            <a:miter lim="800000"/>
            <a:headEnd/>
            <a:tailEnd/>
          </a:ln>
        </p:spPr>
      </p:pic>
      <p:pic>
        <p:nvPicPr>
          <p:cNvPr id="110625" name="Image 18" descr="region poitou charentes.jpg"/>
          <p:cNvPicPr>
            <a:picLocks noChangeAspect="1"/>
          </p:cNvPicPr>
          <p:nvPr/>
        </p:nvPicPr>
        <p:blipFill>
          <a:blip r:embed="rId12"/>
          <a:srcRect/>
          <a:stretch>
            <a:fillRect/>
          </a:stretch>
        </p:blipFill>
        <p:spPr bwMode="auto">
          <a:xfrm>
            <a:off x="8458200" y="2039938"/>
            <a:ext cx="328613" cy="373062"/>
          </a:xfrm>
          <a:prstGeom prst="rect">
            <a:avLst/>
          </a:prstGeom>
          <a:noFill/>
          <a:ln w="9525">
            <a:solidFill>
              <a:schemeClr val="tx1"/>
            </a:solidFill>
            <a:miter lim="800000"/>
            <a:headEnd/>
            <a:tailEnd/>
          </a:ln>
        </p:spPr>
      </p:pic>
      <p:pic>
        <p:nvPicPr>
          <p:cNvPr id="110626" name="Image 19" descr="region mp.jpg"/>
          <p:cNvPicPr>
            <a:picLocks noChangeAspect="1"/>
          </p:cNvPicPr>
          <p:nvPr/>
        </p:nvPicPr>
        <p:blipFill>
          <a:blip r:embed="rId10"/>
          <a:srcRect/>
          <a:stretch>
            <a:fillRect/>
          </a:stretch>
        </p:blipFill>
        <p:spPr bwMode="auto">
          <a:xfrm>
            <a:off x="2627313" y="2052638"/>
            <a:ext cx="360362" cy="360362"/>
          </a:xfrm>
          <a:prstGeom prst="rect">
            <a:avLst/>
          </a:prstGeom>
          <a:noFill/>
          <a:ln w="9525">
            <a:solidFill>
              <a:srgbClr val="FFFF00"/>
            </a:solidFill>
            <a:miter lim="800000"/>
            <a:headEnd/>
            <a:tailEnd/>
          </a:ln>
        </p:spPr>
      </p:pic>
      <p:pic>
        <p:nvPicPr>
          <p:cNvPr id="110627" name="Image 20" descr="region mp.jpg"/>
          <p:cNvPicPr>
            <a:picLocks noChangeAspect="1"/>
          </p:cNvPicPr>
          <p:nvPr/>
        </p:nvPicPr>
        <p:blipFill>
          <a:blip r:embed="rId10"/>
          <a:srcRect/>
          <a:stretch>
            <a:fillRect/>
          </a:stretch>
        </p:blipFill>
        <p:spPr bwMode="auto">
          <a:xfrm>
            <a:off x="4365625" y="2052638"/>
            <a:ext cx="358775" cy="360362"/>
          </a:xfrm>
          <a:prstGeom prst="rect">
            <a:avLst/>
          </a:prstGeom>
          <a:noFill/>
          <a:ln w="9525">
            <a:solidFill>
              <a:srgbClr val="FFFF00"/>
            </a:solidFill>
            <a:miter lim="800000"/>
            <a:headEnd/>
            <a:tailEnd/>
          </a:ln>
        </p:spPr>
      </p:pic>
      <p:pic>
        <p:nvPicPr>
          <p:cNvPr id="110628" name="Image 21" descr="region mp.jpg"/>
          <p:cNvPicPr>
            <a:picLocks noChangeAspect="1"/>
          </p:cNvPicPr>
          <p:nvPr/>
        </p:nvPicPr>
        <p:blipFill>
          <a:blip r:embed="rId10"/>
          <a:srcRect/>
          <a:stretch>
            <a:fillRect/>
          </a:stretch>
        </p:blipFill>
        <p:spPr bwMode="auto">
          <a:xfrm>
            <a:off x="5651500" y="2052638"/>
            <a:ext cx="360363" cy="360362"/>
          </a:xfrm>
          <a:prstGeom prst="rect">
            <a:avLst/>
          </a:prstGeom>
          <a:noFill/>
          <a:ln w="9525">
            <a:solidFill>
              <a:srgbClr val="FFFF00"/>
            </a:solidFill>
            <a:miter lim="800000"/>
            <a:headEnd/>
            <a:tailEnd/>
          </a:ln>
        </p:spPr>
      </p:pic>
      <p:pic>
        <p:nvPicPr>
          <p:cNvPr id="110629" name="Image 22" descr="region auvergne.jpg"/>
          <p:cNvPicPr>
            <a:picLocks noChangeAspect="1"/>
          </p:cNvPicPr>
          <p:nvPr/>
        </p:nvPicPr>
        <p:blipFill>
          <a:blip r:embed="rId13"/>
          <a:srcRect/>
          <a:stretch>
            <a:fillRect/>
          </a:stretch>
        </p:blipFill>
        <p:spPr bwMode="auto">
          <a:xfrm>
            <a:off x="2124075" y="2217738"/>
            <a:ext cx="374650" cy="195262"/>
          </a:xfrm>
          <a:prstGeom prst="rect">
            <a:avLst/>
          </a:prstGeom>
          <a:noFill/>
          <a:ln w="9525">
            <a:noFill/>
            <a:miter lim="800000"/>
            <a:headEnd/>
            <a:tailEnd/>
          </a:ln>
        </p:spPr>
      </p:pic>
      <p:pic>
        <p:nvPicPr>
          <p:cNvPr id="110630" name="Image 23" descr="region auvergne.jpg"/>
          <p:cNvPicPr>
            <a:picLocks noChangeAspect="1"/>
          </p:cNvPicPr>
          <p:nvPr/>
        </p:nvPicPr>
        <p:blipFill>
          <a:blip r:embed="rId13"/>
          <a:srcRect/>
          <a:stretch>
            <a:fillRect/>
          </a:stretch>
        </p:blipFill>
        <p:spPr bwMode="auto">
          <a:xfrm>
            <a:off x="6670675" y="2217738"/>
            <a:ext cx="374650" cy="195262"/>
          </a:xfrm>
          <a:prstGeom prst="rect">
            <a:avLst/>
          </a:prstGeom>
          <a:noFill/>
          <a:ln w="9525">
            <a:noFill/>
            <a:miter lim="800000"/>
            <a:headEnd/>
            <a:tailEnd/>
          </a:ln>
        </p:spPr>
      </p:pic>
      <p:pic>
        <p:nvPicPr>
          <p:cNvPr id="110631" name="Image 24" descr="region auvergne.jpg"/>
          <p:cNvPicPr>
            <a:picLocks noChangeAspect="1"/>
          </p:cNvPicPr>
          <p:nvPr/>
        </p:nvPicPr>
        <p:blipFill>
          <a:blip r:embed="rId13"/>
          <a:srcRect/>
          <a:stretch>
            <a:fillRect/>
          </a:stretch>
        </p:blipFill>
        <p:spPr bwMode="auto">
          <a:xfrm>
            <a:off x="7451725" y="2217738"/>
            <a:ext cx="376238" cy="195262"/>
          </a:xfrm>
          <a:prstGeom prst="rect">
            <a:avLst/>
          </a:prstGeom>
          <a:noFill/>
          <a:ln w="9525">
            <a:noFill/>
            <a:miter lim="800000"/>
            <a:headEnd/>
            <a:tailEnd/>
          </a:ln>
        </p:spPr>
      </p:pic>
      <p:pic>
        <p:nvPicPr>
          <p:cNvPr id="26" name="Image 25" descr="region Limousin.jpg"/>
          <p:cNvPicPr>
            <a:picLocks noChangeAspect="1"/>
          </p:cNvPicPr>
          <p:nvPr/>
        </p:nvPicPr>
        <p:blipFill>
          <a:blip r:embed="rId14"/>
          <a:stretch>
            <a:fillRect/>
          </a:stretch>
        </p:blipFill>
        <p:spPr>
          <a:xfrm>
            <a:off x="7997825" y="2047875"/>
            <a:ext cx="276225" cy="365125"/>
          </a:xfrm>
          <a:prstGeom prst="rect">
            <a:avLst/>
          </a:prstGeom>
          <a:ln>
            <a:solidFill>
              <a:schemeClr val="tx1">
                <a:lumMod val="50000"/>
              </a:schemeClr>
            </a:solidFill>
          </a:ln>
        </p:spPr>
      </p:pic>
      <p:graphicFrame>
        <p:nvGraphicFramePr>
          <p:cNvPr id="27" name="Tableau 26"/>
          <p:cNvGraphicFramePr>
            <a:graphicFrameLocks noGrp="1"/>
          </p:cNvGraphicFramePr>
          <p:nvPr/>
        </p:nvGraphicFramePr>
        <p:xfrm>
          <a:off x="323850" y="4437063"/>
          <a:ext cx="8569325" cy="371475"/>
        </p:xfrm>
        <a:graphic>
          <a:graphicData uri="http://schemas.openxmlformats.org/drawingml/2006/table">
            <a:tbl>
              <a:tblPr firstRow="1" bandRow="1">
                <a:tableStyleId>{5C22544A-7EE6-4342-B048-85BDC9FD1C3A}</a:tableStyleId>
              </a:tblPr>
              <a:tblGrid>
                <a:gridCol w="447207"/>
                <a:gridCol w="560894"/>
                <a:gridCol w="504056"/>
                <a:gridCol w="276671"/>
                <a:gridCol w="447207"/>
                <a:gridCol w="500258"/>
                <a:gridCol w="504056"/>
                <a:gridCol w="337307"/>
                <a:gridCol w="447207"/>
                <a:gridCol w="511630"/>
                <a:gridCol w="504056"/>
                <a:gridCol w="288032"/>
                <a:gridCol w="485110"/>
                <a:gridCol w="523002"/>
                <a:gridCol w="504056"/>
                <a:gridCol w="216024"/>
                <a:gridCol w="545746"/>
                <a:gridCol w="447207"/>
                <a:gridCol w="519215"/>
              </a:tblGrid>
              <a:tr h="370840">
                <a:tc>
                  <a:txBody>
                    <a:bodyPr/>
                    <a:lstStyle/>
                    <a:p>
                      <a:pPr algn="ctr"/>
                      <a:r>
                        <a:rPr lang="fr-FR" sz="1100" dirty="0" smtClean="0"/>
                        <a:t>Au</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Li</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MP</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Au</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Li</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MP</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Au</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MP</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Li</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err="1" smtClean="0"/>
                        <a:t>Aq</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PC</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MP</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err="1" smtClean="0"/>
                        <a:t>Aq</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b="0" dirty="0" smtClean="0"/>
                        <a:t>MP</a:t>
                      </a:r>
                      <a:endParaRPr lang="fr-FR" sz="1100" b="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Au</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110653" name="Image 27" descr="region poitou charentes.jpg"/>
          <p:cNvPicPr>
            <a:picLocks noChangeAspect="1"/>
          </p:cNvPicPr>
          <p:nvPr/>
        </p:nvPicPr>
        <p:blipFill>
          <a:blip r:embed="rId12"/>
          <a:srcRect/>
          <a:stretch>
            <a:fillRect/>
          </a:stretch>
        </p:blipFill>
        <p:spPr bwMode="auto">
          <a:xfrm>
            <a:off x="6227763" y="4408488"/>
            <a:ext cx="330200" cy="373062"/>
          </a:xfrm>
          <a:prstGeom prst="rect">
            <a:avLst/>
          </a:prstGeom>
          <a:noFill/>
          <a:ln w="9525">
            <a:solidFill>
              <a:schemeClr val="tx1"/>
            </a:solidFill>
            <a:miter lim="800000"/>
            <a:headEnd/>
            <a:tailEnd/>
          </a:ln>
        </p:spPr>
      </p:pic>
      <p:pic>
        <p:nvPicPr>
          <p:cNvPr id="110654" name="Image 31" descr="region mp.jpg"/>
          <p:cNvPicPr>
            <a:picLocks noChangeAspect="1"/>
          </p:cNvPicPr>
          <p:nvPr/>
        </p:nvPicPr>
        <p:blipFill>
          <a:blip r:embed="rId10"/>
          <a:srcRect/>
          <a:stretch>
            <a:fillRect/>
          </a:stretch>
        </p:blipFill>
        <p:spPr bwMode="auto">
          <a:xfrm>
            <a:off x="6696075" y="4421188"/>
            <a:ext cx="360363" cy="360362"/>
          </a:xfrm>
          <a:prstGeom prst="rect">
            <a:avLst/>
          </a:prstGeom>
          <a:noFill/>
          <a:ln w="9525">
            <a:solidFill>
              <a:srgbClr val="FFFF00"/>
            </a:solidFill>
            <a:miter lim="800000"/>
            <a:headEnd/>
            <a:tailEnd/>
          </a:ln>
        </p:spPr>
      </p:pic>
      <p:pic>
        <p:nvPicPr>
          <p:cNvPr id="110655" name="Image 32" descr="region mp.jpg"/>
          <p:cNvPicPr>
            <a:picLocks noChangeAspect="1"/>
          </p:cNvPicPr>
          <p:nvPr/>
        </p:nvPicPr>
        <p:blipFill>
          <a:blip r:embed="rId10"/>
          <a:srcRect/>
          <a:stretch>
            <a:fillRect/>
          </a:stretch>
        </p:blipFill>
        <p:spPr bwMode="auto">
          <a:xfrm>
            <a:off x="7956550" y="4421188"/>
            <a:ext cx="360363" cy="360362"/>
          </a:xfrm>
          <a:prstGeom prst="rect">
            <a:avLst/>
          </a:prstGeom>
          <a:noFill/>
          <a:ln w="9525">
            <a:solidFill>
              <a:srgbClr val="FFFF00"/>
            </a:solidFill>
            <a:miter lim="800000"/>
            <a:headEnd/>
            <a:tailEnd/>
          </a:ln>
        </p:spPr>
      </p:pic>
      <p:pic>
        <p:nvPicPr>
          <p:cNvPr id="110656" name="Image 33" descr="region auvergne.jpg"/>
          <p:cNvPicPr>
            <a:picLocks noChangeAspect="1"/>
          </p:cNvPicPr>
          <p:nvPr/>
        </p:nvPicPr>
        <p:blipFill>
          <a:blip r:embed="rId13"/>
          <a:srcRect/>
          <a:stretch>
            <a:fillRect/>
          </a:stretch>
        </p:blipFill>
        <p:spPr bwMode="auto">
          <a:xfrm>
            <a:off x="3924300" y="4586288"/>
            <a:ext cx="374650" cy="195262"/>
          </a:xfrm>
          <a:prstGeom prst="rect">
            <a:avLst/>
          </a:prstGeom>
          <a:noFill/>
          <a:ln w="9525">
            <a:noFill/>
            <a:miter lim="800000"/>
            <a:headEnd/>
            <a:tailEnd/>
          </a:ln>
        </p:spPr>
      </p:pic>
      <p:pic>
        <p:nvPicPr>
          <p:cNvPr id="110657" name="Image 34" descr="region auvergne.jpg"/>
          <p:cNvPicPr>
            <a:picLocks noChangeAspect="1"/>
          </p:cNvPicPr>
          <p:nvPr/>
        </p:nvPicPr>
        <p:blipFill>
          <a:blip r:embed="rId13"/>
          <a:srcRect/>
          <a:stretch>
            <a:fillRect/>
          </a:stretch>
        </p:blipFill>
        <p:spPr bwMode="auto">
          <a:xfrm>
            <a:off x="2124075" y="4586288"/>
            <a:ext cx="374650" cy="195262"/>
          </a:xfrm>
          <a:prstGeom prst="rect">
            <a:avLst/>
          </a:prstGeom>
          <a:noFill/>
          <a:ln w="9525">
            <a:noFill/>
            <a:miter lim="800000"/>
            <a:headEnd/>
            <a:tailEnd/>
          </a:ln>
        </p:spPr>
      </p:pic>
      <p:pic>
        <p:nvPicPr>
          <p:cNvPr id="110658" name="Image 35" descr="region auvergne.jpg"/>
          <p:cNvPicPr>
            <a:picLocks noChangeAspect="1"/>
          </p:cNvPicPr>
          <p:nvPr/>
        </p:nvPicPr>
        <p:blipFill>
          <a:blip r:embed="rId13"/>
          <a:srcRect/>
          <a:stretch>
            <a:fillRect/>
          </a:stretch>
        </p:blipFill>
        <p:spPr bwMode="auto">
          <a:xfrm>
            <a:off x="388938" y="4586288"/>
            <a:ext cx="376237" cy="195262"/>
          </a:xfrm>
          <a:prstGeom prst="rect">
            <a:avLst/>
          </a:prstGeom>
          <a:noFill/>
          <a:ln w="9525">
            <a:noFill/>
            <a:miter lim="800000"/>
            <a:headEnd/>
            <a:tailEnd/>
          </a:ln>
        </p:spPr>
      </p:pic>
      <p:pic>
        <p:nvPicPr>
          <p:cNvPr id="37" name="Image 36" descr="region Limousin.jpg"/>
          <p:cNvPicPr>
            <a:picLocks noChangeAspect="1"/>
          </p:cNvPicPr>
          <p:nvPr/>
        </p:nvPicPr>
        <p:blipFill>
          <a:blip r:embed="rId14"/>
          <a:stretch>
            <a:fillRect/>
          </a:stretch>
        </p:blipFill>
        <p:spPr>
          <a:xfrm>
            <a:off x="900113" y="4416425"/>
            <a:ext cx="274637" cy="365125"/>
          </a:xfrm>
          <a:prstGeom prst="rect">
            <a:avLst/>
          </a:prstGeom>
          <a:ln>
            <a:solidFill>
              <a:schemeClr val="tx1">
                <a:lumMod val="50000"/>
              </a:schemeClr>
            </a:solidFill>
          </a:ln>
        </p:spPr>
      </p:pic>
      <p:pic>
        <p:nvPicPr>
          <p:cNvPr id="38" name="Image 37" descr="region Limousin.jpg"/>
          <p:cNvPicPr>
            <a:picLocks noChangeAspect="1"/>
          </p:cNvPicPr>
          <p:nvPr/>
        </p:nvPicPr>
        <p:blipFill>
          <a:blip r:embed="rId14"/>
          <a:stretch>
            <a:fillRect/>
          </a:stretch>
        </p:blipFill>
        <p:spPr>
          <a:xfrm>
            <a:off x="2670175" y="4416425"/>
            <a:ext cx="274638" cy="365125"/>
          </a:xfrm>
          <a:prstGeom prst="rect">
            <a:avLst/>
          </a:prstGeom>
          <a:ln>
            <a:solidFill>
              <a:schemeClr val="tx1">
                <a:lumMod val="50000"/>
              </a:schemeClr>
            </a:solidFill>
          </a:ln>
        </p:spPr>
      </p:pic>
      <p:pic>
        <p:nvPicPr>
          <p:cNvPr id="39" name="Image 38" descr="region Limousin.jpg"/>
          <p:cNvPicPr>
            <a:picLocks noChangeAspect="1"/>
          </p:cNvPicPr>
          <p:nvPr/>
        </p:nvPicPr>
        <p:blipFill>
          <a:blip r:embed="rId14"/>
          <a:stretch>
            <a:fillRect/>
          </a:stretch>
        </p:blipFill>
        <p:spPr>
          <a:xfrm>
            <a:off x="4956175" y="4416425"/>
            <a:ext cx="274638" cy="365125"/>
          </a:xfrm>
          <a:prstGeom prst="rect">
            <a:avLst/>
          </a:prstGeom>
          <a:ln>
            <a:solidFill>
              <a:schemeClr val="tx1">
                <a:lumMod val="50000"/>
              </a:schemeClr>
            </a:solidFill>
          </a:ln>
        </p:spPr>
      </p:pic>
      <p:pic>
        <p:nvPicPr>
          <p:cNvPr id="110662" name="Image 40" descr="logo-region-aquitaine.png"/>
          <p:cNvPicPr>
            <a:picLocks noChangeAspect="1"/>
          </p:cNvPicPr>
          <p:nvPr/>
        </p:nvPicPr>
        <p:blipFill>
          <a:blip r:embed="rId11"/>
          <a:srcRect/>
          <a:stretch>
            <a:fillRect/>
          </a:stretch>
        </p:blipFill>
        <p:spPr bwMode="auto">
          <a:xfrm>
            <a:off x="5719763" y="4510088"/>
            <a:ext cx="300037" cy="271462"/>
          </a:xfrm>
          <a:prstGeom prst="rect">
            <a:avLst/>
          </a:prstGeom>
          <a:noFill/>
          <a:ln w="9525">
            <a:solidFill>
              <a:schemeClr val="tx1"/>
            </a:solidFill>
            <a:miter lim="800000"/>
            <a:headEnd/>
            <a:tailEnd/>
          </a:ln>
        </p:spPr>
      </p:pic>
      <p:pic>
        <p:nvPicPr>
          <p:cNvPr id="110663" name="Image 41" descr="logo-region-aquitaine.png"/>
          <p:cNvPicPr>
            <a:picLocks noChangeAspect="1"/>
          </p:cNvPicPr>
          <p:nvPr/>
        </p:nvPicPr>
        <p:blipFill>
          <a:blip r:embed="rId11"/>
          <a:srcRect/>
          <a:stretch>
            <a:fillRect/>
          </a:stretch>
        </p:blipFill>
        <p:spPr bwMode="auto">
          <a:xfrm>
            <a:off x="7489825" y="4510088"/>
            <a:ext cx="300038" cy="271462"/>
          </a:xfrm>
          <a:prstGeom prst="rect">
            <a:avLst/>
          </a:prstGeom>
          <a:noFill/>
          <a:ln w="9525">
            <a:solidFill>
              <a:schemeClr val="tx1"/>
            </a:solidFill>
            <a:miter lim="800000"/>
            <a:headEnd/>
            <a:tailEnd/>
          </a:ln>
        </p:spPr>
      </p:pic>
      <p:sp>
        <p:nvSpPr>
          <p:cNvPr id="110664" name="Rectangle 42"/>
          <p:cNvSpPr>
            <a:spLocks noChangeArrowheads="1"/>
          </p:cNvSpPr>
          <p:nvPr/>
        </p:nvSpPr>
        <p:spPr bwMode="auto">
          <a:xfrm>
            <a:off x="2286000" y="3105150"/>
            <a:ext cx="4572000" cy="369888"/>
          </a:xfrm>
          <a:prstGeom prst="rect">
            <a:avLst/>
          </a:prstGeom>
          <a:noFill/>
          <a:ln w="9525">
            <a:noFill/>
            <a:miter lim="800000"/>
            <a:headEnd/>
            <a:tailEnd/>
          </a:ln>
        </p:spPr>
        <p:txBody>
          <a:bodyPr>
            <a:spAutoFit/>
          </a:bodyPr>
          <a:lstStyle/>
          <a:p>
            <a:endParaRPr lang="fr-FR">
              <a:latin typeface="Calibri" pitchFamily="34" charset="0"/>
            </a:endParaRPr>
          </a:p>
        </p:txBody>
      </p:sp>
      <p:graphicFrame>
        <p:nvGraphicFramePr>
          <p:cNvPr id="46" name="Tableau 45"/>
          <p:cNvGraphicFramePr>
            <a:graphicFrameLocks noGrp="1"/>
          </p:cNvGraphicFramePr>
          <p:nvPr/>
        </p:nvGraphicFramePr>
        <p:xfrm>
          <a:off x="34925" y="3068638"/>
          <a:ext cx="9001125" cy="244475"/>
        </p:xfrm>
        <a:graphic>
          <a:graphicData uri="http://schemas.openxmlformats.org/drawingml/2006/table">
            <a:tbl>
              <a:tblPr firstRow="1" bandRow="1">
                <a:tableStyleId>{5C22544A-7EE6-4342-B048-85BDC9FD1C3A}</a:tableStyleId>
              </a:tblPr>
              <a:tblGrid>
                <a:gridCol w="756000"/>
                <a:gridCol w="1872000"/>
                <a:gridCol w="1728000"/>
                <a:gridCol w="1836000"/>
                <a:gridCol w="1692000"/>
                <a:gridCol w="1116000"/>
              </a:tblGrid>
              <a:tr h="216024">
                <a:tc>
                  <a:txBody>
                    <a:bodyPr/>
                    <a:lstStyle/>
                    <a:p>
                      <a:r>
                        <a:rPr lang="fr-FR" sz="1000" dirty="0" smtClean="0">
                          <a:solidFill>
                            <a:schemeClr val="tx1">
                              <a:lumMod val="50000"/>
                            </a:schemeClr>
                          </a:solidFill>
                        </a:rPr>
                        <a:t>Limousin : </a:t>
                      </a:r>
                      <a:endParaRPr lang="fr-FR" sz="1000" dirty="0">
                        <a:solidFill>
                          <a:schemeClr val="tx1">
                            <a:lumMod val="50000"/>
                          </a:schemeClr>
                        </a:solidFill>
                      </a:endParaRPr>
                    </a:p>
                  </a:txBody>
                  <a:tcPr marL="36000" marR="36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fontAlgn="ctr" latinLnBrk="0" hangingPunct="1"/>
                      <a:r>
                        <a:rPr lang="fr-FR" sz="1000" b="1" kern="1200" dirty="0">
                          <a:solidFill>
                            <a:schemeClr val="tx1">
                              <a:lumMod val="50000"/>
                            </a:schemeClr>
                          </a:solidFill>
                          <a:latin typeface="+mn-lt"/>
                          <a:ea typeface="+mn-ea"/>
                          <a:cs typeface="+mn-cs"/>
                        </a:rPr>
                        <a:t>6,6</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fontAlgn="ctr" latinLnBrk="0" hangingPunct="1"/>
                      <a:r>
                        <a:rPr lang="fr-FR" sz="1000" b="1" kern="1200" dirty="0">
                          <a:solidFill>
                            <a:schemeClr val="tx1">
                              <a:lumMod val="50000"/>
                            </a:schemeClr>
                          </a:solidFill>
                          <a:latin typeface="+mn-lt"/>
                          <a:ea typeface="+mn-ea"/>
                          <a:cs typeface="+mn-cs"/>
                        </a:rPr>
                        <a:t>7,7</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fontAlgn="ctr" latinLnBrk="0" hangingPunct="1"/>
                      <a:r>
                        <a:rPr lang="fr-FR" sz="1000" b="1" kern="1200" dirty="0">
                          <a:solidFill>
                            <a:schemeClr val="tx1">
                              <a:lumMod val="50000"/>
                            </a:schemeClr>
                          </a:solidFill>
                          <a:latin typeface="+mn-lt"/>
                          <a:ea typeface="+mn-ea"/>
                          <a:cs typeface="+mn-cs"/>
                        </a:rPr>
                        <a:t>6,5</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fontAlgn="ctr" latinLnBrk="0" hangingPunct="1"/>
                      <a:r>
                        <a:rPr lang="fr-FR" sz="1000" b="1" kern="1200" dirty="0">
                          <a:solidFill>
                            <a:schemeClr val="tx1">
                              <a:lumMod val="50000"/>
                            </a:schemeClr>
                          </a:solidFill>
                          <a:latin typeface="+mn-lt"/>
                          <a:ea typeface="+mn-ea"/>
                          <a:cs typeface="+mn-cs"/>
                        </a:rPr>
                        <a:t>6,4</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fontAlgn="ctr" latinLnBrk="0" hangingPunct="1"/>
                      <a:r>
                        <a:rPr lang="fr-FR" sz="1000" b="1" kern="1200" dirty="0">
                          <a:solidFill>
                            <a:schemeClr val="tx1">
                              <a:lumMod val="50000"/>
                            </a:schemeClr>
                          </a:solidFill>
                          <a:latin typeface="+mn-lt"/>
                          <a:ea typeface="+mn-ea"/>
                          <a:cs typeface="+mn-cs"/>
                        </a:rPr>
                        <a:t>8,0</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r>
            </a:tbl>
          </a:graphicData>
        </a:graphic>
      </p:graphicFrame>
      <p:graphicFrame>
        <p:nvGraphicFramePr>
          <p:cNvPr id="47" name="Tableau 46"/>
          <p:cNvGraphicFramePr>
            <a:graphicFrameLocks noGrp="1"/>
          </p:cNvGraphicFramePr>
          <p:nvPr/>
        </p:nvGraphicFramePr>
        <p:xfrm>
          <a:off x="34925" y="5459413"/>
          <a:ext cx="9001125" cy="242887"/>
        </p:xfrm>
        <a:graphic>
          <a:graphicData uri="http://schemas.openxmlformats.org/drawingml/2006/table">
            <a:tbl>
              <a:tblPr firstRow="1" bandRow="1">
                <a:tableStyleId>{5C22544A-7EE6-4342-B048-85BDC9FD1C3A}</a:tableStyleId>
              </a:tblPr>
              <a:tblGrid>
                <a:gridCol w="756000"/>
                <a:gridCol w="1872000"/>
                <a:gridCol w="1728000"/>
                <a:gridCol w="1836000"/>
                <a:gridCol w="1692000"/>
                <a:gridCol w="1116000"/>
              </a:tblGrid>
              <a:tr h="216024">
                <a:tc>
                  <a:txBody>
                    <a:bodyPr/>
                    <a:lstStyle/>
                    <a:p>
                      <a:r>
                        <a:rPr lang="fr-FR" sz="1000" dirty="0" smtClean="0">
                          <a:solidFill>
                            <a:schemeClr val="tx1">
                              <a:lumMod val="50000"/>
                            </a:schemeClr>
                          </a:solidFill>
                        </a:rPr>
                        <a:t>Limousin : </a:t>
                      </a:r>
                      <a:endParaRPr lang="fr-FR" sz="1000" dirty="0">
                        <a:solidFill>
                          <a:schemeClr val="tx1">
                            <a:lumMod val="50000"/>
                          </a:schemeClr>
                        </a:solidFill>
                      </a:endParaRPr>
                    </a:p>
                  </a:txBody>
                  <a:tcPr marL="36000" marR="36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ctr"/>
                      <a:r>
                        <a:rPr lang="fr-FR" sz="1000" b="1" kern="1200" dirty="0">
                          <a:solidFill>
                            <a:schemeClr val="tx1">
                              <a:lumMod val="50000"/>
                            </a:schemeClr>
                          </a:solidFill>
                          <a:latin typeface="+mn-lt"/>
                          <a:ea typeface="+mn-ea"/>
                          <a:cs typeface="+mn-cs"/>
                        </a:rPr>
                        <a:t>7,8</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ctr"/>
                      <a:r>
                        <a:rPr lang="fr-FR" sz="1000" b="1" kern="1200" dirty="0">
                          <a:solidFill>
                            <a:schemeClr val="tx1">
                              <a:lumMod val="50000"/>
                            </a:schemeClr>
                          </a:solidFill>
                          <a:latin typeface="+mn-lt"/>
                          <a:ea typeface="+mn-ea"/>
                          <a:cs typeface="+mn-cs"/>
                        </a:rPr>
                        <a:t>7,8</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ctr"/>
                      <a:r>
                        <a:rPr lang="fr-FR" sz="1000" b="1" kern="1200" dirty="0">
                          <a:solidFill>
                            <a:schemeClr val="tx1">
                              <a:lumMod val="50000"/>
                            </a:schemeClr>
                          </a:solidFill>
                          <a:latin typeface="+mn-lt"/>
                          <a:ea typeface="+mn-ea"/>
                          <a:cs typeface="+mn-cs"/>
                        </a:rPr>
                        <a:t>7,4</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ctr"/>
                      <a:r>
                        <a:rPr lang="fr-FR" sz="1000" b="1" kern="1200" dirty="0">
                          <a:solidFill>
                            <a:schemeClr val="tx1">
                              <a:lumMod val="50000"/>
                            </a:schemeClr>
                          </a:solidFill>
                          <a:latin typeface="+mn-lt"/>
                          <a:ea typeface="+mn-ea"/>
                          <a:cs typeface="+mn-cs"/>
                        </a:rPr>
                        <a:t>6,5</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ctr"/>
                      <a:r>
                        <a:rPr lang="fr-FR" sz="1000" b="1" kern="1200" dirty="0">
                          <a:solidFill>
                            <a:schemeClr val="tx1">
                              <a:lumMod val="50000"/>
                            </a:schemeClr>
                          </a:solidFill>
                          <a:latin typeface="+mn-lt"/>
                          <a:ea typeface="+mn-ea"/>
                          <a:cs typeface="+mn-cs"/>
                        </a:rPr>
                        <a:t>7,2</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r>
            </a:tbl>
          </a:graphicData>
        </a:graphic>
      </p:graphicFrame>
      <p:sp>
        <p:nvSpPr>
          <p:cNvPr id="51" name="Espace réservé du texte 4"/>
          <p:cNvSpPr txBox="1">
            <a:spLocks/>
          </p:cNvSpPr>
          <p:nvPr>
            <p:custDataLst>
              <p:tags r:id="rId2"/>
            </p:custDataLst>
          </p:nvPr>
        </p:nvSpPr>
        <p:spPr>
          <a:xfrm>
            <a:off x="5796136" y="5950441"/>
            <a:ext cx="324036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la région (bien + assez bien)</a:t>
            </a:r>
            <a:endParaRPr lang="fr-FR" sz="1200" i="1" dirty="0">
              <a:solidFill>
                <a:srgbClr val="000000"/>
              </a:solidFill>
              <a:latin typeface="+mn-lt"/>
              <a:ea typeface="ＭＳ Ｐゴシック" pitchFamily="1" charset="-128"/>
              <a:cs typeface="Arial" pitchFamily="34" charset="0"/>
            </a:endParaRPr>
          </a:p>
        </p:txBody>
      </p:sp>
      <p:sp>
        <p:nvSpPr>
          <p:cNvPr id="52" name="Espace réservé du texte 4"/>
          <p:cNvSpPr txBox="1">
            <a:spLocks/>
          </p:cNvSpPr>
          <p:nvPr>
            <p:custDataLst>
              <p:tags r:id="rId3"/>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pic>
        <p:nvPicPr>
          <p:cNvPr id="110685" name="Image 49" descr="logo-region-aquitaine.png"/>
          <p:cNvPicPr>
            <a:picLocks noChangeAspect="1"/>
          </p:cNvPicPr>
          <p:nvPr/>
        </p:nvPicPr>
        <p:blipFill>
          <a:blip r:embed="rId11"/>
          <a:srcRect/>
          <a:stretch>
            <a:fillRect/>
          </a:stretch>
        </p:blipFill>
        <p:spPr bwMode="auto">
          <a:xfrm>
            <a:off x="3132138" y="2143125"/>
            <a:ext cx="300037" cy="269875"/>
          </a:xfrm>
          <a:prstGeom prst="rect">
            <a:avLst/>
          </a:prstGeom>
          <a:noFill/>
          <a:ln w="9525">
            <a:solidFill>
              <a:schemeClr val="tx1"/>
            </a:solidFill>
            <a:miter lim="800000"/>
            <a:headEnd/>
            <a:tailEnd/>
          </a:ln>
        </p:spPr>
      </p:pic>
      <p:pic>
        <p:nvPicPr>
          <p:cNvPr id="110686" name="Image 52" descr="region mp.jpg"/>
          <p:cNvPicPr>
            <a:picLocks noChangeAspect="1"/>
          </p:cNvPicPr>
          <p:nvPr/>
        </p:nvPicPr>
        <p:blipFill>
          <a:blip r:embed="rId10"/>
          <a:srcRect/>
          <a:stretch>
            <a:fillRect/>
          </a:stretch>
        </p:blipFill>
        <p:spPr bwMode="auto">
          <a:xfrm>
            <a:off x="1387475" y="4421188"/>
            <a:ext cx="360363" cy="360362"/>
          </a:xfrm>
          <a:prstGeom prst="rect">
            <a:avLst/>
          </a:prstGeom>
          <a:noFill/>
          <a:ln w="9525">
            <a:solidFill>
              <a:srgbClr val="FFFF00"/>
            </a:solidFill>
            <a:miter lim="800000"/>
            <a:headEnd/>
            <a:tailEnd/>
          </a:ln>
        </p:spPr>
      </p:pic>
      <p:pic>
        <p:nvPicPr>
          <p:cNvPr id="110687" name="Image 53" descr="region mp.jpg"/>
          <p:cNvPicPr>
            <a:picLocks noChangeAspect="1"/>
          </p:cNvPicPr>
          <p:nvPr/>
        </p:nvPicPr>
        <p:blipFill>
          <a:blip r:embed="rId10"/>
          <a:srcRect/>
          <a:stretch>
            <a:fillRect/>
          </a:stretch>
        </p:blipFill>
        <p:spPr bwMode="auto">
          <a:xfrm>
            <a:off x="3132138" y="4421188"/>
            <a:ext cx="360362" cy="360362"/>
          </a:xfrm>
          <a:prstGeom prst="rect">
            <a:avLst/>
          </a:prstGeom>
          <a:noFill/>
          <a:ln w="9525">
            <a:solidFill>
              <a:srgbClr val="FFFF00"/>
            </a:solidFill>
            <a:miter lim="800000"/>
            <a:headEnd/>
            <a:tailEnd/>
          </a:ln>
        </p:spPr>
      </p:pic>
      <p:pic>
        <p:nvPicPr>
          <p:cNvPr id="110688" name="Image 54" descr="region mp.jpg"/>
          <p:cNvPicPr>
            <a:picLocks noChangeAspect="1"/>
          </p:cNvPicPr>
          <p:nvPr/>
        </p:nvPicPr>
        <p:blipFill>
          <a:blip r:embed="rId10"/>
          <a:srcRect/>
          <a:stretch>
            <a:fillRect/>
          </a:stretch>
        </p:blipFill>
        <p:spPr bwMode="auto">
          <a:xfrm>
            <a:off x="4438650" y="4421188"/>
            <a:ext cx="360363" cy="360362"/>
          </a:xfrm>
          <a:prstGeom prst="rect">
            <a:avLst/>
          </a:prstGeom>
          <a:noFill/>
          <a:ln w="9525">
            <a:solidFill>
              <a:srgbClr val="FFFF00"/>
            </a:solidFill>
            <a:miter lim="800000"/>
            <a:headEnd/>
            <a:tailEnd/>
          </a:ln>
        </p:spPr>
      </p:pic>
      <p:pic>
        <p:nvPicPr>
          <p:cNvPr id="110689" name="Image 55" descr="region auvergne.jpg"/>
          <p:cNvPicPr>
            <a:picLocks noChangeAspect="1"/>
          </p:cNvPicPr>
          <p:nvPr/>
        </p:nvPicPr>
        <p:blipFill>
          <a:blip r:embed="rId13"/>
          <a:srcRect/>
          <a:stretch>
            <a:fillRect/>
          </a:stretch>
        </p:blipFill>
        <p:spPr bwMode="auto">
          <a:xfrm>
            <a:off x="8466138" y="4586288"/>
            <a:ext cx="374650" cy="195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à coins arrondis 13"/>
          <p:cNvSpPr/>
          <p:nvPr/>
        </p:nvSpPr>
        <p:spPr>
          <a:xfrm>
            <a:off x="395288" y="3500438"/>
            <a:ext cx="8370887" cy="1887537"/>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2" name="Rectangle à coins arrondis 11"/>
          <p:cNvSpPr/>
          <p:nvPr/>
        </p:nvSpPr>
        <p:spPr>
          <a:xfrm>
            <a:off x="395288" y="1341438"/>
            <a:ext cx="8370887" cy="194310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solidFill>
                  <a:schemeClr val="bg1"/>
                </a:solidFill>
              </a:rPr>
              <a:t>Contexte et Objectifs</a:t>
            </a:r>
            <a:endParaRPr lang="fr-FR" dirty="0">
              <a:solidFill>
                <a:schemeClr val="bg1"/>
              </a:solidFill>
            </a:endParaRPr>
          </a:p>
        </p:txBody>
      </p:sp>
      <p:sp>
        <p:nvSpPr>
          <p:cNvPr id="3" name="Espace réservé du pied de page 2"/>
          <p:cNvSpPr>
            <a:spLocks noGrp="1"/>
          </p:cNvSpPr>
          <p:nvPr>
            <p:ph type="ftr" sz="quarter" idx="30"/>
          </p:nvPr>
        </p:nvSpPr>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53667B0D-5145-492F-B71C-B0ED20E5A6E9}" type="slidenum">
              <a:rPr lang="fr-FR"/>
              <a:pPr>
                <a:defRPr/>
              </a:pPr>
              <a:t>4</a:t>
            </a:fld>
            <a:endParaRPr lang="fr-FR"/>
          </a:p>
        </p:txBody>
      </p:sp>
      <p:sp>
        <p:nvSpPr>
          <p:cNvPr id="9" name="Espace réservé du texte 2"/>
          <p:cNvSpPr txBox="1">
            <a:spLocks/>
          </p:cNvSpPr>
          <p:nvPr/>
        </p:nvSpPr>
        <p:spPr>
          <a:xfrm>
            <a:off x="1979613" y="1484313"/>
            <a:ext cx="6696075" cy="1584325"/>
          </a:xfrm>
          <a:prstGeom prst="rect">
            <a:avLst/>
          </a:prstGeom>
          <a:noFill/>
        </p:spPr>
        <p:txBody>
          <a:bodyPr/>
          <a:lstStyle/>
          <a:p>
            <a:pPr marL="355600" indent="-355600" algn="just" fontAlgn="auto">
              <a:spcBef>
                <a:spcPts val="0"/>
              </a:spcBef>
              <a:spcAft>
                <a:spcPts val="0"/>
              </a:spcAft>
              <a:buClr>
                <a:schemeClr val="bg2"/>
              </a:buClr>
              <a:buFont typeface="Wingdings" pitchFamily="2" charset="2"/>
              <a:buChar char="§"/>
              <a:defRPr/>
            </a:pPr>
            <a:r>
              <a:rPr lang="fr-FR" sz="1400" dirty="0">
                <a:solidFill>
                  <a:schemeClr val="bg1">
                    <a:lumMod val="10000"/>
                  </a:schemeClr>
                </a:solidFill>
                <a:latin typeface="+mj-lt"/>
                <a:ea typeface="ＭＳ Ｐゴシック"/>
              </a:rPr>
              <a:t> Le Limousin, situé dans le Massif Central, avec 740 000 Limousins </a:t>
            </a:r>
            <a:r>
              <a:rPr lang="fr-FR" sz="1400" baseline="30000" dirty="0">
                <a:solidFill>
                  <a:schemeClr val="bg1">
                    <a:lumMod val="10000"/>
                  </a:schemeClr>
                </a:solidFill>
                <a:latin typeface="+mj-lt"/>
                <a:ea typeface="ＭＳ Ｐゴシック"/>
              </a:rPr>
              <a:t>(*) </a:t>
            </a:r>
            <a:r>
              <a:rPr lang="fr-FR" sz="1400" dirty="0">
                <a:solidFill>
                  <a:schemeClr val="bg1">
                    <a:lumMod val="10000"/>
                  </a:schemeClr>
                </a:solidFill>
                <a:latin typeface="+mj-lt"/>
                <a:ea typeface="ＭＳ Ｐゴシック"/>
              </a:rPr>
              <a:t>se compose de </a:t>
            </a:r>
            <a:r>
              <a:rPr lang="fr-FR" sz="1400" b="1" dirty="0">
                <a:solidFill>
                  <a:schemeClr val="bg1">
                    <a:lumMod val="10000"/>
                  </a:schemeClr>
                </a:solidFill>
                <a:latin typeface="+mj-lt"/>
                <a:ea typeface="ＭＳ Ｐゴシック"/>
              </a:rPr>
              <a:t>3 départements : la Corrèze (19), l</a:t>
            </a:r>
            <a:r>
              <a:rPr lang="fr-FR" sz="1400" b="1" dirty="0">
                <a:solidFill>
                  <a:schemeClr val="bg1">
                    <a:lumMod val="10000"/>
                  </a:schemeClr>
                </a:solidFill>
                <a:latin typeface="+mj-lt"/>
                <a:ea typeface="ＭＳ Ｐゴシック"/>
                <a:sym typeface="Wingdings" pitchFamily="2" charset="2"/>
              </a:rPr>
              <a:t>a Creuse (23) et la Haute Vienne (87).</a:t>
            </a:r>
          </a:p>
          <a:p>
            <a:pPr marL="355600" indent="-355600" algn="just" eaLnBrk="0" fontAlgn="auto" hangingPunct="0">
              <a:spcBef>
                <a:spcPct val="20000"/>
              </a:spcBef>
              <a:spcAft>
                <a:spcPts val="0"/>
              </a:spcAft>
              <a:buClr>
                <a:schemeClr val="bg2"/>
              </a:buClr>
              <a:buFont typeface="Wingdings" pitchFamily="2" charset="2"/>
              <a:buChar char="§"/>
              <a:tabLst>
                <a:tab pos="449263" algn="l"/>
              </a:tabLst>
              <a:defRPr/>
            </a:pPr>
            <a:endParaRPr lang="fr-FR" sz="1400" dirty="0">
              <a:solidFill>
                <a:srgbClr val="FFFFFF">
                  <a:lumMod val="10000"/>
                </a:srgbClr>
              </a:solidFill>
              <a:latin typeface="+mn-lt"/>
              <a:ea typeface="ＭＳ Ｐゴシック"/>
            </a:endParaRPr>
          </a:p>
          <a:p>
            <a:pPr marL="355600" indent="-355600" algn="just" eaLnBrk="0" fontAlgn="auto" hangingPunct="0">
              <a:spcBef>
                <a:spcPct val="20000"/>
              </a:spcBef>
              <a:spcAft>
                <a:spcPts val="0"/>
              </a:spcAft>
              <a:buClr>
                <a:schemeClr val="bg2"/>
              </a:buClr>
              <a:buFont typeface="Wingdings" pitchFamily="2" charset="2"/>
              <a:buChar char="§"/>
              <a:tabLst>
                <a:tab pos="449263" algn="l"/>
              </a:tabLst>
              <a:defRPr/>
            </a:pPr>
            <a:r>
              <a:rPr lang="fr-FR" sz="1400" dirty="0">
                <a:solidFill>
                  <a:srgbClr val="FFFFFF">
                    <a:lumMod val="10000"/>
                  </a:srgbClr>
                </a:solidFill>
                <a:latin typeface="+mn-lt"/>
              </a:rPr>
              <a:t>Cette région se caractérise à la fois comme une « terre d’aventure » (randonnées, manifestations sportives…) mais aussi comme une « terre de culture » (musées, centres d’art, salles de concerts, festivals…).</a:t>
            </a:r>
            <a:endParaRPr lang="fr-FR" sz="1400" dirty="0">
              <a:solidFill>
                <a:srgbClr val="FFFFFF">
                  <a:lumMod val="10000"/>
                </a:srgbClr>
              </a:solidFill>
              <a:latin typeface="+mj-lt"/>
              <a:cs typeface="Arial" pitchFamily="34" charset="0"/>
            </a:endParaRPr>
          </a:p>
        </p:txBody>
      </p:sp>
      <p:pic>
        <p:nvPicPr>
          <p:cNvPr id="41991" name="Image 9" descr="Carte-territoire-Limousin.jpg"/>
          <p:cNvPicPr>
            <a:picLocks noChangeAspect="1"/>
          </p:cNvPicPr>
          <p:nvPr/>
        </p:nvPicPr>
        <p:blipFill>
          <a:blip r:embed="rId3"/>
          <a:srcRect/>
          <a:stretch>
            <a:fillRect/>
          </a:stretch>
        </p:blipFill>
        <p:spPr bwMode="auto">
          <a:xfrm>
            <a:off x="468313" y="1508125"/>
            <a:ext cx="1366837" cy="1536700"/>
          </a:xfrm>
          <a:prstGeom prst="rect">
            <a:avLst/>
          </a:prstGeom>
          <a:noFill/>
          <a:ln w="9525">
            <a:noFill/>
            <a:miter lim="800000"/>
            <a:headEnd/>
            <a:tailEnd/>
          </a:ln>
        </p:spPr>
      </p:pic>
      <p:pic>
        <p:nvPicPr>
          <p:cNvPr id="41992" name="Image 10" descr="130px-Logo_ADEME_svg.png"/>
          <p:cNvPicPr>
            <a:picLocks noChangeAspect="1"/>
          </p:cNvPicPr>
          <p:nvPr/>
        </p:nvPicPr>
        <p:blipFill>
          <a:blip r:embed="rId4"/>
          <a:srcRect/>
          <a:stretch>
            <a:fillRect/>
          </a:stretch>
        </p:blipFill>
        <p:spPr bwMode="auto">
          <a:xfrm>
            <a:off x="8353425" y="-26988"/>
            <a:ext cx="827088" cy="1100138"/>
          </a:xfrm>
          <a:prstGeom prst="rect">
            <a:avLst/>
          </a:prstGeom>
          <a:noFill/>
          <a:ln w="9525">
            <a:noFill/>
            <a:miter lim="800000"/>
            <a:headEnd/>
            <a:tailEnd/>
          </a:ln>
        </p:spPr>
      </p:pic>
      <p:sp>
        <p:nvSpPr>
          <p:cNvPr id="41993" name="Rectangle 12"/>
          <p:cNvSpPr>
            <a:spLocks noChangeArrowheads="1"/>
          </p:cNvSpPr>
          <p:nvPr/>
        </p:nvSpPr>
        <p:spPr bwMode="auto">
          <a:xfrm>
            <a:off x="1979613" y="3709988"/>
            <a:ext cx="6577012" cy="1470025"/>
          </a:xfrm>
          <a:prstGeom prst="rect">
            <a:avLst/>
          </a:prstGeom>
          <a:noFill/>
          <a:ln w="9525">
            <a:noFill/>
            <a:miter lim="800000"/>
            <a:headEnd/>
            <a:tailEnd/>
          </a:ln>
        </p:spPr>
        <p:txBody>
          <a:bodyPr>
            <a:spAutoFit/>
          </a:bodyPr>
          <a:lstStyle/>
          <a:p>
            <a:pPr marL="342900" indent="-342900" algn="just" eaLnBrk="0" hangingPunct="0">
              <a:spcBef>
                <a:spcPct val="20000"/>
              </a:spcBef>
              <a:buClr>
                <a:schemeClr val="bg2"/>
              </a:buClr>
              <a:buFont typeface="Wingdings" pitchFamily="2" charset="2"/>
              <a:buChar char="§"/>
              <a:tabLst>
                <a:tab pos="449263" algn="l"/>
              </a:tabLst>
            </a:pPr>
            <a:r>
              <a:rPr lang="fr-FR" sz="1400">
                <a:solidFill>
                  <a:srgbClr val="191919"/>
                </a:solidFill>
                <a:latin typeface="Calibri" pitchFamily="34" charset="0"/>
                <a:cs typeface="Arial" charset="0"/>
              </a:rPr>
              <a:t>En 2010, le CRT du Limousin a mis en place une </a:t>
            </a:r>
            <a:r>
              <a:rPr lang="fr-FR" sz="1400" b="1">
                <a:solidFill>
                  <a:srgbClr val="191919"/>
                </a:solidFill>
                <a:latin typeface="Calibri" pitchFamily="34" charset="0"/>
                <a:cs typeface="Arial" charset="0"/>
              </a:rPr>
              <a:t>stratégie de communication</a:t>
            </a:r>
            <a:r>
              <a:rPr lang="fr-FR" sz="1400">
                <a:solidFill>
                  <a:srgbClr val="191919"/>
                </a:solidFill>
                <a:latin typeface="Calibri" pitchFamily="34" charset="0"/>
                <a:cs typeface="Arial" charset="0"/>
              </a:rPr>
              <a:t> par la suite nourrie par de nombreuses actions entre 2012 et aujourd’hui. Cette communication vise à promouvoir la région aussi auprès des Limousins eux-mêmes qu’auprès de la population française afin de :</a:t>
            </a:r>
          </a:p>
          <a:p>
            <a:pPr marL="800100" lvl="1" indent="-342900" algn="just" eaLnBrk="0" hangingPunct="0">
              <a:spcBef>
                <a:spcPct val="20000"/>
              </a:spcBef>
              <a:buClr>
                <a:schemeClr val="bg2"/>
              </a:buClr>
              <a:buFont typeface="Courier New" pitchFamily="49" charset="0"/>
              <a:buChar char="o"/>
              <a:tabLst>
                <a:tab pos="449263" algn="l"/>
              </a:tabLst>
            </a:pPr>
            <a:r>
              <a:rPr lang="fr-FR" sz="1400" b="1">
                <a:solidFill>
                  <a:srgbClr val="191919"/>
                </a:solidFill>
                <a:latin typeface="Calibri" pitchFamily="34" charset="0"/>
                <a:cs typeface="Arial" charset="0"/>
              </a:rPr>
              <a:t>renforcer l’attractivité résidentielle, touristique et économique </a:t>
            </a:r>
            <a:r>
              <a:rPr lang="fr-FR" sz="1400">
                <a:solidFill>
                  <a:srgbClr val="191919"/>
                </a:solidFill>
                <a:latin typeface="Calibri" pitchFamily="34" charset="0"/>
                <a:cs typeface="Arial" charset="0"/>
              </a:rPr>
              <a:t>du Limousin </a:t>
            </a:r>
          </a:p>
          <a:p>
            <a:pPr marL="800100" lvl="1" indent="-342900" algn="just" eaLnBrk="0" hangingPunct="0">
              <a:spcBef>
                <a:spcPct val="20000"/>
              </a:spcBef>
              <a:buClr>
                <a:schemeClr val="bg2"/>
              </a:buClr>
              <a:buFont typeface="Courier New" pitchFamily="49" charset="0"/>
              <a:buChar char="o"/>
              <a:tabLst>
                <a:tab pos="449263" algn="l"/>
              </a:tabLst>
            </a:pPr>
            <a:r>
              <a:rPr lang="fr-FR" sz="1400" b="1">
                <a:solidFill>
                  <a:srgbClr val="191919"/>
                </a:solidFill>
                <a:latin typeface="Calibri" pitchFamily="34" charset="0"/>
                <a:cs typeface="Arial" charset="0"/>
              </a:rPr>
              <a:t>transformer le regard des Limousins </a:t>
            </a:r>
            <a:r>
              <a:rPr lang="fr-FR" sz="1400">
                <a:solidFill>
                  <a:srgbClr val="191919"/>
                </a:solidFill>
                <a:latin typeface="Calibri" pitchFamily="34" charset="0"/>
                <a:cs typeface="Arial" charset="0"/>
              </a:rPr>
              <a:t>sur leur propre territoire</a:t>
            </a:r>
            <a:endParaRPr lang="fr-FR" sz="900">
              <a:solidFill>
                <a:srgbClr val="585146"/>
              </a:solidFill>
              <a:latin typeface="Calibri" pitchFamily="34" charset="0"/>
              <a:cs typeface="Arial" charset="0"/>
            </a:endParaRPr>
          </a:p>
        </p:txBody>
      </p:sp>
      <p:sp>
        <p:nvSpPr>
          <p:cNvPr id="15" name="Rectangle 14"/>
          <p:cNvSpPr/>
          <p:nvPr/>
        </p:nvSpPr>
        <p:spPr>
          <a:xfrm>
            <a:off x="1116013" y="5661025"/>
            <a:ext cx="7559675" cy="792163"/>
          </a:xfrm>
          <a:prstGeom prst="rect">
            <a:avLst/>
          </a:prstGeom>
          <a:solidFill>
            <a:schemeClr val="bg2">
              <a:lumMod val="20000"/>
              <a:lumOff val="80000"/>
            </a:schemeClr>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600" b="1" dirty="0">
                <a:solidFill>
                  <a:schemeClr val="tx2"/>
                </a:solidFill>
              </a:rPr>
              <a:t>Un outil barométrique est mis en place, permettant le suivi de la notoriété et de l’image de la région et de ses départements auprès de ses deux cibles stratégiques : les Limousins et les Français</a:t>
            </a:r>
          </a:p>
        </p:txBody>
      </p:sp>
      <p:pic>
        <p:nvPicPr>
          <p:cNvPr id="41995" name="Picture 1" descr="O:\Consumer\Banque d'images\Flèches-Evolutions\Flèches\Image8.jpg"/>
          <p:cNvPicPr>
            <a:picLocks noChangeAspect="1" noChangeArrowheads="1"/>
          </p:cNvPicPr>
          <p:nvPr/>
        </p:nvPicPr>
        <p:blipFill>
          <a:blip r:embed="rId5"/>
          <a:srcRect/>
          <a:stretch>
            <a:fillRect/>
          </a:stretch>
        </p:blipFill>
        <p:spPr bwMode="auto">
          <a:xfrm>
            <a:off x="468313" y="5732463"/>
            <a:ext cx="585787" cy="573087"/>
          </a:xfrm>
          <a:prstGeom prst="rect">
            <a:avLst/>
          </a:prstGeom>
          <a:noFill/>
          <a:ln w="9525">
            <a:noFill/>
            <a:miter lim="800000"/>
            <a:headEnd/>
            <a:tailEnd/>
          </a:ln>
        </p:spPr>
      </p:pic>
      <p:pic>
        <p:nvPicPr>
          <p:cNvPr id="41996" name="Picture 2" descr="O:\Consumer\Banque d'images\Réunion-dialogue\mégaphone.jpg"/>
          <p:cNvPicPr>
            <a:picLocks noChangeAspect="1" noChangeArrowheads="1"/>
          </p:cNvPicPr>
          <p:nvPr/>
        </p:nvPicPr>
        <p:blipFill>
          <a:blip r:embed="rId6"/>
          <a:srcRect/>
          <a:stretch>
            <a:fillRect/>
          </a:stretch>
        </p:blipFill>
        <p:spPr bwMode="auto">
          <a:xfrm>
            <a:off x="611188" y="3933825"/>
            <a:ext cx="1339850" cy="1008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Récapitulatifs des Top 3 des attributions aux items</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342A51BB-42CA-433C-8752-97C132C12652}" type="slidenum">
              <a:rPr lang="fr-FR"/>
              <a:pPr>
                <a:defRPr/>
              </a:pPr>
              <a:t>40</a:t>
            </a:fld>
            <a:endParaRPr lang="fr-FR"/>
          </a:p>
        </p:txBody>
      </p:sp>
      <p:sp>
        <p:nvSpPr>
          <p:cNvPr id="7" name="ZoneTexte 6"/>
          <p:cNvSpPr txBox="1"/>
          <p:nvPr/>
        </p:nvSpPr>
        <p:spPr>
          <a:xfrm>
            <a:off x="468313" y="6238875"/>
            <a:ext cx="8675687" cy="430213"/>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Q5breg. </a:t>
            </a:r>
            <a:r>
              <a:rPr lang="fr-FR" sz="1100" b="1" dirty="0">
                <a:latin typeface="+mn-lt"/>
              </a:rPr>
              <a:t>Vo</a:t>
            </a:r>
            <a:r>
              <a:rPr lang="fr-FR" sz="1100" dirty="0">
                <a:solidFill>
                  <a:schemeClr val="tx1">
                    <a:lumMod val="75000"/>
                  </a:schemeClr>
                </a:solidFill>
                <a:latin typeface="+mn-lt"/>
              </a:rPr>
              <a:t>ici à présent une liste des qualités possibles pour une destination touristique. Pour chacune de ces qualités, veuillez donner une note de 0 à 10 à chacune des régions que vous connaissez.</a:t>
            </a:r>
          </a:p>
        </p:txBody>
      </p:sp>
      <p:graphicFrame>
        <p:nvGraphicFramePr>
          <p:cNvPr id="111621" name="Graphique 7"/>
          <p:cNvGraphicFramePr>
            <a:graphicFrameLocks/>
          </p:cNvGraphicFramePr>
          <p:nvPr/>
        </p:nvGraphicFramePr>
        <p:xfrm>
          <a:off x="0" y="476250"/>
          <a:ext cx="9144000" cy="2681288"/>
        </p:xfrm>
        <a:graphic>
          <a:graphicData uri="http://schemas.openxmlformats.org/presentationml/2006/ole">
            <mc:AlternateContent xmlns:mc="http://schemas.openxmlformats.org/markup-compatibility/2006">
              <mc:Choice xmlns:v="urn:schemas-microsoft-com:vml" Requires="v">
                <p:oleObj spid="_x0000_s111623" r:id="rId6" imgW="9144793" imgH="2682472" progId="Excel.Chart.8">
                  <p:embed/>
                </p:oleObj>
              </mc:Choice>
              <mc:Fallback>
                <p:oleObj r:id="rId6" imgW="9144793" imgH="2682472" progId="Excel.Chart.8">
                  <p:embed/>
                  <p:pic>
                    <p:nvPicPr>
                      <p:cNvPr id="0" name="Graphique 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76250"/>
                        <a:ext cx="9144000" cy="2681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1622" name="Graphique 9"/>
          <p:cNvGraphicFramePr>
            <a:graphicFrameLocks/>
          </p:cNvGraphicFramePr>
          <p:nvPr/>
        </p:nvGraphicFramePr>
        <p:xfrm>
          <a:off x="36513" y="2852738"/>
          <a:ext cx="9144000" cy="2679700"/>
        </p:xfrm>
        <a:graphic>
          <a:graphicData uri="http://schemas.openxmlformats.org/presentationml/2006/ole">
            <mc:AlternateContent xmlns:mc="http://schemas.openxmlformats.org/markup-compatibility/2006">
              <mc:Choice xmlns:v="urn:schemas-microsoft-com:vml" Requires="v">
                <p:oleObj spid="_x0000_s111624" r:id="rId8" imgW="9144793" imgH="2682472" progId="Excel.Chart.8">
                  <p:embed/>
                </p:oleObj>
              </mc:Choice>
              <mc:Fallback>
                <p:oleObj r:id="rId8" imgW="9144793" imgH="2682472" progId="Excel.Chart.8">
                  <p:embed/>
                  <p:pic>
                    <p:nvPicPr>
                      <p:cNvPr id="0" name="Graphique 9"/>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13" y="2852738"/>
                        <a:ext cx="9144000" cy="2679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Tableau 10"/>
          <p:cNvGraphicFramePr>
            <a:graphicFrameLocks noGrp="1"/>
          </p:cNvGraphicFramePr>
          <p:nvPr/>
        </p:nvGraphicFramePr>
        <p:xfrm>
          <a:off x="250825" y="2060575"/>
          <a:ext cx="1008063" cy="371475"/>
        </p:xfrm>
        <a:graphic>
          <a:graphicData uri="http://schemas.openxmlformats.org/drawingml/2006/table">
            <a:tbl>
              <a:tblPr firstRow="1" bandRow="1">
                <a:tableStyleId>{5C22544A-7EE6-4342-B048-85BDC9FD1C3A}</a:tableStyleId>
              </a:tblPr>
              <a:tblGrid>
                <a:gridCol w="336038"/>
                <a:gridCol w="336038"/>
                <a:gridCol w="336038"/>
              </a:tblGrid>
              <a:tr h="370840">
                <a:tc>
                  <a:txBody>
                    <a:bodyPr/>
                    <a:lstStyle/>
                    <a:p>
                      <a:pPr algn="ctr"/>
                      <a:r>
                        <a:rPr lang="fr-FR" sz="800" dirty="0" smtClean="0"/>
                        <a:t>Au</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smtClean="0"/>
                        <a:t>MP</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smtClean="0"/>
                        <a:t>Li</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111627" name="Image 11" descr="region mp.jpg"/>
          <p:cNvPicPr>
            <a:picLocks noChangeAspect="1"/>
          </p:cNvPicPr>
          <p:nvPr/>
        </p:nvPicPr>
        <p:blipFill>
          <a:blip r:embed="rId10"/>
          <a:srcRect/>
          <a:stretch>
            <a:fillRect/>
          </a:stretch>
        </p:blipFill>
        <p:spPr bwMode="auto">
          <a:xfrm>
            <a:off x="647700" y="2168525"/>
            <a:ext cx="252413" cy="252413"/>
          </a:xfrm>
          <a:prstGeom prst="rect">
            <a:avLst/>
          </a:prstGeom>
          <a:noFill/>
          <a:ln w="9525">
            <a:solidFill>
              <a:srgbClr val="FFFF00"/>
            </a:solidFill>
            <a:miter lim="800000"/>
            <a:headEnd/>
            <a:tailEnd/>
          </a:ln>
        </p:spPr>
      </p:pic>
      <p:pic>
        <p:nvPicPr>
          <p:cNvPr id="111628" name="Image 22" descr="region auvergne.jpg"/>
          <p:cNvPicPr>
            <a:picLocks noChangeAspect="1"/>
          </p:cNvPicPr>
          <p:nvPr/>
        </p:nvPicPr>
        <p:blipFill>
          <a:blip r:embed="rId11"/>
          <a:srcRect/>
          <a:stretch>
            <a:fillRect/>
          </a:stretch>
        </p:blipFill>
        <p:spPr bwMode="auto">
          <a:xfrm>
            <a:off x="230188" y="2252663"/>
            <a:ext cx="323850" cy="168275"/>
          </a:xfrm>
          <a:prstGeom prst="rect">
            <a:avLst/>
          </a:prstGeom>
          <a:noFill/>
          <a:ln w="9525">
            <a:noFill/>
            <a:miter lim="800000"/>
            <a:headEnd/>
            <a:tailEnd/>
          </a:ln>
        </p:spPr>
      </p:pic>
      <p:graphicFrame>
        <p:nvGraphicFramePr>
          <p:cNvPr id="27" name="Tableau 26"/>
          <p:cNvGraphicFramePr>
            <a:graphicFrameLocks noGrp="1"/>
          </p:cNvGraphicFramePr>
          <p:nvPr/>
        </p:nvGraphicFramePr>
        <p:xfrm>
          <a:off x="323850" y="4437063"/>
          <a:ext cx="8640763" cy="371475"/>
        </p:xfrm>
        <a:graphic>
          <a:graphicData uri="http://schemas.openxmlformats.org/drawingml/2006/table">
            <a:tbl>
              <a:tblPr firstRow="1" bandRow="1">
                <a:tableStyleId>{5C22544A-7EE6-4342-B048-85BDC9FD1C3A}</a:tableStyleId>
              </a:tblPr>
              <a:tblGrid>
                <a:gridCol w="375693"/>
                <a:gridCol w="375693"/>
                <a:gridCol w="472730"/>
                <a:gridCol w="278656"/>
                <a:gridCol w="375693"/>
                <a:gridCol w="375693"/>
                <a:gridCol w="482126"/>
                <a:gridCol w="216024"/>
                <a:gridCol w="428929"/>
                <a:gridCol w="375693"/>
                <a:gridCol w="375693"/>
                <a:gridCol w="259845"/>
                <a:gridCol w="432048"/>
                <a:gridCol w="435186"/>
                <a:gridCol w="375693"/>
                <a:gridCol w="269241"/>
                <a:gridCol w="432048"/>
                <a:gridCol w="425790"/>
                <a:gridCol w="375693"/>
                <a:gridCol w="208280"/>
                <a:gridCol w="430397"/>
                <a:gridCol w="432048"/>
                <a:gridCol w="432047"/>
              </a:tblGrid>
              <a:tr h="370840">
                <a:tc>
                  <a:txBody>
                    <a:bodyPr/>
                    <a:lstStyle/>
                    <a:p>
                      <a:pPr algn="ctr"/>
                      <a:r>
                        <a:rPr lang="fr-FR" sz="1050" dirty="0" smtClean="0"/>
                        <a:t>MP</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smtClean="0"/>
                        <a:t>Au</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smtClean="0"/>
                        <a:t>PC</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smtClean="0"/>
                        <a:t>MP</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err="1" smtClean="0"/>
                        <a:t>Aq</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smtClean="0"/>
                        <a:t>PC</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smtClean="0"/>
                        <a:t>MP</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err="1" smtClean="0"/>
                        <a:t>Aq</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smtClean="0"/>
                        <a:t>PC</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smtClean="0"/>
                        <a:t>MP</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smtClean="0"/>
                        <a:t>Au</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smtClean="0"/>
                        <a:t>PC</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smtClean="0"/>
                        <a:t>Au</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b="0" dirty="0" err="1" smtClean="0"/>
                        <a:t>Aq</a:t>
                      </a:r>
                      <a:endParaRPr lang="fr-FR" sz="1050" b="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b="0" dirty="0" smtClean="0"/>
                        <a:t>MP</a:t>
                      </a:r>
                      <a:endParaRPr lang="fr-FR" sz="1050" b="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050" b="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b="0" dirty="0" smtClean="0"/>
                        <a:t>Au</a:t>
                      </a:r>
                      <a:endParaRPr lang="fr-FR" sz="1050" b="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smtClean="0"/>
                        <a:t>Li</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smtClean="0"/>
                        <a:t>MP</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43" name="Tableau 42"/>
          <p:cNvGraphicFramePr>
            <a:graphicFrameLocks noGrp="1"/>
          </p:cNvGraphicFramePr>
          <p:nvPr/>
        </p:nvGraphicFramePr>
        <p:xfrm>
          <a:off x="1547813" y="2060575"/>
          <a:ext cx="1008062" cy="371475"/>
        </p:xfrm>
        <a:graphic>
          <a:graphicData uri="http://schemas.openxmlformats.org/drawingml/2006/table">
            <a:tbl>
              <a:tblPr firstRow="1" bandRow="1">
                <a:tableStyleId>{5C22544A-7EE6-4342-B048-85BDC9FD1C3A}</a:tableStyleId>
              </a:tblPr>
              <a:tblGrid>
                <a:gridCol w="336038"/>
                <a:gridCol w="336038"/>
                <a:gridCol w="336038"/>
              </a:tblGrid>
              <a:tr h="370840">
                <a:tc>
                  <a:txBody>
                    <a:bodyPr/>
                    <a:lstStyle/>
                    <a:p>
                      <a:pPr algn="ctr"/>
                      <a:r>
                        <a:rPr lang="fr-FR" sz="800" dirty="0" smtClean="0"/>
                        <a:t>Au</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smtClean="0"/>
                        <a:t>Li</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smtClean="0"/>
                        <a:t>MP</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44" name="Tableau 43"/>
          <p:cNvGraphicFramePr>
            <a:graphicFrameLocks noGrp="1"/>
          </p:cNvGraphicFramePr>
          <p:nvPr/>
        </p:nvGraphicFramePr>
        <p:xfrm>
          <a:off x="2771775" y="2060575"/>
          <a:ext cx="1008063" cy="371475"/>
        </p:xfrm>
        <a:graphic>
          <a:graphicData uri="http://schemas.openxmlformats.org/drawingml/2006/table">
            <a:tbl>
              <a:tblPr firstRow="1" bandRow="1">
                <a:tableStyleId>{5C22544A-7EE6-4342-B048-85BDC9FD1C3A}</a:tableStyleId>
              </a:tblPr>
              <a:tblGrid>
                <a:gridCol w="336038"/>
                <a:gridCol w="336038"/>
                <a:gridCol w="336038"/>
              </a:tblGrid>
              <a:tr h="370840">
                <a:tc>
                  <a:txBody>
                    <a:bodyPr/>
                    <a:lstStyle/>
                    <a:p>
                      <a:pPr algn="ctr"/>
                      <a:r>
                        <a:rPr lang="fr-FR" sz="800" dirty="0" smtClean="0"/>
                        <a:t>Au</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smtClean="0"/>
                        <a:t>MP</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err="1" smtClean="0"/>
                        <a:t>Aq</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45" name="Tableau 44"/>
          <p:cNvGraphicFramePr>
            <a:graphicFrameLocks noGrp="1"/>
          </p:cNvGraphicFramePr>
          <p:nvPr/>
        </p:nvGraphicFramePr>
        <p:xfrm>
          <a:off x="4067175" y="2060575"/>
          <a:ext cx="1009650" cy="371475"/>
        </p:xfrm>
        <a:graphic>
          <a:graphicData uri="http://schemas.openxmlformats.org/drawingml/2006/table">
            <a:tbl>
              <a:tblPr firstRow="1" bandRow="1">
                <a:tableStyleId>{5C22544A-7EE6-4342-B048-85BDC9FD1C3A}</a:tableStyleId>
              </a:tblPr>
              <a:tblGrid>
                <a:gridCol w="336038"/>
                <a:gridCol w="336038"/>
                <a:gridCol w="336038"/>
              </a:tblGrid>
              <a:tr h="370840">
                <a:tc>
                  <a:txBody>
                    <a:bodyPr/>
                    <a:lstStyle/>
                    <a:p>
                      <a:pPr algn="ctr"/>
                      <a:r>
                        <a:rPr lang="fr-FR" sz="800" dirty="0" err="1" smtClean="0"/>
                        <a:t>Aq</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smtClean="0"/>
                        <a:t>MP</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smtClean="0"/>
                        <a:t>PC</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46" name="Tableau 45"/>
          <p:cNvGraphicFramePr>
            <a:graphicFrameLocks noGrp="1"/>
          </p:cNvGraphicFramePr>
          <p:nvPr/>
        </p:nvGraphicFramePr>
        <p:xfrm>
          <a:off x="5364163" y="2060575"/>
          <a:ext cx="1008062" cy="371475"/>
        </p:xfrm>
        <a:graphic>
          <a:graphicData uri="http://schemas.openxmlformats.org/drawingml/2006/table">
            <a:tbl>
              <a:tblPr firstRow="1" bandRow="1">
                <a:tableStyleId>{5C22544A-7EE6-4342-B048-85BDC9FD1C3A}</a:tableStyleId>
              </a:tblPr>
              <a:tblGrid>
                <a:gridCol w="336038"/>
                <a:gridCol w="336038"/>
                <a:gridCol w="336038"/>
              </a:tblGrid>
              <a:tr h="370840">
                <a:tc>
                  <a:txBody>
                    <a:bodyPr/>
                    <a:lstStyle/>
                    <a:p>
                      <a:pPr algn="ctr"/>
                      <a:r>
                        <a:rPr lang="fr-FR" sz="800" dirty="0" err="1" smtClean="0"/>
                        <a:t>Aq</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smtClean="0"/>
                        <a:t>PC</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smtClean="0"/>
                        <a:t>MP</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47" name="Tableau 46"/>
          <p:cNvGraphicFramePr>
            <a:graphicFrameLocks noGrp="1"/>
          </p:cNvGraphicFramePr>
          <p:nvPr/>
        </p:nvGraphicFramePr>
        <p:xfrm>
          <a:off x="6588125" y="2060575"/>
          <a:ext cx="1008063" cy="371475"/>
        </p:xfrm>
        <a:graphic>
          <a:graphicData uri="http://schemas.openxmlformats.org/drawingml/2006/table">
            <a:tbl>
              <a:tblPr firstRow="1" bandRow="1">
                <a:tableStyleId>{5C22544A-7EE6-4342-B048-85BDC9FD1C3A}</a:tableStyleId>
              </a:tblPr>
              <a:tblGrid>
                <a:gridCol w="336038"/>
                <a:gridCol w="336038"/>
                <a:gridCol w="336038"/>
              </a:tblGrid>
              <a:tr h="370840">
                <a:tc>
                  <a:txBody>
                    <a:bodyPr/>
                    <a:lstStyle/>
                    <a:p>
                      <a:pPr algn="ctr"/>
                      <a:r>
                        <a:rPr lang="fr-FR" sz="800" dirty="0" smtClean="0"/>
                        <a:t>MP</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smtClean="0"/>
                        <a:t>Au</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err="1" smtClean="0"/>
                        <a:t>Aq</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48" name="Tableau 47"/>
          <p:cNvGraphicFramePr>
            <a:graphicFrameLocks noGrp="1"/>
          </p:cNvGraphicFramePr>
          <p:nvPr/>
        </p:nvGraphicFramePr>
        <p:xfrm>
          <a:off x="7885113" y="2060575"/>
          <a:ext cx="1008062" cy="371475"/>
        </p:xfrm>
        <a:graphic>
          <a:graphicData uri="http://schemas.openxmlformats.org/drawingml/2006/table">
            <a:tbl>
              <a:tblPr firstRow="1" bandRow="1">
                <a:tableStyleId>{5C22544A-7EE6-4342-B048-85BDC9FD1C3A}</a:tableStyleId>
              </a:tblPr>
              <a:tblGrid>
                <a:gridCol w="336038"/>
                <a:gridCol w="336038"/>
                <a:gridCol w="336038"/>
              </a:tblGrid>
              <a:tr h="370840">
                <a:tc>
                  <a:txBody>
                    <a:bodyPr/>
                    <a:lstStyle/>
                    <a:p>
                      <a:pPr algn="ctr"/>
                      <a:r>
                        <a:rPr lang="fr-FR" sz="800" dirty="0" smtClean="0"/>
                        <a:t>Li</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smtClean="0"/>
                        <a:t>Au</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smtClean="0"/>
                        <a:t>MP</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111677" name="Image 48" descr="region mp.jpg"/>
          <p:cNvPicPr>
            <a:picLocks noChangeAspect="1"/>
          </p:cNvPicPr>
          <p:nvPr/>
        </p:nvPicPr>
        <p:blipFill>
          <a:blip r:embed="rId10"/>
          <a:srcRect/>
          <a:stretch>
            <a:fillRect/>
          </a:stretch>
        </p:blipFill>
        <p:spPr bwMode="auto">
          <a:xfrm>
            <a:off x="2268538" y="2168525"/>
            <a:ext cx="250825" cy="252413"/>
          </a:xfrm>
          <a:prstGeom prst="rect">
            <a:avLst/>
          </a:prstGeom>
          <a:noFill/>
          <a:ln w="9525">
            <a:solidFill>
              <a:srgbClr val="FFFF00"/>
            </a:solidFill>
            <a:miter lim="800000"/>
            <a:headEnd/>
            <a:tailEnd/>
          </a:ln>
        </p:spPr>
      </p:pic>
      <p:pic>
        <p:nvPicPr>
          <p:cNvPr id="111678" name="Image 49" descr="region mp.jpg"/>
          <p:cNvPicPr>
            <a:picLocks noChangeAspect="1"/>
          </p:cNvPicPr>
          <p:nvPr/>
        </p:nvPicPr>
        <p:blipFill>
          <a:blip r:embed="rId10"/>
          <a:srcRect/>
          <a:stretch>
            <a:fillRect/>
          </a:stretch>
        </p:blipFill>
        <p:spPr bwMode="auto">
          <a:xfrm>
            <a:off x="3168650" y="2168525"/>
            <a:ext cx="250825" cy="252413"/>
          </a:xfrm>
          <a:prstGeom prst="rect">
            <a:avLst/>
          </a:prstGeom>
          <a:noFill/>
          <a:ln w="9525">
            <a:solidFill>
              <a:srgbClr val="FFFF00"/>
            </a:solidFill>
            <a:miter lim="800000"/>
            <a:headEnd/>
            <a:tailEnd/>
          </a:ln>
        </p:spPr>
      </p:pic>
      <p:pic>
        <p:nvPicPr>
          <p:cNvPr id="111679" name="Image 50" descr="region mp.jpg"/>
          <p:cNvPicPr>
            <a:picLocks noChangeAspect="1"/>
          </p:cNvPicPr>
          <p:nvPr/>
        </p:nvPicPr>
        <p:blipFill>
          <a:blip r:embed="rId10"/>
          <a:srcRect/>
          <a:stretch>
            <a:fillRect/>
          </a:stretch>
        </p:blipFill>
        <p:spPr bwMode="auto">
          <a:xfrm>
            <a:off x="4427538" y="2168525"/>
            <a:ext cx="252412" cy="252413"/>
          </a:xfrm>
          <a:prstGeom prst="rect">
            <a:avLst/>
          </a:prstGeom>
          <a:noFill/>
          <a:ln w="9525">
            <a:solidFill>
              <a:srgbClr val="FFFF00"/>
            </a:solidFill>
            <a:miter lim="800000"/>
            <a:headEnd/>
            <a:tailEnd/>
          </a:ln>
        </p:spPr>
      </p:pic>
      <p:pic>
        <p:nvPicPr>
          <p:cNvPr id="111680" name="Image 51" descr="region mp.jpg"/>
          <p:cNvPicPr>
            <a:picLocks noChangeAspect="1"/>
          </p:cNvPicPr>
          <p:nvPr/>
        </p:nvPicPr>
        <p:blipFill>
          <a:blip r:embed="rId10"/>
          <a:srcRect/>
          <a:stretch>
            <a:fillRect/>
          </a:stretch>
        </p:blipFill>
        <p:spPr bwMode="auto">
          <a:xfrm>
            <a:off x="6048375" y="2168525"/>
            <a:ext cx="252413" cy="252413"/>
          </a:xfrm>
          <a:prstGeom prst="rect">
            <a:avLst/>
          </a:prstGeom>
          <a:noFill/>
          <a:ln w="9525">
            <a:solidFill>
              <a:srgbClr val="FFFF00"/>
            </a:solidFill>
            <a:miter lim="800000"/>
            <a:headEnd/>
            <a:tailEnd/>
          </a:ln>
        </p:spPr>
      </p:pic>
      <p:pic>
        <p:nvPicPr>
          <p:cNvPr id="111681" name="Image 52" descr="region mp.jpg"/>
          <p:cNvPicPr>
            <a:picLocks noChangeAspect="1"/>
          </p:cNvPicPr>
          <p:nvPr/>
        </p:nvPicPr>
        <p:blipFill>
          <a:blip r:embed="rId10"/>
          <a:srcRect/>
          <a:stretch>
            <a:fillRect/>
          </a:stretch>
        </p:blipFill>
        <p:spPr bwMode="auto">
          <a:xfrm>
            <a:off x="6624638" y="2168525"/>
            <a:ext cx="250825" cy="252413"/>
          </a:xfrm>
          <a:prstGeom prst="rect">
            <a:avLst/>
          </a:prstGeom>
          <a:noFill/>
          <a:ln w="9525">
            <a:solidFill>
              <a:srgbClr val="FFFF00"/>
            </a:solidFill>
            <a:miter lim="800000"/>
            <a:headEnd/>
            <a:tailEnd/>
          </a:ln>
        </p:spPr>
      </p:pic>
      <p:pic>
        <p:nvPicPr>
          <p:cNvPr id="111682" name="Image 54" descr="region mp.jpg"/>
          <p:cNvPicPr>
            <a:picLocks noChangeAspect="1"/>
          </p:cNvPicPr>
          <p:nvPr/>
        </p:nvPicPr>
        <p:blipFill>
          <a:blip r:embed="rId10"/>
          <a:srcRect/>
          <a:stretch>
            <a:fillRect/>
          </a:stretch>
        </p:blipFill>
        <p:spPr bwMode="auto">
          <a:xfrm>
            <a:off x="395288" y="4545013"/>
            <a:ext cx="252412" cy="252412"/>
          </a:xfrm>
          <a:prstGeom prst="rect">
            <a:avLst/>
          </a:prstGeom>
          <a:noFill/>
          <a:ln w="9525">
            <a:solidFill>
              <a:srgbClr val="FFFF00"/>
            </a:solidFill>
            <a:miter lim="800000"/>
            <a:headEnd/>
            <a:tailEnd/>
          </a:ln>
        </p:spPr>
      </p:pic>
      <p:pic>
        <p:nvPicPr>
          <p:cNvPr id="111683" name="Image 55" descr="region mp.jpg"/>
          <p:cNvPicPr>
            <a:picLocks noChangeAspect="1"/>
          </p:cNvPicPr>
          <p:nvPr/>
        </p:nvPicPr>
        <p:blipFill>
          <a:blip r:embed="rId10"/>
          <a:srcRect/>
          <a:stretch>
            <a:fillRect/>
          </a:stretch>
        </p:blipFill>
        <p:spPr bwMode="auto">
          <a:xfrm>
            <a:off x="1835150" y="4545013"/>
            <a:ext cx="252413" cy="252412"/>
          </a:xfrm>
          <a:prstGeom prst="rect">
            <a:avLst/>
          </a:prstGeom>
          <a:noFill/>
          <a:ln w="9525">
            <a:solidFill>
              <a:srgbClr val="FFFF00"/>
            </a:solidFill>
            <a:miter lim="800000"/>
            <a:headEnd/>
            <a:tailEnd/>
          </a:ln>
        </p:spPr>
      </p:pic>
      <p:pic>
        <p:nvPicPr>
          <p:cNvPr id="111684" name="Image 56" descr="region mp.jpg"/>
          <p:cNvPicPr>
            <a:picLocks noChangeAspect="1"/>
          </p:cNvPicPr>
          <p:nvPr/>
        </p:nvPicPr>
        <p:blipFill>
          <a:blip r:embed="rId10"/>
          <a:srcRect/>
          <a:stretch>
            <a:fillRect/>
          </a:stretch>
        </p:blipFill>
        <p:spPr bwMode="auto">
          <a:xfrm>
            <a:off x="3348038" y="4545013"/>
            <a:ext cx="252412" cy="252412"/>
          </a:xfrm>
          <a:prstGeom prst="rect">
            <a:avLst/>
          </a:prstGeom>
          <a:noFill/>
          <a:ln w="9525">
            <a:solidFill>
              <a:srgbClr val="FFFF00"/>
            </a:solidFill>
            <a:miter lim="800000"/>
            <a:headEnd/>
            <a:tailEnd/>
          </a:ln>
        </p:spPr>
      </p:pic>
      <p:pic>
        <p:nvPicPr>
          <p:cNvPr id="111685" name="Image 57" descr="region mp.jpg"/>
          <p:cNvPicPr>
            <a:picLocks noChangeAspect="1"/>
          </p:cNvPicPr>
          <p:nvPr/>
        </p:nvPicPr>
        <p:blipFill>
          <a:blip r:embed="rId10"/>
          <a:srcRect/>
          <a:stretch>
            <a:fillRect/>
          </a:stretch>
        </p:blipFill>
        <p:spPr bwMode="auto">
          <a:xfrm>
            <a:off x="4805363" y="4545013"/>
            <a:ext cx="252412" cy="252412"/>
          </a:xfrm>
          <a:prstGeom prst="rect">
            <a:avLst/>
          </a:prstGeom>
          <a:noFill/>
          <a:ln w="9525">
            <a:solidFill>
              <a:srgbClr val="FFFF00"/>
            </a:solidFill>
            <a:miter lim="800000"/>
            <a:headEnd/>
            <a:tailEnd/>
          </a:ln>
        </p:spPr>
      </p:pic>
      <p:pic>
        <p:nvPicPr>
          <p:cNvPr id="111686" name="Image 58" descr="region mp.jpg"/>
          <p:cNvPicPr>
            <a:picLocks noChangeAspect="1"/>
          </p:cNvPicPr>
          <p:nvPr/>
        </p:nvPicPr>
        <p:blipFill>
          <a:blip r:embed="rId10"/>
          <a:srcRect/>
          <a:stretch>
            <a:fillRect/>
          </a:stretch>
        </p:blipFill>
        <p:spPr bwMode="auto">
          <a:xfrm>
            <a:off x="7118350" y="4545013"/>
            <a:ext cx="250825" cy="252412"/>
          </a:xfrm>
          <a:prstGeom prst="rect">
            <a:avLst/>
          </a:prstGeom>
          <a:noFill/>
          <a:ln w="9525">
            <a:solidFill>
              <a:srgbClr val="FFFF00"/>
            </a:solidFill>
            <a:miter lim="800000"/>
            <a:headEnd/>
            <a:tailEnd/>
          </a:ln>
        </p:spPr>
      </p:pic>
      <p:pic>
        <p:nvPicPr>
          <p:cNvPr id="111687" name="Image 60" descr="region mp.jpg"/>
          <p:cNvPicPr>
            <a:picLocks noChangeAspect="1"/>
          </p:cNvPicPr>
          <p:nvPr/>
        </p:nvPicPr>
        <p:blipFill>
          <a:blip r:embed="rId10"/>
          <a:srcRect/>
          <a:stretch>
            <a:fillRect/>
          </a:stretch>
        </p:blipFill>
        <p:spPr bwMode="auto">
          <a:xfrm>
            <a:off x="8604250" y="4545013"/>
            <a:ext cx="252413" cy="252412"/>
          </a:xfrm>
          <a:prstGeom prst="rect">
            <a:avLst/>
          </a:prstGeom>
          <a:noFill/>
          <a:ln w="9525">
            <a:solidFill>
              <a:srgbClr val="FFFF00"/>
            </a:solidFill>
            <a:miter lim="800000"/>
            <a:headEnd/>
            <a:tailEnd/>
          </a:ln>
        </p:spPr>
      </p:pic>
      <p:pic>
        <p:nvPicPr>
          <p:cNvPr id="111688" name="Image 61" descr="logo-region-aquitaine.png"/>
          <p:cNvPicPr>
            <a:picLocks noChangeAspect="1"/>
          </p:cNvPicPr>
          <p:nvPr/>
        </p:nvPicPr>
        <p:blipFill>
          <a:blip r:embed="rId12"/>
          <a:srcRect/>
          <a:stretch>
            <a:fillRect/>
          </a:stretch>
        </p:blipFill>
        <p:spPr bwMode="auto">
          <a:xfrm>
            <a:off x="5353050" y="2205038"/>
            <a:ext cx="238125" cy="215900"/>
          </a:xfrm>
          <a:prstGeom prst="rect">
            <a:avLst/>
          </a:prstGeom>
          <a:noFill/>
          <a:ln w="9525">
            <a:solidFill>
              <a:schemeClr val="tx1"/>
            </a:solidFill>
            <a:miter lim="800000"/>
            <a:headEnd/>
            <a:tailEnd/>
          </a:ln>
        </p:spPr>
      </p:pic>
      <p:pic>
        <p:nvPicPr>
          <p:cNvPr id="111689" name="Image 62" descr="logo-region-aquitaine.png"/>
          <p:cNvPicPr>
            <a:picLocks noChangeAspect="1"/>
          </p:cNvPicPr>
          <p:nvPr/>
        </p:nvPicPr>
        <p:blipFill>
          <a:blip r:embed="rId12"/>
          <a:srcRect/>
          <a:stretch>
            <a:fillRect/>
          </a:stretch>
        </p:blipFill>
        <p:spPr bwMode="auto">
          <a:xfrm>
            <a:off x="4065588" y="2205038"/>
            <a:ext cx="239712" cy="215900"/>
          </a:xfrm>
          <a:prstGeom prst="rect">
            <a:avLst/>
          </a:prstGeom>
          <a:noFill/>
          <a:ln w="9525">
            <a:solidFill>
              <a:schemeClr val="tx1"/>
            </a:solidFill>
            <a:miter lim="800000"/>
            <a:headEnd/>
            <a:tailEnd/>
          </a:ln>
        </p:spPr>
      </p:pic>
      <p:pic>
        <p:nvPicPr>
          <p:cNvPr id="111690" name="Image 64" descr="logo-region-aquitaine.png"/>
          <p:cNvPicPr>
            <a:picLocks noChangeAspect="1"/>
          </p:cNvPicPr>
          <p:nvPr/>
        </p:nvPicPr>
        <p:blipFill>
          <a:blip r:embed="rId12"/>
          <a:srcRect/>
          <a:stretch>
            <a:fillRect/>
          </a:stretch>
        </p:blipFill>
        <p:spPr bwMode="auto">
          <a:xfrm>
            <a:off x="7380288" y="2205038"/>
            <a:ext cx="239712" cy="215900"/>
          </a:xfrm>
          <a:prstGeom prst="rect">
            <a:avLst/>
          </a:prstGeom>
          <a:noFill/>
          <a:ln w="9525">
            <a:solidFill>
              <a:schemeClr val="tx1"/>
            </a:solidFill>
            <a:miter lim="800000"/>
            <a:headEnd/>
            <a:tailEnd/>
          </a:ln>
        </p:spPr>
      </p:pic>
      <p:pic>
        <p:nvPicPr>
          <p:cNvPr id="111691" name="Image 65" descr="logo-region-aquitaine.png"/>
          <p:cNvPicPr>
            <a:picLocks noChangeAspect="1"/>
          </p:cNvPicPr>
          <p:nvPr/>
        </p:nvPicPr>
        <p:blipFill>
          <a:blip r:embed="rId12"/>
          <a:srcRect/>
          <a:stretch>
            <a:fillRect/>
          </a:stretch>
        </p:blipFill>
        <p:spPr bwMode="auto">
          <a:xfrm>
            <a:off x="6732588" y="4581525"/>
            <a:ext cx="239712" cy="215900"/>
          </a:xfrm>
          <a:prstGeom prst="rect">
            <a:avLst/>
          </a:prstGeom>
          <a:noFill/>
          <a:ln w="9525">
            <a:solidFill>
              <a:schemeClr val="tx1"/>
            </a:solidFill>
            <a:miter lim="800000"/>
            <a:headEnd/>
            <a:tailEnd/>
          </a:ln>
        </p:spPr>
      </p:pic>
      <p:pic>
        <p:nvPicPr>
          <p:cNvPr id="111692" name="Image 66" descr="logo-region-aquitaine.png"/>
          <p:cNvPicPr>
            <a:picLocks noChangeAspect="1"/>
          </p:cNvPicPr>
          <p:nvPr/>
        </p:nvPicPr>
        <p:blipFill>
          <a:blip r:embed="rId12"/>
          <a:srcRect/>
          <a:stretch>
            <a:fillRect/>
          </a:stretch>
        </p:blipFill>
        <p:spPr bwMode="auto">
          <a:xfrm>
            <a:off x="3756025" y="4581525"/>
            <a:ext cx="239713" cy="215900"/>
          </a:xfrm>
          <a:prstGeom prst="rect">
            <a:avLst/>
          </a:prstGeom>
          <a:noFill/>
          <a:ln w="9525">
            <a:solidFill>
              <a:schemeClr val="tx1"/>
            </a:solidFill>
            <a:miter lim="800000"/>
            <a:headEnd/>
            <a:tailEnd/>
          </a:ln>
        </p:spPr>
      </p:pic>
      <p:pic>
        <p:nvPicPr>
          <p:cNvPr id="111693" name="Image 67" descr="logo-region-aquitaine.png"/>
          <p:cNvPicPr>
            <a:picLocks noChangeAspect="1"/>
          </p:cNvPicPr>
          <p:nvPr/>
        </p:nvPicPr>
        <p:blipFill>
          <a:blip r:embed="rId12"/>
          <a:srcRect/>
          <a:stretch>
            <a:fillRect/>
          </a:stretch>
        </p:blipFill>
        <p:spPr bwMode="auto">
          <a:xfrm>
            <a:off x="2268538" y="4581525"/>
            <a:ext cx="238125" cy="215900"/>
          </a:xfrm>
          <a:prstGeom prst="rect">
            <a:avLst/>
          </a:prstGeom>
          <a:noFill/>
          <a:ln w="9525">
            <a:solidFill>
              <a:schemeClr val="tx1"/>
            </a:solidFill>
            <a:miter lim="800000"/>
            <a:headEnd/>
            <a:tailEnd/>
          </a:ln>
        </p:spPr>
      </p:pic>
      <p:pic>
        <p:nvPicPr>
          <p:cNvPr id="111694" name="Image 68" descr="region auvergne.jpg"/>
          <p:cNvPicPr>
            <a:picLocks noChangeAspect="1"/>
          </p:cNvPicPr>
          <p:nvPr/>
        </p:nvPicPr>
        <p:blipFill>
          <a:blip r:embed="rId11"/>
          <a:srcRect/>
          <a:stretch>
            <a:fillRect/>
          </a:stretch>
        </p:blipFill>
        <p:spPr bwMode="auto">
          <a:xfrm>
            <a:off x="1511300" y="2252663"/>
            <a:ext cx="323850" cy="168275"/>
          </a:xfrm>
          <a:prstGeom prst="rect">
            <a:avLst/>
          </a:prstGeom>
          <a:noFill/>
          <a:ln w="9525">
            <a:noFill/>
            <a:miter lim="800000"/>
            <a:headEnd/>
            <a:tailEnd/>
          </a:ln>
        </p:spPr>
      </p:pic>
      <p:pic>
        <p:nvPicPr>
          <p:cNvPr id="111695" name="Image 69" descr="region auvergne.jpg"/>
          <p:cNvPicPr>
            <a:picLocks noChangeAspect="1"/>
          </p:cNvPicPr>
          <p:nvPr/>
        </p:nvPicPr>
        <p:blipFill>
          <a:blip r:embed="rId11"/>
          <a:srcRect/>
          <a:stretch>
            <a:fillRect/>
          </a:stretch>
        </p:blipFill>
        <p:spPr bwMode="auto">
          <a:xfrm>
            <a:off x="2808288" y="2252663"/>
            <a:ext cx="323850" cy="168275"/>
          </a:xfrm>
          <a:prstGeom prst="rect">
            <a:avLst/>
          </a:prstGeom>
          <a:noFill/>
          <a:ln w="9525">
            <a:noFill/>
            <a:miter lim="800000"/>
            <a:headEnd/>
            <a:tailEnd/>
          </a:ln>
        </p:spPr>
      </p:pic>
      <p:pic>
        <p:nvPicPr>
          <p:cNvPr id="111696" name="Image 70" descr="region auvergne.jpg"/>
          <p:cNvPicPr>
            <a:picLocks noChangeAspect="1"/>
          </p:cNvPicPr>
          <p:nvPr/>
        </p:nvPicPr>
        <p:blipFill>
          <a:blip r:embed="rId11"/>
          <a:srcRect/>
          <a:stretch>
            <a:fillRect/>
          </a:stretch>
        </p:blipFill>
        <p:spPr bwMode="auto">
          <a:xfrm>
            <a:off x="6985000" y="2252663"/>
            <a:ext cx="323850" cy="168275"/>
          </a:xfrm>
          <a:prstGeom prst="rect">
            <a:avLst/>
          </a:prstGeom>
          <a:noFill/>
          <a:ln w="9525">
            <a:noFill/>
            <a:miter lim="800000"/>
            <a:headEnd/>
            <a:tailEnd/>
          </a:ln>
        </p:spPr>
      </p:pic>
      <p:pic>
        <p:nvPicPr>
          <p:cNvPr id="111697" name="Image 72" descr="region auvergne.jpg"/>
          <p:cNvPicPr>
            <a:picLocks noChangeAspect="1"/>
          </p:cNvPicPr>
          <p:nvPr/>
        </p:nvPicPr>
        <p:blipFill>
          <a:blip r:embed="rId11"/>
          <a:srcRect/>
          <a:stretch>
            <a:fillRect/>
          </a:stretch>
        </p:blipFill>
        <p:spPr bwMode="auto">
          <a:xfrm>
            <a:off x="7740650" y="4629150"/>
            <a:ext cx="323850" cy="168275"/>
          </a:xfrm>
          <a:prstGeom prst="rect">
            <a:avLst/>
          </a:prstGeom>
          <a:noFill/>
          <a:ln w="9525">
            <a:noFill/>
            <a:miter lim="800000"/>
            <a:headEnd/>
            <a:tailEnd/>
          </a:ln>
        </p:spPr>
      </p:pic>
      <p:pic>
        <p:nvPicPr>
          <p:cNvPr id="111698" name="Image 73" descr="region auvergne.jpg"/>
          <p:cNvPicPr>
            <a:picLocks noChangeAspect="1"/>
          </p:cNvPicPr>
          <p:nvPr/>
        </p:nvPicPr>
        <p:blipFill>
          <a:blip r:embed="rId11"/>
          <a:srcRect/>
          <a:stretch>
            <a:fillRect/>
          </a:stretch>
        </p:blipFill>
        <p:spPr bwMode="auto">
          <a:xfrm>
            <a:off x="6227763" y="4629150"/>
            <a:ext cx="323850" cy="168275"/>
          </a:xfrm>
          <a:prstGeom prst="rect">
            <a:avLst/>
          </a:prstGeom>
          <a:noFill/>
          <a:ln w="9525">
            <a:noFill/>
            <a:miter lim="800000"/>
            <a:headEnd/>
            <a:tailEnd/>
          </a:ln>
        </p:spPr>
      </p:pic>
      <p:pic>
        <p:nvPicPr>
          <p:cNvPr id="111699" name="Image 74" descr="region auvergne.jpg"/>
          <p:cNvPicPr>
            <a:picLocks noChangeAspect="1"/>
          </p:cNvPicPr>
          <p:nvPr/>
        </p:nvPicPr>
        <p:blipFill>
          <a:blip r:embed="rId11"/>
          <a:srcRect/>
          <a:stretch>
            <a:fillRect/>
          </a:stretch>
        </p:blipFill>
        <p:spPr bwMode="auto">
          <a:xfrm>
            <a:off x="5168900" y="4629150"/>
            <a:ext cx="323850" cy="168275"/>
          </a:xfrm>
          <a:prstGeom prst="rect">
            <a:avLst/>
          </a:prstGeom>
          <a:noFill/>
          <a:ln w="9525">
            <a:noFill/>
            <a:miter lim="800000"/>
            <a:headEnd/>
            <a:tailEnd/>
          </a:ln>
        </p:spPr>
      </p:pic>
      <p:pic>
        <p:nvPicPr>
          <p:cNvPr id="111700" name="Image 75" descr="region auvergne.jpg"/>
          <p:cNvPicPr>
            <a:picLocks noChangeAspect="1"/>
          </p:cNvPicPr>
          <p:nvPr/>
        </p:nvPicPr>
        <p:blipFill>
          <a:blip r:embed="rId11"/>
          <a:srcRect/>
          <a:stretch>
            <a:fillRect/>
          </a:stretch>
        </p:blipFill>
        <p:spPr bwMode="auto">
          <a:xfrm>
            <a:off x="755650" y="4629150"/>
            <a:ext cx="323850" cy="168275"/>
          </a:xfrm>
          <a:prstGeom prst="rect">
            <a:avLst/>
          </a:prstGeom>
          <a:noFill/>
          <a:ln w="9525">
            <a:noFill/>
            <a:miter lim="800000"/>
            <a:headEnd/>
            <a:tailEnd/>
          </a:ln>
        </p:spPr>
      </p:pic>
      <p:pic>
        <p:nvPicPr>
          <p:cNvPr id="111701" name="Image 76" descr="region poitou charentes.jpg"/>
          <p:cNvPicPr>
            <a:picLocks noChangeAspect="1"/>
          </p:cNvPicPr>
          <p:nvPr/>
        </p:nvPicPr>
        <p:blipFill>
          <a:blip r:embed="rId13"/>
          <a:srcRect/>
          <a:stretch>
            <a:fillRect/>
          </a:stretch>
        </p:blipFill>
        <p:spPr bwMode="auto">
          <a:xfrm>
            <a:off x="1158875" y="4518025"/>
            <a:ext cx="244475" cy="279400"/>
          </a:xfrm>
          <a:prstGeom prst="rect">
            <a:avLst/>
          </a:prstGeom>
          <a:noFill/>
          <a:ln w="9525">
            <a:solidFill>
              <a:schemeClr val="tx1"/>
            </a:solidFill>
            <a:miter lim="800000"/>
            <a:headEnd/>
            <a:tailEnd/>
          </a:ln>
        </p:spPr>
      </p:pic>
      <p:pic>
        <p:nvPicPr>
          <p:cNvPr id="111702" name="Image 77" descr="region poitou charentes.jpg"/>
          <p:cNvPicPr>
            <a:picLocks noChangeAspect="1"/>
          </p:cNvPicPr>
          <p:nvPr/>
        </p:nvPicPr>
        <p:blipFill>
          <a:blip r:embed="rId13"/>
          <a:srcRect/>
          <a:stretch>
            <a:fillRect/>
          </a:stretch>
        </p:blipFill>
        <p:spPr bwMode="auto">
          <a:xfrm>
            <a:off x="2670175" y="4518025"/>
            <a:ext cx="246063" cy="279400"/>
          </a:xfrm>
          <a:prstGeom prst="rect">
            <a:avLst/>
          </a:prstGeom>
          <a:noFill/>
          <a:ln w="9525">
            <a:solidFill>
              <a:schemeClr val="tx1"/>
            </a:solidFill>
            <a:miter lim="800000"/>
            <a:headEnd/>
            <a:tailEnd/>
          </a:ln>
        </p:spPr>
      </p:pic>
      <p:pic>
        <p:nvPicPr>
          <p:cNvPr id="111703" name="Image 78" descr="region poitou charentes.jpg"/>
          <p:cNvPicPr>
            <a:picLocks noChangeAspect="1"/>
          </p:cNvPicPr>
          <p:nvPr/>
        </p:nvPicPr>
        <p:blipFill>
          <a:blip r:embed="rId13"/>
          <a:srcRect/>
          <a:stretch>
            <a:fillRect/>
          </a:stretch>
        </p:blipFill>
        <p:spPr bwMode="auto">
          <a:xfrm>
            <a:off x="4183063" y="4518025"/>
            <a:ext cx="244475" cy="279400"/>
          </a:xfrm>
          <a:prstGeom prst="rect">
            <a:avLst/>
          </a:prstGeom>
          <a:noFill/>
          <a:ln w="9525">
            <a:solidFill>
              <a:schemeClr val="tx1"/>
            </a:solidFill>
            <a:miter lim="800000"/>
            <a:headEnd/>
            <a:tailEnd/>
          </a:ln>
        </p:spPr>
      </p:pic>
      <p:pic>
        <p:nvPicPr>
          <p:cNvPr id="111704" name="Image 79" descr="region poitou charentes.jpg"/>
          <p:cNvPicPr>
            <a:picLocks noChangeAspect="1"/>
          </p:cNvPicPr>
          <p:nvPr/>
        </p:nvPicPr>
        <p:blipFill>
          <a:blip r:embed="rId13"/>
          <a:srcRect/>
          <a:stretch>
            <a:fillRect/>
          </a:stretch>
        </p:blipFill>
        <p:spPr bwMode="auto">
          <a:xfrm>
            <a:off x="5651500" y="4518025"/>
            <a:ext cx="246063" cy="279400"/>
          </a:xfrm>
          <a:prstGeom prst="rect">
            <a:avLst/>
          </a:prstGeom>
          <a:noFill/>
          <a:ln w="9525">
            <a:solidFill>
              <a:schemeClr val="tx1"/>
            </a:solidFill>
            <a:miter lim="800000"/>
            <a:headEnd/>
            <a:tailEnd/>
          </a:ln>
        </p:spPr>
      </p:pic>
      <p:pic>
        <p:nvPicPr>
          <p:cNvPr id="111705" name="Image 80" descr="region poitou charentes.jpg"/>
          <p:cNvPicPr>
            <a:picLocks noChangeAspect="1"/>
          </p:cNvPicPr>
          <p:nvPr/>
        </p:nvPicPr>
        <p:blipFill>
          <a:blip r:embed="rId13"/>
          <a:srcRect/>
          <a:stretch>
            <a:fillRect/>
          </a:stretch>
        </p:blipFill>
        <p:spPr bwMode="auto">
          <a:xfrm>
            <a:off x="4805363" y="2143125"/>
            <a:ext cx="246062" cy="277813"/>
          </a:xfrm>
          <a:prstGeom prst="rect">
            <a:avLst/>
          </a:prstGeom>
          <a:noFill/>
          <a:ln w="9525">
            <a:solidFill>
              <a:schemeClr val="tx1"/>
            </a:solidFill>
            <a:miter lim="800000"/>
            <a:headEnd/>
            <a:tailEnd/>
          </a:ln>
        </p:spPr>
      </p:pic>
      <p:pic>
        <p:nvPicPr>
          <p:cNvPr id="83" name="Image 82" descr="region Limousin.jpg"/>
          <p:cNvPicPr>
            <a:picLocks noChangeAspect="1"/>
          </p:cNvPicPr>
          <p:nvPr/>
        </p:nvPicPr>
        <p:blipFill>
          <a:blip r:embed="rId14"/>
          <a:stretch>
            <a:fillRect/>
          </a:stretch>
        </p:blipFill>
        <p:spPr>
          <a:xfrm>
            <a:off x="8185150" y="4432300"/>
            <a:ext cx="274638" cy="365125"/>
          </a:xfrm>
          <a:prstGeom prst="rect">
            <a:avLst/>
          </a:prstGeom>
          <a:ln>
            <a:solidFill>
              <a:schemeClr val="tx1">
                <a:lumMod val="50000"/>
              </a:schemeClr>
            </a:solidFill>
          </a:ln>
        </p:spPr>
      </p:pic>
      <p:pic>
        <p:nvPicPr>
          <p:cNvPr id="84" name="Image 83" descr="region Limousin.jpg"/>
          <p:cNvPicPr>
            <a:picLocks noChangeAspect="1"/>
          </p:cNvPicPr>
          <p:nvPr/>
        </p:nvPicPr>
        <p:blipFill>
          <a:blip r:embed="rId14"/>
          <a:stretch>
            <a:fillRect/>
          </a:stretch>
        </p:blipFill>
        <p:spPr>
          <a:xfrm>
            <a:off x="1020763" y="2055813"/>
            <a:ext cx="274637" cy="365125"/>
          </a:xfrm>
          <a:prstGeom prst="rect">
            <a:avLst/>
          </a:prstGeom>
          <a:ln>
            <a:solidFill>
              <a:schemeClr val="tx1">
                <a:lumMod val="50000"/>
              </a:schemeClr>
            </a:solidFill>
          </a:ln>
        </p:spPr>
      </p:pic>
      <p:graphicFrame>
        <p:nvGraphicFramePr>
          <p:cNvPr id="82" name="Tableau 81"/>
          <p:cNvGraphicFramePr>
            <a:graphicFrameLocks noGrp="1"/>
          </p:cNvGraphicFramePr>
          <p:nvPr/>
        </p:nvGraphicFramePr>
        <p:xfrm>
          <a:off x="34925" y="3068638"/>
          <a:ext cx="8918575" cy="244475"/>
        </p:xfrm>
        <a:graphic>
          <a:graphicData uri="http://schemas.openxmlformats.org/drawingml/2006/table">
            <a:tbl>
              <a:tblPr firstRow="1" bandRow="1">
                <a:tableStyleId>{5C22544A-7EE6-4342-B048-85BDC9FD1C3A}</a:tableStyleId>
              </a:tblPr>
              <a:tblGrid>
                <a:gridCol w="756000"/>
                <a:gridCol w="1044000"/>
                <a:gridCol w="1296000"/>
                <a:gridCol w="1248555"/>
                <a:gridCol w="1248555"/>
                <a:gridCol w="1296000"/>
                <a:gridCol w="1222543"/>
                <a:gridCol w="806359"/>
              </a:tblGrid>
              <a:tr h="216024">
                <a:tc>
                  <a:txBody>
                    <a:bodyPr/>
                    <a:lstStyle/>
                    <a:p>
                      <a:r>
                        <a:rPr lang="fr-FR" sz="1000" dirty="0" smtClean="0">
                          <a:solidFill>
                            <a:schemeClr val="tx1">
                              <a:lumMod val="50000"/>
                            </a:schemeClr>
                          </a:solidFill>
                        </a:rPr>
                        <a:t>Limousin : </a:t>
                      </a:r>
                      <a:endParaRPr lang="fr-FR" sz="1000" dirty="0">
                        <a:solidFill>
                          <a:schemeClr val="tx1">
                            <a:lumMod val="50000"/>
                          </a:schemeClr>
                        </a:solidFill>
                      </a:endParaRPr>
                    </a:p>
                  </a:txBody>
                  <a:tcPr marL="36000" marR="36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fontAlgn="ctr" latinLnBrk="0" hangingPunct="1"/>
                      <a:r>
                        <a:rPr lang="fr-FR" sz="1000" b="1" kern="1200" dirty="0">
                          <a:solidFill>
                            <a:schemeClr val="tx1">
                              <a:lumMod val="50000"/>
                            </a:schemeClr>
                          </a:solidFill>
                          <a:latin typeface="+mn-lt"/>
                          <a:ea typeface="+mn-ea"/>
                          <a:cs typeface="+mn-cs"/>
                        </a:rPr>
                        <a:t>7,6</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fontAlgn="ctr" latinLnBrk="0" hangingPunct="1"/>
                      <a:r>
                        <a:rPr lang="fr-FR" sz="1000" b="1" kern="1200" dirty="0">
                          <a:solidFill>
                            <a:schemeClr val="tx1">
                              <a:lumMod val="50000"/>
                            </a:schemeClr>
                          </a:solidFill>
                          <a:latin typeface="+mn-lt"/>
                          <a:ea typeface="+mn-ea"/>
                          <a:cs typeface="+mn-cs"/>
                        </a:rPr>
                        <a:t>7,3</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fontAlgn="ctr" latinLnBrk="0" hangingPunct="1"/>
                      <a:r>
                        <a:rPr lang="fr-FR" sz="1000" b="1" kern="1200" dirty="0">
                          <a:solidFill>
                            <a:schemeClr val="tx1">
                              <a:lumMod val="50000"/>
                            </a:schemeClr>
                          </a:solidFill>
                          <a:latin typeface="+mn-lt"/>
                          <a:ea typeface="+mn-ea"/>
                          <a:cs typeface="+mn-cs"/>
                        </a:rPr>
                        <a:t>7,3</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fontAlgn="ctr" latinLnBrk="0" hangingPunct="1"/>
                      <a:r>
                        <a:rPr lang="fr-FR" sz="1000" b="1" kern="1200" dirty="0">
                          <a:solidFill>
                            <a:schemeClr val="tx1">
                              <a:lumMod val="50000"/>
                            </a:schemeClr>
                          </a:solidFill>
                          <a:latin typeface="+mn-lt"/>
                          <a:ea typeface="+mn-ea"/>
                          <a:cs typeface="+mn-cs"/>
                        </a:rPr>
                        <a:t>7,3</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fontAlgn="ctr" latinLnBrk="0" hangingPunct="1"/>
                      <a:r>
                        <a:rPr lang="fr-FR" sz="1000" b="1" kern="1200" dirty="0">
                          <a:solidFill>
                            <a:schemeClr val="tx1">
                              <a:lumMod val="50000"/>
                            </a:schemeClr>
                          </a:solidFill>
                          <a:latin typeface="+mn-lt"/>
                          <a:ea typeface="+mn-ea"/>
                          <a:cs typeface="+mn-cs"/>
                        </a:rPr>
                        <a:t>7,1</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fontAlgn="ctr" latinLnBrk="0" hangingPunct="1"/>
                      <a:r>
                        <a:rPr lang="fr-FR" sz="1000" b="1" kern="1200" dirty="0">
                          <a:solidFill>
                            <a:schemeClr val="tx1">
                              <a:lumMod val="50000"/>
                            </a:schemeClr>
                          </a:solidFill>
                          <a:latin typeface="+mn-lt"/>
                          <a:ea typeface="+mn-ea"/>
                          <a:cs typeface="+mn-cs"/>
                        </a:rPr>
                        <a:t>7,2</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fontAlgn="ctr" latinLnBrk="0" hangingPunct="1"/>
                      <a:r>
                        <a:rPr lang="fr-FR" sz="1000" b="1" kern="1200" dirty="0">
                          <a:solidFill>
                            <a:schemeClr val="tx1">
                              <a:lumMod val="50000"/>
                            </a:schemeClr>
                          </a:solidFill>
                          <a:latin typeface="+mn-lt"/>
                          <a:ea typeface="+mn-ea"/>
                          <a:cs typeface="+mn-cs"/>
                        </a:rPr>
                        <a:t>7,4</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r>
            </a:tbl>
          </a:graphicData>
        </a:graphic>
      </p:graphicFrame>
      <p:graphicFrame>
        <p:nvGraphicFramePr>
          <p:cNvPr id="87" name="Tableau 86"/>
          <p:cNvGraphicFramePr>
            <a:graphicFrameLocks noGrp="1"/>
          </p:cNvGraphicFramePr>
          <p:nvPr/>
        </p:nvGraphicFramePr>
        <p:xfrm>
          <a:off x="34925" y="5459413"/>
          <a:ext cx="8955088" cy="242887"/>
        </p:xfrm>
        <a:graphic>
          <a:graphicData uri="http://schemas.openxmlformats.org/drawingml/2006/table">
            <a:tbl>
              <a:tblPr firstRow="1" bandRow="1">
                <a:tableStyleId>{5C22544A-7EE6-4342-B048-85BDC9FD1C3A}</a:tableStyleId>
              </a:tblPr>
              <a:tblGrid>
                <a:gridCol w="756000"/>
                <a:gridCol w="1404000"/>
                <a:gridCol w="1449664"/>
                <a:gridCol w="1449664"/>
                <a:gridCol w="1540268"/>
                <a:gridCol w="1419463"/>
                <a:gridCol w="936242"/>
              </a:tblGrid>
              <a:tr h="216024">
                <a:tc>
                  <a:txBody>
                    <a:bodyPr/>
                    <a:lstStyle/>
                    <a:p>
                      <a:r>
                        <a:rPr lang="fr-FR" sz="1000" dirty="0" smtClean="0">
                          <a:solidFill>
                            <a:schemeClr val="tx1">
                              <a:lumMod val="50000"/>
                            </a:schemeClr>
                          </a:solidFill>
                        </a:rPr>
                        <a:t>Limousin : </a:t>
                      </a:r>
                      <a:endParaRPr lang="fr-FR" sz="1000" dirty="0">
                        <a:solidFill>
                          <a:schemeClr val="tx1">
                            <a:lumMod val="50000"/>
                          </a:schemeClr>
                        </a:solidFill>
                      </a:endParaRPr>
                    </a:p>
                  </a:txBody>
                  <a:tcPr marL="36000" marR="36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fontAlgn="ctr" latinLnBrk="0" hangingPunct="1"/>
                      <a:r>
                        <a:rPr lang="fr-FR" sz="1000" b="1" kern="1200" dirty="0">
                          <a:solidFill>
                            <a:schemeClr val="tx1">
                              <a:lumMod val="50000"/>
                            </a:schemeClr>
                          </a:solidFill>
                          <a:latin typeface="+mn-lt"/>
                          <a:ea typeface="+mn-ea"/>
                          <a:cs typeface="+mn-cs"/>
                        </a:rPr>
                        <a:t>7,0</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fontAlgn="ctr" latinLnBrk="0" hangingPunct="1"/>
                      <a:r>
                        <a:rPr lang="fr-FR" sz="1000" b="1" kern="1200" dirty="0">
                          <a:solidFill>
                            <a:schemeClr val="tx1">
                              <a:lumMod val="50000"/>
                            </a:schemeClr>
                          </a:solidFill>
                          <a:latin typeface="+mn-lt"/>
                          <a:ea typeface="+mn-ea"/>
                          <a:cs typeface="+mn-cs"/>
                        </a:rPr>
                        <a:t>6,8</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fontAlgn="ctr" latinLnBrk="0" hangingPunct="1"/>
                      <a:r>
                        <a:rPr lang="fr-FR" sz="1000" b="1" kern="1200" dirty="0">
                          <a:solidFill>
                            <a:schemeClr val="tx1">
                              <a:lumMod val="50000"/>
                            </a:schemeClr>
                          </a:solidFill>
                          <a:latin typeface="+mn-lt"/>
                          <a:ea typeface="+mn-ea"/>
                          <a:cs typeface="+mn-cs"/>
                        </a:rPr>
                        <a:t>6,8</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fontAlgn="ctr" latinLnBrk="0" hangingPunct="1"/>
                      <a:r>
                        <a:rPr lang="fr-FR" sz="1000" b="1" kern="1200" dirty="0">
                          <a:solidFill>
                            <a:schemeClr val="tx1">
                              <a:lumMod val="50000"/>
                            </a:schemeClr>
                          </a:solidFill>
                          <a:latin typeface="+mn-lt"/>
                          <a:ea typeface="+mn-ea"/>
                          <a:cs typeface="+mn-cs"/>
                        </a:rPr>
                        <a:t>7,8</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fontAlgn="ctr" latinLnBrk="0" hangingPunct="1"/>
                      <a:r>
                        <a:rPr lang="fr-FR" sz="1000" b="1" kern="1200" dirty="0">
                          <a:solidFill>
                            <a:schemeClr val="tx1">
                              <a:lumMod val="50000"/>
                            </a:schemeClr>
                          </a:solidFill>
                          <a:latin typeface="+mn-lt"/>
                          <a:ea typeface="+mn-ea"/>
                          <a:cs typeface="+mn-cs"/>
                        </a:rPr>
                        <a:t>7,6</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fontAlgn="ctr" latinLnBrk="0" hangingPunct="1"/>
                      <a:r>
                        <a:rPr lang="fr-FR" sz="1000" b="1" kern="1200" dirty="0">
                          <a:solidFill>
                            <a:schemeClr val="tx1">
                              <a:lumMod val="50000"/>
                            </a:schemeClr>
                          </a:solidFill>
                          <a:latin typeface="+mn-lt"/>
                          <a:ea typeface="+mn-ea"/>
                          <a:cs typeface="+mn-cs"/>
                        </a:rPr>
                        <a:t>7,4</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r>
            </a:tbl>
          </a:graphicData>
        </a:graphic>
      </p:graphicFrame>
      <p:sp>
        <p:nvSpPr>
          <p:cNvPr id="86" name="Espace réservé du texte 4"/>
          <p:cNvSpPr txBox="1">
            <a:spLocks/>
          </p:cNvSpPr>
          <p:nvPr>
            <p:custDataLst>
              <p:tags r:id="rId2"/>
            </p:custDataLst>
          </p:nvPr>
        </p:nvSpPr>
        <p:spPr>
          <a:xfrm>
            <a:off x="5796136" y="5950441"/>
            <a:ext cx="324036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la région (bien + assez bien)</a:t>
            </a:r>
            <a:endParaRPr lang="fr-FR" sz="1200" i="1" dirty="0">
              <a:solidFill>
                <a:srgbClr val="000000"/>
              </a:solidFill>
              <a:latin typeface="+mn-lt"/>
              <a:ea typeface="ＭＳ Ｐゴシック" pitchFamily="1" charset="-128"/>
              <a:cs typeface="Arial" pitchFamily="34" charset="0"/>
            </a:endParaRPr>
          </a:p>
        </p:txBody>
      </p:sp>
      <p:sp>
        <p:nvSpPr>
          <p:cNvPr id="90" name="Espace réservé du texte 4"/>
          <p:cNvSpPr txBox="1">
            <a:spLocks/>
          </p:cNvSpPr>
          <p:nvPr>
            <p:custDataLst>
              <p:tags r:id="rId3"/>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pic>
        <p:nvPicPr>
          <p:cNvPr id="111731" name="Image 12" descr="logo-region-aquitaine.png"/>
          <p:cNvPicPr>
            <a:picLocks noChangeAspect="1"/>
          </p:cNvPicPr>
          <p:nvPr/>
        </p:nvPicPr>
        <p:blipFill>
          <a:blip r:embed="rId12"/>
          <a:srcRect/>
          <a:stretch>
            <a:fillRect/>
          </a:stretch>
        </p:blipFill>
        <p:spPr bwMode="auto">
          <a:xfrm>
            <a:off x="3563938" y="2205038"/>
            <a:ext cx="239712" cy="215900"/>
          </a:xfrm>
          <a:prstGeom prst="rect">
            <a:avLst/>
          </a:prstGeom>
          <a:noFill/>
          <a:ln w="9525">
            <a:solidFill>
              <a:schemeClr val="tx1"/>
            </a:solidFill>
            <a:miter lim="800000"/>
            <a:headEnd/>
            <a:tailEnd/>
          </a:ln>
        </p:spPr>
      </p:pic>
      <p:pic>
        <p:nvPicPr>
          <p:cNvPr id="91" name="Image 90" descr="region Limousin.jpg"/>
          <p:cNvPicPr>
            <a:picLocks noChangeAspect="1"/>
          </p:cNvPicPr>
          <p:nvPr/>
        </p:nvPicPr>
        <p:blipFill>
          <a:blip r:embed="rId14"/>
          <a:stretch>
            <a:fillRect/>
          </a:stretch>
        </p:blipFill>
        <p:spPr>
          <a:xfrm>
            <a:off x="1920875" y="2055813"/>
            <a:ext cx="274638" cy="365125"/>
          </a:xfrm>
          <a:prstGeom prst="rect">
            <a:avLst/>
          </a:prstGeom>
          <a:ln>
            <a:solidFill>
              <a:schemeClr val="tx1">
                <a:lumMod val="50000"/>
              </a:schemeClr>
            </a:solidFill>
          </a:ln>
        </p:spPr>
      </p:pic>
      <p:pic>
        <p:nvPicPr>
          <p:cNvPr id="26" name="Image 25" descr="region Limousin.jpg"/>
          <p:cNvPicPr>
            <a:picLocks noChangeAspect="1"/>
          </p:cNvPicPr>
          <p:nvPr/>
        </p:nvPicPr>
        <p:blipFill>
          <a:blip r:embed="rId14"/>
          <a:stretch>
            <a:fillRect/>
          </a:stretch>
        </p:blipFill>
        <p:spPr>
          <a:xfrm>
            <a:off x="7885113" y="2055813"/>
            <a:ext cx="274637" cy="365125"/>
          </a:xfrm>
          <a:prstGeom prst="rect">
            <a:avLst/>
          </a:prstGeom>
          <a:ln>
            <a:solidFill>
              <a:schemeClr val="tx1">
                <a:lumMod val="50000"/>
              </a:schemeClr>
            </a:solidFill>
          </a:ln>
        </p:spPr>
      </p:pic>
      <p:pic>
        <p:nvPicPr>
          <p:cNvPr id="111734" name="Image 53" descr="region mp.jpg"/>
          <p:cNvPicPr>
            <a:picLocks noChangeAspect="1"/>
          </p:cNvPicPr>
          <p:nvPr/>
        </p:nvPicPr>
        <p:blipFill>
          <a:blip r:embed="rId10"/>
          <a:srcRect/>
          <a:stretch>
            <a:fillRect/>
          </a:stretch>
        </p:blipFill>
        <p:spPr bwMode="auto">
          <a:xfrm>
            <a:off x="8640763" y="2168525"/>
            <a:ext cx="252412" cy="252413"/>
          </a:xfrm>
          <a:prstGeom prst="rect">
            <a:avLst/>
          </a:prstGeom>
          <a:noFill/>
          <a:ln w="9525">
            <a:solidFill>
              <a:srgbClr val="FFFF00"/>
            </a:solidFill>
            <a:miter lim="800000"/>
            <a:headEnd/>
            <a:tailEnd/>
          </a:ln>
        </p:spPr>
      </p:pic>
      <p:pic>
        <p:nvPicPr>
          <p:cNvPr id="111735" name="Image 71" descr="region auvergne.jpg"/>
          <p:cNvPicPr>
            <a:picLocks noChangeAspect="1"/>
          </p:cNvPicPr>
          <p:nvPr/>
        </p:nvPicPr>
        <p:blipFill>
          <a:blip r:embed="rId11"/>
          <a:srcRect/>
          <a:stretch>
            <a:fillRect/>
          </a:stretch>
        </p:blipFill>
        <p:spPr bwMode="auto">
          <a:xfrm>
            <a:off x="8243888" y="2252663"/>
            <a:ext cx="323850" cy="168275"/>
          </a:xfrm>
          <a:prstGeom prst="rect">
            <a:avLst/>
          </a:prstGeom>
          <a:noFill/>
          <a:ln w="9525">
            <a:noFill/>
            <a:miter lim="800000"/>
            <a:headEnd/>
            <a:tailEnd/>
          </a:ln>
        </p:spPr>
      </p:pic>
      <p:pic>
        <p:nvPicPr>
          <p:cNvPr id="111736" name="Image 91" descr="region poitou charentes.jpg"/>
          <p:cNvPicPr>
            <a:picLocks noChangeAspect="1"/>
          </p:cNvPicPr>
          <p:nvPr/>
        </p:nvPicPr>
        <p:blipFill>
          <a:blip r:embed="rId13"/>
          <a:srcRect/>
          <a:stretch>
            <a:fillRect/>
          </a:stretch>
        </p:blipFill>
        <p:spPr bwMode="auto">
          <a:xfrm>
            <a:off x="5724525" y="2143125"/>
            <a:ext cx="244475" cy="277813"/>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0000" y="180000"/>
            <a:ext cx="8100472" cy="792162"/>
          </a:xfr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effectLst>
            <a:softEdge rad="127000"/>
          </a:effectLst>
        </p:spPr>
        <p:txBody>
          <a:bodyPr rtlCol="0"/>
          <a:lstStyle/>
          <a:p>
            <a:pPr algn="ctr" fontAlgn="auto">
              <a:spcAft>
                <a:spcPts val="0"/>
              </a:spcAft>
              <a:defRPr/>
            </a:pPr>
            <a:r>
              <a:rPr lang="fr-FR" dirty="0" smtClean="0">
                <a:solidFill>
                  <a:schemeClr val="tx2"/>
                </a:solidFill>
              </a:rPr>
              <a:t>Note Méthodologique : Richesse et Spécificité</a:t>
            </a:r>
            <a:endParaRPr lang="fr-FR" dirty="0">
              <a:solidFill>
                <a:schemeClr val="tx2"/>
              </a:solidFill>
            </a:endParaRPr>
          </a:p>
        </p:txBody>
      </p:sp>
      <p:sp>
        <p:nvSpPr>
          <p:cNvPr id="112644" name="Espace réservé du numéro de diapositive 2"/>
          <p:cNvSpPr>
            <a:spLocks noGrp="1"/>
          </p:cNvSpPr>
          <p:nvPr>
            <p:ph type="sldNum" sz="quarter" idx="11"/>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3D810C3E-4C7E-4773-B345-9B2D3BA8FFC2}" type="slidenum">
              <a:rPr lang="fr-FR"/>
              <a:pPr fontAlgn="base">
                <a:spcBef>
                  <a:spcPct val="0"/>
                </a:spcBef>
                <a:spcAft>
                  <a:spcPct val="0"/>
                </a:spcAft>
              </a:pPr>
              <a:t>41</a:t>
            </a:fld>
            <a:endParaRPr lang="fr-FR"/>
          </a:p>
        </p:txBody>
      </p:sp>
      <p:sp>
        <p:nvSpPr>
          <p:cNvPr id="112645" name="ZoneTexte 40"/>
          <p:cNvSpPr txBox="1">
            <a:spLocks noChangeArrowheads="1"/>
          </p:cNvSpPr>
          <p:nvPr/>
        </p:nvSpPr>
        <p:spPr bwMode="auto">
          <a:xfrm>
            <a:off x="0" y="1287463"/>
            <a:ext cx="9144000" cy="3970337"/>
          </a:xfrm>
          <a:prstGeom prst="rect">
            <a:avLst/>
          </a:prstGeom>
          <a:noFill/>
          <a:ln w="9525">
            <a:noFill/>
            <a:miter lim="800000"/>
            <a:headEnd/>
            <a:tailEnd/>
          </a:ln>
        </p:spPr>
        <p:txBody>
          <a:bodyPr>
            <a:spAutoFit/>
          </a:bodyPr>
          <a:lstStyle/>
          <a:p>
            <a:pPr marL="266700" indent="-266700">
              <a:buClr>
                <a:srgbClr val="00B0F0"/>
              </a:buClr>
              <a:buFont typeface="Wingdings" pitchFamily="2" charset="2"/>
              <a:buChar char="Ø"/>
            </a:pPr>
            <a:r>
              <a:rPr lang="fr-FR" sz="1400">
                <a:solidFill>
                  <a:schemeClr val="tx2"/>
                </a:solidFill>
                <a:latin typeface="Calibri" pitchFamily="34" charset="0"/>
              </a:rPr>
              <a:t>Ces deux indicateurs (richesse et spécificité) sont calculés à partir de l’</a:t>
            </a:r>
            <a:r>
              <a:rPr lang="fr-FR" sz="1400" i="1">
                <a:solidFill>
                  <a:schemeClr val="tx2"/>
                </a:solidFill>
                <a:latin typeface="Calibri" pitchFamily="34" charset="0"/>
              </a:rPr>
              <a:t>attribution</a:t>
            </a:r>
            <a:r>
              <a:rPr lang="fr-FR" sz="1400">
                <a:solidFill>
                  <a:schemeClr val="tx2"/>
                </a:solidFill>
                <a:latin typeface="Calibri" pitchFamily="34" charset="0"/>
              </a:rPr>
              <a:t> des items à une région. On dit qu’un item est </a:t>
            </a:r>
            <a:r>
              <a:rPr lang="fr-FR" sz="1400" b="1">
                <a:solidFill>
                  <a:schemeClr val="tx2"/>
                </a:solidFill>
                <a:latin typeface="Calibri" pitchFamily="34" charset="0"/>
              </a:rPr>
              <a:t>attribué</a:t>
            </a:r>
            <a:r>
              <a:rPr lang="fr-FR" sz="1400">
                <a:solidFill>
                  <a:schemeClr val="tx2"/>
                </a:solidFill>
                <a:latin typeface="Calibri" pitchFamily="34" charset="0"/>
              </a:rPr>
              <a:t> à une région par un interviewé lorsque celui-ci donne une note entre 8 et 10/10 à l’item pour la région en question.</a:t>
            </a:r>
          </a:p>
          <a:p>
            <a:pPr marL="266700" indent="-266700">
              <a:buClr>
                <a:srgbClr val="00B0F0"/>
              </a:buClr>
              <a:buFont typeface="Wingdings" pitchFamily="2" charset="2"/>
              <a:buChar char="Ø"/>
            </a:pPr>
            <a:endParaRPr lang="fr-FR" sz="1400">
              <a:solidFill>
                <a:schemeClr val="tx2"/>
              </a:solidFill>
              <a:latin typeface="Calibri" pitchFamily="34" charset="0"/>
            </a:endParaRPr>
          </a:p>
          <a:p>
            <a:pPr marL="266700" indent="-266700">
              <a:buClr>
                <a:srgbClr val="00B0F0"/>
              </a:buClr>
              <a:buFont typeface="Wingdings" pitchFamily="2" charset="2"/>
              <a:buChar char="Ø"/>
            </a:pPr>
            <a:endParaRPr lang="fr-FR" sz="1400">
              <a:solidFill>
                <a:schemeClr val="tx2"/>
              </a:solidFill>
              <a:latin typeface="Calibri" pitchFamily="34" charset="0"/>
            </a:endParaRPr>
          </a:p>
          <a:p>
            <a:pPr marL="266700" indent="-266700">
              <a:buClr>
                <a:srgbClr val="00B0F0"/>
              </a:buClr>
              <a:buFont typeface="Wingdings" pitchFamily="2" charset="2"/>
              <a:buChar char="Ø"/>
            </a:pPr>
            <a:endParaRPr lang="fr-FR" sz="1000">
              <a:solidFill>
                <a:schemeClr val="tx2"/>
              </a:solidFill>
              <a:latin typeface="Calibri" pitchFamily="34" charset="0"/>
            </a:endParaRPr>
          </a:p>
          <a:p>
            <a:pPr marL="266700" indent="-266700">
              <a:buClr>
                <a:srgbClr val="00B0F0"/>
              </a:buClr>
              <a:buFont typeface="Wingdings" pitchFamily="2" charset="2"/>
              <a:buChar char="Ø"/>
            </a:pPr>
            <a:r>
              <a:rPr lang="fr-FR" sz="1400">
                <a:solidFill>
                  <a:schemeClr val="tx2"/>
                </a:solidFill>
                <a:latin typeface="Calibri" pitchFamily="34" charset="0"/>
              </a:rPr>
              <a:t>La </a:t>
            </a:r>
            <a:r>
              <a:rPr lang="fr-FR" sz="1400" b="1">
                <a:solidFill>
                  <a:schemeClr val="tx2"/>
                </a:solidFill>
                <a:latin typeface="Calibri" pitchFamily="34" charset="0"/>
              </a:rPr>
              <a:t>Richesse d’image</a:t>
            </a:r>
            <a:r>
              <a:rPr lang="fr-FR" sz="1400">
                <a:solidFill>
                  <a:schemeClr val="tx2"/>
                </a:solidFill>
                <a:latin typeface="Calibri" pitchFamily="34" charset="0"/>
              </a:rPr>
              <a:t> de chacune des régions correspond au pourcentage moyen des %8-10/10 aux items d’image en Q5Areg et Q5Breg.</a:t>
            </a:r>
          </a:p>
          <a:p>
            <a:pPr marL="266700" indent="-266700">
              <a:buClr>
                <a:srgbClr val="00B0F0"/>
              </a:buClr>
              <a:buFont typeface="Wingdings" pitchFamily="2" charset="2"/>
              <a:buChar char="Ø"/>
            </a:pPr>
            <a:endParaRPr lang="fr-FR" sz="1400">
              <a:solidFill>
                <a:schemeClr val="tx2"/>
              </a:solidFill>
              <a:latin typeface="Calibri" pitchFamily="34" charset="0"/>
            </a:endParaRPr>
          </a:p>
          <a:p>
            <a:pPr marL="266700" indent="-266700">
              <a:buClr>
                <a:srgbClr val="00B0F0"/>
              </a:buClr>
              <a:buFont typeface="Wingdings" pitchFamily="2" charset="2"/>
              <a:buChar char="Ø"/>
            </a:pPr>
            <a:endParaRPr lang="fr-FR" sz="1400">
              <a:solidFill>
                <a:schemeClr val="tx2"/>
              </a:solidFill>
              <a:latin typeface="Calibri" pitchFamily="34" charset="0"/>
            </a:endParaRPr>
          </a:p>
          <a:p>
            <a:pPr marL="266700" indent="-266700">
              <a:buClr>
                <a:srgbClr val="00B0F0"/>
              </a:buClr>
              <a:buFont typeface="Wingdings" pitchFamily="2" charset="2"/>
              <a:buChar char="Ø"/>
            </a:pPr>
            <a:endParaRPr lang="fr-FR" sz="1400">
              <a:solidFill>
                <a:schemeClr val="tx2"/>
              </a:solidFill>
              <a:latin typeface="Calibri" pitchFamily="34" charset="0"/>
            </a:endParaRPr>
          </a:p>
          <a:p>
            <a:pPr marL="266700" indent="-266700">
              <a:buClr>
                <a:srgbClr val="00B0F0"/>
              </a:buClr>
              <a:buFont typeface="Wingdings" pitchFamily="2" charset="2"/>
              <a:buChar char="Ø"/>
            </a:pPr>
            <a:endParaRPr lang="fr-FR" sz="1400">
              <a:solidFill>
                <a:schemeClr val="tx2"/>
              </a:solidFill>
              <a:latin typeface="Calibri" pitchFamily="34" charset="0"/>
            </a:endParaRPr>
          </a:p>
          <a:p>
            <a:pPr marL="266700" indent="-266700">
              <a:buClr>
                <a:srgbClr val="00B0F0"/>
              </a:buClr>
              <a:buFont typeface="Wingdings" pitchFamily="2" charset="2"/>
              <a:buChar char="Ø"/>
            </a:pPr>
            <a:endParaRPr lang="fr-FR" sz="1400">
              <a:solidFill>
                <a:schemeClr val="tx2"/>
              </a:solidFill>
              <a:latin typeface="Calibri" pitchFamily="34" charset="0"/>
            </a:endParaRPr>
          </a:p>
          <a:p>
            <a:pPr marL="266700" indent="-266700">
              <a:buClr>
                <a:srgbClr val="00B0F0"/>
              </a:buClr>
              <a:buFont typeface="Wingdings" pitchFamily="2" charset="2"/>
              <a:buChar char="Ø"/>
            </a:pPr>
            <a:endParaRPr lang="fr-FR" sz="1400">
              <a:solidFill>
                <a:schemeClr val="tx2"/>
              </a:solidFill>
              <a:latin typeface="Calibri" pitchFamily="34" charset="0"/>
            </a:endParaRPr>
          </a:p>
          <a:p>
            <a:pPr marL="266700" indent="-266700">
              <a:buClr>
                <a:srgbClr val="00B0F0"/>
              </a:buClr>
              <a:buFont typeface="Wingdings" pitchFamily="2" charset="2"/>
              <a:buChar char="Ø"/>
            </a:pPr>
            <a:endParaRPr lang="fr-FR" sz="1400">
              <a:solidFill>
                <a:schemeClr val="tx2"/>
              </a:solidFill>
              <a:latin typeface="Calibri" pitchFamily="34" charset="0"/>
            </a:endParaRPr>
          </a:p>
          <a:p>
            <a:pPr marL="266700" indent="-266700">
              <a:buClr>
                <a:srgbClr val="00B0F0"/>
              </a:buClr>
              <a:buFont typeface="Wingdings" pitchFamily="2" charset="2"/>
              <a:buChar char="Ø"/>
            </a:pPr>
            <a:endParaRPr lang="fr-FR" sz="1400">
              <a:solidFill>
                <a:schemeClr val="tx2"/>
              </a:solidFill>
              <a:latin typeface="Calibri" pitchFamily="34" charset="0"/>
            </a:endParaRPr>
          </a:p>
          <a:p>
            <a:pPr marL="266700" indent="-266700">
              <a:buClr>
                <a:srgbClr val="00B0F0"/>
              </a:buClr>
              <a:buFont typeface="Wingdings" pitchFamily="2" charset="2"/>
              <a:buChar char="Ø"/>
            </a:pPr>
            <a:r>
              <a:rPr lang="fr-FR" sz="1400">
                <a:solidFill>
                  <a:schemeClr val="tx2"/>
                </a:solidFill>
                <a:latin typeface="Calibri" pitchFamily="34" charset="0"/>
              </a:rPr>
              <a:t>La </a:t>
            </a:r>
            <a:r>
              <a:rPr lang="fr-FR" sz="1400" b="1">
                <a:solidFill>
                  <a:schemeClr val="tx2"/>
                </a:solidFill>
                <a:latin typeface="Calibri" pitchFamily="34" charset="0"/>
              </a:rPr>
              <a:t>Spécificité d’image </a:t>
            </a:r>
            <a:r>
              <a:rPr lang="fr-FR" sz="1400">
                <a:solidFill>
                  <a:schemeClr val="tx2"/>
                </a:solidFill>
                <a:latin typeface="Calibri" pitchFamily="34" charset="0"/>
              </a:rPr>
              <a:t>est un indice compris entre -100 et +100. Il se calcule pour chaque item d’image (Q5Areg et Q5Breg) positionnant chaque région par rapport à la « concurrence ». </a:t>
            </a:r>
          </a:p>
        </p:txBody>
      </p:sp>
      <p:grpSp>
        <p:nvGrpSpPr>
          <p:cNvPr id="112646" name="Groupe 44"/>
          <p:cNvGrpSpPr>
            <a:grpSpLocks/>
          </p:cNvGrpSpPr>
          <p:nvPr/>
        </p:nvGrpSpPr>
        <p:grpSpPr bwMode="auto">
          <a:xfrm>
            <a:off x="1116013" y="5300663"/>
            <a:ext cx="6911975" cy="360362"/>
            <a:chOff x="827584" y="3573016"/>
            <a:chExt cx="6912768" cy="360040"/>
          </a:xfrm>
        </p:grpSpPr>
        <p:sp>
          <p:nvSpPr>
            <p:cNvPr id="42" name="Flèche droite 41"/>
            <p:cNvSpPr/>
            <p:nvPr/>
          </p:nvSpPr>
          <p:spPr>
            <a:xfrm>
              <a:off x="4283967" y="3573016"/>
              <a:ext cx="3456385" cy="360040"/>
            </a:xfrm>
            <a:prstGeom prst="rightArrow">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fr-FR" dirty="0">
                <a:solidFill>
                  <a:schemeClr val="bg1">
                    <a:lumMod val="50000"/>
                  </a:schemeClr>
                </a:solidFill>
              </a:endParaRPr>
            </a:p>
          </p:txBody>
        </p:sp>
        <p:sp>
          <p:nvSpPr>
            <p:cNvPr id="44" name="Flèche droite 43"/>
            <p:cNvSpPr/>
            <p:nvPr/>
          </p:nvSpPr>
          <p:spPr>
            <a:xfrm rot="10800000">
              <a:off x="827584" y="3573016"/>
              <a:ext cx="3456383" cy="360040"/>
            </a:xfrm>
            <a:prstGeom prst="rightArrow">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fr-FR" dirty="0">
                <a:solidFill>
                  <a:schemeClr val="bg1">
                    <a:lumMod val="50000"/>
                  </a:schemeClr>
                </a:solidFill>
              </a:endParaRPr>
            </a:p>
          </p:txBody>
        </p:sp>
      </p:grpSp>
      <p:sp>
        <p:nvSpPr>
          <p:cNvPr id="46" name="ZoneTexte 45"/>
          <p:cNvSpPr txBox="1"/>
          <p:nvPr/>
        </p:nvSpPr>
        <p:spPr>
          <a:xfrm>
            <a:off x="4356100" y="5095875"/>
            <a:ext cx="503238" cy="277813"/>
          </a:xfrm>
          <a:prstGeom prst="rect">
            <a:avLst/>
          </a:prstGeom>
          <a:noFill/>
        </p:spPr>
        <p:txBody>
          <a:bodyPr>
            <a:spAutoFit/>
          </a:bodyPr>
          <a:lstStyle/>
          <a:p>
            <a:pPr algn="ctr" fontAlgn="auto">
              <a:spcBef>
                <a:spcPts val="0"/>
              </a:spcBef>
              <a:spcAft>
                <a:spcPts val="0"/>
              </a:spcAft>
              <a:defRPr/>
            </a:pPr>
            <a:r>
              <a:rPr lang="fr-FR" sz="1200" b="1" dirty="0">
                <a:solidFill>
                  <a:schemeClr val="bg1">
                    <a:lumMod val="50000"/>
                  </a:schemeClr>
                </a:solidFill>
                <a:latin typeface="+mn-lt"/>
              </a:rPr>
              <a:t>0</a:t>
            </a:r>
          </a:p>
        </p:txBody>
      </p:sp>
      <p:sp>
        <p:nvSpPr>
          <p:cNvPr id="47" name="ZoneTexte 46"/>
          <p:cNvSpPr txBox="1"/>
          <p:nvPr/>
        </p:nvSpPr>
        <p:spPr>
          <a:xfrm>
            <a:off x="7524750" y="5084763"/>
            <a:ext cx="503238" cy="277812"/>
          </a:xfrm>
          <a:prstGeom prst="rect">
            <a:avLst/>
          </a:prstGeom>
          <a:noFill/>
        </p:spPr>
        <p:txBody>
          <a:bodyPr>
            <a:spAutoFit/>
          </a:bodyPr>
          <a:lstStyle/>
          <a:p>
            <a:pPr algn="ctr" fontAlgn="auto">
              <a:spcBef>
                <a:spcPts val="0"/>
              </a:spcBef>
              <a:spcAft>
                <a:spcPts val="0"/>
              </a:spcAft>
              <a:defRPr/>
            </a:pPr>
            <a:r>
              <a:rPr lang="fr-FR" sz="1200" b="1" dirty="0">
                <a:solidFill>
                  <a:schemeClr val="bg1">
                    <a:lumMod val="50000"/>
                  </a:schemeClr>
                </a:solidFill>
                <a:latin typeface="+mn-lt"/>
              </a:rPr>
              <a:t>+100</a:t>
            </a:r>
          </a:p>
        </p:txBody>
      </p:sp>
      <p:sp>
        <p:nvSpPr>
          <p:cNvPr id="48" name="ZoneTexte 47"/>
          <p:cNvSpPr txBox="1"/>
          <p:nvPr/>
        </p:nvSpPr>
        <p:spPr>
          <a:xfrm>
            <a:off x="1116013" y="5084763"/>
            <a:ext cx="503237" cy="277812"/>
          </a:xfrm>
          <a:prstGeom prst="rect">
            <a:avLst/>
          </a:prstGeom>
          <a:noFill/>
        </p:spPr>
        <p:txBody>
          <a:bodyPr>
            <a:spAutoFit/>
          </a:bodyPr>
          <a:lstStyle/>
          <a:p>
            <a:pPr algn="ctr" fontAlgn="auto">
              <a:spcBef>
                <a:spcPts val="0"/>
              </a:spcBef>
              <a:spcAft>
                <a:spcPts val="0"/>
              </a:spcAft>
              <a:defRPr/>
            </a:pPr>
            <a:r>
              <a:rPr lang="fr-FR" sz="1200" b="1" dirty="0">
                <a:solidFill>
                  <a:schemeClr val="bg1">
                    <a:lumMod val="50000"/>
                  </a:schemeClr>
                </a:solidFill>
                <a:latin typeface="+mn-lt"/>
              </a:rPr>
              <a:t>-100</a:t>
            </a:r>
          </a:p>
        </p:txBody>
      </p:sp>
      <p:sp>
        <p:nvSpPr>
          <p:cNvPr id="49" name="ZoneTexte 48"/>
          <p:cNvSpPr txBox="1"/>
          <p:nvPr/>
        </p:nvSpPr>
        <p:spPr>
          <a:xfrm>
            <a:off x="5940425" y="5732463"/>
            <a:ext cx="2303463" cy="831850"/>
          </a:xfrm>
          <a:prstGeom prst="rect">
            <a:avLst/>
          </a:prstGeom>
          <a:solidFill>
            <a:schemeClr val="bg1">
              <a:lumMod val="95000"/>
            </a:schemeClr>
          </a:solidFill>
          <a:ln w="19050">
            <a:solidFill>
              <a:srgbClr val="00B0F0"/>
            </a:solidFill>
          </a:ln>
        </p:spPr>
        <p:txBody>
          <a:bodyPr>
            <a:spAutoFit/>
          </a:bodyPr>
          <a:lstStyle/>
          <a:p>
            <a:pPr algn="ctr" fontAlgn="auto">
              <a:spcBef>
                <a:spcPts val="0"/>
              </a:spcBef>
              <a:spcAft>
                <a:spcPts val="0"/>
              </a:spcAft>
              <a:defRPr/>
            </a:pPr>
            <a:r>
              <a:rPr lang="fr-FR" sz="1200" dirty="0">
                <a:solidFill>
                  <a:schemeClr val="tx2"/>
                </a:solidFill>
                <a:latin typeface="+mn-lt"/>
              </a:rPr>
              <a:t>Plus l’item tend vers +100, plus celui-ci est attribué de manière exclusive à la région et constitue donc une spécificité de celle-ci</a:t>
            </a:r>
          </a:p>
        </p:txBody>
      </p:sp>
      <p:sp>
        <p:nvSpPr>
          <p:cNvPr id="50" name="ZoneTexte 49"/>
          <p:cNvSpPr txBox="1"/>
          <p:nvPr/>
        </p:nvSpPr>
        <p:spPr>
          <a:xfrm>
            <a:off x="827088" y="5732463"/>
            <a:ext cx="2305050" cy="831850"/>
          </a:xfrm>
          <a:prstGeom prst="rect">
            <a:avLst/>
          </a:prstGeom>
          <a:solidFill>
            <a:schemeClr val="bg1">
              <a:lumMod val="95000"/>
            </a:schemeClr>
          </a:solidFill>
          <a:ln w="19050">
            <a:solidFill>
              <a:srgbClr val="00B0F0"/>
            </a:solidFill>
          </a:ln>
        </p:spPr>
        <p:txBody>
          <a:bodyPr>
            <a:spAutoFit/>
          </a:bodyPr>
          <a:lstStyle/>
          <a:p>
            <a:pPr algn="ctr" fontAlgn="auto">
              <a:spcBef>
                <a:spcPts val="0"/>
              </a:spcBef>
              <a:spcAft>
                <a:spcPts val="0"/>
              </a:spcAft>
              <a:defRPr/>
            </a:pPr>
            <a:r>
              <a:rPr lang="fr-FR" sz="1200" dirty="0">
                <a:solidFill>
                  <a:schemeClr val="tx2"/>
                </a:solidFill>
                <a:latin typeface="+mn-lt"/>
              </a:rPr>
              <a:t>Plus l’item tend vers -100, moins celui-ci est attribué à la région, tout en étant attribué à la concurrence</a:t>
            </a:r>
          </a:p>
        </p:txBody>
      </p:sp>
      <p:sp>
        <p:nvSpPr>
          <p:cNvPr id="59" name="Flèche droite 58"/>
          <p:cNvSpPr/>
          <p:nvPr/>
        </p:nvSpPr>
        <p:spPr>
          <a:xfrm>
            <a:off x="1187450" y="3117850"/>
            <a:ext cx="6840538" cy="358775"/>
          </a:xfrm>
          <a:prstGeom prst="rightArrow">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fr-FR" dirty="0">
              <a:solidFill>
                <a:schemeClr val="tx1"/>
              </a:solidFill>
            </a:endParaRPr>
          </a:p>
        </p:txBody>
      </p:sp>
      <p:sp>
        <p:nvSpPr>
          <p:cNvPr id="112653" name="ZoneTexte 54"/>
          <p:cNvSpPr txBox="1">
            <a:spLocks noChangeArrowheads="1"/>
          </p:cNvSpPr>
          <p:nvPr/>
        </p:nvSpPr>
        <p:spPr bwMode="auto">
          <a:xfrm>
            <a:off x="7524750" y="2900363"/>
            <a:ext cx="503238" cy="277812"/>
          </a:xfrm>
          <a:prstGeom prst="rect">
            <a:avLst/>
          </a:prstGeom>
          <a:noFill/>
          <a:ln w="9525">
            <a:noFill/>
            <a:miter lim="800000"/>
            <a:headEnd/>
            <a:tailEnd/>
          </a:ln>
        </p:spPr>
        <p:txBody>
          <a:bodyPr>
            <a:spAutoFit/>
          </a:bodyPr>
          <a:lstStyle/>
          <a:p>
            <a:pPr algn="ctr"/>
            <a:r>
              <a:rPr lang="fr-FR" sz="1200" b="1">
                <a:latin typeface="Calibri" pitchFamily="34" charset="0"/>
              </a:rPr>
              <a:t>+100</a:t>
            </a:r>
          </a:p>
        </p:txBody>
      </p:sp>
      <p:sp>
        <p:nvSpPr>
          <p:cNvPr id="112654" name="ZoneTexte 55"/>
          <p:cNvSpPr txBox="1">
            <a:spLocks noChangeArrowheads="1"/>
          </p:cNvSpPr>
          <p:nvPr/>
        </p:nvSpPr>
        <p:spPr bwMode="auto">
          <a:xfrm>
            <a:off x="1042988" y="2900363"/>
            <a:ext cx="504825" cy="277812"/>
          </a:xfrm>
          <a:prstGeom prst="rect">
            <a:avLst/>
          </a:prstGeom>
          <a:noFill/>
          <a:ln w="9525">
            <a:noFill/>
            <a:miter lim="800000"/>
            <a:headEnd/>
            <a:tailEnd/>
          </a:ln>
        </p:spPr>
        <p:txBody>
          <a:bodyPr>
            <a:spAutoFit/>
          </a:bodyPr>
          <a:lstStyle/>
          <a:p>
            <a:pPr algn="ctr"/>
            <a:r>
              <a:rPr lang="fr-FR" sz="1200" b="1">
                <a:latin typeface="Calibri" pitchFamily="34" charset="0"/>
              </a:rPr>
              <a:t>0</a:t>
            </a:r>
          </a:p>
        </p:txBody>
      </p:sp>
      <p:sp>
        <p:nvSpPr>
          <p:cNvPr id="57" name="ZoneTexte 56"/>
          <p:cNvSpPr txBox="1"/>
          <p:nvPr/>
        </p:nvSpPr>
        <p:spPr>
          <a:xfrm>
            <a:off x="5940425" y="3533775"/>
            <a:ext cx="2303463" cy="831850"/>
          </a:xfrm>
          <a:prstGeom prst="rect">
            <a:avLst/>
          </a:prstGeom>
          <a:solidFill>
            <a:schemeClr val="bg1">
              <a:lumMod val="95000"/>
            </a:schemeClr>
          </a:solidFill>
          <a:ln w="19050">
            <a:solidFill>
              <a:srgbClr val="00B0F0"/>
            </a:solidFill>
          </a:ln>
        </p:spPr>
        <p:txBody>
          <a:bodyPr>
            <a:spAutoFit/>
          </a:bodyPr>
          <a:lstStyle/>
          <a:p>
            <a:pPr algn="ctr" fontAlgn="auto">
              <a:spcBef>
                <a:spcPts val="0"/>
              </a:spcBef>
              <a:spcAft>
                <a:spcPts val="0"/>
              </a:spcAft>
              <a:defRPr/>
            </a:pPr>
            <a:r>
              <a:rPr lang="fr-FR" sz="1200" dirty="0">
                <a:solidFill>
                  <a:schemeClr val="tx2"/>
                </a:solidFill>
                <a:latin typeface="+mn-lt"/>
              </a:rPr>
              <a:t>Plus la région tend vers +100, plus son image est « riche » (fort score de %8-10/10 à l’ensemble des items d’image)</a:t>
            </a:r>
          </a:p>
        </p:txBody>
      </p:sp>
      <p:sp>
        <p:nvSpPr>
          <p:cNvPr id="58" name="ZoneTexte 57"/>
          <p:cNvSpPr txBox="1"/>
          <p:nvPr/>
        </p:nvSpPr>
        <p:spPr>
          <a:xfrm>
            <a:off x="827088" y="3533775"/>
            <a:ext cx="2305050" cy="831850"/>
          </a:xfrm>
          <a:prstGeom prst="rect">
            <a:avLst/>
          </a:prstGeom>
          <a:solidFill>
            <a:schemeClr val="bg1">
              <a:lumMod val="95000"/>
            </a:schemeClr>
          </a:solidFill>
          <a:ln w="19050">
            <a:solidFill>
              <a:srgbClr val="00B0F0"/>
            </a:solidFill>
          </a:ln>
        </p:spPr>
        <p:txBody>
          <a:bodyPr>
            <a:spAutoFit/>
          </a:bodyPr>
          <a:lstStyle/>
          <a:p>
            <a:pPr algn="ctr" fontAlgn="auto">
              <a:spcBef>
                <a:spcPts val="0"/>
              </a:spcBef>
              <a:spcAft>
                <a:spcPts val="0"/>
              </a:spcAft>
              <a:defRPr/>
            </a:pPr>
            <a:r>
              <a:rPr lang="fr-FR" sz="1200" dirty="0">
                <a:solidFill>
                  <a:schemeClr val="tx2"/>
                </a:solidFill>
                <a:latin typeface="+mn-lt"/>
              </a:rPr>
              <a:t>Plus la région tend vers 0, plus son image est « pauvre » (faible score de %8-10/10 à l’ensemble des items d’image)</a:t>
            </a:r>
          </a:p>
        </p:txBody>
      </p:sp>
      <p:sp>
        <p:nvSpPr>
          <p:cNvPr id="20" name="ZoneTexte 19"/>
          <p:cNvSpPr txBox="1"/>
          <p:nvPr/>
        </p:nvSpPr>
        <p:spPr>
          <a:xfrm>
            <a:off x="3708400" y="5732463"/>
            <a:ext cx="1727200" cy="831850"/>
          </a:xfrm>
          <a:prstGeom prst="rect">
            <a:avLst/>
          </a:prstGeom>
          <a:solidFill>
            <a:schemeClr val="bg1">
              <a:lumMod val="95000"/>
            </a:schemeClr>
          </a:solidFill>
          <a:ln w="19050">
            <a:solidFill>
              <a:schemeClr val="tx2">
                <a:lumMod val="40000"/>
                <a:lumOff val="60000"/>
              </a:schemeClr>
            </a:solidFill>
          </a:ln>
        </p:spPr>
        <p:txBody>
          <a:bodyPr>
            <a:spAutoFit/>
          </a:bodyPr>
          <a:lstStyle/>
          <a:p>
            <a:pPr algn="ctr" fontAlgn="auto">
              <a:spcBef>
                <a:spcPts val="0"/>
              </a:spcBef>
              <a:spcAft>
                <a:spcPts val="0"/>
              </a:spcAft>
              <a:defRPr/>
            </a:pPr>
            <a:r>
              <a:rPr lang="fr-FR" sz="1200" dirty="0">
                <a:solidFill>
                  <a:schemeClr val="tx2"/>
                </a:solidFill>
                <a:latin typeface="+mn-lt"/>
              </a:rPr>
              <a:t>Plus l’item tend vers 0, plus celui-ci est attribué soit à l’ensemble, soit à aucune des régions</a:t>
            </a:r>
          </a:p>
        </p:txBody>
      </p:sp>
      <p:sp>
        <p:nvSpPr>
          <p:cNvPr id="19" name="Flèche droite 18"/>
          <p:cNvSpPr/>
          <p:nvPr/>
        </p:nvSpPr>
        <p:spPr>
          <a:xfrm>
            <a:off x="1187450" y="2205038"/>
            <a:ext cx="6840538" cy="144462"/>
          </a:xfrm>
          <a:prstGeom prst="rightArrow">
            <a:avLst/>
          </a:prstGeom>
          <a:gradFill flip="none" rotWithShape="1">
            <a:gsLst>
              <a:gs pos="0">
                <a:schemeClr val="accent1">
                  <a:lumMod val="50000"/>
                </a:schemeClr>
              </a:gs>
              <a:gs pos="30000">
                <a:schemeClr val="bg1"/>
              </a:gs>
              <a:gs pos="100000">
                <a:srgbClr val="C00000"/>
              </a:gs>
            </a:gsLst>
            <a:lin ang="10800000" scaled="1"/>
            <a:tileRect/>
          </a:gra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fr-FR" dirty="0">
              <a:solidFill>
                <a:schemeClr val="tx1"/>
              </a:solidFill>
            </a:endParaRPr>
          </a:p>
        </p:txBody>
      </p:sp>
      <p:sp>
        <p:nvSpPr>
          <p:cNvPr id="112659" name="ZoneTexte 20"/>
          <p:cNvSpPr txBox="1">
            <a:spLocks noChangeArrowheads="1"/>
          </p:cNvSpPr>
          <p:nvPr/>
        </p:nvSpPr>
        <p:spPr bwMode="auto">
          <a:xfrm>
            <a:off x="1042988" y="1989138"/>
            <a:ext cx="504825" cy="276225"/>
          </a:xfrm>
          <a:prstGeom prst="rect">
            <a:avLst/>
          </a:prstGeom>
          <a:noFill/>
          <a:ln w="9525">
            <a:noFill/>
            <a:miter lim="800000"/>
            <a:headEnd/>
            <a:tailEnd/>
          </a:ln>
        </p:spPr>
        <p:txBody>
          <a:bodyPr>
            <a:spAutoFit/>
          </a:bodyPr>
          <a:lstStyle/>
          <a:p>
            <a:pPr algn="ctr"/>
            <a:r>
              <a:rPr lang="fr-FR" sz="1200" b="1">
                <a:solidFill>
                  <a:srgbClr val="C00000"/>
                </a:solidFill>
                <a:latin typeface="Calibri" pitchFamily="34" charset="0"/>
              </a:rPr>
              <a:t>0</a:t>
            </a:r>
          </a:p>
        </p:txBody>
      </p:sp>
      <p:sp>
        <p:nvSpPr>
          <p:cNvPr id="22" name="ZoneTexte 21"/>
          <p:cNvSpPr txBox="1"/>
          <p:nvPr/>
        </p:nvSpPr>
        <p:spPr>
          <a:xfrm>
            <a:off x="7667625" y="1989138"/>
            <a:ext cx="504825" cy="276225"/>
          </a:xfrm>
          <a:prstGeom prst="rect">
            <a:avLst/>
          </a:prstGeom>
          <a:noFill/>
        </p:spPr>
        <p:txBody>
          <a:bodyPr>
            <a:spAutoFit/>
          </a:bodyPr>
          <a:lstStyle/>
          <a:p>
            <a:pPr algn="ctr" fontAlgn="auto">
              <a:spcBef>
                <a:spcPts val="0"/>
              </a:spcBef>
              <a:spcAft>
                <a:spcPts val="0"/>
              </a:spcAft>
              <a:defRPr/>
            </a:pPr>
            <a:r>
              <a:rPr lang="fr-FR" sz="1200" b="1" dirty="0">
                <a:solidFill>
                  <a:schemeClr val="accent1">
                    <a:lumMod val="75000"/>
                  </a:schemeClr>
                </a:solidFill>
                <a:latin typeface="+mn-lt"/>
              </a:rPr>
              <a:t>10</a:t>
            </a:r>
          </a:p>
        </p:txBody>
      </p:sp>
      <p:sp>
        <p:nvSpPr>
          <p:cNvPr id="23" name="ZoneTexte 22"/>
          <p:cNvSpPr txBox="1"/>
          <p:nvPr/>
        </p:nvSpPr>
        <p:spPr>
          <a:xfrm>
            <a:off x="5940425" y="1989138"/>
            <a:ext cx="503238" cy="276225"/>
          </a:xfrm>
          <a:prstGeom prst="rect">
            <a:avLst/>
          </a:prstGeom>
          <a:noFill/>
        </p:spPr>
        <p:txBody>
          <a:bodyPr>
            <a:spAutoFit/>
          </a:bodyPr>
          <a:lstStyle/>
          <a:p>
            <a:pPr algn="ctr" fontAlgn="auto">
              <a:spcBef>
                <a:spcPts val="0"/>
              </a:spcBef>
              <a:spcAft>
                <a:spcPts val="0"/>
              </a:spcAft>
              <a:defRPr/>
            </a:pPr>
            <a:r>
              <a:rPr lang="fr-FR" sz="1200" b="1" dirty="0">
                <a:solidFill>
                  <a:schemeClr val="accent1">
                    <a:lumMod val="75000"/>
                  </a:schemeClr>
                </a:solidFill>
                <a:latin typeface="+mn-lt"/>
              </a:rPr>
              <a:t>8</a:t>
            </a:r>
          </a:p>
        </p:txBody>
      </p:sp>
      <p:sp>
        <p:nvSpPr>
          <p:cNvPr id="112662" name="ZoneTexte 23"/>
          <p:cNvSpPr txBox="1">
            <a:spLocks noChangeArrowheads="1"/>
          </p:cNvSpPr>
          <p:nvPr/>
        </p:nvSpPr>
        <p:spPr bwMode="auto">
          <a:xfrm>
            <a:off x="5364163" y="1989138"/>
            <a:ext cx="503237" cy="276225"/>
          </a:xfrm>
          <a:prstGeom prst="rect">
            <a:avLst/>
          </a:prstGeom>
          <a:noFill/>
          <a:ln w="9525">
            <a:noFill/>
            <a:miter lim="800000"/>
            <a:headEnd/>
            <a:tailEnd/>
          </a:ln>
        </p:spPr>
        <p:txBody>
          <a:bodyPr>
            <a:spAutoFit/>
          </a:bodyPr>
          <a:lstStyle/>
          <a:p>
            <a:pPr algn="ctr"/>
            <a:r>
              <a:rPr lang="fr-FR" sz="1200" b="1">
                <a:solidFill>
                  <a:srgbClr val="C00000"/>
                </a:solidFill>
                <a:latin typeface="Calibri" pitchFamily="34" charset="0"/>
              </a:rPr>
              <a:t>7</a:t>
            </a:r>
          </a:p>
        </p:txBody>
      </p:sp>
      <p:sp>
        <p:nvSpPr>
          <p:cNvPr id="112663" name="ZoneTexte 24"/>
          <p:cNvSpPr txBox="1">
            <a:spLocks noChangeArrowheads="1"/>
          </p:cNvSpPr>
          <p:nvPr/>
        </p:nvSpPr>
        <p:spPr bwMode="auto">
          <a:xfrm>
            <a:off x="2700338" y="1989138"/>
            <a:ext cx="1800225" cy="276225"/>
          </a:xfrm>
          <a:prstGeom prst="rect">
            <a:avLst/>
          </a:prstGeom>
          <a:noFill/>
          <a:ln w="9525">
            <a:noFill/>
            <a:miter lim="800000"/>
            <a:headEnd/>
            <a:tailEnd/>
          </a:ln>
        </p:spPr>
        <p:txBody>
          <a:bodyPr>
            <a:spAutoFit/>
          </a:bodyPr>
          <a:lstStyle/>
          <a:p>
            <a:pPr algn="ctr"/>
            <a:r>
              <a:rPr lang="fr-FR" sz="1200" b="1">
                <a:solidFill>
                  <a:srgbClr val="C00000"/>
                </a:solidFill>
                <a:latin typeface="Calibri" pitchFamily="34" charset="0"/>
              </a:rPr>
              <a:t> - Item non attribué -</a:t>
            </a:r>
          </a:p>
        </p:txBody>
      </p:sp>
      <p:sp>
        <p:nvSpPr>
          <p:cNvPr id="26" name="ZoneTexte 25"/>
          <p:cNvSpPr txBox="1"/>
          <p:nvPr/>
        </p:nvSpPr>
        <p:spPr>
          <a:xfrm>
            <a:off x="6084888" y="1989138"/>
            <a:ext cx="1800225" cy="276225"/>
          </a:xfrm>
          <a:prstGeom prst="rect">
            <a:avLst/>
          </a:prstGeom>
          <a:noFill/>
        </p:spPr>
        <p:txBody>
          <a:bodyPr>
            <a:spAutoFit/>
          </a:bodyPr>
          <a:lstStyle/>
          <a:p>
            <a:pPr algn="ctr" fontAlgn="auto">
              <a:spcBef>
                <a:spcPts val="0"/>
              </a:spcBef>
              <a:spcAft>
                <a:spcPts val="0"/>
              </a:spcAft>
              <a:defRPr/>
            </a:pPr>
            <a:r>
              <a:rPr lang="fr-FR" sz="1200" b="1" dirty="0">
                <a:solidFill>
                  <a:schemeClr val="accent1">
                    <a:lumMod val="75000"/>
                  </a:schemeClr>
                </a:solidFill>
                <a:latin typeface="+mn-lt"/>
              </a:rPr>
              <a:t> - Item attribué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Richesse et spécificité de l’image des régions</a:t>
            </a:r>
            <a:r>
              <a:rPr lang="fr-FR" sz="1400" dirty="0" smtClean="0"/>
              <a:t/>
            </a:r>
            <a:br>
              <a:rPr lang="fr-FR" sz="1400" dirty="0" smtClean="0"/>
            </a:br>
            <a:r>
              <a:rPr lang="fr-FR" sz="1400" i="1" dirty="0" smtClean="0"/>
              <a:t> Image analysée : Connaissent</a:t>
            </a:r>
            <a:endParaRPr lang="fr-FR" sz="14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CC8A07C4-07E4-4BB7-B4EF-7E8F0E0D8BD9}" type="slidenum">
              <a:rPr lang="fr-FR"/>
              <a:pPr>
                <a:defRPr/>
              </a:pPr>
              <a:t>42</a:t>
            </a:fld>
            <a:endParaRPr lang="fr-FR"/>
          </a:p>
        </p:txBody>
      </p:sp>
      <p:sp>
        <p:nvSpPr>
          <p:cNvPr id="8" name="Rectangle 7"/>
          <p:cNvSpPr/>
          <p:nvPr/>
        </p:nvSpPr>
        <p:spPr>
          <a:xfrm>
            <a:off x="2411760" y="1916832"/>
            <a:ext cx="1584000" cy="360040"/>
          </a:xfrm>
          <a:prstGeom prst="rect">
            <a:avLst/>
          </a:prstGeom>
          <a:solidFill>
            <a:schemeClr val="bg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600" b="1" i="1" dirty="0">
                <a:solidFill>
                  <a:srgbClr val="000000"/>
                </a:solidFill>
              </a:rPr>
              <a:t>RICHESSE</a:t>
            </a:r>
          </a:p>
        </p:txBody>
      </p:sp>
      <p:sp>
        <p:nvSpPr>
          <p:cNvPr id="10" name="Rectangle 9"/>
          <p:cNvSpPr/>
          <p:nvPr/>
        </p:nvSpPr>
        <p:spPr>
          <a:xfrm>
            <a:off x="6156176" y="1916832"/>
            <a:ext cx="1872000" cy="360040"/>
          </a:xfrm>
          <a:prstGeom prst="rect">
            <a:avLst/>
          </a:prstGeom>
          <a:solidFill>
            <a:schemeClr val="bg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600" b="1" i="1" dirty="0">
                <a:solidFill>
                  <a:srgbClr val="000000"/>
                </a:solidFill>
              </a:rPr>
              <a:t>SPECIFICITE</a:t>
            </a:r>
          </a:p>
        </p:txBody>
      </p:sp>
      <p:graphicFrame>
        <p:nvGraphicFramePr>
          <p:cNvPr id="113674" name="Graphique 20"/>
          <p:cNvGraphicFramePr>
            <a:graphicFrameLocks/>
          </p:cNvGraphicFramePr>
          <p:nvPr/>
        </p:nvGraphicFramePr>
        <p:xfrm>
          <a:off x="4932363" y="2492375"/>
          <a:ext cx="4464050" cy="3313113"/>
        </p:xfrm>
        <a:graphic>
          <a:graphicData uri="http://schemas.openxmlformats.org/presentationml/2006/ole">
            <mc:AlternateContent xmlns:mc="http://schemas.openxmlformats.org/markup-compatibility/2006">
              <mc:Choice xmlns:v="urn:schemas-microsoft-com:vml" Requires="v">
                <p:oleObj spid="_x0000_s113676" r:id="rId6" imgW="4462659" imgH="3310415" progId="Excel.Chart.8">
                  <p:embed/>
                </p:oleObj>
              </mc:Choice>
              <mc:Fallback>
                <p:oleObj r:id="rId6" imgW="4462659" imgH="3310415" progId="Excel.Chart.8">
                  <p:embed/>
                  <p:pic>
                    <p:nvPicPr>
                      <p:cNvPr id="0" name="Graphique 2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363" y="2492375"/>
                        <a:ext cx="4464050" cy="3313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3675" name="Graphique 21"/>
          <p:cNvGraphicFramePr>
            <a:graphicFrameLocks/>
          </p:cNvGraphicFramePr>
          <p:nvPr/>
        </p:nvGraphicFramePr>
        <p:xfrm>
          <a:off x="836613" y="2492375"/>
          <a:ext cx="4464050" cy="3313113"/>
        </p:xfrm>
        <a:graphic>
          <a:graphicData uri="http://schemas.openxmlformats.org/presentationml/2006/ole">
            <mc:AlternateContent xmlns:mc="http://schemas.openxmlformats.org/markup-compatibility/2006">
              <mc:Choice xmlns:v="urn:schemas-microsoft-com:vml" Requires="v">
                <p:oleObj spid="_x0000_s113677" r:id="rId8" imgW="4462659" imgH="3310415" progId="Excel.Chart.8">
                  <p:embed/>
                </p:oleObj>
              </mc:Choice>
              <mc:Fallback>
                <p:oleObj r:id="rId8" imgW="4462659" imgH="3310415" progId="Excel.Chart.8">
                  <p:embed/>
                  <p:pic>
                    <p:nvPicPr>
                      <p:cNvPr id="0" name="Graphique 2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6613" y="2492375"/>
                        <a:ext cx="4464050" cy="3313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Espace réservé du texte 4"/>
          <p:cNvSpPr txBox="1">
            <a:spLocks/>
          </p:cNvSpPr>
          <p:nvPr>
            <p:custDataLst>
              <p:tags r:id="rId2"/>
            </p:custDataLst>
          </p:nvPr>
        </p:nvSpPr>
        <p:spPr>
          <a:xfrm>
            <a:off x="7092176" y="6093296"/>
            <a:ext cx="1944320" cy="306467"/>
          </a:xfrm>
          <a:prstGeom prst="roundRect">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Total Français : 1007 </a:t>
            </a:r>
            <a:endParaRPr lang="fr-FR" sz="1200" i="1" dirty="0">
              <a:solidFill>
                <a:srgbClr val="000000"/>
              </a:solidFill>
              <a:latin typeface="+mn-lt"/>
              <a:ea typeface="ＭＳ Ｐゴシック" pitchFamily="1" charset="-128"/>
              <a:cs typeface="Arial" pitchFamily="34" charset="0"/>
            </a:endParaRPr>
          </a:p>
        </p:txBody>
      </p:sp>
      <p:sp>
        <p:nvSpPr>
          <p:cNvPr id="24" name="Espace réservé du texte 4"/>
          <p:cNvSpPr txBox="1">
            <a:spLocks/>
          </p:cNvSpPr>
          <p:nvPr>
            <p:custDataLst>
              <p:tags r:id="rId3"/>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pic>
        <p:nvPicPr>
          <p:cNvPr id="113682" name="Image 14" descr="logo-region-aquitaine.png"/>
          <p:cNvPicPr>
            <a:picLocks noChangeAspect="1"/>
          </p:cNvPicPr>
          <p:nvPr/>
        </p:nvPicPr>
        <p:blipFill>
          <a:blip r:embed="rId10"/>
          <a:srcRect/>
          <a:stretch>
            <a:fillRect/>
          </a:stretch>
        </p:blipFill>
        <p:spPr bwMode="auto">
          <a:xfrm>
            <a:off x="827088" y="3662363"/>
            <a:ext cx="460375" cy="414337"/>
          </a:xfrm>
          <a:prstGeom prst="rect">
            <a:avLst/>
          </a:prstGeom>
          <a:noFill/>
          <a:ln w="9525">
            <a:noFill/>
            <a:miter lim="800000"/>
            <a:headEnd/>
            <a:tailEnd/>
          </a:ln>
        </p:spPr>
      </p:pic>
      <p:pic>
        <p:nvPicPr>
          <p:cNvPr id="113683" name="Image 15" descr="region auvergne.jpg"/>
          <p:cNvPicPr>
            <a:picLocks noChangeAspect="1"/>
          </p:cNvPicPr>
          <p:nvPr/>
        </p:nvPicPr>
        <p:blipFill>
          <a:blip r:embed="rId11"/>
          <a:srcRect/>
          <a:stretch>
            <a:fillRect/>
          </a:stretch>
        </p:blipFill>
        <p:spPr bwMode="auto">
          <a:xfrm>
            <a:off x="681038" y="3141663"/>
            <a:ext cx="696912" cy="361950"/>
          </a:xfrm>
          <a:prstGeom prst="rect">
            <a:avLst/>
          </a:prstGeom>
          <a:noFill/>
          <a:ln w="9525">
            <a:noFill/>
            <a:miter lim="800000"/>
            <a:headEnd/>
            <a:tailEnd/>
          </a:ln>
        </p:spPr>
      </p:pic>
      <p:pic>
        <p:nvPicPr>
          <p:cNvPr id="113684" name="Image 16" descr="region centre.jpg"/>
          <p:cNvPicPr>
            <a:picLocks noChangeAspect="1"/>
          </p:cNvPicPr>
          <p:nvPr/>
        </p:nvPicPr>
        <p:blipFill>
          <a:blip r:embed="rId12"/>
          <a:srcRect/>
          <a:stretch>
            <a:fillRect/>
          </a:stretch>
        </p:blipFill>
        <p:spPr bwMode="auto">
          <a:xfrm>
            <a:off x="1116013" y="5300663"/>
            <a:ext cx="412750" cy="469900"/>
          </a:xfrm>
          <a:prstGeom prst="rect">
            <a:avLst/>
          </a:prstGeom>
          <a:noFill/>
          <a:ln w="9525">
            <a:noFill/>
            <a:miter lim="800000"/>
            <a:headEnd/>
            <a:tailEnd/>
          </a:ln>
        </p:spPr>
      </p:pic>
      <p:pic>
        <p:nvPicPr>
          <p:cNvPr id="113685" name="Image 17" descr="region Limousin.jpg"/>
          <p:cNvPicPr>
            <a:picLocks noChangeAspect="1"/>
          </p:cNvPicPr>
          <p:nvPr/>
        </p:nvPicPr>
        <p:blipFill>
          <a:blip r:embed="rId13"/>
          <a:srcRect/>
          <a:stretch>
            <a:fillRect/>
          </a:stretch>
        </p:blipFill>
        <p:spPr bwMode="auto">
          <a:xfrm>
            <a:off x="1068388" y="4759325"/>
            <a:ext cx="369887" cy="490538"/>
          </a:xfrm>
          <a:prstGeom prst="rect">
            <a:avLst/>
          </a:prstGeom>
          <a:noFill/>
          <a:ln w="9525">
            <a:noFill/>
            <a:miter lim="800000"/>
            <a:headEnd/>
            <a:tailEnd/>
          </a:ln>
        </p:spPr>
      </p:pic>
      <p:pic>
        <p:nvPicPr>
          <p:cNvPr id="113686" name="Image 18" descr="region mp.jpg"/>
          <p:cNvPicPr>
            <a:picLocks noChangeAspect="1"/>
          </p:cNvPicPr>
          <p:nvPr/>
        </p:nvPicPr>
        <p:blipFill>
          <a:blip r:embed="rId14"/>
          <a:srcRect/>
          <a:stretch>
            <a:fillRect/>
          </a:stretch>
        </p:blipFill>
        <p:spPr bwMode="auto">
          <a:xfrm>
            <a:off x="681038" y="2625725"/>
            <a:ext cx="442912" cy="442913"/>
          </a:xfrm>
          <a:prstGeom prst="rect">
            <a:avLst/>
          </a:prstGeom>
          <a:noFill/>
          <a:ln w="9525">
            <a:noFill/>
            <a:miter lim="800000"/>
            <a:headEnd/>
            <a:tailEnd/>
          </a:ln>
        </p:spPr>
      </p:pic>
      <p:pic>
        <p:nvPicPr>
          <p:cNvPr id="113687" name="Image 19" descr="region poitou charentes.jpg"/>
          <p:cNvPicPr>
            <a:picLocks noChangeAspect="1"/>
          </p:cNvPicPr>
          <p:nvPr/>
        </p:nvPicPr>
        <p:blipFill>
          <a:blip r:embed="rId15"/>
          <a:srcRect/>
          <a:stretch>
            <a:fillRect/>
          </a:stretch>
        </p:blipFill>
        <p:spPr bwMode="auto">
          <a:xfrm>
            <a:off x="476250" y="4221163"/>
            <a:ext cx="381000" cy="43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Récapitulatif des items contribuant à la richesse</a:t>
            </a:r>
            <a:r>
              <a:rPr lang="fr-FR" sz="1400" dirty="0" smtClean="0"/>
              <a:t/>
            </a:r>
            <a:br>
              <a:rPr lang="fr-FR" sz="1400" dirty="0" smtClean="0"/>
            </a:br>
            <a:r>
              <a:rPr lang="fr-FR" sz="1400" i="1" dirty="0" smtClean="0"/>
              <a:t> Image analysée : Connaissent</a:t>
            </a:r>
            <a:endParaRPr lang="fr-FR" sz="14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055C7888-37EA-48B2-9925-14F86C0D16B9}" type="slidenum">
              <a:rPr lang="fr-FR"/>
              <a:pPr>
                <a:defRPr/>
              </a:pPr>
              <a:t>43</a:t>
            </a:fld>
            <a:endParaRPr lang="fr-FR"/>
          </a:p>
        </p:txBody>
      </p:sp>
      <p:graphicFrame>
        <p:nvGraphicFramePr>
          <p:cNvPr id="8" name="Tableau 7"/>
          <p:cNvGraphicFramePr>
            <a:graphicFrameLocks noGrp="1"/>
          </p:cNvGraphicFramePr>
          <p:nvPr/>
        </p:nvGraphicFramePr>
        <p:xfrm>
          <a:off x="827088" y="1176338"/>
          <a:ext cx="8208962" cy="5205412"/>
        </p:xfrm>
        <a:graphic>
          <a:graphicData uri="http://schemas.openxmlformats.org/drawingml/2006/table">
            <a:tbl>
              <a:tblPr firstRow="1" bandRow="1">
                <a:tableStyleId>{F5AB1C69-6EDB-4FF4-983F-18BD219EF322}</a:tableStyleId>
              </a:tblPr>
              <a:tblGrid>
                <a:gridCol w="1368152"/>
                <a:gridCol w="1368152"/>
                <a:gridCol w="1368152"/>
                <a:gridCol w="1368152"/>
                <a:gridCol w="1368152"/>
                <a:gridCol w="1368152"/>
              </a:tblGrid>
              <a:tr h="470647">
                <a:tc>
                  <a:txBody>
                    <a:bodyPr/>
                    <a:lstStyle/>
                    <a:p>
                      <a:pPr algn="l"/>
                      <a:r>
                        <a:rPr lang="fr-FR" sz="1200" dirty="0" smtClean="0"/>
                        <a:t>Limousin </a:t>
                      </a:r>
                      <a:endParaRPr lang="fr-FR" sz="1200" dirty="0"/>
                    </a:p>
                  </a:txBody>
                  <a:tcPr anchor="ctr"/>
                </a:tc>
                <a:tc>
                  <a:txBody>
                    <a:bodyPr/>
                    <a:lstStyle/>
                    <a:p>
                      <a:pPr algn="l"/>
                      <a:r>
                        <a:rPr lang="fr-FR" sz="1200" dirty="0" smtClean="0"/>
                        <a:t>Auvergne</a:t>
                      </a:r>
                      <a:endParaRPr lang="fr-FR" sz="1200" dirty="0"/>
                    </a:p>
                  </a:txBody>
                  <a:tcPr anchor="ctr"/>
                </a:tc>
                <a:tc>
                  <a:txBody>
                    <a:bodyPr/>
                    <a:lstStyle/>
                    <a:p>
                      <a:pPr algn="l"/>
                      <a:r>
                        <a:rPr lang="fr-FR" sz="1200" dirty="0" smtClean="0"/>
                        <a:t>Midi-</a:t>
                      </a:r>
                    </a:p>
                    <a:p>
                      <a:pPr algn="l"/>
                      <a:r>
                        <a:rPr lang="fr-FR" sz="1200" dirty="0" smtClean="0"/>
                        <a:t>Pyrénées</a:t>
                      </a:r>
                      <a:endParaRPr lang="fr-FR" sz="1200" dirty="0"/>
                    </a:p>
                  </a:txBody>
                  <a:tcPr anchor="ctr"/>
                </a:tc>
                <a:tc>
                  <a:txBody>
                    <a:bodyPr/>
                    <a:lstStyle/>
                    <a:p>
                      <a:pPr algn="l"/>
                      <a:r>
                        <a:rPr lang="fr-FR" sz="1200" dirty="0" smtClean="0"/>
                        <a:t>Poitou-</a:t>
                      </a:r>
                    </a:p>
                    <a:p>
                      <a:pPr algn="l"/>
                      <a:r>
                        <a:rPr lang="fr-FR" sz="1200" dirty="0" err="1" smtClean="0"/>
                        <a:t>Charentes</a:t>
                      </a:r>
                      <a:endParaRPr lang="fr-FR" sz="1200" dirty="0"/>
                    </a:p>
                  </a:txBody>
                  <a:tcPr anchor="ctr"/>
                </a:tc>
                <a:tc>
                  <a:txBody>
                    <a:bodyPr/>
                    <a:lstStyle/>
                    <a:p>
                      <a:pPr algn="l"/>
                      <a:r>
                        <a:rPr lang="fr-FR" sz="1200" dirty="0" smtClean="0"/>
                        <a:t>Aquitaine</a:t>
                      </a:r>
                      <a:endParaRPr lang="fr-FR" sz="1200" dirty="0"/>
                    </a:p>
                  </a:txBody>
                  <a:tcPr anchor="ctr"/>
                </a:tc>
                <a:tc>
                  <a:txBody>
                    <a:bodyPr/>
                    <a:lstStyle/>
                    <a:p>
                      <a:pPr algn="l"/>
                      <a:r>
                        <a:rPr lang="fr-FR" sz="1200" dirty="0" smtClean="0"/>
                        <a:t>Centre</a:t>
                      </a:r>
                      <a:endParaRPr lang="fr-FR" sz="1200" dirty="0"/>
                    </a:p>
                  </a:txBody>
                  <a:tcPr anchor="ctr"/>
                </a:tc>
              </a:tr>
              <a:tr h="381747">
                <a:tc>
                  <a:txBody>
                    <a:bodyPr/>
                    <a:lstStyle/>
                    <a:p>
                      <a:pPr algn="l" fontAlgn="ctr"/>
                      <a:r>
                        <a:rPr lang="fr-FR" sz="900" b="0" i="0" u="none" strike="noStrike" kern="1200" dirty="0">
                          <a:solidFill>
                            <a:srgbClr val="000000"/>
                          </a:solidFill>
                          <a:latin typeface="+mj-lt"/>
                          <a:ea typeface="+mn-ea"/>
                          <a:cs typeface="+mn-cs"/>
                        </a:rPr>
                        <a:t>Où l'on vit simplement, en harmonie avec la nature</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dirty="0">
                          <a:solidFill>
                            <a:srgbClr val="000000"/>
                          </a:solidFill>
                          <a:latin typeface="+mj-lt"/>
                          <a:ea typeface="+mn-ea"/>
                          <a:cs typeface="+mn-cs"/>
                        </a:rPr>
                        <a:t>La diversité et la beauté des paysages</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dirty="0">
                          <a:solidFill>
                            <a:srgbClr val="000000"/>
                          </a:solidFill>
                          <a:latin typeface="+mj-lt"/>
                          <a:ea typeface="+mn-ea"/>
                          <a:cs typeface="+mn-cs"/>
                        </a:rPr>
                        <a:t>Touristique</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dirty="0">
                          <a:solidFill>
                            <a:srgbClr val="000000"/>
                          </a:solidFill>
                          <a:latin typeface="+mj-lt"/>
                          <a:ea typeface="+mn-ea"/>
                          <a:cs typeface="+mn-cs"/>
                        </a:rPr>
                        <a:t>Adaptée pour des vacances en famille</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Touristique</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La richesse du patrimoine historique et culturel</a:t>
                      </a:r>
                    </a:p>
                  </a:txBody>
                  <a:tcPr marL="9525" marR="9525" marT="9525" marB="0" anchor="ctr">
                    <a:solidFill>
                      <a:schemeClr val="accent1">
                        <a:lumMod val="20000"/>
                        <a:lumOff val="80000"/>
                      </a:schemeClr>
                    </a:solidFill>
                  </a:tcPr>
                </a:tc>
              </a:tr>
              <a:tr h="381747">
                <a:tc>
                  <a:txBody>
                    <a:bodyPr/>
                    <a:lstStyle/>
                    <a:p>
                      <a:pPr algn="l" fontAlgn="ctr"/>
                      <a:r>
                        <a:rPr lang="fr-FR" sz="900" b="0" i="0" u="none" strike="noStrike" kern="1200">
                          <a:solidFill>
                            <a:srgbClr val="000000"/>
                          </a:solidFill>
                          <a:latin typeface="+mj-lt"/>
                          <a:ea typeface="+mn-ea"/>
                          <a:cs typeface="+mn-cs"/>
                        </a:rPr>
                        <a:t>Propose de découvrir une nature préservée</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dirty="0">
                          <a:solidFill>
                            <a:srgbClr val="000000"/>
                          </a:solidFill>
                          <a:latin typeface="+mj-lt"/>
                          <a:ea typeface="+mn-ea"/>
                          <a:cs typeface="+mn-cs"/>
                        </a:rPr>
                        <a:t>Propose de découvrir une nature préservée</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dirty="0">
                          <a:solidFill>
                            <a:srgbClr val="000000"/>
                          </a:solidFill>
                          <a:latin typeface="+mj-lt"/>
                          <a:ea typeface="+mn-ea"/>
                          <a:cs typeface="+mn-cs"/>
                        </a:rPr>
                        <a:t>La diversité et la beauté des paysages</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dirty="0">
                          <a:solidFill>
                            <a:srgbClr val="000000"/>
                          </a:solidFill>
                          <a:latin typeface="+mj-lt"/>
                          <a:ea typeface="+mn-ea"/>
                          <a:cs typeface="+mn-cs"/>
                        </a:rPr>
                        <a:t>Qui gagne à être connue</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Adaptée pour des vacances en famille</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Adaptée pour des vacances en famille</a:t>
                      </a:r>
                    </a:p>
                  </a:txBody>
                  <a:tcPr marL="9525" marR="9525" marT="9525" marB="0" anchor="ctr">
                    <a:solidFill>
                      <a:schemeClr val="accent1">
                        <a:lumMod val="20000"/>
                        <a:lumOff val="80000"/>
                      </a:schemeClr>
                    </a:solidFill>
                  </a:tcPr>
                </a:tc>
              </a:tr>
              <a:tr h="381747">
                <a:tc>
                  <a:txBody>
                    <a:bodyPr/>
                    <a:lstStyle/>
                    <a:p>
                      <a:pPr algn="l" fontAlgn="ctr"/>
                      <a:r>
                        <a:rPr lang="fr-FR" sz="900" b="0" i="0" u="none" strike="noStrike" kern="1200">
                          <a:solidFill>
                            <a:srgbClr val="000000"/>
                          </a:solidFill>
                          <a:latin typeface="+mj-lt"/>
                          <a:ea typeface="+mn-ea"/>
                          <a:cs typeface="+mn-cs"/>
                        </a:rPr>
                        <a:t>Adaptée pour des vacances en famille</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Où l'on vit simplement, en harmonie avec la nature</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dirty="0">
                          <a:solidFill>
                            <a:srgbClr val="000000"/>
                          </a:solidFill>
                          <a:latin typeface="+mj-lt"/>
                          <a:ea typeface="+mn-ea"/>
                          <a:cs typeface="+mn-cs"/>
                        </a:rPr>
                        <a:t>Adaptée pour des vacances en famille</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dirty="0">
                          <a:solidFill>
                            <a:srgbClr val="000000"/>
                          </a:solidFill>
                          <a:latin typeface="+mj-lt"/>
                          <a:ea typeface="+mn-ea"/>
                          <a:cs typeface="+mn-cs"/>
                        </a:rPr>
                        <a:t>Touristique</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Qui gagne à être connue</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Qui gagne à être connue</a:t>
                      </a:r>
                    </a:p>
                  </a:txBody>
                  <a:tcPr marL="9525" marR="9525" marT="9525" marB="0" anchor="ctr">
                    <a:solidFill>
                      <a:schemeClr val="accent1">
                        <a:lumMod val="20000"/>
                        <a:lumOff val="80000"/>
                      </a:schemeClr>
                    </a:solidFill>
                  </a:tcPr>
                </a:tc>
              </a:tr>
              <a:tr h="381747">
                <a:tc>
                  <a:txBody>
                    <a:bodyPr/>
                    <a:lstStyle/>
                    <a:p>
                      <a:pPr algn="l" fontAlgn="ctr"/>
                      <a:r>
                        <a:rPr lang="fr-FR" sz="900" b="0" i="0" u="none" strike="noStrike" kern="1200" dirty="0">
                          <a:solidFill>
                            <a:srgbClr val="000000"/>
                          </a:solidFill>
                          <a:latin typeface="+mj-lt"/>
                          <a:ea typeface="+mn-ea"/>
                          <a:cs typeface="+mn-cs"/>
                        </a:rPr>
                        <a:t>Où l'on se ressource</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Où l'on se ressource</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Le climat agréable</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dirty="0">
                          <a:solidFill>
                            <a:srgbClr val="000000"/>
                          </a:solidFill>
                          <a:latin typeface="+mj-lt"/>
                          <a:ea typeface="+mn-ea"/>
                          <a:cs typeface="+mn-cs"/>
                        </a:rPr>
                        <a:t>Où l'on se ressource</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La facilité d'accès</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La facilité d'accès</a:t>
                      </a:r>
                    </a:p>
                  </a:txBody>
                  <a:tcPr marL="9525" marR="9525" marT="9525" marB="0" anchor="ctr">
                    <a:solidFill>
                      <a:schemeClr val="accent1">
                        <a:lumMod val="20000"/>
                        <a:lumOff val="80000"/>
                      </a:schemeClr>
                    </a:solidFill>
                  </a:tcPr>
                </a:tc>
              </a:tr>
              <a:tr h="433387">
                <a:tc>
                  <a:txBody>
                    <a:bodyPr/>
                    <a:lstStyle/>
                    <a:p>
                      <a:pPr algn="l" fontAlgn="ctr"/>
                      <a:r>
                        <a:rPr lang="fr-FR" sz="900" b="0" i="0" u="none" strike="noStrike" kern="1200" dirty="0">
                          <a:solidFill>
                            <a:srgbClr val="000000"/>
                          </a:solidFill>
                          <a:latin typeface="+mj-lt"/>
                          <a:ea typeface="+mn-ea"/>
                          <a:cs typeface="+mn-cs"/>
                        </a:rPr>
                        <a:t>La diversité et la beauté des paysages</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dirty="0">
                          <a:solidFill>
                            <a:srgbClr val="000000"/>
                          </a:solidFill>
                          <a:latin typeface="+mj-lt"/>
                          <a:ea typeface="+mn-ea"/>
                          <a:cs typeface="+mn-cs"/>
                        </a:rPr>
                        <a:t>Qui gagne à être connue</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dirty="0">
                          <a:solidFill>
                            <a:srgbClr val="000000"/>
                          </a:solidFill>
                          <a:latin typeface="+mj-lt"/>
                          <a:ea typeface="+mn-ea"/>
                          <a:cs typeface="+mn-cs"/>
                        </a:rPr>
                        <a:t>La richesse de la gastronomie et des produits du terroir</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dirty="0">
                          <a:solidFill>
                            <a:srgbClr val="000000"/>
                          </a:solidFill>
                          <a:latin typeface="+mj-lt"/>
                          <a:ea typeface="+mn-ea"/>
                          <a:cs typeface="+mn-cs"/>
                        </a:rPr>
                        <a:t>La facilité d'accès</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dirty="0">
                          <a:solidFill>
                            <a:srgbClr val="000000"/>
                          </a:solidFill>
                          <a:latin typeface="+mj-lt"/>
                          <a:ea typeface="+mn-ea"/>
                          <a:cs typeface="+mn-cs"/>
                        </a:rPr>
                        <a:t>La richesse de la gastronomie et des produits du terroir</a:t>
                      </a:r>
                    </a:p>
                  </a:txBody>
                  <a:tcPr marL="9525" marR="9525" marT="9525" marB="0" anchor="ctr">
                    <a:solidFill>
                      <a:schemeClr val="accent1">
                        <a:lumMod val="20000"/>
                        <a:lumOff val="80000"/>
                      </a:schemeClr>
                    </a:solidFill>
                  </a:tcPr>
                </a:tc>
                <a:tc>
                  <a:txBody>
                    <a:bodyPr/>
                    <a:lstStyle/>
                    <a:p>
                      <a:pPr algn="l" fontAlgn="ctr"/>
                      <a:r>
                        <a:rPr lang="fr-FR" sz="900" b="0" i="0" u="none" strike="noStrike" kern="1200" dirty="0">
                          <a:solidFill>
                            <a:srgbClr val="000000"/>
                          </a:solidFill>
                          <a:latin typeface="+mj-lt"/>
                          <a:ea typeface="+mn-ea"/>
                          <a:cs typeface="+mn-cs"/>
                        </a:rPr>
                        <a:t>Propose de découvrir une nature préservée</a:t>
                      </a:r>
                    </a:p>
                  </a:txBody>
                  <a:tcPr marL="9525" marR="9525" marT="9525" marB="0" anchor="ctr">
                    <a:solidFill>
                      <a:schemeClr val="accent1">
                        <a:lumMod val="20000"/>
                        <a:lumOff val="80000"/>
                      </a:schemeClr>
                    </a:solidFill>
                  </a:tcPr>
                </a:tc>
              </a:tr>
              <a:tr h="235323">
                <a:tc>
                  <a:txBody>
                    <a:bodyPr/>
                    <a:lstStyle/>
                    <a:p>
                      <a:endParaRPr lang="fr-FR" sz="900" b="0" i="0" u="none" strike="noStrike" kern="1200" dirty="0">
                        <a:solidFill>
                          <a:srgbClr val="000000"/>
                        </a:solidFill>
                        <a:latin typeface="+mj-lt"/>
                        <a:ea typeface="+mn-ea"/>
                        <a:cs typeface="+mn-cs"/>
                      </a:endParaRPr>
                    </a:p>
                  </a:txBody>
                  <a:tcPr anchor="ctr">
                    <a:noFill/>
                  </a:tcPr>
                </a:tc>
                <a:tc>
                  <a:txBody>
                    <a:bodyPr/>
                    <a:lstStyle/>
                    <a:p>
                      <a:endParaRPr lang="fr-FR" sz="900" b="0" i="0" u="none" strike="noStrike" kern="1200" dirty="0">
                        <a:solidFill>
                          <a:srgbClr val="000000"/>
                        </a:solidFill>
                        <a:latin typeface="+mj-lt"/>
                        <a:ea typeface="+mn-ea"/>
                        <a:cs typeface="+mn-cs"/>
                      </a:endParaRPr>
                    </a:p>
                  </a:txBody>
                  <a:tcPr anchor="ctr">
                    <a:noFill/>
                  </a:tcPr>
                </a:tc>
                <a:tc>
                  <a:txBody>
                    <a:bodyPr/>
                    <a:lstStyle/>
                    <a:p>
                      <a:pPr marL="0" algn="l" defTabSz="914400" rtl="0" eaLnBrk="1" fontAlgn="t" latinLnBrk="0" hangingPunct="1"/>
                      <a:endParaRPr lang="fr-FR" sz="900" b="0" i="0" u="none" strike="noStrike" kern="1200" dirty="0">
                        <a:solidFill>
                          <a:srgbClr val="000000"/>
                        </a:solidFill>
                        <a:latin typeface="+mj-lt"/>
                        <a:ea typeface="+mn-ea"/>
                        <a:cs typeface="+mn-cs"/>
                      </a:endParaRPr>
                    </a:p>
                  </a:txBody>
                  <a:tcPr anchor="ctr">
                    <a:noFill/>
                  </a:tcPr>
                </a:tc>
                <a:tc>
                  <a:txBody>
                    <a:bodyPr/>
                    <a:lstStyle/>
                    <a:p>
                      <a:endParaRPr lang="fr-FR" sz="900" b="0" i="0" u="none" strike="noStrike" kern="1200" dirty="0">
                        <a:solidFill>
                          <a:srgbClr val="000000"/>
                        </a:solidFill>
                        <a:latin typeface="+mj-lt"/>
                        <a:ea typeface="+mn-ea"/>
                        <a:cs typeface="+mn-cs"/>
                      </a:endParaRPr>
                    </a:p>
                  </a:txBody>
                  <a:tcPr anchor="ctr">
                    <a:noFill/>
                  </a:tcPr>
                </a:tc>
                <a:tc>
                  <a:txBody>
                    <a:bodyPr/>
                    <a:lstStyle/>
                    <a:p>
                      <a:endParaRPr lang="fr-FR" sz="900" b="0" i="0" u="none" strike="noStrike" kern="1200" dirty="0">
                        <a:solidFill>
                          <a:srgbClr val="000000"/>
                        </a:solidFill>
                        <a:latin typeface="+mj-lt"/>
                        <a:ea typeface="+mn-ea"/>
                        <a:cs typeface="+mn-cs"/>
                      </a:endParaRPr>
                    </a:p>
                  </a:txBody>
                  <a:tcPr anchor="ctr">
                    <a:noFill/>
                  </a:tcPr>
                </a:tc>
                <a:tc>
                  <a:txBody>
                    <a:bodyPr/>
                    <a:lstStyle/>
                    <a:p>
                      <a:endParaRPr lang="fr-FR" sz="900" b="0" i="0" u="none" strike="noStrike" kern="1200" dirty="0">
                        <a:solidFill>
                          <a:srgbClr val="000000"/>
                        </a:solidFill>
                        <a:latin typeface="+mj-lt"/>
                        <a:ea typeface="+mn-ea"/>
                        <a:cs typeface="+mn-cs"/>
                      </a:endParaRPr>
                    </a:p>
                  </a:txBody>
                  <a:tcPr anchor="ctr">
                    <a:noFill/>
                  </a:tcPr>
                </a:tc>
              </a:tr>
              <a:tr h="433387">
                <a:tc>
                  <a:txBody>
                    <a:bodyPr/>
                    <a:lstStyle/>
                    <a:p>
                      <a:pPr algn="l" fontAlgn="ctr"/>
                      <a:r>
                        <a:rPr lang="fr-FR" sz="900" b="0" i="0" u="none" strike="noStrike" kern="1200">
                          <a:solidFill>
                            <a:srgbClr val="000000"/>
                          </a:solidFill>
                          <a:latin typeface="+mj-lt"/>
                          <a:ea typeface="+mn-ea"/>
                          <a:cs typeface="+mn-cs"/>
                        </a:rPr>
                        <a:t>La qualité de l'information fournie</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La diversité des animations culturelles et des festivals</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Qui a des entreprises aux savoir-faire reconnus à l'international</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La diversité des activités autour des lacs et des rivières</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Propose de découvrir une nature préservée</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La diversité des animations culturelles et des festivals</a:t>
                      </a:r>
                    </a:p>
                  </a:txBody>
                  <a:tcPr marL="9525" marR="9525" marT="9525" marB="0" anchor="ctr">
                    <a:solidFill>
                      <a:schemeClr val="accent6">
                        <a:lumMod val="20000"/>
                        <a:lumOff val="80000"/>
                      </a:schemeClr>
                    </a:solidFill>
                  </a:tcPr>
                </a:tc>
              </a:tr>
              <a:tr h="574581">
                <a:tc>
                  <a:txBody>
                    <a:bodyPr/>
                    <a:lstStyle/>
                    <a:p>
                      <a:pPr algn="l" fontAlgn="ctr"/>
                      <a:r>
                        <a:rPr lang="fr-FR" sz="900" b="0" i="0" u="none" strike="noStrike" kern="1200">
                          <a:solidFill>
                            <a:srgbClr val="000000"/>
                          </a:solidFill>
                          <a:latin typeface="+mj-lt"/>
                          <a:ea typeface="+mn-ea"/>
                          <a:cs typeface="+mn-cs"/>
                        </a:rPr>
                        <a:t>Dynamique</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Dynamique</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dirty="0">
                          <a:solidFill>
                            <a:srgbClr val="000000"/>
                          </a:solidFill>
                          <a:latin typeface="+mj-lt"/>
                          <a:ea typeface="+mn-ea"/>
                          <a:cs typeface="+mn-cs"/>
                        </a:rPr>
                        <a:t>La diversité des activités autour des lacs et des rivières</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Où se développent des partenariats entre entreprises, collectivités et entre habitants</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dirty="0">
                          <a:solidFill>
                            <a:srgbClr val="000000"/>
                          </a:solidFill>
                          <a:latin typeface="+mj-lt"/>
                          <a:ea typeface="+mn-ea"/>
                          <a:cs typeface="+mn-cs"/>
                        </a:rPr>
                        <a:t>Qui soutient la recherche et les projets innovants</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Qui a des entreprises aux savoir-faire reconnus à l'international</a:t>
                      </a:r>
                    </a:p>
                  </a:txBody>
                  <a:tcPr marL="9525" marR="9525" marT="9525" marB="0" anchor="ctr">
                    <a:solidFill>
                      <a:schemeClr val="accent6">
                        <a:lumMod val="20000"/>
                        <a:lumOff val="80000"/>
                      </a:schemeClr>
                    </a:solidFill>
                  </a:tcPr>
                </a:tc>
              </a:tr>
              <a:tr h="381747">
                <a:tc>
                  <a:txBody>
                    <a:bodyPr/>
                    <a:lstStyle/>
                    <a:p>
                      <a:pPr algn="l" fontAlgn="ctr"/>
                      <a:r>
                        <a:rPr lang="fr-FR" sz="900" b="0" i="0" u="none" strike="noStrike" kern="1200">
                          <a:solidFill>
                            <a:srgbClr val="000000"/>
                          </a:solidFill>
                          <a:latin typeface="+mj-lt"/>
                          <a:ea typeface="+mn-ea"/>
                          <a:cs typeface="+mn-cs"/>
                        </a:rPr>
                        <a:t>Qui soutient la recherche et les projets innovants</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Le climat agréable</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Qui soutient la recherche et les projets innovants</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Le rapport qualité-prix des prestations touristiques</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Où l'on vit simplement, en harmonie avec la nature</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dirty="0">
                          <a:solidFill>
                            <a:srgbClr val="000000"/>
                          </a:solidFill>
                          <a:latin typeface="+mj-lt"/>
                          <a:ea typeface="+mn-ea"/>
                          <a:cs typeface="+mn-cs"/>
                        </a:rPr>
                        <a:t>Le climat agréable</a:t>
                      </a:r>
                    </a:p>
                  </a:txBody>
                  <a:tcPr marL="9525" marR="9525" marT="9525" marB="0" anchor="ctr">
                    <a:solidFill>
                      <a:schemeClr val="accent6">
                        <a:lumMod val="20000"/>
                        <a:lumOff val="80000"/>
                      </a:schemeClr>
                    </a:solidFill>
                  </a:tcPr>
                </a:tc>
              </a:tr>
              <a:tr h="574581">
                <a:tc>
                  <a:txBody>
                    <a:bodyPr/>
                    <a:lstStyle/>
                    <a:p>
                      <a:pPr algn="l" fontAlgn="ctr"/>
                      <a:r>
                        <a:rPr lang="fr-FR" sz="900" b="0" i="0" u="none" strike="noStrike" kern="1200">
                          <a:solidFill>
                            <a:srgbClr val="000000"/>
                          </a:solidFill>
                          <a:latin typeface="+mj-lt"/>
                          <a:ea typeface="+mn-ea"/>
                          <a:cs typeface="+mn-cs"/>
                        </a:rPr>
                        <a:t>Où se développent des partenariats entre entreprises, collectivités et entre habitants</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Qui soutient la recherche et les projets innovants</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dirty="0">
                          <a:solidFill>
                            <a:srgbClr val="000000"/>
                          </a:solidFill>
                          <a:latin typeface="+mj-lt"/>
                          <a:ea typeface="+mn-ea"/>
                          <a:cs typeface="+mn-cs"/>
                        </a:rPr>
                        <a:t>Où se développent des partenariats entre entreprises, collectivités et entre habitants</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Qui soutient la recherche et les projets innovants</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a:solidFill>
                            <a:srgbClr val="000000"/>
                          </a:solidFill>
                          <a:latin typeface="+mj-lt"/>
                          <a:ea typeface="+mn-ea"/>
                          <a:cs typeface="+mn-cs"/>
                        </a:rPr>
                        <a:t>Où se développent des partenariats entre entreprises, collectivités et entre habitants</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dirty="0">
                          <a:solidFill>
                            <a:srgbClr val="000000"/>
                          </a:solidFill>
                          <a:latin typeface="+mj-lt"/>
                          <a:ea typeface="+mn-ea"/>
                          <a:cs typeface="+mn-cs"/>
                        </a:rPr>
                        <a:t>Qui soutient la recherche et les projets innovants</a:t>
                      </a:r>
                    </a:p>
                  </a:txBody>
                  <a:tcPr marL="9525" marR="9525" marT="9525" marB="0" anchor="ctr">
                    <a:solidFill>
                      <a:schemeClr val="accent6">
                        <a:lumMod val="20000"/>
                        <a:lumOff val="80000"/>
                      </a:schemeClr>
                    </a:solidFill>
                  </a:tcPr>
                </a:tc>
              </a:tr>
              <a:tr h="574581">
                <a:tc>
                  <a:txBody>
                    <a:bodyPr/>
                    <a:lstStyle/>
                    <a:p>
                      <a:pPr algn="l" fontAlgn="ctr"/>
                      <a:r>
                        <a:rPr lang="fr-FR" sz="900" b="0" i="0" u="none" strike="noStrike" kern="1200" dirty="0">
                          <a:solidFill>
                            <a:srgbClr val="000000"/>
                          </a:solidFill>
                          <a:latin typeface="+mj-lt"/>
                          <a:ea typeface="+mn-ea"/>
                          <a:cs typeface="+mn-cs"/>
                        </a:rPr>
                        <a:t>Qui a des entreprises aux savoir-faire reconnus à l'international</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dirty="0">
                          <a:solidFill>
                            <a:srgbClr val="000000"/>
                          </a:solidFill>
                          <a:latin typeface="+mj-lt"/>
                          <a:ea typeface="+mn-ea"/>
                          <a:cs typeface="+mn-cs"/>
                        </a:rPr>
                        <a:t>Où se développent des partenariats entre entreprises, collectivités et entre habitants</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dirty="0">
                          <a:solidFill>
                            <a:srgbClr val="000000"/>
                          </a:solidFill>
                          <a:latin typeface="+mj-lt"/>
                          <a:ea typeface="+mn-ea"/>
                          <a:cs typeface="+mn-cs"/>
                        </a:rPr>
                        <a:t>Le rapport qualité-prix des prestations touristiques</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dirty="0">
                          <a:solidFill>
                            <a:srgbClr val="000000"/>
                          </a:solidFill>
                          <a:latin typeface="+mj-lt"/>
                          <a:ea typeface="+mn-ea"/>
                          <a:cs typeface="+mn-cs"/>
                        </a:rPr>
                        <a:t>Qui a des entreprises aux savoir-faire reconnus à l'international</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dirty="0">
                          <a:solidFill>
                            <a:srgbClr val="000000"/>
                          </a:solidFill>
                          <a:latin typeface="+mj-lt"/>
                          <a:ea typeface="+mn-ea"/>
                          <a:cs typeface="+mn-cs"/>
                        </a:rPr>
                        <a:t>Le rapport qualité-prix des prestations touristiques</a:t>
                      </a:r>
                    </a:p>
                  </a:txBody>
                  <a:tcPr marL="9525" marR="9525" marT="9525" marB="0" anchor="ctr">
                    <a:solidFill>
                      <a:schemeClr val="accent6">
                        <a:lumMod val="20000"/>
                        <a:lumOff val="80000"/>
                      </a:schemeClr>
                    </a:solidFill>
                  </a:tcPr>
                </a:tc>
                <a:tc>
                  <a:txBody>
                    <a:bodyPr/>
                    <a:lstStyle/>
                    <a:p>
                      <a:pPr algn="l" fontAlgn="ctr"/>
                      <a:r>
                        <a:rPr lang="fr-FR" sz="900" b="0" i="0" u="none" strike="noStrike" kern="1200" dirty="0">
                          <a:solidFill>
                            <a:srgbClr val="000000"/>
                          </a:solidFill>
                          <a:latin typeface="+mj-lt"/>
                          <a:ea typeface="+mn-ea"/>
                          <a:cs typeface="+mn-cs"/>
                        </a:rPr>
                        <a:t>Où se développent des partenariats entre entreprises, collectivités et entre habitants</a:t>
                      </a:r>
                    </a:p>
                  </a:txBody>
                  <a:tcPr marL="9525" marR="9525" marT="9525" marB="0" anchor="ctr">
                    <a:solidFill>
                      <a:schemeClr val="accent6">
                        <a:lumMod val="20000"/>
                        <a:lumOff val="80000"/>
                      </a:schemeClr>
                    </a:solidFill>
                  </a:tcPr>
                </a:tc>
              </a:tr>
            </a:tbl>
          </a:graphicData>
        </a:graphic>
      </p:graphicFrame>
      <p:sp>
        <p:nvSpPr>
          <p:cNvPr id="114785" name="ZoneTexte 9"/>
          <p:cNvSpPr txBox="1">
            <a:spLocks noChangeArrowheads="1"/>
          </p:cNvSpPr>
          <p:nvPr/>
        </p:nvSpPr>
        <p:spPr bwMode="auto">
          <a:xfrm>
            <a:off x="-107950" y="2405063"/>
            <a:ext cx="1008063" cy="677862"/>
          </a:xfrm>
          <a:prstGeom prst="rect">
            <a:avLst/>
          </a:prstGeom>
          <a:noFill/>
          <a:ln w="9525">
            <a:noFill/>
            <a:miter lim="800000"/>
            <a:headEnd/>
            <a:tailEnd/>
          </a:ln>
        </p:spPr>
        <p:txBody>
          <a:bodyPr>
            <a:spAutoFit/>
          </a:bodyPr>
          <a:lstStyle/>
          <a:p>
            <a:pPr algn="ctr"/>
            <a:r>
              <a:rPr lang="fr-FR" b="1">
                <a:solidFill>
                  <a:srgbClr val="006600"/>
                </a:solidFill>
                <a:latin typeface="Calibri" pitchFamily="34" charset="0"/>
              </a:rPr>
              <a:t>Top 5 </a:t>
            </a:r>
          </a:p>
          <a:p>
            <a:pPr algn="ctr"/>
            <a:r>
              <a:rPr lang="fr-FR" sz="1000" b="1">
                <a:solidFill>
                  <a:srgbClr val="006600"/>
                </a:solidFill>
                <a:latin typeface="Calibri" pitchFamily="34" charset="0"/>
              </a:rPr>
              <a:t>des items les plus attribués</a:t>
            </a:r>
          </a:p>
        </p:txBody>
      </p:sp>
      <p:sp>
        <p:nvSpPr>
          <p:cNvPr id="114786" name="ZoneTexte 10"/>
          <p:cNvSpPr txBox="1">
            <a:spLocks noChangeArrowheads="1"/>
          </p:cNvSpPr>
          <p:nvPr/>
        </p:nvSpPr>
        <p:spPr bwMode="auto">
          <a:xfrm>
            <a:off x="-107950" y="4759325"/>
            <a:ext cx="1114425" cy="676275"/>
          </a:xfrm>
          <a:prstGeom prst="rect">
            <a:avLst/>
          </a:prstGeom>
          <a:noFill/>
          <a:ln w="9525">
            <a:noFill/>
            <a:miter lim="800000"/>
            <a:headEnd/>
            <a:tailEnd/>
          </a:ln>
        </p:spPr>
        <p:txBody>
          <a:bodyPr>
            <a:spAutoFit/>
          </a:bodyPr>
          <a:lstStyle/>
          <a:p>
            <a:pPr algn="ctr"/>
            <a:r>
              <a:rPr lang="fr-FR" b="1">
                <a:solidFill>
                  <a:srgbClr val="C00000"/>
                </a:solidFill>
                <a:latin typeface="Calibri" pitchFamily="34" charset="0"/>
              </a:rPr>
              <a:t>Flop 5 </a:t>
            </a:r>
          </a:p>
          <a:p>
            <a:pPr algn="ctr"/>
            <a:r>
              <a:rPr lang="fr-FR" sz="1000" b="1">
                <a:solidFill>
                  <a:srgbClr val="C00000"/>
                </a:solidFill>
                <a:latin typeface="Calibri" pitchFamily="34" charset="0"/>
              </a:rPr>
              <a:t>des items les moins attribués</a:t>
            </a:r>
          </a:p>
        </p:txBody>
      </p:sp>
      <p:pic>
        <p:nvPicPr>
          <p:cNvPr id="114787" name="Image 11" descr="logo-region-aquitaine.png"/>
          <p:cNvPicPr>
            <a:picLocks noChangeAspect="1"/>
          </p:cNvPicPr>
          <p:nvPr/>
        </p:nvPicPr>
        <p:blipFill>
          <a:blip r:embed="rId5"/>
          <a:srcRect/>
          <a:stretch>
            <a:fillRect/>
          </a:stretch>
        </p:blipFill>
        <p:spPr bwMode="auto">
          <a:xfrm>
            <a:off x="7164388" y="1092200"/>
            <a:ext cx="460375" cy="414338"/>
          </a:xfrm>
          <a:prstGeom prst="rect">
            <a:avLst/>
          </a:prstGeom>
          <a:noFill/>
          <a:ln w="9525">
            <a:noFill/>
            <a:miter lim="800000"/>
            <a:headEnd/>
            <a:tailEnd/>
          </a:ln>
        </p:spPr>
      </p:pic>
      <p:pic>
        <p:nvPicPr>
          <p:cNvPr id="114788" name="Image 12" descr="region auvergne.jpg"/>
          <p:cNvPicPr>
            <a:picLocks noChangeAspect="1"/>
          </p:cNvPicPr>
          <p:nvPr/>
        </p:nvPicPr>
        <p:blipFill>
          <a:blip r:embed="rId6"/>
          <a:srcRect/>
          <a:stretch>
            <a:fillRect/>
          </a:stretch>
        </p:blipFill>
        <p:spPr bwMode="auto">
          <a:xfrm>
            <a:off x="3059113" y="1155700"/>
            <a:ext cx="554037" cy="288925"/>
          </a:xfrm>
          <a:prstGeom prst="rect">
            <a:avLst/>
          </a:prstGeom>
          <a:noFill/>
          <a:ln w="9525">
            <a:noFill/>
            <a:miter lim="800000"/>
            <a:headEnd/>
            <a:tailEnd/>
          </a:ln>
        </p:spPr>
      </p:pic>
      <p:pic>
        <p:nvPicPr>
          <p:cNvPr id="114789" name="Image 13" descr="region centre.jpg"/>
          <p:cNvPicPr>
            <a:picLocks noChangeAspect="1"/>
          </p:cNvPicPr>
          <p:nvPr/>
        </p:nvPicPr>
        <p:blipFill>
          <a:blip r:embed="rId7"/>
          <a:srcRect/>
          <a:stretch>
            <a:fillRect/>
          </a:stretch>
        </p:blipFill>
        <p:spPr bwMode="auto">
          <a:xfrm>
            <a:off x="8459788" y="1065213"/>
            <a:ext cx="414337" cy="468312"/>
          </a:xfrm>
          <a:prstGeom prst="rect">
            <a:avLst/>
          </a:prstGeom>
          <a:noFill/>
          <a:ln w="9525">
            <a:noFill/>
            <a:miter lim="800000"/>
            <a:headEnd/>
            <a:tailEnd/>
          </a:ln>
        </p:spPr>
      </p:pic>
      <p:pic>
        <p:nvPicPr>
          <p:cNvPr id="114790" name="Image 14" descr="region Limousin.jpg"/>
          <p:cNvPicPr>
            <a:picLocks noChangeAspect="1"/>
          </p:cNvPicPr>
          <p:nvPr/>
        </p:nvPicPr>
        <p:blipFill>
          <a:blip r:embed="rId8"/>
          <a:srcRect/>
          <a:stretch>
            <a:fillRect/>
          </a:stretch>
        </p:blipFill>
        <p:spPr bwMode="auto">
          <a:xfrm>
            <a:off x="1825625" y="1054100"/>
            <a:ext cx="369888" cy="490538"/>
          </a:xfrm>
          <a:prstGeom prst="rect">
            <a:avLst/>
          </a:prstGeom>
          <a:noFill/>
          <a:ln w="9525">
            <a:noFill/>
            <a:miter lim="800000"/>
            <a:headEnd/>
            <a:tailEnd/>
          </a:ln>
        </p:spPr>
      </p:pic>
      <p:pic>
        <p:nvPicPr>
          <p:cNvPr id="114791" name="Image 15" descr="region mp.jpg"/>
          <p:cNvPicPr>
            <a:picLocks noChangeAspect="1"/>
          </p:cNvPicPr>
          <p:nvPr/>
        </p:nvPicPr>
        <p:blipFill>
          <a:blip r:embed="rId9"/>
          <a:srcRect/>
          <a:stretch>
            <a:fillRect/>
          </a:stretch>
        </p:blipFill>
        <p:spPr bwMode="auto">
          <a:xfrm>
            <a:off x="4427538" y="1077913"/>
            <a:ext cx="442912" cy="442912"/>
          </a:xfrm>
          <a:prstGeom prst="rect">
            <a:avLst/>
          </a:prstGeom>
          <a:noFill/>
          <a:ln w="9525">
            <a:noFill/>
            <a:miter lim="800000"/>
            <a:headEnd/>
            <a:tailEnd/>
          </a:ln>
        </p:spPr>
      </p:pic>
      <p:pic>
        <p:nvPicPr>
          <p:cNvPr id="114792" name="Image 16" descr="region poitou charentes.jpg"/>
          <p:cNvPicPr>
            <a:picLocks noChangeAspect="1"/>
          </p:cNvPicPr>
          <p:nvPr/>
        </p:nvPicPr>
        <p:blipFill>
          <a:blip r:embed="rId10"/>
          <a:srcRect/>
          <a:stretch>
            <a:fillRect/>
          </a:stretch>
        </p:blipFill>
        <p:spPr bwMode="auto">
          <a:xfrm>
            <a:off x="5867400" y="1084263"/>
            <a:ext cx="381000" cy="431800"/>
          </a:xfrm>
          <a:prstGeom prst="rect">
            <a:avLst/>
          </a:prstGeom>
          <a:noFill/>
          <a:ln w="9525">
            <a:noFill/>
            <a:miter lim="800000"/>
            <a:headEnd/>
            <a:tailEnd/>
          </a:ln>
        </p:spPr>
      </p:pic>
      <p:sp>
        <p:nvSpPr>
          <p:cNvPr id="18" name="Espace réservé du texte 4"/>
          <p:cNvSpPr txBox="1">
            <a:spLocks/>
          </p:cNvSpPr>
          <p:nvPr>
            <p:custDataLst>
              <p:tags r:id="rId1"/>
            </p:custDataLst>
          </p:nvPr>
        </p:nvSpPr>
        <p:spPr>
          <a:xfrm>
            <a:off x="5652120" y="6551533"/>
            <a:ext cx="1368152" cy="306467"/>
          </a:xfrm>
          <a:prstGeom prst="roundRect">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Totale : 1007</a:t>
            </a:r>
            <a:endParaRPr lang="fr-FR" sz="1200" i="1" dirty="0">
              <a:solidFill>
                <a:srgbClr val="000000"/>
              </a:solidFill>
              <a:latin typeface="+mn-lt"/>
              <a:ea typeface="ＭＳ Ｐゴシック" pitchFamily="1" charset="-128"/>
              <a:cs typeface="Arial" pitchFamily="34" charset="0"/>
            </a:endParaRPr>
          </a:p>
        </p:txBody>
      </p:sp>
      <p:sp>
        <p:nvSpPr>
          <p:cNvPr id="19" name="Espace réservé du texte 4"/>
          <p:cNvSpPr txBox="1">
            <a:spLocks/>
          </p:cNvSpPr>
          <p:nvPr>
            <p:custDataLst>
              <p:tags r:id="rId2"/>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Récapitulatif des items contribuant à la spécificité</a:t>
            </a:r>
            <a:r>
              <a:rPr lang="fr-FR" sz="1400" dirty="0" smtClean="0"/>
              <a:t/>
            </a:r>
            <a:br>
              <a:rPr lang="fr-FR" sz="1400" dirty="0" smtClean="0"/>
            </a:br>
            <a:r>
              <a:rPr lang="fr-FR" sz="1400" i="1" dirty="0" smtClean="0"/>
              <a:t> Image analysée : Connaissent</a:t>
            </a:r>
            <a:endParaRPr lang="fr-FR" sz="14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58EB53A5-0CA6-46A0-AB22-0C2D8D5D1752}" type="slidenum">
              <a:rPr lang="fr-FR"/>
              <a:pPr>
                <a:defRPr/>
              </a:pPr>
              <a:t>44</a:t>
            </a:fld>
            <a:endParaRPr lang="fr-FR"/>
          </a:p>
        </p:txBody>
      </p:sp>
      <p:graphicFrame>
        <p:nvGraphicFramePr>
          <p:cNvPr id="12" name="Tableau 11"/>
          <p:cNvGraphicFramePr>
            <a:graphicFrameLocks noGrp="1"/>
          </p:cNvGraphicFramePr>
          <p:nvPr/>
        </p:nvGraphicFramePr>
        <p:xfrm>
          <a:off x="971550" y="1397000"/>
          <a:ext cx="8064500" cy="4881563"/>
        </p:xfrm>
        <a:graphic>
          <a:graphicData uri="http://schemas.openxmlformats.org/drawingml/2006/table">
            <a:tbl>
              <a:tblPr firstRow="1" bandRow="1">
                <a:tableStyleId>{F5AB1C69-6EDB-4FF4-983F-18BD219EF322}</a:tableStyleId>
              </a:tblPr>
              <a:tblGrid>
                <a:gridCol w="1344150"/>
                <a:gridCol w="1344150"/>
                <a:gridCol w="1344150"/>
                <a:gridCol w="1344150"/>
                <a:gridCol w="1344150"/>
                <a:gridCol w="1344150"/>
              </a:tblGrid>
              <a:tr h="470352">
                <a:tc>
                  <a:txBody>
                    <a:bodyPr/>
                    <a:lstStyle/>
                    <a:p>
                      <a:pPr algn="l"/>
                      <a:r>
                        <a:rPr lang="fr-FR" sz="1200" dirty="0" smtClean="0"/>
                        <a:t>Limousin</a:t>
                      </a:r>
                      <a:endParaRPr lang="fr-FR" sz="1200" dirty="0"/>
                    </a:p>
                  </a:txBody>
                  <a:tcPr anchor="ctr"/>
                </a:tc>
                <a:tc>
                  <a:txBody>
                    <a:bodyPr/>
                    <a:lstStyle/>
                    <a:p>
                      <a:pPr algn="l"/>
                      <a:r>
                        <a:rPr lang="fr-FR" sz="1200" dirty="0" smtClean="0"/>
                        <a:t>Auvergne</a:t>
                      </a:r>
                      <a:endParaRPr lang="fr-FR" sz="1200" dirty="0"/>
                    </a:p>
                  </a:txBody>
                  <a:tcPr anchor="ctr"/>
                </a:tc>
                <a:tc>
                  <a:txBody>
                    <a:bodyPr/>
                    <a:lstStyle/>
                    <a:p>
                      <a:pPr algn="l"/>
                      <a:r>
                        <a:rPr lang="fr-FR" sz="1200" dirty="0" smtClean="0"/>
                        <a:t>Midi-</a:t>
                      </a:r>
                    </a:p>
                    <a:p>
                      <a:pPr algn="l"/>
                      <a:r>
                        <a:rPr lang="fr-FR" sz="1200" dirty="0" smtClean="0"/>
                        <a:t>Pyrénées</a:t>
                      </a:r>
                      <a:endParaRPr lang="fr-FR" sz="1200" dirty="0"/>
                    </a:p>
                  </a:txBody>
                  <a:tcPr anchor="ctr"/>
                </a:tc>
                <a:tc>
                  <a:txBody>
                    <a:bodyPr/>
                    <a:lstStyle/>
                    <a:p>
                      <a:pPr algn="l"/>
                      <a:r>
                        <a:rPr lang="fr-FR" sz="1200" dirty="0" smtClean="0"/>
                        <a:t>Poitou-</a:t>
                      </a:r>
                    </a:p>
                    <a:p>
                      <a:pPr algn="l"/>
                      <a:r>
                        <a:rPr lang="fr-FR" sz="1200" dirty="0" err="1" smtClean="0"/>
                        <a:t>Charentes</a:t>
                      </a:r>
                      <a:endParaRPr lang="fr-FR" sz="1200" dirty="0"/>
                    </a:p>
                  </a:txBody>
                  <a:tcPr anchor="ctr"/>
                </a:tc>
                <a:tc>
                  <a:txBody>
                    <a:bodyPr/>
                    <a:lstStyle/>
                    <a:p>
                      <a:pPr algn="l"/>
                      <a:r>
                        <a:rPr lang="fr-FR" sz="1200" dirty="0" smtClean="0"/>
                        <a:t>Aquitaine</a:t>
                      </a:r>
                      <a:endParaRPr lang="fr-FR" sz="1200" dirty="0"/>
                    </a:p>
                  </a:txBody>
                  <a:tcPr anchor="ctr"/>
                </a:tc>
                <a:tc>
                  <a:txBody>
                    <a:bodyPr/>
                    <a:lstStyle/>
                    <a:p>
                      <a:pPr algn="l"/>
                      <a:r>
                        <a:rPr lang="fr-FR" sz="1200" dirty="0" smtClean="0"/>
                        <a:t>Centre</a:t>
                      </a:r>
                      <a:endParaRPr lang="fr-FR" sz="1200" dirty="0"/>
                    </a:p>
                  </a:txBody>
                  <a:tcPr anchor="ctr"/>
                </a:tc>
              </a:tr>
              <a:tr h="381507">
                <a:tc>
                  <a:txBody>
                    <a:bodyPr/>
                    <a:lstStyle/>
                    <a:p>
                      <a:pPr algn="l" fontAlgn="b"/>
                      <a:r>
                        <a:rPr lang="fr-FR" sz="900" b="0" i="0" u="none" strike="noStrike" dirty="0" smtClean="0">
                          <a:solidFill>
                            <a:schemeClr val="tx2"/>
                          </a:solidFill>
                          <a:latin typeface="+mn-lt"/>
                        </a:rPr>
                        <a:t>Où </a:t>
                      </a:r>
                      <a:r>
                        <a:rPr lang="fr-FR" sz="900" b="0" i="0" u="none" strike="noStrike" dirty="0">
                          <a:solidFill>
                            <a:schemeClr val="tx2"/>
                          </a:solidFill>
                          <a:latin typeface="+mn-lt"/>
                        </a:rPr>
                        <a:t>l'on vit simplement, en harmonie avec la nature</a:t>
                      </a:r>
                    </a:p>
                  </a:txBody>
                  <a:tcPr marL="9525" marR="9525" marT="9525" marB="0" anchor="ctr">
                    <a:solidFill>
                      <a:schemeClr val="accent1">
                        <a:lumMod val="20000"/>
                        <a:lumOff val="80000"/>
                      </a:schemeClr>
                    </a:solidFill>
                  </a:tcPr>
                </a:tc>
                <a:tc>
                  <a:txBody>
                    <a:bodyPr/>
                    <a:lstStyle/>
                    <a:p>
                      <a:pPr algn="l" fontAlgn="b"/>
                      <a:r>
                        <a:rPr lang="fr-FR" sz="900" b="0" i="0" u="none" strike="noStrike" dirty="0" smtClean="0">
                          <a:solidFill>
                            <a:schemeClr val="tx2"/>
                          </a:solidFill>
                          <a:latin typeface="+mn-lt"/>
                        </a:rPr>
                        <a:t>Découvrir </a:t>
                      </a:r>
                      <a:r>
                        <a:rPr lang="fr-FR" sz="900" b="0" i="0" u="none" strike="noStrike" dirty="0">
                          <a:solidFill>
                            <a:schemeClr val="tx2"/>
                          </a:solidFill>
                          <a:latin typeface="+mn-lt"/>
                        </a:rPr>
                        <a:t>une nature préservée</a:t>
                      </a:r>
                    </a:p>
                  </a:txBody>
                  <a:tcPr marL="9525" marR="9525" marT="9525" marB="0" anchor="ctr">
                    <a:solidFill>
                      <a:schemeClr val="accent1">
                        <a:lumMod val="20000"/>
                        <a:lumOff val="80000"/>
                      </a:schemeClr>
                    </a:solidFill>
                  </a:tcPr>
                </a:tc>
                <a:tc>
                  <a:txBody>
                    <a:bodyPr/>
                    <a:lstStyle/>
                    <a:p>
                      <a:pPr algn="l" fontAlgn="b"/>
                      <a:r>
                        <a:rPr lang="fr-FR" sz="900" b="0" i="0" u="none" strike="noStrike" dirty="0" smtClean="0">
                          <a:solidFill>
                            <a:schemeClr val="tx2"/>
                          </a:solidFill>
                          <a:latin typeface="+mn-lt"/>
                        </a:rPr>
                        <a:t>Climat </a:t>
                      </a:r>
                      <a:r>
                        <a:rPr lang="fr-FR" sz="900" b="0" i="0" u="none" strike="noStrike" dirty="0">
                          <a:solidFill>
                            <a:schemeClr val="tx2"/>
                          </a:solidFill>
                          <a:latin typeface="+mn-lt"/>
                        </a:rPr>
                        <a:t>agréable</a:t>
                      </a:r>
                    </a:p>
                  </a:txBody>
                  <a:tcPr marL="9525" marR="9525" marT="9525" marB="0" anchor="ctr">
                    <a:solidFill>
                      <a:schemeClr val="accent1">
                        <a:lumMod val="20000"/>
                        <a:lumOff val="80000"/>
                      </a:schemeClr>
                    </a:solidFill>
                  </a:tcPr>
                </a:tc>
                <a:tc>
                  <a:txBody>
                    <a:bodyPr/>
                    <a:lstStyle/>
                    <a:p>
                      <a:pPr algn="l" fontAlgn="b"/>
                      <a:r>
                        <a:rPr lang="fr-FR" sz="900" b="0" i="0" u="none" strike="noStrike" dirty="0" smtClean="0">
                          <a:solidFill>
                            <a:schemeClr val="tx2"/>
                          </a:solidFill>
                          <a:latin typeface="+mn-lt"/>
                        </a:rPr>
                        <a:t>Facilité </a:t>
                      </a:r>
                      <a:r>
                        <a:rPr lang="fr-FR" sz="900" b="0" i="0" u="none" strike="noStrike" dirty="0">
                          <a:solidFill>
                            <a:schemeClr val="tx2"/>
                          </a:solidFill>
                          <a:latin typeface="+mn-lt"/>
                        </a:rPr>
                        <a:t>d'accès</a:t>
                      </a:r>
                    </a:p>
                  </a:txBody>
                  <a:tcPr marL="9525" marR="9525" marT="9525" marB="0" anchor="ctr">
                    <a:solidFill>
                      <a:schemeClr val="accent1">
                        <a:lumMod val="20000"/>
                        <a:lumOff val="80000"/>
                      </a:schemeClr>
                    </a:solidFill>
                  </a:tcPr>
                </a:tc>
                <a:tc>
                  <a:txBody>
                    <a:bodyPr/>
                    <a:lstStyle/>
                    <a:p>
                      <a:pPr algn="l" fontAlgn="b"/>
                      <a:r>
                        <a:rPr lang="fr-FR" sz="900" b="0" i="0" u="none" strike="noStrike" dirty="0" smtClean="0">
                          <a:solidFill>
                            <a:schemeClr val="tx2"/>
                          </a:solidFill>
                          <a:latin typeface="+mn-lt"/>
                        </a:rPr>
                        <a:t>Touristique</a:t>
                      </a:r>
                      <a:endParaRPr lang="fr-FR" sz="900" b="0" i="0" u="none" strike="noStrike" dirty="0">
                        <a:solidFill>
                          <a:schemeClr val="tx2"/>
                        </a:solidFill>
                        <a:latin typeface="+mn-lt"/>
                      </a:endParaRPr>
                    </a:p>
                  </a:txBody>
                  <a:tcPr marL="9525" marR="9525" marT="9525" marB="0" anchor="ctr">
                    <a:solidFill>
                      <a:schemeClr val="accent1">
                        <a:lumMod val="20000"/>
                        <a:lumOff val="80000"/>
                      </a:schemeClr>
                    </a:solidFill>
                  </a:tcPr>
                </a:tc>
                <a:tc>
                  <a:txBody>
                    <a:bodyPr/>
                    <a:lstStyle/>
                    <a:p>
                      <a:pPr algn="l" fontAlgn="b"/>
                      <a:r>
                        <a:rPr lang="fr-FR" sz="900" b="0" i="0" u="none" strike="noStrike" dirty="0" smtClean="0">
                          <a:solidFill>
                            <a:schemeClr val="tx2"/>
                          </a:solidFill>
                          <a:latin typeface="+mn-lt"/>
                        </a:rPr>
                        <a:t>Richesse </a:t>
                      </a:r>
                      <a:r>
                        <a:rPr lang="fr-FR" sz="900" b="0" i="0" u="none" strike="noStrike" dirty="0">
                          <a:solidFill>
                            <a:schemeClr val="tx2"/>
                          </a:solidFill>
                          <a:latin typeface="+mn-lt"/>
                        </a:rPr>
                        <a:t>du patrimoine historique et culturel</a:t>
                      </a:r>
                    </a:p>
                  </a:txBody>
                  <a:tcPr marL="9525" marR="9525" marT="9525" marB="0" anchor="ctr">
                    <a:solidFill>
                      <a:schemeClr val="accent1">
                        <a:lumMod val="20000"/>
                        <a:lumOff val="80000"/>
                      </a:schemeClr>
                    </a:solidFill>
                  </a:tcPr>
                </a:tc>
              </a:tr>
              <a:tr h="396663">
                <a:tc>
                  <a:txBody>
                    <a:bodyPr/>
                    <a:lstStyle/>
                    <a:p>
                      <a:pPr algn="l" fontAlgn="b"/>
                      <a:r>
                        <a:rPr lang="fr-FR" sz="900" b="0" i="0" u="none" strike="noStrike" dirty="0" smtClean="0">
                          <a:solidFill>
                            <a:schemeClr val="tx2"/>
                          </a:solidFill>
                          <a:latin typeface="+mn-lt"/>
                        </a:rPr>
                        <a:t>Rapport </a:t>
                      </a:r>
                      <a:r>
                        <a:rPr lang="fr-FR" sz="900" b="0" i="0" u="none" strike="noStrike" dirty="0">
                          <a:solidFill>
                            <a:schemeClr val="tx2"/>
                          </a:solidFill>
                          <a:latin typeface="+mn-lt"/>
                        </a:rPr>
                        <a:t>qualité-prix des prestations touristiques</a:t>
                      </a:r>
                    </a:p>
                  </a:txBody>
                  <a:tcPr marL="9525" marR="9525" marT="9525" marB="0" anchor="ctr">
                    <a:solidFill>
                      <a:schemeClr val="accent1">
                        <a:lumMod val="20000"/>
                        <a:lumOff val="80000"/>
                      </a:schemeClr>
                    </a:solidFill>
                  </a:tcPr>
                </a:tc>
                <a:tc>
                  <a:txBody>
                    <a:bodyPr/>
                    <a:lstStyle/>
                    <a:p>
                      <a:pPr algn="l" fontAlgn="b"/>
                      <a:r>
                        <a:rPr lang="fr-FR" sz="900" b="0" i="0" u="none" strike="noStrike" dirty="0" smtClean="0">
                          <a:solidFill>
                            <a:schemeClr val="tx2"/>
                          </a:solidFill>
                          <a:latin typeface="+mn-lt"/>
                        </a:rPr>
                        <a:t>Vit </a:t>
                      </a:r>
                      <a:r>
                        <a:rPr lang="fr-FR" sz="900" b="0" i="0" u="none" strike="noStrike" dirty="0">
                          <a:solidFill>
                            <a:schemeClr val="tx2"/>
                          </a:solidFill>
                          <a:latin typeface="+mn-lt"/>
                        </a:rPr>
                        <a:t>simplement, en harmonie avec la nature</a:t>
                      </a:r>
                    </a:p>
                  </a:txBody>
                  <a:tcPr marL="9525" marR="9525" marT="9525" marB="0" anchor="ctr">
                    <a:solidFill>
                      <a:schemeClr val="accent1">
                        <a:lumMod val="20000"/>
                        <a:lumOff val="80000"/>
                      </a:schemeClr>
                    </a:solidFill>
                  </a:tcPr>
                </a:tc>
                <a:tc>
                  <a:txBody>
                    <a:bodyPr/>
                    <a:lstStyle/>
                    <a:p>
                      <a:pPr algn="l" fontAlgn="b"/>
                      <a:r>
                        <a:rPr lang="fr-FR" sz="900" b="0" i="0" u="none" strike="noStrike" dirty="0" smtClean="0">
                          <a:solidFill>
                            <a:schemeClr val="tx2"/>
                          </a:solidFill>
                          <a:latin typeface="+mn-lt"/>
                        </a:rPr>
                        <a:t>A </a:t>
                      </a:r>
                      <a:r>
                        <a:rPr lang="fr-FR" sz="900" b="0" i="0" u="none" strike="noStrike" dirty="0">
                          <a:solidFill>
                            <a:schemeClr val="tx2"/>
                          </a:solidFill>
                          <a:latin typeface="+mn-lt"/>
                        </a:rPr>
                        <a:t>des entreprises aux savoir-faire reconnus à l'international</a:t>
                      </a:r>
                    </a:p>
                  </a:txBody>
                  <a:tcPr marL="9525" marR="9525" marT="9525" marB="0" anchor="ctr">
                    <a:solidFill>
                      <a:schemeClr val="accent1">
                        <a:lumMod val="20000"/>
                        <a:lumOff val="80000"/>
                      </a:schemeClr>
                    </a:solidFill>
                  </a:tcPr>
                </a:tc>
                <a:tc>
                  <a:txBody>
                    <a:bodyPr/>
                    <a:lstStyle/>
                    <a:p>
                      <a:pPr algn="l" fontAlgn="b"/>
                      <a:r>
                        <a:rPr lang="fr-FR" sz="900" b="0" i="0" u="none" strike="noStrike" dirty="0" smtClean="0">
                          <a:solidFill>
                            <a:schemeClr val="tx2"/>
                          </a:solidFill>
                          <a:latin typeface="+mn-lt"/>
                        </a:rPr>
                        <a:t>Climat </a:t>
                      </a:r>
                      <a:r>
                        <a:rPr lang="fr-FR" sz="900" b="0" i="0" u="none" strike="noStrike" dirty="0">
                          <a:solidFill>
                            <a:schemeClr val="tx2"/>
                          </a:solidFill>
                          <a:latin typeface="+mn-lt"/>
                        </a:rPr>
                        <a:t>agréable</a:t>
                      </a:r>
                    </a:p>
                  </a:txBody>
                  <a:tcPr marL="9525" marR="9525" marT="9525" marB="0" anchor="ctr">
                    <a:solidFill>
                      <a:schemeClr val="accent1">
                        <a:lumMod val="20000"/>
                        <a:lumOff val="80000"/>
                      </a:schemeClr>
                    </a:solidFill>
                  </a:tcPr>
                </a:tc>
                <a:tc>
                  <a:txBody>
                    <a:bodyPr/>
                    <a:lstStyle/>
                    <a:p>
                      <a:pPr algn="l" fontAlgn="b"/>
                      <a:r>
                        <a:rPr lang="fr-FR" sz="900" b="0" i="0" u="none" strike="noStrike" dirty="0" smtClean="0">
                          <a:solidFill>
                            <a:schemeClr val="tx2"/>
                          </a:solidFill>
                          <a:latin typeface="+mn-lt"/>
                        </a:rPr>
                        <a:t>Climat </a:t>
                      </a:r>
                      <a:r>
                        <a:rPr lang="fr-FR" sz="900" b="0" i="0" u="none" strike="noStrike" dirty="0">
                          <a:solidFill>
                            <a:schemeClr val="tx2"/>
                          </a:solidFill>
                          <a:latin typeface="+mn-lt"/>
                        </a:rPr>
                        <a:t>agréable</a:t>
                      </a:r>
                    </a:p>
                  </a:txBody>
                  <a:tcPr marL="9525" marR="9525" marT="9525" marB="0" anchor="ctr">
                    <a:solidFill>
                      <a:schemeClr val="accent1">
                        <a:lumMod val="20000"/>
                        <a:lumOff val="80000"/>
                      </a:schemeClr>
                    </a:solidFill>
                  </a:tcPr>
                </a:tc>
                <a:tc>
                  <a:txBody>
                    <a:bodyPr/>
                    <a:lstStyle/>
                    <a:p>
                      <a:pPr algn="l" fontAlgn="b"/>
                      <a:r>
                        <a:rPr lang="fr-FR" sz="900" b="0" i="0" u="none" strike="noStrike" dirty="0" smtClean="0">
                          <a:solidFill>
                            <a:schemeClr val="tx2"/>
                          </a:solidFill>
                          <a:latin typeface="+mn-lt"/>
                        </a:rPr>
                        <a:t>Facilité </a:t>
                      </a:r>
                      <a:r>
                        <a:rPr lang="fr-FR" sz="900" b="0" i="0" u="none" strike="noStrike" dirty="0">
                          <a:solidFill>
                            <a:schemeClr val="tx2"/>
                          </a:solidFill>
                          <a:latin typeface="+mn-lt"/>
                        </a:rPr>
                        <a:t>d'accès</a:t>
                      </a:r>
                    </a:p>
                  </a:txBody>
                  <a:tcPr marL="9525" marR="9525" marT="9525" marB="0" anchor="ctr">
                    <a:solidFill>
                      <a:schemeClr val="accent1">
                        <a:lumMod val="20000"/>
                        <a:lumOff val="80000"/>
                      </a:schemeClr>
                    </a:solidFill>
                  </a:tcPr>
                </a:tc>
              </a:tr>
              <a:tr h="525893">
                <a:tc>
                  <a:txBody>
                    <a:bodyPr/>
                    <a:lstStyle/>
                    <a:p>
                      <a:pPr algn="l" fontAlgn="b"/>
                      <a:r>
                        <a:rPr lang="fr-FR" sz="900" b="0" i="0" u="none" strike="noStrike" dirty="0" smtClean="0">
                          <a:solidFill>
                            <a:schemeClr val="tx2"/>
                          </a:solidFill>
                          <a:latin typeface="+mn-lt"/>
                        </a:rPr>
                        <a:t>Découvrir </a:t>
                      </a:r>
                      <a:r>
                        <a:rPr lang="fr-FR" sz="900" b="0" i="0" u="none" strike="noStrike" dirty="0">
                          <a:solidFill>
                            <a:schemeClr val="tx2"/>
                          </a:solidFill>
                          <a:latin typeface="+mn-lt"/>
                        </a:rPr>
                        <a:t>une nature préservée</a:t>
                      </a:r>
                    </a:p>
                  </a:txBody>
                  <a:tcPr marL="9525" marR="9525" marT="9525" marB="0" anchor="ctr">
                    <a:solidFill>
                      <a:schemeClr val="accent1">
                        <a:lumMod val="20000"/>
                        <a:lumOff val="80000"/>
                      </a:schemeClr>
                    </a:solidFill>
                  </a:tcPr>
                </a:tc>
                <a:tc>
                  <a:txBody>
                    <a:bodyPr/>
                    <a:lstStyle/>
                    <a:p>
                      <a:pPr algn="l" fontAlgn="b"/>
                      <a:r>
                        <a:rPr lang="fr-FR" sz="900" b="0" i="0" u="none" strike="noStrike" dirty="0" smtClean="0">
                          <a:solidFill>
                            <a:schemeClr val="tx2"/>
                          </a:solidFill>
                          <a:latin typeface="+mn-lt"/>
                        </a:rPr>
                        <a:t>Diversité/beauté </a:t>
                      </a:r>
                      <a:r>
                        <a:rPr lang="fr-FR" sz="900" b="0" i="0" u="none" strike="noStrike" dirty="0">
                          <a:solidFill>
                            <a:schemeClr val="tx2"/>
                          </a:solidFill>
                          <a:latin typeface="+mn-lt"/>
                        </a:rPr>
                        <a:t>des paysages</a:t>
                      </a:r>
                    </a:p>
                  </a:txBody>
                  <a:tcPr marL="9525" marR="9525" marT="9525" marB="0" anchor="ctr">
                    <a:solidFill>
                      <a:schemeClr val="accent1">
                        <a:lumMod val="20000"/>
                        <a:lumOff val="80000"/>
                      </a:schemeClr>
                    </a:solidFill>
                  </a:tcPr>
                </a:tc>
                <a:tc>
                  <a:txBody>
                    <a:bodyPr/>
                    <a:lstStyle/>
                    <a:p>
                      <a:pPr algn="l" fontAlgn="b"/>
                      <a:r>
                        <a:rPr lang="fr-FR" sz="900" b="0" i="0" u="none" strike="noStrike" dirty="0" smtClean="0">
                          <a:solidFill>
                            <a:schemeClr val="tx2"/>
                          </a:solidFill>
                          <a:latin typeface="+mn-lt"/>
                        </a:rPr>
                        <a:t>Touristique</a:t>
                      </a:r>
                      <a:endParaRPr lang="fr-FR" sz="900" b="0" i="0" u="none" strike="noStrike" dirty="0">
                        <a:solidFill>
                          <a:schemeClr val="tx2"/>
                        </a:solidFill>
                        <a:latin typeface="+mn-lt"/>
                      </a:endParaRPr>
                    </a:p>
                  </a:txBody>
                  <a:tcPr marL="9525" marR="9525" marT="9525" marB="0" anchor="ctr">
                    <a:solidFill>
                      <a:schemeClr val="accent1">
                        <a:lumMod val="20000"/>
                        <a:lumOff val="80000"/>
                      </a:schemeClr>
                    </a:solidFill>
                  </a:tcPr>
                </a:tc>
                <a:tc>
                  <a:txBody>
                    <a:bodyPr/>
                    <a:lstStyle/>
                    <a:p>
                      <a:pPr algn="l" fontAlgn="b"/>
                      <a:r>
                        <a:rPr lang="fr-FR" sz="900" b="0" i="0" u="none" strike="noStrike" dirty="0" smtClean="0">
                          <a:solidFill>
                            <a:schemeClr val="tx2"/>
                          </a:solidFill>
                          <a:latin typeface="+mn-lt"/>
                        </a:rPr>
                        <a:t>Où </a:t>
                      </a:r>
                      <a:r>
                        <a:rPr lang="fr-FR" sz="900" b="0" i="0" u="none" strike="noStrike" dirty="0">
                          <a:solidFill>
                            <a:schemeClr val="tx2"/>
                          </a:solidFill>
                          <a:latin typeface="+mn-lt"/>
                        </a:rPr>
                        <a:t>se développent des partenariats entre entreprises, collectivités et entre habitants</a:t>
                      </a:r>
                    </a:p>
                  </a:txBody>
                  <a:tcPr marL="9525" marR="9525" marT="9525" marB="0" anchor="ctr">
                    <a:solidFill>
                      <a:schemeClr val="accent1">
                        <a:lumMod val="20000"/>
                        <a:lumOff val="80000"/>
                      </a:schemeClr>
                    </a:solidFill>
                  </a:tcPr>
                </a:tc>
                <a:tc>
                  <a:txBody>
                    <a:bodyPr/>
                    <a:lstStyle/>
                    <a:p>
                      <a:pPr algn="l" fontAlgn="b"/>
                      <a:r>
                        <a:rPr lang="fr-FR" sz="900" b="0" i="0" u="none" strike="noStrike" dirty="0" smtClean="0">
                          <a:solidFill>
                            <a:schemeClr val="tx2"/>
                          </a:solidFill>
                          <a:latin typeface="+mn-lt"/>
                        </a:rPr>
                        <a:t>Dynamique</a:t>
                      </a:r>
                      <a:endParaRPr lang="fr-FR" sz="900" b="0" i="0" u="none" strike="noStrike" dirty="0">
                        <a:solidFill>
                          <a:schemeClr val="tx2"/>
                        </a:solidFill>
                        <a:latin typeface="+mn-lt"/>
                      </a:endParaRPr>
                    </a:p>
                  </a:txBody>
                  <a:tcPr marL="9525" marR="9525" marT="9525" marB="0" anchor="ctr">
                    <a:solidFill>
                      <a:schemeClr val="accent1">
                        <a:lumMod val="20000"/>
                        <a:lumOff val="80000"/>
                      </a:schemeClr>
                    </a:solidFill>
                  </a:tcPr>
                </a:tc>
                <a:tc>
                  <a:txBody>
                    <a:bodyPr/>
                    <a:lstStyle/>
                    <a:p>
                      <a:pPr algn="l" fontAlgn="b"/>
                      <a:r>
                        <a:rPr lang="fr-FR" sz="900" b="0" i="0" u="none" strike="noStrike" dirty="0" smtClean="0">
                          <a:solidFill>
                            <a:schemeClr val="tx2"/>
                          </a:solidFill>
                          <a:latin typeface="+mn-lt"/>
                        </a:rPr>
                        <a:t>Rapport </a:t>
                      </a:r>
                      <a:r>
                        <a:rPr lang="fr-FR" sz="900" b="0" i="0" u="none" strike="noStrike" dirty="0">
                          <a:solidFill>
                            <a:schemeClr val="tx2"/>
                          </a:solidFill>
                          <a:latin typeface="+mn-lt"/>
                        </a:rPr>
                        <a:t>qualité-prix des prestations touristiques</a:t>
                      </a:r>
                    </a:p>
                  </a:txBody>
                  <a:tcPr marL="9525" marR="9525" marT="9525" marB="0" anchor="ctr">
                    <a:solidFill>
                      <a:schemeClr val="accent1">
                        <a:lumMod val="20000"/>
                        <a:lumOff val="80000"/>
                      </a:schemeClr>
                    </a:solidFill>
                  </a:tcPr>
                </a:tc>
              </a:tr>
              <a:tr h="433115">
                <a:tc>
                  <a:txBody>
                    <a:bodyPr/>
                    <a:lstStyle/>
                    <a:p>
                      <a:pPr algn="l" fontAlgn="b"/>
                      <a:r>
                        <a:rPr lang="fr-FR" sz="900" b="0" i="0" u="none" strike="noStrike" dirty="0" smtClean="0">
                          <a:solidFill>
                            <a:schemeClr val="tx2"/>
                          </a:solidFill>
                          <a:latin typeface="+mn-lt"/>
                        </a:rPr>
                        <a:t>Diversité </a:t>
                      </a:r>
                      <a:r>
                        <a:rPr lang="fr-FR" sz="900" b="0" i="0" u="none" strike="noStrike" dirty="0">
                          <a:solidFill>
                            <a:schemeClr val="tx2"/>
                          </a:solidFill>
                          <a:latin typeface="+mn-lt"/>
                        </a:rPr>
                        <a:t>des activités autour des lacs et des rivières</a:t>
                      </a:r>
                    </a:p>
                  </a:txBody>
                  <a:tcPr marL="9525" marR="9525" marT="9525" marB="0" anchor="ctr">
                    <a:solidFill>
                      <a:schemeClr val="accent1">
                        <a:lumMod val="20000"/>
                        <a:lumOff val="80000"/>
                      </a:schemeClr>
                    </a:solidFill>
                  </a:tcPr>
                </a:tc>
                <a:tc>
                  <a:txBody>
                    <a:bodyPr/>
                    <a:lstStyle/>
                    <a:p>
                      <a:pPr algn="l" fontAlgn="b"/>
                      <a:r>
                        <a:rPr lang="fr-FR" sz="900" b="0" i="0" u="none" strike="noStrike" dirty="0" smtClean="0">
                          <a:solidFill>
                            <a:schemeClr val="tx2"/>
                          </a:solidFill>
                          <a:latin typeface="+mn-lt"/>
                        </a:rPr>
                        <a:t>Richesse </a:t>
                      </a:r>
                      <a:r>
                        <a:rPr lang="fr-FR" sz="900" b="0" i="0" u="none" strike="noStrike" dirty="0">
                          <a:solidFill>
                            <a:schemeClr val="tx2"/>
                          </a:solidFill>
                          <a:latin typeface="+mn-lt"/>
                        </a:rPr>
                        <a:t>de la gastronomie et des produits du terroir</a:t>
                      </a:r>
                    </a:p>
                  </a:txBody>
                  <a:tcPr marL="9525" marR="9525" marT="9525" marB="0" anchor="ctr">
                    <a:solidFill>
                      <a:schemeClr val="accent1">
                        <a:lumMod val="20000"/>
                        <a:lumOff val="80000"/>
                      </a:schemeClr>
                    </a:solidFill>
                  </a:tcPr>
                </a:tc>
                <a:tc>
                  <a:txBody>
                    <a:bodyPr/>
                    <a:lstStyle/>
                    <a:p>
                      <a:pPr algn="l" fontAlgn="b"/>
                      <a:r>
                        <a:rPr lang="fr-FR" sz="900" b="0" i="0" u="none" strike="noStrike" dirty="0" smtClean="0">
                          <a:solidFill>
                            <a:schemeClr val="tx2"/>
                          </a:solidFill>
                          <a:latin typeface="+mn-lt"/>
                        </a:rPr>
                        <a:t>Qualité </a:t>
                      </a:r>
                      <a:r>
                        <a:rPr lang="fr-FR" sz="900" b="0" i="0" u="none" strike="noStrike" dirty="0">
                          <a:solidFill>
                            <a:schemeClr val="tx2"/>
                          </a:solidFill>
                          <a:latin typeface="+mn-lt"/>
                        </a:rPr>
                        <a:t>de l'accueil, la convivialité des habitants</a:t>
                      </a:r>
                    </a:p>
                  </a:txBody>
                  <a:tcPr marL="9525" marR="9525" marT="9525" marB="0" anchor="ctr">
                    <a:solidFill>
                      <a:schemeClr val="accent1">
                        <a:lumMod val="20000"/>
                        <a:lumOff val="80000"/>
                      </a:schemeClr>
                    </a:solidFill>
                  </a:tcPr>
                </a:tc>
                <a:tc>
                  <a:txBody>
                    <a:bodyPr/>
                    <a:lstStyle/>
                    <a:p>
                      <a:pPr algn="l" fontAlgn="b"/>
                      <a:r>
                        <a:rPr lang="fr-FR" sz="900" b="0" i="0" u="none" strike="noStrike" dirty="0">
                          <a:solidFill>
                            <a:schemeClr val="tx2"/>
                          </a:solidFill>
                          <a:latin typeface="+mn-lt"/>
                        </a:rPr>
                        <a:t>Adaptée pour des vacances en famille</a:t>
                      </a:r>
                    </a:p>
                  </a:txBody>
                  <a:tcPr marL="9525" marR="9525" marT="9525" marB="0" anchor="ctr">
                    <a:solidFill>
                      <a:schemeClr val="accent1">
                        <a:lumMod val="20000"/>
                        <a:lumOff val="80000"/>
                      </a:schemeClr>
                    </a:solidFill>
                  </a:tcPr>
                </a:tc>
                <a:tc>
                  <a:txBody>
                    <a:bodyPr/>
                    <a:lstStyle/>
                    <a:p>
                      <a:pPr algn="l" fontAlgn="b"/>
                      <a:r>
                        <a:rPr lang="fr-FR" sz="900" b="0" i="0" u="none" strike="noStrike" dirty="0">
                          <a:solidFill>
                            <a:schemeClr val="tx2"/>
                          </a:solidFill>
                          <a:latin typeface="+mn-lt"/>
                        </a:rPr>
                        <a:t>Adaptée pour des vacances en famille</a:t>
                      </a:r>
                    </a:p>
                  </a:txBody>
                  <a:tcPr marL="9525" marR="9525" marT="9525" marB="0" anchor="ctr">
                    <a:solidFill>
                      <a:schemeClr val="accent1">
                        <a:lumMod val="20000"/>
                        <a:lumOff val="80000"/>
                      </a:schemeClr>
                    </a:solidFill>
                  </a:tcPr>
                </a:tc>
                <a:tc>
                  <a:txBody>
                    <a:bodyPr/>
                    <a:lstStyle/>
                    <a:p>
                      <a:pPr algn="l" fontAlgn="b"/>
                      <a:r>
                        <a:rPr lang="fr-FR" sz="900" b="0" i="0" u="none" strike="noStrike" dirty="0" smtClean="0">
                          <a:solidFill>
                            <a:schemeClr val="tx2"/>
                          </a:solidFill>
                          <a:latin typeface="+mn-lt"/>
                        </a:rPr>
                        <a:t>Qualité </a:t>
                      </a:r>
                      <a:r>
                        <a:rPr lang="fr-FR" sz="900" b="0" i="0" u="none" strike="noStrike" dirty="0">
                          <a:solidFill>
                            <a:schemeClr val="tx2"/>
                          </a:solidFill>
                          <a:latin typeface="+mn-lt"/>
                        </a:rPr>
                        <a:t>de l'hébergement</a:t>
                      </a:r>
                    </a:p>
                  </a:txBody>
                  <a:tcPr marL="9525" marR="9525" marT="9525" marB="0" anchor="ctr">
                    <a:solidFill>
                      <a:schemeClr val="accent1">
                        <a:lumMod val="20000"/>
                        <a:lumOff val="80000"/>
                      </a:schemeClr>
                    </a:solidFill>
                  </a:tcPr>
                </a:tc>
              </a:tr>
              <a:tr h="381507">
                <a:tc>
                  <a:txBody>
                    <a:bodyPr/>
                    <a:lstStyle/>
                    <a:p>
                      <a:pPr algn="l" fontAlgn="b"/>
                      <a:r>
                        <a:rPr lang="fr-FR" sz="900" b="0" i="0" u="none" strike="noStrike" dirty="0">
                          <a:solidFill>
                            <a:schemeClr val="tx2"/>
                          </a:solidFill>
                          <a:latin typeface="+mn-lt"/>
                        </a:rPr>
                        <a:t>Protège et valorise sa culture et ses savoir-faire</a:t>
                      </a:r>
                    </a:p>
                  </a:txBody>
                  <a:tcPr marL="9525" marR="9525" marT="9525" marB="0" anchor="ctr">
                    <a:solidFill>
                      <a:schemeClr val="accent1">
                        <a:lumMod val="20000"/>
                        <a:lumOff val="80000"/>
                      </a:schemeClr>
                    </a:solidFill>
                  </a:tcPr>
                </a:tc>
                <a:tc>
                  <a:txBody>
                    <a:bodyPr/>
                    <a:lstStyle/>
                    <a:p>
                      <a:pPr algn="l" fontAlgn="b"/>
                      <a:r>
                        <a:rPr lang="fr-FR" sz="900" b="0" i="0" u="none" strike="noStrike" dirty="0" smtClean="0">
                          <a:solidFill>
                            <a:schemeClr val="tx2"/>
                          </a:solidFill>
                          <a:latin typeface="+mn-lt"/>
                        </a:rPr>
                        <a:t>Où </a:t>
                      </a:r>
                      <a:r>
                        <a:rPr lang="fr-FR" sz="900" b="0" i="0" u="none" strike="noStrike" dirty="0">
                          <a:solidFill>
                            <a:schemeClr val="tx2"/>
                          </a:solidFill>
                          <a:latin typeface="+mn-lt"/>
                        </a:rPr>
                        <a:t>l'on se ressource</a:t>
                      </a:r>
                    </a:p>
                  </a:txBody>
                  <a:tcPr marL="9525" marR="9525" marT="9525" marB="0" anchor="ctr">
                    <a:solidFill>
                      <a:schemeClr val="accent1">
                        <a:lumMod val="20000"/>
                        <a:lumOff val="80000"/>
                      </a:schemeClr>
                    </a:solidFill>
                  </a:tcPr>
                </a:tc>
                <a:tc>
                  <a:txBody>
                    <a:bodyPr/>
                    <a:lstStyle/>
                    <a:p>
                      <a:pPr algn="l" fontAlgn="b"/>
                      <a:r>
                        <a:rPr lang="fr-FR" sz="900" b="0" i="0" u="none" strike="noStrike" dirty="0" smtClean="0">
                          <a:solidFill>
                            <a:schemeClr val="tx2"/>
                          </a:solidFill>
                          <a:latin typeface="+mn-lt"/>
                        </a:rPr>
                        <a:t>Soutient </a:t>
                      </a:r>
                      <a:r>
                        <a:rPr lang="fr-FR" sz="900" b="0" i="0" u="none" strike="noStrike" dirty="0">
                          <a:solidFill>
                            <a:schemeClr val="tx2"/>
                          </a:solidFill>
                          <a:latin typeface="+mn-lt"/>
                        </a:rPr>
                        <a:t>la recherche et les projets innovants</a:t>
                      </a:r>
                    </a:p>
                  </a:txBody>
                  <a:tcPr marL="9525" marR="9525" marT="9525" marB="0" anchor="ctr">
                    <a:solidFill>
                      <a:schemeClr val="accent1">
                        <a:lumMod val="20000"/>
                        <a:lumOff val="80000"/>
                      </a:schemeClr>
                    </a:solidFill>
                  </a:tcPr>
                </a:tc>
                <a:tc>
                  <a:txBody>
                    <a:bodyPr/>
                    <a:lstStyle/>
                    <a:p>
                      <a:pPr algn="l" fontAlgn="b"/>
                      <a:r>
                        <a:rPr lang="fr-FR" sz="900" b="0" i="0" u="none" strike="noStrike" dirty="0" smtClean="0">
                          <a:solidFill>
                            <a:schemeClr val="tx2"/>
                          </a:solidFill>
                          <a:latin typeface="+mn-lt"/>
                        </a:rPr>
                        <a:t>Touristique</a:t>
                      </a:r>
                      <a:endParaRPr lang="fr-FR" sz="900" b="0" i="0" u="none" strike="noStrike" dirty="0">
                        <a:solidFill>
                          <a:schemeClr val="tx2"/>
                        </a:solidFill>
                        <a:latin typeface="+mn-lt"/>
                      </a:endParaRPr>
                    </a:p>
                  </a:txBody>
                  <a:tcPr marL="9525" marR="9525" marT="9525" marB="0" anchor="ctr">
                    <a:solidFill>
                      <a:schemeClr val="accent1">
                        <a:lumMod val="20000"/>
                        <a:lumOff val="80000"/>
                      </a:schemeClr>
                    </a:solidFill>
                  </a:tcPr>
                </a:tc>
                <a:tc>
                  <a:txBody>
                    <a:bodyPr/>
                    <a:lstStyle/>
                    <a:p>
                      <a:pPr algn="l" fontAlgn="b"/>
                      <a:r>
                        <a:rPr lang="fr-FR" sz="900" b="0" i="0" u="none" strike="noStrike" dirty="0" smtClean="0">
                          <a:solidFill>
                            <a:schemeClr val="tx2"/>
                          </a:solidFill>
                          <a:latin typeface="+mn-lt"/>
                        </a:rPr>
                        <a:t>Diversité </a:t>
                      </a:r>
                      <a:r>
                        <a:rPr lang="fr-FR" sz="900" b="0" i="0" u="none" strike="noStrike" dirty="0">
                          <a:solidFill>
                            <a:schemeClr val="tx2"/>
                          </a:solidFill>
                          <a:latin typeface="+mn-lt"/>
                        </a:rPr>
                        <a:t>des activités sportives de pleine nature</a:t>
                      </a:r>
                    </a:p>
                  </a:txBody>
                  <a:tcPr marL="9525" marR="9525" marT="9525" marB="0" anchor="ctr">
                    <a:solidFill>
                      <a:schemeClr val="accent1">
                        <a:lumMod val="20000"/>
                        <a:lumOff val="80000"/>
                      </a:schemeClr>
                    </a:solidFill>
                  </a:tcPr>
                </a:tc>
                <a:tc>
                  <a:txBody>
                    <a:bodyPr/>
                    <a:lstStyle/>
                    <a:p>
                      <a:pPr algn="l" fontAlgn="b"/>
                      <a:r>
                        <a:rPr lang="fr-FR" sz="900" b="0" i="0" u="none" strike="noStrike" dirty="0" smtClean="0">
                          <a:solidFill>
                            <a:schemeClr val="tx2"/>
                          </a:solidFill>
                          <a:latin typeface="+mn-lt"/>
                        </a:rPr>
                        <a:t>Découvrir </a:t>
                      </a:r>
                      <a:r>
                        <a:rPr lang="fr-FR" sz="900" b="0" i="0" u="none" strike="noStrike" dirty="0">
                          <a:solidFill>
                            <a:schemeClr val="tx2"/>
                          </a:solidFill>
                          <a:latin typeface="+mn-lt"/>
                        </a:rPr>
                        <a:t>une nature préservée</a:t>
                      </a:r>
                    </a:p>
                  </a:txBody>
                  <a:tcPr marL="9525" marR="9525" marT="9525" marB="0" anchor="ctr">
                    <a:solidFill>
                      <a:schemeClr val="accent1">
                        <a:lumMod val="20000"/>
                        <a:lumOff val="80000"/>
                      </a:schemeClr>
                    </a:solidFill>
                  </a:tcPr>
                </a:tc>
              </a:tr>
              <a:tr h="138204">
                <a:tc>
                  <a:txBody>
                    <a:bodyPr/>
                    <a:lstStyle/>
                    <a:p>
                      <a:pPr algn="l" fontAlgn="b"/>
                      <a:endParaRPr lang="fr-FR" sz="900" b="0" i="0" u="none" strike="noStrike" dirty="0">
                        <a:solidFill>
                          <a:schemeClr val="tx2"/>
                        </a:solidFill>
                        <a:latin typeface="+mn-lt"/>
                      </a:endParaRPr>
                    </a:p>
                  </a:txBody>
                  <a:tcPr marL="9525" marR="9525" marT="9525" marB="0" anchor="ctr">
                    <a:noFill/>
                  </a:tcPr>
                </a:tc>
                <a:tc>
                  <a:txBody>
                    <a:bodyPr/>
                    <a:lstStyle/>
                    <a:p>
                      <a:pPr algn="l" fontAlgn="b"/>
                      <a:endParaRPr lang="fr-FR" sz="900" b="0" i="0" u="none" strike="noStrike" dirty="0">
                        <a:solidFill>
                          <a:schemeClr val="tx2"/>
                        </a:solidFill>
                        <a:latin typeface="+mn-lt"/>
                      </a:endParaRPr>
                    </a:p>
                  </a:txBody>
                  <a:tcPr marL="9525" marR="9525" marT="9525" marB="0" anchor="ctr">
                    <a:noFill/>
                  </a:tcPr>
                </a:tc>
                <a:tc>
                  <a:txBody>
                    <a:bodyPr/>
                    <a:lstStyle/>
                    <a:p>
                      <a:pPr algn="l" fontAlgn="b"/>
                      <a:endParaRPr lang="fr-FR" sz="900" b="0" i="0" u="none" strike="noStrike">
                        <a:solidFill>
                          <a:schemeClr val="tx2"/>
                        </a:solidFill>
                        <a:latin typeface="+mn-lt"/>
                      </a:endParaRPr>
                    </a:p>
                  </a:txBody>
                  <a:tcPr marL="9525" marR="9525" marT="9525" marB="0" anchor="ctr">
                    <a:noFill/>
                  </a:tcPr>
                </a:tc>
                <a:tc>
                  <a:txBody>
                    <a:bodyPr/>
                    <a:lstStyle/>
                    <a:p>
                      <a:pPr algn="l" fontAlgn="b"/>
                      <a:endParaRPr lang="fr-FR" sz="900" b="0" i="0" u="none" strike="noStrike" dirty="0">
                        <a:solidFill>
                          <a:schemeClr val="tx2"/>
                        </a:solidFill>
                        <a:latin typeface="+mn-lt"/>
                      </a:endParaRPr>
                    </a:p>
                  </a:txBody>
                  <a:tcPr marL="9525" marR="9525" marT="9525" marB="0" anchor="ctr">
                    <a:noFill/>
                  </a:tcPr>
                </a:tc>
                <a:tc>
                  <a:txBody>
                    <a:bodyPr/>
                    <a:lstStyle/>
                    <a:p>
                      <a:pPr algn="l" fontAlgn="b"/>
                      <a:endParaRPr lang="fr-FR" sz="900" b="0" i="0" u="none" strike="noStrike" dirty="0">
                        <a:solidFill>
                          <a:schemeClr val="tx2"/>
                        </a:solidFill>
                        <a:latin typeface="+mn-lt"/>
                      </a:endParaRPr>
                    </a:p>
                  </a:txBody>
                  <a:tcPr marL="9525" marR="9525" marT="9525" marB="0" anchor="ctr">
                    <a:noFill/>
                  </a:tcPr>
                </a:tc>
                <a:tc>
                  <a:txBody>
                    <a:bodyPr/>
                    <a:lstStyle/>
                    <a:p>
                      <a:pPr algn="l" fontAlgn="b"/>
                      <a:endParaRPr lang="fr-FR" sz="900" b="0" i="0" u="none" strike="noStrike" dirty="0">
                        <a:solidFill>
                          <a:schemeClr val="tx2"/>
                        </a:solidFill>
                        <a:latin typeface="+mn-lt"/>
                      </a:endParaRPr>
                    </a:p>
                  </a:txBody>
                  <a:tcPr marL="9525" marR="9525" marT="9525" marB="0" anchor="ctr">
                    <a:noFill/>
                  </a:tcPr>
                </a:tc>
              </a:tr>
              <a:tr h="396663">
                <a:tc>
                  <a:txBody>
                    <a:bodyPr/>
                    <a:lstStyle/>
                    <a:p>
                      <a:pPr algn="l" fontAlgn="b"/>
                      <a:r>
                        <a:rPr lang="fr-FR" sz="900" b="0" i="0" u="none" strike="noStrike" dirty="0" smtClean="0">
                          <a:solidFill>
                            <a:schemeClr val="tx2"/>
                          </a:solidFill>
                          <a:latin typeface="+mn-lt"/>
                        </a:rPr>
                        <a:t>A </a:t>
                      </a:r>
                      <a:r>
                        <a:rPr lang="fr-FR" sz="900" b="0" i="0" u="none" strike="noStrike" dirty="0">
                          <a:solidFill>
                            <a:schemeClr val="tx2"/>
                          </a:solidFill>
                          <a:latin typeface="+mn-lt"/>
                        </a:rPr>
                        <a:t>des entreprises aux savoir-faire reconnus à l'international</a:t>
                      </a:r>
                    </a:p>
                  </a:txBody>
                  <a:tcPr marL="9525" marR="9525" marT="9525" marB="0" anchor="ctr">
                    <a:solidFill>
                      <a:schemeClr val="accent6">
                        <a:lumMod val="20000"/>
                        <a:lumOff val="80000"/>
                      </a:schemeClr>
                    </a:solidFill>
                  </a:tcPr>
                </a:tc>
                <a:tc>
                  <a:txBody>
                    <a:bodyPr/>
                    <a:lstStyle/>
                    <a:p>
                      <a:pPr algn="l" fontAlgn="b"/>
                      <a:r>
                        <a:rPr lang="fr-FR" sz="900" b="0" i="0" u="none" strike="noStrike" dirty="0" smtClean="0">
                          <a:solidFill>
                            <a:schemeClr val="tx2"/>
                          </a:solidFill>
                          <a:latin typeface="+mn-lt"/>
                        </a:rPr>
                        <a:t>Climat </a:t>
                      </a:r>
                      <a:r>
                        <a:rPr lang="fr-FR" sz="900" b="0" i="0" u="none" strike="noStrike" dirty="0">
                          <a:solidFill>
                            <a:schemeClr val="tx2"/>
                          </a:solidFill>
                          <a:latin typeface="+mn-lt"/>
                        </a:rPr>
                        <a:t>agréable</a:t>
                      </a:r>
                    </a:p>
                  </a:txBody>
                  <a:tcPr marL="9525" marR="9525" marT="9525" marB="0" anchor="ctr">
                    <a:solidFill>
                      <a:schemeClr val="accent6">
                        <a:lumMod val="20000"/>
                        <a:lumOff val="80000"/>
                      </a:schemeClr>
                    </a:solidFill>
                  </a:tcPr>
                </a:tc>
                <a:tc>
                  <a:txBody>
                    <a:bodyPr/>
                    <a:lstStyle/>
                    <a:p>
                      <a:pPr algn="l" fontAlgn="b"/>
                      <a:r>
                        <a:rPr lang="fr-FR" sz="900" b="0" i="0" u="none" strike="noStrike">
                          <a:solidFill>
                            <a:schemeClr val="tx2"/>
                          </a:solidFill>
                          <a:latin typeface="+mn-lt"/>
                        </a:rPr>
                        <a:t> </a:t>
                      </a:r>
                    </a:p>
                  </a:txBody>
                  <a:tcPr marL="9525" marR="9525" marT="9525" marB="0" anchor="ctr">
                    <a:solidFill>
                      <a:schemeClr val="accent6">
                        <a:lumMod val="20000"/>
                        <a:lumOff val="80000"/>
                      </a:schemeClr>
                    </a:solidFill>
                  </a:tcPr>
                </a:tc>
                <a:tc>
                  <a:txBody>
                    <a:bodyPr/>
                    <a:lstStyle/>
                    <a:p>
                      <a:pPr algn="l" fontAlgn="b"/>
                      <a:r>
                        <a:rPr lang="fr-FR" sz="900" b="0" i="0" u="none" strike="noStrike" dirty="0" smtClean="0">
                          <a:solidFill>
                            <a:schemeClr val="tx2"/>
                          </a:solidFill>
                          <a:latin typeface="+mn-lt"/>
                        </a:rPr>
                        <a:t>A</a:t>
                      </a:r>
                      <a:r>
                        <a:rPr lang="fr-FR" sz="900" b="0" i="0" u="none" strike="noStrike" baseline="0" dirty="0" smtClean="0">
                          <a:solidFill>
                            <a:schemeClr val="tx2"/>
                          </a:solidFill>
                          <a:latin typeface="+mn-lt"/>
                        </a:rPr>
                        <a:t> </a:t>
                      </a:r>
                      <a:r>
                        <a:rPr lang="fr-FR" sz="900" b="0" i="0" u="none" strike="noStrike" dirty="0" smtClean="0">
                          <a:solidFill>
                            <a:schemeClr val="tx2"/>
                          </a:solidFill>
                          <a:latin typeface="+mn-lt"/>
                        </a:rPr>
                        <a:t>des </a:t>
                      </a:r>
                      <a:r>
                        <a:rPr lang="fr-FR" sz="900" b="0" i="0" u="none" strike="noStrike" dirty="0">
                          <a:solidFill>
                            <a:schemeClr val="tx2"/>
                          </a:solidFill>
                          <a:latin typeface="+mn-lt"/>
                        </a:rPr>
                        <a:t>entreprises aux savoir-faire reconnus à l'international</a:t>
                      </a:r>
                    </a:p>
                  </a:txBody>
                  <a:tcPr marL="9525" marR="9525" marT="9525" marB="0" anchor="ctr">
                    <a:solidFill>
                      <a:schemeClr val="accent6">
                        <a:lumMod val="20000"/>
                        <a:lumOff val="80000"/>
                      </a:schemeClr>
                    </a:solidFill>
                  </a:tcPr>
                </a:tc>
                <a:tc>
                  <a:txBody>
                    <a:bodyPr/>
                    <a:lstStyle/>
                    <a:p>
                      <a:pPr algn="l" fontAlgn="b"/>
                      <a:r>
                        <a:rPr lang="fr-FR" sz="900" b="0" i="0" u="none" strike="noStrike" dirty="0" smtClean="0">
                          <a:solidFill>
                            <a:schemeClr val="tx2"/>
                          </a:solidFill>
                          <a:latin typeface="+mn-lt"/>
                        </a:rPr>
                        <a:t>Découvrir </a:t>
                      </a:r>
                      <a:r>
                        <a:rPr lang="fr-FR" sz="900" b="0" i="0" u="none" strike="noStrike" dirty="0">
                          <a:solidFill>
                            <a:schemeClr val="tx2"/>
                          </a:solidFill>
                          <a:latin typeface="+mn-lt"/>
                        </a:rPr>
                        <a:t>une nature préservée</a:t>
                      </a:r>
                    </a:p>
                  </a:txBody>
                  <a:tcPr marL="9525" marR="9525" marT="9525" marB="0" anchor="ctr">
                    <a:solidFill>
                      <a:schemeClr val="accent6">
                        <a:lumMod val="20000"/>
                        <a:lumOff val="80000"/>
                      </a:schemeClr>
                    </a:solidFill>
                  </a:tcPr>
                </a:tc>
                <a:tc>
                  <a:txBody>
                    <a:bodyPr/>
                    <a:lstStyle/>
                    <a:p>
                      <a:pPr algn="l" fontAlgn="b"/>
                      <a:r>
                        <a:rPr lang="fr-FR" sz="900" b="0" i="0" u="none" strike="noStrike" dirty="0" smtClean="0">
                          <a:solidFill>
                            <a:schemeClr val="tx2"/>
                          </a:solidFill>
                          <a:latin typeface="+mn-lt"/>
                        </a:rPr>
                        <a:t>Qualité </a:t>
                      </a:r>
                      <a:r>
                        <a:rPr lang="fr-FR" sz="900" b="0" i="0" u="none" strike="noStrike" dirty="0">
                          <a:solidFill>
                            <a:schemeClr val="tx2"/>
                          </a:solidFill>
                          <a:latin typeface="+mn-lt"/>
                        </a:rPr>
                        <a:t>de l'accueil, la convivialité des habitants</a:t>
                      </a:r>
                    </a:p>
                  </a:txBody>
                  <a:tcPr marL="9525" marR="9525" marT="9525" marB="0" anchor="ctr">
                    <a:solidFill>
                      <a:schemeClr val="accent6">
                        <a:lumMod val="20000"/>
                        <a:lumOff val="80000"/>
                      </a:schemeClr>
                    </a:solidFill>
                  </a:tcPr>
                </a:tc>
              </a:tr>
              <a:tr h="396663">
                <a:tc>
                  <a:txBody>
                    <a:bodyPr/>
                    <a:lstStyle/>
                    <a:p>
                      <a:pPr algn="l" fontAlgn="b"/>
                      <a:r>
                        <a:rPr lang="fr-FR" sz="900" b="0" i="0" u="none" strike="noStrike" dirty="0" smtClean="0">
                          <a:solidFill>
                            <a:schemeClr val="tx2"/>
                          </a:solidFill>
                          <a:latin typeface="+mn-lt"/>
                        </a:rPr>
                        <a:t>Dynamique</a:t>
                      </a:r>
                      <a:endParaRPr lang="fr-FR" sz="900" b="0" i="0" u="none" strike="noStrike" dirty="0">
                        <a:solidFill>
                          <a:schemeClr val="tx2"/>
                        </a:solidFill>
                        <a:latin typeface="+mn-lt"/>
                      </a:endParaRPr>
                    </a:p>
                  </a:txBody>
                  <a:tcPr marL="9525" marR="9525" marT="9525" marB="0" anchor="ctr">
                    <a:solidFill>
                      <a:schemeClr val="accent6">
                        <a:lumMod val="20000"/>
                        <a:lumOff val="80000"/>
                      </a:schemeClr>
                    </a:solidFill>
                  </a:tcPr>
                </a:tc>
                <a:tc>
                  <a:txBody>
                    <a:bodyPr/>
                    <a:lstStyle/>
                    <a:p>
                      <a:pPr algn="l" fontAlgn="b"/>
                      <a:endParaRPr lang="fr-FR" sz="900" b="0" i="0" u="none" strike="noStrike" dirty="0">
                        <a:solidFill>
                          <a:schemeClr val="tx2"/>
                        </a:solidFill>
                        <a:latin typeface="+mn-lt"/>
                      </a:endParaRPr>
                    </a:p>
                  </a:txBody>
                  <a:tcPr marL="9525" marR="9525" marT="9525" marB="0" anchor="ctr">
                    <a:solidFill>
                      <a:schemeClr val="accent6">
                        <a:lumMod val="20000"/>
                        <a:lumOff val="80000"/>
                      </a:schemeClr>
                    </a:solidFill>
                  </a:tcPr>
                </a:tc>
                <a:tc>
                  <a:txBody>
                    <a:bodyPr/>
                    <a:lstStyle/>
                    <a:p>
                      <a:pPr algn="l" fontAlgn="b"/>
                      <a:r>
                        <a:rPr lang="fr-FR" sz="900" b="0" i="0" u="none" strike="noStrike">
                          <a:solidFill>
                            <a:schemeClr val="tx2"/>
                          </a:solidFill>
                          <a:latin typeface="+mn-lt"/>
                        </a:rPr>
                        <a:t> </a:t>
                      </a:r>
                    </a:p>
                  </a:txBody>
                  <a:tcPr marL="9525" marR="9525" marT="9525" marB="0" anchor="ctr">
                    <a:solidFill>
                      <a:schemeClr val="accent6">
                        <a:lumMod val="20000"/>
                        <a:lumOff val="80000"/>
                      </a:schemeClr>
                    </a:solidFill>
                  </a:tcPr>
                </a:tc>
                <a:tc>
                  <a:txBody>
                    <a:bodyPr/>
                    <a:lstStyle/>
                    <a:p>
                      <a:pPr algn="l" fontAlgn="b"/>
                      <a:endParaRPr lang="fr-FR" sz="900" b="0" i="0" u="none" strike="noStrike">
                        <a:solidFill>
                          <a:schemeClr val="tx2"/>
                        </a:solidFill>
                        <a:latin typeface="+mn-lt"/>
                      </a:endParaRPr>
                    </a:p>
                  </a:txBody>
                  <a:tcPr marL="9525" marR="9525" marT="9525" marB="0" anchor="ctr">
                    <a:solidFill>
                      <a:schemeClr val="accent6">
                        <a:lumMod val="20000"/>
                        <a:lumOff val="80000"/>
                      </a:schemeClr>
                    </a:solidFill>
                  </a:tcPr>
                </a:tc>
                <a:tc>
                  <a:txBody>
                    <a:bodyPr/>
                    <a:lstStyle/>
                    <a:p>
                      <a:pPr algn="l" fontAlgn="b"/>
                      <a:r>
                        <a:rPr lang="fr-FR" sz="900" b="0" i="0" u="none" strike="noStrike" dirty="0" smtClean="0">
                          <a:solidFill>
                            <a:schemeClr val="tx2"/>
                          </a:solidFill>
                          <a:latin typeface="+mn-lt"/>
                        </a:rPr>
                        <a:t>Rapport </a:t>
                      </a:r>
                      <a:r>
                        <a:rPr lang="fr-FR" sz="900" b="0" i="0" u="none" strike="noStrike" dirty="0">
                          <a:solidFill>
                            <a:schemeClr val="tx2"/>
                          </a:solidFill>
                          <a:latin typeface="+mn-lt"/>
                        </a:rPr>
                        <a:t>qualité-prix des prestations touristiques</a:t>
                      </a:r>
                    </a:p>
                  </a:txBody>
                  <a:tcPr marL="9525" marR="9525" marT="9525" marB="0" anchor="ctr">
                    <a:solidFill>
                      <a:schemeClr val="accent6">
                        <a:lumMod val="20000"/>
                        <a:lumOff val="80000"/>
                      </a:schemeClr>
                    </a:solidFill>
                  </a:tcPr>
                </a:tc>
                <a:tc>
                  <a:txBody>
                    <a:bodyPr/>
                    <a:lstStyle/>
                    <a:p>
                      <a:pPr algn="l" fontAlgn="b"/>
                      <a:r>
                        <a:rPr lang="fr-FR" sz="900" b="0" i="0" u="none" strike="noStrike" dirty="0" smtClean="0">
                          <a:solidFill>
                            <a:schemeClr val="tx2"/>
                          </a:solidFill>
                          <a:latin typeface="+mn-lt"/>
                        </a:rPr>
                        <a:t>Diversité </a:t>
                      </a:r>
                      <a:r>
                        <a:rPr lang="fr-FR" sz="900" b="0" i="0" u="none" strike="noStrike" dirty="0">
                          <a:solidFill>
                            <a:schemeClr val="tx2"/>
                          </a:solidFill>
                          <a:latin typeface="+mn-lt"/>
                        </a:rPr>
                        <a:t>des activités autour des lacs et des rivières</a:t>
                      </a:r>
                    </a:p>
                  </a:txBody>
                  <a:tcPr marL="9525" marR="9525" marT="9525" marB="0" anchor="ctr">
                    <a:solidFill>
                      <a:schemeClr val="accent6">
                        <a:lumMod val="20000"/>
                        <a:lumOff val="80000"/>
                      </a:schemeClr>
                    </a:solidFill>
                  </a:tcPr>
                </a:tc>
              </a:tr>
              <a:tr h="381507">
                <a:tc>
                  <a:txBody>
                    <a:bodyPr/>
                    <a:lstStyle/>
                    <a:p>
                      <a:pPr algn="l" fontAlgn="b"/>
                      <a:r>
                        <a:rPr lang="fr-FR" sz="900" b="0" i="0" u="none" strike="noStrike" dirty="0" smtClean="0">
                          <a:solidFill>
                            <a:schemeClr val="tx2"/>
                          </a:solidFill>
                          <a:latin typeface="+mn-lt"/>
                        </a:rPr>
                        <a:t>Soutient </a:t>
                      </a:r>
                      <a:r>
                        <a:rPr lang="fr-FR" sz="900" b="0" i="0" u="none" strike="noStrike" dirty="0">
                          <a:solidFill>
                            <a:schemeClr val="tx2"/>
                          </a:solidFill>
                          <a:latin typeface="+mn-lt"/>
                        </a:rPr>
                        <a:t>la recherche et les projets innovants</a:t>
                      </a:r>
                    </a:p>
                  </a:txBody>
                  <a:tcPr marL="9525" marR="9525" marT="9525" marB="0" anchor="ctr">
                    <a:solidFill>
                      <a:schemeClr val="accent6">
                        <a:lumMod val="20000"/>
                        <a:lumOff val="80000"/>
                      </a:schemeClr>
                    </a:solidFill>
                  </a:tcPr>
                </a:tc>
                <a:tc>
                  <a:txBody>
                    <a:bodyPr/>
                    <a:lstStyle/>
                    <a:p>
                      <a:pPr algn="l" fontAlgn="b"/>
                      <a:endParaRPr lang="fr-FR" sz="900" b="0" i="0" u="none" strike="noStrike" dirty="0">
                        <a:solidFill>
                          <a:schemeClr val="tx2"/>
                        </a:solidFill>
                        <a:latin typeface="+mn-lt"/>
                      </a:endParaRPr>
                    </a:p>
                  </a:txBody>
                  <a:tcPr marL="9525" marR="9525" marT="9525" marB="0" anchor="ctr">
                    <a:solidFill>
                      <a:schemeClr val="accent6">
                        <a:lumMod val="20000"/>
                        <a:lumOff val="80000"/>
                      </a:schemeClr>
                    </a:solidFill>
                  </a:tcPr>
                </a:tc>
                <a:tc>
                  <a:txBody>
                    <a:bodyPr/>
                    <a:lstStyle/>
                    <a:p>
                      <a:pPr algn="l" fontAlgn="b"/>
                      <a:r>
                        <a:rPr lang="fr-FR" sz="900" b="0" i="0" u="none" strike="noStrike">
                          <a:solidFill>
                            <a:schemeClr val="tx2"/>
                          </a:solidFill>
                          <a:latin typeface="+mn-lt"/>
                        </a:rPr>
                        <a:t> </a:t>
                      </a:r>
                    </a:p>
                  </a:txBody>
                  <a:tcPr marL="9525" marR="9525" marT="9525" marB="0" anchor="ctr">
                    <a:solidFill>
                      <a:schemeClr val="accent6">
                        <a:lumMod val="20000"/>
                        <a:lumOff val="80000"/>
                      </a:schemeClr>
                    </a:solidFill>
                  </a:tcPr>
                </a:tc>
                <a:tc>
                  <a:txBody>
                    <a:bodyPr/>
                    <a:lstStyle/>
                    <a:p>
                      <a:pPr algn="l" fontAlgn="b"/>
                      <a:endParaRPr lang="fr-FR" sz="900" b="0" i="0" u="none" strike="noStrike">
                        <a:solidFill>
                          <a:schemeClr val="tx2"/>
                        </a:solidFill>
                        <a:latin typeface="+mn-lt"/>
                      </a:endParaRPr>
                    </a:p>
                  </a:txBody>
                  <a:tcPr marL="9525" marR="9525" marT="9525" marB="0" anchor="ctr">
                    <a:solidFill>
                      <a:schemeClr val="accent6">
                        <a:lumMod val="20000"/>
                        <a:lumOff val="80000"/>
                      </a:schemeClr>
                    </a:solidFill>
                  </a:tcPr>
                </a:tc>
                <a:tc>
                  <a:txBody>
                    <a:bodyPr/>
                    <a:lstStyle/>
                    <a:p>
                      <a:pPr algn="l" fontAlgn="b"/>
                      <a:endParaRPr lang="fr-FR" sz="900" b="0" i="0" u="none" strike="noStrike" dirty="0">
                        <a:solidFill>
                          <a:schemeClr val="tx2"/>
                        </a:solidFill>
                        <a:latin typeface="+mn-lt"/>
                      </a:endParaRPr>
                    </a:p>
                  </a:txBody>
                  <a:tcPr marL="9525" marR="9525" marT="9525" marB="0" anchor="ctr">
                    <a:solidFill>
                      <a:schemeClr val="accent6">
                        <a:lumMod val="20000"/>
                        <a:lumOff val="80000"/>
                      </a:schemeClr>
                    </a:solidFill>
                  </a:tcPr>
                </a:tc>
                <a:tc>
                  <a:txBody>
                    <a:bodyPr/>
                    <a:lstStyle/>
                    <a:p>
                      <a:pPr algn="l" fontAlgn="b"/>
                      <a:r>
                        <a:rPr lang="fr-FR" sz="900" b="0" i="0" u="none" strike="noStrike" dirty="0" smtClean="0">
                          <a:solidFill>
                            <a:schemeClr val="tx2"/>
                          </a:solidFill>
                          <a:latin typeface="+mn-lt"/>
                        </a:rPr>
                        <a:t>Climat </a:t>
                      </a:r>
                      <a:r>
                        <a:rPr lang="fr-FR" sz="900" b="0" i="0" u="none" strike="noStrike" dirty="0">
                          <a:solidFill>
                            <a:schemeClr val="tx2"/>
                          </a:solidFill>
                          <a:latin typeface="+mn-lt"/>
                        </a:rPr>
                        <a:t>agréable</a:t>
                      </a:r>
                    </a:p>
                  </a:txBody>
                  <a:tcPr marL="9525" marR="9525" marT="9525" marB="0" anchor="ctr">
                    <a:solidFill>
                      <a:schemeClr val="accent6">
                        <a:lumMod val="20000"/>
                        <a:lumOff val="80000"/>
                      </a:schemeClr>
                    </a:solidFill>
                  </a:tcPr>
                </a:tc>
              </a:tr>
              <a:tr h="433115">
                <a:tc>
                  <a:txBody>
                    <a:bodyPr/>
                    <a:lstStyle/>
                    <a:p>
                      <a:pPr algn="l" fontAlgn="b"/>
                      <a:r>
                        <a:rPr lang="fr-FR" sz="900" b="0" i="0" u="none" strike="noStrike" dirty="0" smtClean="0">
                          <a:solidFill>
                            <a:schemeClr val="tx2"/>
                          </a:solidFill>
                          <a:latin typeface="+mn-lt"/>
                        </a:rPr>
                        <a:t>Facilité </a:t>
                      </a:r>
                      <a:r>
                        <a:rPr lang="fr-FR" sz="900" b="0" i="0" u="none" strike="noStrike" dirty="0">
                          <a:solidFill>
                            <a:schemeClr val="tx2"/>
                          </a:solidFill>
                          <a:latin typeface="+mn-lt"/>
                        </a:rPr>
                        <a:t>d'accès</a:t>
                      </a:r>
                    </a:p>
                  </a:txBody>
                  <a:tcPr marL="9525" marR="9525" marT="9525" marB="0" anchor="ctr">
                    <a:solidFill>
                      <a:schemeClr val="accent6">
                        <a:lumMod val="20000"/>
                        <a:lumOff val="80000"/>
                      </a:schemeClr>
                    </a:solidFill>
                  </a:tcPr>
                </a:tc>
                <a:tc>
                  <a:txBody>
                    <a:bodyPr/>
                    <a:lstStyle/>
                    <a:p>
                      <a:pPr algn="l" fontAlgn="b"/>
                      <a:endParaRPr lang="fr-FR" sz="900" b="0" i="0" u="none" strike="noStrike" dirty="0">
                        <a:solidFill>
                          <a:schemeClr val="tx2"/>
                        </a:solidFill>
                        <a:latin typeface="+mn-lt"/>
                      </a:endParaRPr>
                    </a:p>
                  </a:txBody>
                  <a:tcPr marL="9525" marR="9525" marT="9525" marB="0" anchor="ctr">
                    <a:solidFill>
                      <a:schemeClr val="accent6">
                        <a:lumMod val="20000"/>
                        <a:lumOff val="80000"/>
                      </a:schemeClr>
                    </a:solidFill>
                  </a:tcPr>
                </a:tc>
                <a:tc>
                  <a:txBody>
                    <a:bodyPr/>
                    <a:lstStyle/>
                    <a:p>
                      <a:pPr algn="l" fontAlgn="b"/>
                      <a:r>
                        <a:rPr lang="fr-FR" sz="900" b="0" i="0" u="none" strike="noStrike">
                          <a:solidFill>
                            <a:schemeClr val="tx2"/>
                          </a:solidFill>
                          <a:latin typeface="+mn-lt"/>
                        </a:rPr>
                        <a:t> </a:t>
                      </a:r>
                    </a:p>
                  </a:txBody>
                  <a:tcPr marL="9525" marR="9525" marT="9525" marB="0" anchor="ctr">
                    <a:solidFill>
                      <a:schemeClr val="accent6">
                        <a:lumMod val="20000"/>
                        <a:lumOff val="80000"/>
                      </a:schemeClr>
                    </a:solidFill>
                  </a:tcPr>
                </a:tc>
                <a:tc>
                  <a:txBody>
                    <a:bodyPr/>
                    <a:lstStyle/>
                    <a:p>
                      <a:pPr algn="l" fontAlgn="b"/>
                      <a:endParaRPr lang="fr-FR" sz="900" b="0" i="0" u="none" strike="noStrike">
                        <a:solidFill>
                          <a:schemeClr val="tx2"/>
                        </a:solidFill>
                        <a:latin typeface="+mn-lt"/>
                      </a:endParaRPr>
                    </a:p>
                  </a:txBody>
                  <a:tcPr marL="9525" marR="9525" marT="9525" marB="0" anchor="ctr">
                    <a:solidFill>
                      <a:schemeClr val="accent6">
                        <a:lumMod val="20000"/>
                        <a:lumOff val="80000"/>
                      </a:schemeClr>
                    </a:solidFill>
                  </a:tcPr>
                </a:tc>
                <a:tc>
                  <a:txBody>
                    <a:bodyPr/>
                    <a:lstStyle/>
                    <a:p>
                      <a:pPr algn="l" fontAlgn="b"/>
                      <a:endParaRPr lang="fr-FR" sz="900" b="0" i="0" u="none" strike="noStrike" dirty="0">
                        <a:solidFill>
                          <a:schemeClr val="tx2"/>
                        </a:solidFill>
                        <a:latin typeface="+mn-lt"/>
                      </a:endParaRPr>
                    </a:p>
                  </a:txBody>
                  <a:tcPr marL="9525" marR="9525" marT="9525" marB="0" anchor="ctr">
                    <a:solidFill>
                      <a:schemeClr val="accent6">
                        <a:lumMod val="20000"/>
                        <a:lumOff val="80000"/>
                      </a:schemeClr>
                    </a:solidFill>
                  </a:tcPr>
                </a:tc>
                <a:tc>
                  <a:txBody>
                    <a:bodyPr/>
                    <a:lstStyle/>
                    <a:p>
                      <a:pPr algn="l" fontAlgn="b"/>
                      <a:r>
                        <a:rPr lang="fr-FR" sz="900" b="0" i="0" u="none" strike="noStrike" dirty="0" smtClean="0">
                          <a:solidFill>
                            <a:schemeClr val="tx2"/>
                          </a:solidFill>
                          <a:latin typeface="+mn-lt"/>
                        </a:rPr>
                        <a:t>Qualité </a:t>
                      </a:r>
                      <a:r>
                        <a:rPr lang="fr-FR" sz="900" b="0" i="0" u="none" strike="noStrike" dirty="0">
                          <a:solidFill>
                            <a:schemeClr val="tx2"/>
                          </a:solidFill>
                          <a:latin typeface="+mn-lt"/>
                        </a:rPr>
                        <a:t>de l'information fournie</a:t>
                      </a:r>
                    </a:p>
                  </a:txBody>
                  <a:tcPr marL="9525" marR="9525" marT="9525" marB="0" anchor="ctr">
                    <a:solidFill>
                      <a:schemeClr val="accent6">
                        <a:lumMod val="20000"/>
                        <a:lumOff val="80000"/>
                      </a:schemeClr>
                    </a:solidFill>
                  </a:tcPr>
                </a:tc>
              </a:tr>
              <a:tr h="433115">
                <a:tc>
                  <a:txBody>
                    <a:bodyPr/>
                    <a:lstStyle/>
                    <a:p>
                      <a:pPr algn="l" fontAlgn="b"/>
                      <a:r>
                        <a:rPr lang="fr-FR" sz="900" b="0" i="0" u="none" strike="noStrike" dirty="0" smtClean="0">
                          <a:solidFill>
                            <a:schemeClr val="tx2"/>
                          </a:solidFill>
                          <a:latin typeface="+mn-lt"/>
                        </a:rPr>
                        <a:t>Climat </a:t>
                      </a:r>
                      <a:r>
                        <a:rPr lang="fr-FR" sz="900" b="0" i="0" u="none" strike="noStrike" dirty="0">
                          <a:solidFill>
                            <a:schemeClr val="tx2"/>
                          </a:solidFill>
                          <a:latin typeface="+mn-lt"/>
                        </a:rPr>
                        <a:t>agréable</a:t>
                      </a:r>
                    </a:p>
                  </a:txBody>
                  <a:tcPr marL="9525" marR="9525" marT="9525" marB="0" anchor="ctr">
                    <a:solidFill>
                      <a:schemeClr val="accent6">
                        <a:lumMod val="20000"/>
                        <a:lumOff val="80000"/>
                      </a:schemeClr>
                    </a:solidFill>
                  </a:tcPr>
                </a:tc>
                <a:tc>
                  <a:txBody>
                    <a:bodyPr/>
                    <a:lstStyle/>
                    <a:p>
                      <a:pPr algn="l" fontAlgn="b"/>
                      <a:r>
                        <a:rPr lang="fr-FR" sz="900" b="0" i="0" u="none" strike="noStrike" dirty="0">
                          <a:solidFill>
                            <a:schemeClr val="tx2"/>
                          </a:solidFill>
                          <a:latin typeface="+mn-lt"/>
                        </a:rPr>
                        <a:t> </a:t>
                      </a:r>
                    </a:p>
                  </a:txBody>
                  <a:tcPr marL="9525" marR="9525" marT="9525" marB="0" anchor="ctr">
                    <a:solidFill>
                      <a:schemeClr val="accent6">
                        <a:lumMod val="20000"/>
                        <a:lumOff val="80000"/>
                      </a:schemeClr>
                    </a:solidFill>
                  </a:tcPr>
                </a:tc>
                <a:tc>
                  <a:txBody>
                    <a:bodyPr/>
                    <a:lstStyle/>
                    <a:p>
                      <a:pPr algn="l" fontAlgn="b"/>
                      <a:r>
                        <a:rPr lang="fr-FR" sz="900" b="0" i="0" u="none" strike="noStrike" dirty="0">
                          <a:solidFill>
                            <a:schemeClr val="tx2"/>
                          </a:solidFill>
                          <a:latin typeface="+mn-lt"/>
                        </a:rPr>
                        <a:t> </a:t>
                      </a:r>
                    </a:p>
                  </a:txBody>
                  <a:tcPr marL="9525" marR="9525" marT="9525" marB="0" anchor="ctr">
                    <a:solidFill>
                      <a:schemeClr val="accent6">
                        <a:lumMod val="20000"/>
                        <a:lumOff val="80000"/>
                      </a:schemeClr>
                    </a:solidFill>
                  </a:tcPr>
                </a:tc>
                <a:tc>
                  <a:txBody>
                    <a:bodyPr/>
                    <a:lstStyle/>
                    <a:p>
                      <a:pPr algn="l" fontAlgn="b"/>
                      <a:r>
                        <a:rPr lang="fr-FR" sz="900" b="0" i="0" u="none" strike="noStrike" dirty="0">
                          <a:solidFill>
                            <a:schemeClr val="tx2"/>
                          </a:solidFill>
                          <a:latin typeface="+mn-lt"/>
                        </a:rPr>
                        <a:t> </a:t>
                      </a:r>
                    </a:p>
                  </a:txBody>
                  <a:tcPr marL="9525" marR="9525" marT="9525" marB="0" anchor="ctr">
                    <a:solidFill>
                      <a:schemeClr val="accent6">
                        <a:lumMod val="20000"/>
                        <a:lumOff val="80000"/>
                      </a:schemeClr>
                    </a:solidFill>
                  </a:tcPr>
                </a:tc>
                <a:tc>
                  <a:txBody>
                    <a:bodyPr/>
                    <a:lstStyle/>
                    <a:p>
                      <a:pPr algn="l" fontAlgn="b"/>
                      <a:r>
                        <a:rPr lang="fr-FR" sz="900" b="0" i="0" u="none" strike="noStrike" dirty="0">
                          <a:solidFill>
                            <a:schemeClr val="tx2"/>
                          </a:solidFill>
                          <a:latin typeface="+mn-lt"/>
                        </a:rPr>
                        <a:t> </a:t>
                      </a:r>
                    </a:p>
                  </a:txBody>
                  <a:tcPr marL="9525" marR="9525" marT="9525" marB="0" anchor="ctr">
                    <a:solidFill>
                      <a:schemeClr val="accent6">
                        <a:lumMod val="20000"/>
                        <a:lumOff val="80000"/>
                      </a:schemeClr>
                    </a:solidFill>
                  </a:tcPr>
                </a:tc>
                <a:tc>
                  <a:txBody>
                    <a:bodyPr/>
                    <a:lstStyle/>
                    <a:p>
                      <a:pPr algn="l" fontAlgn="b"/>
                      <a:r>
                        <a:rPr lang="fr-FR" sz="900" b="0" i="0" u="none" strike="noStrike" dirty="0" smtClean="0">
                          <a:solidFill>
                            <a:schemeClr val="tx2"/>
                          </a:solidFill>
                          <a:latin typeface="+mn-lt"/>
                        </a:rPr>
                        <a:t>Diversité </a:t>
                      </a:r>
                      <a:r>
                        <a:rPr lang="fr-FR" sz="900" b="0" i="0" u="none" strike="noStrike" dirty="0">
                          <a:solidFill>
                            <a:schemeClr val="tx2"/>
                          </a:solidFill>
                          <a:latin typeface="+mn-lt"/>
                        </a:rPr>
                        <a:t>des activités sportives de pleine nature</a:t>
                      </a:r>
                    </a:p>
                  </a:txBody>
                  <a:tcPr marL="9525" marR="9525" marT="9525" marB="0" anchor="ctr">
                    <a:solidFill>
                      <a:schemeClr val="accent6">
                        <a:lumMod val="20000"/>
                        <a:lumOff val="80000"/>
                      </a:schemeClr>
                    </a:solidFill>
                  </a:tcPr>
                </a:tc>
              </a:tr>
            </a:tbl>
          </a:graphicData>
        </a:graphic>
      </p:graphicFrame>
      <p:sp>
        <p:nvSpPr>
          <p:cNvPr id="115809" name="ZoneTexte 12"/>
          <p:cNvSpPr txBox="1">
            <a:spLocks noChangeArrowheads="1"/>
          </p:cNvSpPr>
          <p:nvPr/>
        </p:nvSpPr>
        <p:spPr bwMode="auto">
          <a:xfrm>
            <a:off x="-71438" y="2420938"/>
            <a:ext cx="1079501" cy="676275"/>
          </a:xfrm>
          <a:prstGeom prst="rect">
            <a:avLst/>
          </a:prstGeom>
          <a:noFill/>
          <a:ln w="9525">
            <a:noFill/>
            <a:miter lim="800000"/>
            <a:headEnd/>
            <a:tailEnd/>
          </a:ln>
        </p:spPr>
        <p:txBody>
          <a:bodyPr>
            <a:spAutoFit/>
          </a:bodyPr>
          <a:lstStyle/>
          <a:p>
            <a:pPr algn="ctr"/>
            <a:r>
              <a:rPr lang="fr-FR" b="1">
                <a:solidFill>
                  <a:srgbClr val="006600"/>
                </a:solidFill>
                <a:latin typeface="Calibri" pitchFamily="34" charset="0"/>
              </a:rPr>
              <a:t>Top 5 </a:t>
            </a:r>
          </a:p>
          <a:p>
            <a:pPr algn="ctr"/>
            <a:r>
              <a:rPr lang="fr-FR" sz="1000" b="1">
                <a:solidFill>
                  <a:srgbClr val="006600"/>
                </a:solidFill>
                <a:latin typeface="Calibri" pitchFamily="34" charset="0"/>
              </a:rPr>
              <a:t>des items les plus spécifiques</a:t>
            </a:r>
          </a:p>
        </p:txBody>
      </p:sp>
      <p:sp>
        <p:nvSpPr>
          <p:cNvPr id="115810" name="ZoneTexte 13"/>
          <p:cNvSpPr txBox="1">
            <a:spLocks noChangeArrowheads="1"/>
          </p:cNvSpPr>
          <p:nvPr/>
        </p:nvSpPr>
        <p:spPr bwMode="auto">
          <a:xfrm>
            <a:off x="-71438" y="4684713"/>
            <a:ext cx="1150938" cy="831850"/>
          </a:xfrm>
          <a:prstGeom prst="rect">
            <a:avLst/>
          </a:prstGeom>
          <a:noFill/>
          <a:ln w="9525">
            <a:noFill/>
            <a:miter lim="800000"/>
            <a:headEnd/>
            <a:tailEnd/>
          </a:ln>
        </p:spPr>
        <p:txBody>
          <a:bodyPr>
            <a:spAutoFit/>
          </a:bodyPr>
          <a:lstStyle/>
          <a:p>
            <a:pPr algn="ctr"/>
            <a:r>
              <a:rPr lang="fr-FR" b="1">
                <a:solidFill>
                  <a:srgbClr val="C00000"/>
                </a:solidFill>
                <a:latin typeface="Calibri" pitchFamily="34" charset="0"/>
              </a:rPr>
              <a:t>Flop 5 </a:t>
            </a:r>
          </a:p>
          <a:p>
            <a:pPr algn="ctr"/>
            <a:r>
              <a:rPr lang="fr-FR" sz="1000" b="1">
                <a:solidFill>
                  <a:srgbClr val="C00000"/>
                </a:solidFill>
                <a:latin typeface="Calibri" pitchFamily="34" charset="0"/>
              </a:rPr>
              <a:t>des items les moins spécifiques</a:t>
            </a:r>
          </a:p>
        </p:txBody>
      </p:sp>
      <p:pic>
        <p:nvPicPr>
          <p:cNvPr id="115811" name="Image 14" descr="logo-region-aquitaine.png"/>
          <p:cNvPicPr>
            <a:picLocks noChangeAspect="1"/>
          </p:cNvPicPr>
          <p:nvPr/>
        </p:nvPicPr>
        <p:blipFill>
          <a:blip r:embed="rId5"/>
          <a:srcRect/>
          <a:stretch>
            <a:fillRect/>
          </a:stretch>
        </p:blipFill>
        <p:spPr bwMode="auto">
          <a:xfrm>
            <a:off x="7164388" y="1312863"/>
            <a:ext cx="460375" cy="415925"/>
          </a:xfrm>
          <a:prstGeom prst="rect">
            <a:avLst/>
          </a:prstGeom>
          <a:noFill/>
          <a:ln w="9525">
            <a:noFill/>
            <a:miter lim="800000"/>
            <a:headEnd/>
            <a:tailEnd/>
          </a:ln>
        </p:spPr>
      </p:pic>
      <p:pic>
        <p:nvPicPr>
          <p:cNvPr id="115812" name="Image 15" descr="region auvergne.jpg"/>
          <p:cNvPicPr>
            <a:picLocks noChangeAspect="1"/>
          </p:cNvPicPr>
          <p:nvPr/>
        </p:nvPicPr>
        <p:blipFill>
          <a:blip r:embed="rId6"/>
          <a:srcRect/>
          <a:stretch>
            <a:fillRect/>
          </a:stretch>
        </p:blipFill>
        <p:spPr bwMode="auto">
          <a:xfrm>
            <a:off x="3059113" y="1376363"/>
            <a:ext cx="554037" cy="288925"/>
          </a:xfrm>
          <a:prstGeom prst="rect">
            <a:avLst/>
          </a:prstGeom>
          <a:noFill/>
          <a:ln w="9525">
            <a:noFill/>
            <a:miter lim="800000"/>
            <a:headEnd/>
            <a:tailEnd/>
          </a:ln>
        </p:spPr>
      </p:pic>
      <p:pic>
        <p:nvPicPr>
          <p:cNvPr id="115813" name="Image 16" descr="region centre.jpg"/>
          <p:cNvPicPr>
            <a:picLocks noChangeAspect="1"/>
          </p:cNvPicPr>
          <p:nvPr/>
        </p:nvPicPr>
        <p:blipFill>
          <a:blip r:embed="rId7"/>
          <a:srcRect/>
          <a:stretch>
            <a:fillRect/>
          </a:stretch>
        </p:blipFill>
        <p:spPr bwMode="auto">
          <a:xfrm>
            <a:off x="8459788" y="1285875"/>
            <a:ext cx="414337" cy="469900"/>
          </a:xfrm>
          <a:prstGeom prst="rect">
            <a:avLst/>
          </a:prstGeom>
          <a:noFill/>
          <a:ln w="9525">
            <a:noFill/>
            <a:miter lim="800000"/>
            <a:headEnd/>
            <a:tailEnd/>
          </a:ln>
        </p:spPr>
      </p:pic>
      <p:pic>
        <p:nvPicPr>
          <p:cNvPr id="115814" name="Image 17" descr="region Limousin.jpg"/>
          <p:cNvPicPr>
            <a:picLocks noChangeAspect="1"/>
          </p:cNvPicPr>
          <p:nvPr/>
        </p:nvPicPr>
        <p:blipFill>
          <a:blip r:embed="rId8"/>
          <a:srcRect/>
          <a:stretch>
            <a:fillRect/>
          </a:stretch>
        </p:blipFill>
        <p:spPr bwMode="auto">
          <a:xfrm>
            <a:off x="1825625" y="1274763"/>
            <a:ext cx="369888" cy="492125"/>
          </a:xfrm>
          <a:prstGeom prst="rect">
            <a:avLst/>
          </a:prstGeom>
          <a:noFill/>
          <a:ln w="9525">
            <a:noFill/>
            <a:miter lim="800000"/>
            <a:headEnd/>
            <a:tailEnd/>
          </a:ln>
        </p:spPr>
      </p:pic>
      <p:pic>
        <p:nvPicPr>
          <p:cNvPr id="115815" name="Image 18" descr="region mp.jpg"/>
          <p:cNvPicPr>
            <a:picLocks noChangeAspect="1"/>
          </p:cNvPicPr>
          <p:nvPr/>
        </p:nvPicPr>
        <p:blipFill>
          <a:blip r:embed="rId9"/>
          <a:srcRect/>
          <a:stretch>
            <a:fillRect/>
          </a:stretch>
        </p:blipFill>
        <p:spPr bwMode="auto">
          <a:xfrm>
            <a:off x="4427538" y="1300163"/>
            <a:ext cx="442912" cy="441325"/>
          </a:xfrm>
          <a:prstGeom prst="rect">
            <a:avLst/>
          </a:prstGeom>
          <a:noFill/>
          <a:ln w="9525">
            <a:noFill/>
            <a:miter lim="800000"/>
            <a:headEnd/>
            <a:tailEnd/>
          </a:ln>
        </p:spPr>
      </p:pic>
      <p:pic>
        <p:nvPicPr>
          <p:cNvPr id="115816" name="Image 19" descr="region poitou charentes.jpg"/>
          <p:cNvPicPr>
            <a:picLocks noChangeAspect="1"/>
          </p:cNvPicPr>
          <p:nvPr/>
        </p:nvPicPr>
        <p:blipFill>
          <a:blip r:embed="rId10"/>
          <a:srcRect/>
          <a:stretch>
            <a:fillRect/>
          </a:stretch>
        </p:blipFill>
        <p:spPr bwMode="auto">
          <a:xfrm>
            <a:off x="5867400" y="1304925"/>
            <a:ext cx="381000" cy="431800"/>
          </a:xfrm>
          <a:prstGeom prst="rect">
            <a:avLst/>
          </a:prstGeom>
          <a:noFill/>
          <a:ln w="9525">
            <a:noFill/>
            <a:miter lim="800000"/>
            <a:headEnd/>
            <a:tailEnd/>
          </a:ln>
        </p:spPr>
      </p:pic>
      <p:sp>
        <p:nvSpPr>
          <p:cNvPr id="21" name="Espace réservé du texte 4"/>
          <p:cNvSpPr txBox="1">
            <a:spLocks/>
          </p:cNvSpPr>
          <p:nvPr>
            <p:custDataLst>
              <p:tags r:id="rId1"/>
            </p:custDataLst>
          </p:nvPr>
        </p:nvSpPr>
        <p:spPr>
          <a:xfrm>
            <a:off x="6588224" y="6381328"/>
            <a:ext cx="1368152" cy="306467"/>
          </a:xfrm>
          <a:prstGeom prst="roundRect">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Totale : 1007</a:t>
            </a:r>
            <a:endParaRPr lang="fr-FR" sz="1200" i="1" dirty="0">
              <a:solidFill>
                <a:srgbClr val="000000"/>
              </a:solidFill>
              <a:latin typeface="+mn-lt"/>
              <a:ea typeface="ＭＳ Ｐゴシック" pitchFamily="1" charset="-128"/>
              <a:cs typeface="Arial" pitchFamily="34" charset="0"/>
            </a:endParaRPr>
          </a:p>
        </p:txBody>
      </p:sp>
      <p:sp>
        <p:nvSpPr>
          <p:cNvPr id="22" name="Espace réservé du texte 4"/>
          <p:cNvSpPr txBox="1">
            <a:spLocks/>
          </p:cNvSpPr>
          <p:nvPr>
            <p:custDataLst>
              <p:tags r:id="rId2"/>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de la région Limousin</a:t>
            </a:r>
            <a:br>
              <a:rPr lang="fr-FR" dirty="0" smtClean="0"/>
            </a:br>
            <a:r>
              <a:rPr lang="fr-FR" sz="2000" i="1" dirty="0" smtClean="0"/>
              <a:t>Image générale</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E0D7EFC6-4421-41B0-B1B4-A6402FFB6E1D}" type="slidenum">
              <a:rPr lang="fr-FR"/>
              <a:pPr>
                <a:defRPr/>
              </a:pPr>
              <a:t>45</a:t>
            </a:fld>
            <a:endParaRPr lang="fr-FR"/>
          </a:p>
        </p:txBody>
      </p:sp>
      <p:sp>
        <p:nvSpPr>
          <p:cNvPr id="10" name="ZoneTexte 9"/>
          <p:cNvSpPr txBox="1"/>
          <p:nvPr/>
        </p:nvSpPr>
        <p:spPr>
          <a:xfrm>
            <a:off x="468313" y="6165850"/>
            <a:ext cx="8675687" cy="430213"/>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Q5areg</a:t>
            </a:r>
            <a:r>
              <a:rPr lang="fr-FR" sz="1100" dirty="0">
                <a:solidFill>
                  <a:schemeClr val="tx1">
                    <a:lumMod val="75000"/>
                  </a:schemeClr>
                </a:solidFill>
                <a:latin typeface="+mn-lt"/>
              </a:rPr>
              <a:t>. Voici à présent une liste de caractéristiques que nous ont dites d’autres personnes à propos de certaines régions de France. Pour chacune de ces caractéristiques, veuillez donner une note de 0 à 10 à chacune des régions que vous connaissez.</a:t>
            </a:r>
          </a:p>
        </p:txBody>
      </p:sp>
      <p:graphicFrame>
        <p:nvGraphicFramePr>
          <p:cNvPr id="116741" name="Object 34"/>
          <p:cNvGraphicFramePr>
            <a:graphicFrameLocks noChangeAspect="1"/>
          </p:cNvGraphicFramePr>
          <p:nvPr/>
        </p:nvGraphicFramePr>
        <p:xfrm>
          <a:off x="3203575" y="1557338"/>
          <a:ext cx="3744913" cy="4233862"/>
        </p:xfrm>
        <a:graphic>
          <a:graphicData uri="http://schemas.openxmlformats.org/presentationml/2006/ole">
            <mc:AlternateContent xmlns:mc="http://schemas.openxmlformats.org/markup-compatibility/2006">
              <mc:Choice xmlns:v="urn:schemas-microsoft-com:vml" Requires="v">
                <p:oleObj spid="_x0000_s116742" r:id="rId6" imgW="3743268" imgH="4237087" progId="Excel.Chart.8">
                  <p:embed/>
                </p:oleObj>
              </mc:Choice>
              <mc:Fallback>
                <p:oleObj r:id="rId6" imgW="3743268" imgH="4237087"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575" y="1557338"/>
                        <a:ext cx="3744913" cy="4233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Tableau 13"/>
          <p:cNvGraphicFramePr>
            <a:graphicFrameLocks noGrp="1"/>
          </p:cNvGraphicFramePr>
          <p:nvPr/>
        </p:nvGraphicFramePr>
        <p:xfrm>
          <a:off x="95250" y="1565275"/>
          <a:ext cx="3613150" cy="4240213"/>
        </p:xfrm>
        <a:graphic>
          <a:graphicData uri="http://schemas.openxmlformats.org/drawingml/2006/table">
            <a:tbl>
              <a:tblPr firstRow="1" bandRow="1">
                <a:tableStyleId>{2D5ABB26-0587-4C30-8999-92F81FD0307C}</a:tableStyleId>
              </a:tblPr>
              <a:tblGrid>
                <a:gridCol w="3612688"/>
              </a:tblGrid>
              <a:tr h="423933">
                <a:tc>
                  <a:txBody>
                    <a:bodyPr/>
                    <a:lstStyle/>
                    <a:p>
                      <a:pPr algn="r" fontAlgn="ctr"/>
                      <a:r>
                        <a:rPr lang="fr-FR" sz="1100" b="0" i="0" u="none" strike="noStrike" kern="1200" dirty="0">
                          <a:solidFill>
                            <a:schemeClr val="tx1">
                              <a:lumMod val="50000"/>
                            </a:schemeClr>
                          </a:solidFill>
                          <a:latin typeface="+mj-lt"/>
                          <a:ea typeface="+mn-ea"/>
                          <a:cs typeface="+mn-cs"/>
                        </a:rPr>
                        <a:t>Où l'on vit simplement, en harmonie avec la nature</a:t>
                      </a:r>
                    </a:p>
                  </a:txBody>
                  <a:tcPr marL="9525" marR="9525" marT="9525" marB="0" anchor="ctr"/>
                </a:tc>
              </a:tr>
              <a:tr h="423933">
                <a:tc>
                  <a:txBody>
                    <a:bodyPr/>
                    <a:lstStyle/>
                    <a:p>
                      <a:pPr algn="r" fontAlgn="ctr"/>
                      <a:r>
                        <a:rPr lang="fr-FR" sz="1100" b="0" i="0" u="none" strike="noStrike" kern="1200" dirty="0">
                          <a:solidFill>
                            <a:schemeClr val="tx1">
                              <a:lumMod val="50000"/>
                            </a:schemeClr>
                          </a:solidFill>
                          <a:latin typeface="+mj-lt"/>
                          <a:ea typeface="+mn-ea"/>
                          <a:cs typeface="+mn-cs"/>
                        </a:rPr>
                        <a:t>Où l'on se ressource</a:t>
                      </a:r>
                    </a:p>
                  </a:txBody>
                  <a:tcPr marL="9525" marR="9525" marT="9525" marB="0" anchor="ctr"/>
                </a:tc>
              </a:tr>
              <a:tr h="423933">
                <a:tc>
                  <a:txBody>
                    <a:bodyPr/>
                    <a:lstStyle/>
                    <a:p>
                      <a:pPr algn="r" fontAlgn="ctr"/>
                      <a:r>
                        <a:rPr lang="fr-FR" sz="1100" b="0" i="0" u="none" strike="noStrike" kern="1200" dirty="0">
                          <a:solidFill>
                            <a:schemeClr val="tx1">
                              <a:lumMod val="50000"/>
                            </a:schemeClr>
                          </a:solidFill>
                          <a:latin typeface="+mj-lt"/>
                          <a:ea typeface="+mn-ea"/>
                          <a:cs typeface="+mn-cs"/>
                        </a:rPr>
                        <a:t>Propose de découvrir une nature préservée</a:t>
                      </a:r>
                    </a:p>
                  </a:txBody>
                  <a:tcPr marL="9525" marR="9525" marT="9525" marB="0" anchor="ctr"/>
                </a:tc>
              </a:tr>
              <a:tr h="423933">
                <a:tc>
                  <a:txBody>
                    <a:bodyPr/>
                    <a:lstStyle/>
                    <a:p>
                      <a:pPr algn="r" fontAlgn="ctr"/>
                      <a:r>
                        <a:rPr lang="fr-FR" sz="1100" b="0" i="0" u="none" strike="noStrike" kern="1200">
                          <a:solidFill>
                            <a:schemeClr val="tx1">
                              <a:lumMod val="50000"/>
                            </a:schemeClr>
                          </a:solidFill>
                          <a:latin typeface="+mj-lt"/>
                          <a:ea typeface="+mn-ea"/>
                          <a:cs typeface="+mn-cs"/>
                        </a:rPr>
                        <a:t>Qui gagne à être connue</a:t>
                      </a:r>
                    </a:p>
                  </a:txBody>
                  <a:tcPr marL="9525" marR="9525" marT="9525" marB="0" anchor="ctr"/>
                </a:tc>
              </a:tr>
              <a:tr h="423933">
                <a:tc>
                  <a:txBody>
                    <a:bodyPr/>
                    <a:lstStyle/>
                    <a:p>
                      <a:pPr algn="r" fontAlgn="ctr"/>
                      <a:r>
                        <a:rPr lang="fr-FR" sz="1100" b="0" i="0" u="none" strike="noStrike" kern="1200" dirty="0">
                          <a:solidFill>
                            <a:schemeClr val="tx1">
                              <a:lumMod val="50000"/>
                            </a:schemeClr>
                          </a:solidFill>
                          <a:latin typeface="+mj-lt"/>
                          <a:ea typeface="+mn-ea"/>
                          <a:cs typeface="+mn-cs"/>
                        </a:rPr>
                        <a:t>Protège et valorise sa culture et ses savoir-faire</a:t>
                      </a:r>
                    </a:p>
                  </a:txBody>
                  <a:tcPr marL="9525" marR="9525" marT="9525" marB="0" anchor="ctr"/>
                </a:tc>
              </a:tr>
              <a:tr h="423933">
                <a:tc>
                  <a:txBody>
                    <a:bodyPr/>
                    <a:lstStyle/>
                    <a:p>
                      <a:pPr algn="r" fontAlgn="ctr"/>
                      <a:r>
                        <a:rPr lang="fr-FR" sz="1100" b="0" i="0" u="none" strike="noStrike" kern="1200" dirty="0">
                          <a:solidFill>
                            <a:schemeClr val="tx1">
                              <a:lumMod val="50000"/>
                            </a:schemeClr>
                          </a:solidFill>
                          <a:latin typeface="+mj-lt"/>
                          <a:ea typeface="+mn-ea"/>
                          <a:cs typeface="+mn-cs"/>
                        </a:rPr>
                        <a:t>Touristique</a:t>
                      </a:r>
                    </a:p>
                  </a:txBody>
                  <a:tcPr marL="9525" marR="9525" marT="9525" marB="0" anchor="ctr"/>
                </a:tc>
              </a:tr>
              <a:tr h="423933">
                <a:tc>
                  <a:txBody>
                    <a:bodyPr/>
                    <a:lstStyle/>
                    <a:p>
                      <a:pPr algn="r" fontAlgn="ctr"/>
                      <a:r>
                        <a:rPr lang="fr-FR" sz="1100" b="0" i="0" u="none" strike="noStrike" kern="1200" dirty="0">
                          <a:solidFill>
                            <a:schemeClr val="tx1">
                              <a:lumMod val="50000"/>
                            </a:schemeClr>
                          </a:solidFill>
                          <a:latin typeface="+mj-lt"/>
                          <a:ea typeface="+mn-ea"/>
                          <a:cs typeface="+mn-cs"/>
                        </a:rPr>
                        <a:t>Dynamique</a:t>
                      </a:r>
                    </a:p>
                  </a:txBody>
                  <a:tcPr marL="9525" marR="9525" marT="9525" marB="0" anchor="ctr"/>
                </a:tc>
              </a:tr>
              <a:tr h="423933">
                <a:tc>
                  <a:txBody>
                    <a:bodyPr/>
                    <a:lstStyle/>
                    <a:p>
                      <a:pPr algn="r" fontAlgn="ctr"/>
                      <a:r>
                        <a:rPr lang="fr-FR" sz="1100" b="0" i="0" u="none" strike="noStrike" kern="1200" dirty="0">
                          <a:solidFill>
                            <a:schemeClr val="tx1">
                              <a:lumMod val="50000"/>
                            </a:schemeClr>
                          </a:solidFill>
                          <a:latin typeface="+mj-lt"/>
                          <a:ea typeface="+mn-ea"/>
                          <a:cs typeface="+mn-cs"/>
                        </a:rPr>
                        <a:t>Où se développent des partenariats entre entreprises, collectivités et entre habitants</a:t>
                      </a:r>
                    </a:p>
                  </a:txBody>
                  <a:tcPr marL="9525" marR="9525" marT="9525" marB="0" anchor="ctr"/>
                </a:tc>
              </a:tr>
              <a:tr h="423933">
                <a:tc>
                  <a:txBody>
                    <a:bodyPr/>
                    <a:lstStyle/>
                    <a:p>
                      <a:pPr algn="r" fontAlgn="ctr"/>
                      <a:r>
                        <a:rPr lang="fr-FR" sz="1100" b="0" i="0" u="none" strike="noStrike" kern="1200" dirty="0">
                          <a:solidFill>
                            <a:schemeClr val="tx1">
                              <a:lumMod val="50000"/>
                            </a:schemeClr>
                          </a:solidFill>
                          <a:latin typeface="+mj-lt"/>
                          <a:ea typeface="+mn-ea"/>
                          <a:cs typeface="+mn-cs"/>
                        </a:rPr>
                        <a:t>Qui soutient la recherche et les projets innovants</a:t>
                      </a:r>
                    </a:p>
                  </a:txBody>
                  <a:tcPr marL="9525" marR="9525" marT="9525" marB="0" anchor="ctr"/>
                </a:tc>
              </a:tr>
              <a:tr h="423933">
                <a:tc>
                  <a:txBody>
                    <a:bodyPr/>
                    <a:lstStyle/>
                    <a:p>
                      <a:pPr algn="r" fontAlgn="ctr"/>
                      <a:r>
                        <a:rPr lang="fr-FR" sz="1100" b="0" i="0" u="none" strike="noStrike" kern="1200" dirty="0">
                          <a:solidFill>
                            <a:schemeClr val="tx1">
                              <a:lumMod val="50000"/>
                            </a:schemeClr>
                          </a:solidFill>
                          <a:latin typeface="+mj-lt"/>
                          <a:ea typeface="+mn-ea"/>
                          <a:cs typeface="+mn-cs"/>
                        </a:rPr>
                        <a:t>Qui a des entreprises aux savoir-faire reconnus à l'international</a:t>
                      </a:r>
                    </a:p>
                  </a:txBody>
                  <a:tcPr marL="9525" marR="9525" marT="9525" marB="0" anchor="ctr"/>
                </a:tc>
              </a:tr>
            </a:tbl>
          </a:graphicData>
        </a:graphic>
      </p:graphicFrame>
      <p:pic>
        <p:nvPicPr>
          <p:cNvPr id="116753" name="Image 25" descr="logo-region-aquitaine.png"/>
          <p:cNvPicPr>
            <a:picLocks noChangeAspect="1"/>
          </p:cNvPicPr>
          <p:nvPr/>
        </p:nvPicPr>
        <p:blipFill>
          <a:blip r:embed="rId8"/>
          <a:srcRect/>
          <a:stretch>
            <a:fillRect/>
          </a:stretch>
        </p:blipFill>
        <p:spPr bwMode="auto">
          <a:xfrm>
            <a:off x="6761163" y="3789363"/>
            <a:ext cx="280987" cy="254000"/>
          </a:xfrm>
          <a:prstGeom prst="rect">
            <a:avLst/>
          </a:prstGeom>
          <a:noFill/>
          <a:ln w="9525">
            <a:noFill/>
            <a:miter lim="800000"/>
            <a:headEnd/>
            <a:tailEnd/>
          </a:ln>
        </p:spPr>
      </p:pic>
      <p:pic>
        <p:nvPicPr>
          <p:cNvPr id="116754" name="Image 26" descr="region auvergne.jpg"/>
          <p:cNvPicPr>
            <a:picLocks noChangeAspect="1"/>
          </p:cNvPicPr>
          <p:nvPr/>
        </p:nvPicPr>
        <p:blipFill>
          <a:blip r:embed="rId9"/>
          <a:srcRect/>
          <a:stretch>
            <a:fillRect/>
          </a:stretch>
        </p:blipFill>
        <p:spPr bwMode="auto">
          <a:xfrm>
            <a:off x="6732588" y="2997200"/>
            <a:ext cx="338137" cy="176213"/>
          </a:xfrm>
          <a:prstGeom prst="rect">
            <a:avLst/>
          </a:prstGeom>
          <a:noFill/>
          <a:ln w="9525">
            <a:noFill/>
            <a:miter lim="800000"/>
            <a:headEnd/>
            <a:tailEnd/>
          </a:ln>
        </p:spPr>
      </p:pic>
      <p:pic>
        <p:nvPicPr>
          <p:cNvPr id="116755" name="Image 32" descr="region mp.jpg"/>
          <p:cNvPicPr>
            <a:picLocks noChangeAspect="1"/>
          </p:cNvPicPr>
          <p:nvPr/>
        </p:nvPicPr>
        <p:blipFill>
          <a:blip r:embed="rId10"/>
          <a:srcRect/>
          <a:stretch>
            <a:fillRect/>
          </a:stretch>
        </p:blipFill>
        <p:spPr bwMode="auto">
          <a:xfrm>
            <a:off x="6765925" y="5445125"/>
            <a:ext cx="271463" cy="271463"/>
          </a:xfrm>
          <a:prstGeom prst="rect">
            <a:avLst/>
          </a:prstGeom>
          <a:noFill/>
          <a:ln w="9525">
            <a:noFill/>
            <a:miter lim="800000"/>
            <a:headEnd/>
            <a:tailEnd/>
          </a:ln>
        </p:spPr>
      </p:pic>
      <p:pic>
        <p:nvPicPr>
          <p:cNvPr id="116756" name="Image 33" descr="region auvergne.jpg"/>
          <p:cNvPicPr>
            <a:picLocks noChangeAspect="1"/>
          </p:cNvPicPr>
          <p:nvPr/>
        </p:nvPicPr>
        <p:blipFill>
          <a:blip r:embed="rId9"/>
          <a:srcRect/>
          <a:stretch>
            <a:fillRect/>
          </a:stretch>
        </p:blipFill>
        <p:spPr bwMode="auto">
          <a:xfrm>
            <a:off x="6732588" y="2173288"/>
            <a:ext cx="338137" cy="176212"/>
          </a:xfrm>
          <a:prstGeom prst="rect">
            <a:avLst/>
          </a:prstGeom>
          <a:noFill/>
          <a:ln w="9525">
            <a:noFill/>
            <a:miter lim="800000"/>
            <a:headEnd/>
            <a:tailEnd/>
          </a:ln>
        </p:spPr>
      </p:pic>
      <p:pic>
        <p:nvPicPr>
          <p:cNvPr id="116757" name="Image 34" descr="region auvergne.jpg"/>
          <p:cNvPicPr>
            <a:picLocks noChangeAspect="1"/>
          </p:cNvPicPr>
          <p:nvPr/>
        </p:nvPicPr>
        <p:blipFill>
          <a:blip r:embed="rId9"/>
          <a:srcRect/>
          <a:stretch>
            <a:fillRect/>
          </a:stretch>
        </p:blipFill>
        <p:spPr bwMode="auto">
          <a:xfrm>
            <a:off x="6732588" y="2605088"/>
            <a:ext cx="338137" cy="176212"/>
          </a:xfrm>
          <a:prstGeom prst="rect">
            <a:avLst/>
          </a:prstGeom>
          <a:noFill/>
          <a:ln w="9525">
            <a:noFill/>
            <a:miter lim="800000"/>
            <a:headEnd/>
            <a:tailEnd/>
          </a:ln>
        </p:spPr>
      </p:pic>
      <p:pic>
        <p:nvPicPr>
          <p:cNvPr id="116758" name="Image 35" descr="region auvergne.jpg"/>
          <p:cNvPicPr>
            <a:picLocks noChangeAspect="1"/>
          </p:cNvPicPr>
          <p:nvPr/>
        </p:nvPicPr>
        <p:blipFill>
          <a:blip r:embed="rId9"/>
          <a:srcRect/>
          <a:stretch>
            <a:fillRect/>
          </a:stretch>
        </p:blipFill>
        <p:spPr bwMode="auto">
          <a:xfrm>
            <a:off x="6732588" y="3397250"/>
            <a:ext cx="338137" cy="176213"/>
          </a:xfrm>
          <a:prstGeom prst="rect">
            <a:avLst/>
          </a:prstGeom>
          <a:noFill/>
          <a:ln w="9525">
            <a:noFill/>
            <a:miter lim="800000"/>
            <a:headEnd/>
            <a:tailEnd/>
          </a:ln>
        </p:spPr>
      </p:pic>
      <p:pic>
        <p:nvPicPr>
          <p:cNvPr id="116759" name="Image 36" descr="region auvergne.jpg"/>
          <p:cNvPicPr>
            <a:picLocks noChangeAspect="1"/>
          </p:cNvPicPr>
          <p:nvPr/>
        </p:nvPicPr>
        <p:blipFill>
          <a:blip r:embed="rId9"/>
          <a:srcRect/>
          <a:stretch>
            <a:fillRect/>
          </a:stretch>
        </p:blipFill>
        <p:spPr bwMode="auto">
          <a:xfrm>
            <a:off x="6732588" y="1773238"/>
            <a:ext cx="338137" cy="176212"/>
          </a:xfrm>
          <a:prstGeom prst="rect">
            <a:avLst/>
          </a:prstGeom>
          <a:noFill/>
          <a:ln w="9525">
            <a:noFill/>
            <a:miter lim="800000"/>
            <a:headEnd/>
            <a:tailEnd/>
          </a:ln>
        </p:spPr>
      </p:pic>
      <p:grpSp>
        <p:nvGrpSpPr>
          <p:cNvPr id="116760" name="Groupe 4"/>
          <p:cNvGrpSpPr>
            <a:grpSpLocks/>
          </p:cNvGrpSpPr>
          <p:nvPr/>
        </p:nvGrpSpPr>
        <p:grpSpPr bwMode="auto">
          <a:xfrm>
            <a:off x="2916238" y="1295400"/>
            <a:ext cx="4968875" cy="261938"/>
            <a:chOff x="2915816" y="1295182"/>
            <a:chExt cx="4968552" cy="261610"/>
          </a:xfrm>
        </p:grpSpPr>
        <p:sp>
          <p:nvSpPr>
            <p:cNvPr id="39" name="Ellipse 38"/>
            <p:cNvSpPr/>
            <p:nvPr/>
          </p:nvSpPr>
          <p:spPr>
            <a:xfrm>
              <a:off x="3023759" y="1390313"/>
              <a:ext cx="71432" cy="713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40" name="Connecteur droit 39"/>
            <p:cNvCxnSpPr/>
            <p:nvPr/>
          </p:nvCxnSpPr>
          <p:spPr>
            <a:xfrm>
              <a:off x="2915816" y="1426780"/>
              <a:ext cx="287318"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3139638" y="1295182"/>
              <a:ext cx="4744730"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Connaisseurs (194)                Meilleurs scores de la concurrence (base variable)</a:t>
              </a:r>
            </a:p>
          </p:txBody>
        </p:sp>
        <p:sp>
          <p:nvSpPr>
            <p:cNvPr id="42" name="Rectangle 41"/>
            <p:cNvSpPr/>
            <p:nvPr/>
          </p:nvSpPr>
          <p:spPr>
            <a:xfrm>
              <a:off x="4607981" y="1390313"/>
              <a:ext cx="71432" cy="713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43" name="Connecteur droit 42"/>
            <p:cNvCxnSpPr/>
            <p:nvPr/>
          </p:nvCxnSpPr>
          <p:spPr>
            <a:xfrm>
              <a:off x="4500038" y="1426780"/>
              <a:ext cx="28731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44" name="Espace réservé du texte 4"/>
          <p:cNvSpPr txBox="1">
            <a:spLocks/>
          </p:cNvSpPr>
          <p:nvPr>
            <p:custDataLst>
              <p:tags r:id="rId2"/>
            </p:custDataLst>
          </p:nvPr>
        </p:nvSpPr>
        <p:spPr>
          <a:xfrm>
            <a:off x="5724128" y="5877272"/>
            <a:ext cx="3312368"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la région (bien + assez bien)</a:t>
            </a:r>
            <a:endParaRPr lang="fr-FR" sz="1200" i="1" dirty="0">
              <a:solidFill>
                <a:srgbClr val="000000"/>
              </a:solidFill>
              <a:latin typeface="+mn-lt"/>
              <a:ea typeface="ＭＳ Ｐゴシック" pitchFamily="1" charset="-128"/>
              <a:cs typeface="Arial" pitchFamily="34" charset="0"/>
            </a:endParaRPr>
          </a:p>
        </p:txBody>
      </p:sp>
      <p:pic>
        <p:nvPicPr>
          <p:cNvPr id="116764" name="Image 44" descr="region Limousin.jpg"/>
          <p:cNvPicPr>
            <a:picLocks noChangeAspect="1"/>
          </p:cNvPicPr>
          <p:nvPr/>
        </p:nvPicPr>
        <p:blipFill>
          <a:blip r:embed="rId11"/>
          <a:srcRect/>
          <a:stretch>
            <a:fillRect/>
          </a:stretch>
        </p:blipFill>
        <p:spPr bwMode="auto">
          <a:xfrm>
            <a:off x="8316913" y="1125538"/>
            <a:ext cx="639762" cy="846137"/>
          </a:xfrm>
          <a:prstGeom prst="rect">
            <a:avLst/>
          </a:prstGeom>
          <a:noFill/>
          <a:ln w="9525">
            <a:noFill/>
            <a:miter lim="800000"/>
            <a:headEnd/>
            <a:tailEnd/>
          </a:ln>
        </p:spPr>
      </p:pic>
      <p:sp>
        <p:nvSpPr>
          <p:cNvPr id="46" name="Espace réservé du texte 4"/>
          <p:cNvSpPr txBox="1">
            <a:spLocks/>
          </p:cNvSpPr>
          <p:nvPr>
            <p:custDataLst>
              <p:tags r:id="rId3"/>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pic>
        <p:nvPicPr>
          <p:cNvPr id="116768" name="Image 46" descr="logo-region-aquitaine.png"/>
          <p:cNvPicPr>
            <a:picLocks noChangeAspect="1"/>
          </p:cNvPicPr>
          <p:nvPr/>
        </p:nvPicPr>
        <p:blipFill>
          <a:blip r:embed="rId8"/>
          <a:srcRect/>
          <a:stretch>
            <a:fillRect/>
          </a:stretch>
        </p:blipFill>
        <p:spPr bwMode="auto">
          <a:xfrm>
            <a:off x="6761163" y="4183063"/>
            <a:ext cx="280987" cy="254000"/>
          </a:xfrm>
          <a:prstGeom prst="rect">
            <a:avLst/>
          </a:prstGeom>
          <a:noFill/>
          <a:ln w="9525">
            <a:noFill/>
            <a:miter lim="800000"/>
            <a:headEnd/>
            <a:tailEnd/>
          </a:ln>
        </p:spPr>
      </p:pic>
      <p:pic>
        <p:nvPicPr>
          <p:cNvPr id="116769" name="Image 47" descr="logo-region-aquitaine.png"/>
          <p:cNvPicPr>
            <a:picLocks noChangeAspect="1"/>
          </p:cNvPicPr>
          <p:nvPr/>
        </p:nvPicPr>
        <p:blipFill>
          <a:blip r:embed="rId8"/>
          <a:srcRect/>
          <a:stretch>
            <a:fillRect/>
          </a:stretch>
        </p:blipFill>
        <p:spPr bwMode="auto">
          <a:xfrm>
            <a:off x="6761163" y="4614863"/>
            <a:ext cx="280987" cy="254000"/>
          </a:xfrm>
          <a:prstGeom prst="rect">
            <a:avLst/>
          </a:prstGeom>
          <a:noFill/>
          <a:ln w="9525">
            <a:noFill/>
            <a:miter lim="800000"/>
            <a:headEnd/>
            <a:tailEnd/>
          </a:ln>
        </p:spPr>
      </p:pic>
      <p:pic>
        <p:nvPicPr>
          <p:cNvPr id="116770" name="Image 48" descr="logo-region-aquitaine.png"/>
          <p:cNvPicPr>
            <a:picLocks noChangeAspect="1"/>
          </p:cNvPicPr>
          <p:nvPr/>
        </p:nvPicPr>
        <p:blipFill>
          <a:blip r:embed="rId8"/>
          <a:srcRect/>
          <a:stretch>
            <a:fillRect/>
          </a:stretch>
        </p:blipFill>
        <p:spPr bwMode="auto">
          <a:xfrm>
            <a:off x="6761163" y="5013325"/>
            <a:ext cx="280987" cy="254000"/>
          </a:xfrm>
          <a:prstGeom prst="rect">
            <a:avLst/>
          </a:prstGeom>
          <a:noFill/>
          <a:ln w="9525">
            <a:noFill/>
            <a:miter lim="800000"/>
            <a:headEnd/>
            <a:tailEnd/>
          </a:ln>
        </p:spPr>
      </p:pic>
      <p:grpSp>
        <p:nvGrpSpPr>
          <p:cNvPr id="116771" name="Groupe 27"/>
          <p:cNvGrpSpPr>
            <a:grpSpLocks/>
          </p:cNvGrpSpPr>
          <p:nvPr/>
        </p:nvGrpSpPr>
        <p:grpSpPr bwMode="auto">
          <a:xfrm>
            <a:off x="3995738" y="6516688"/>
            <a:ext cx="2232025" cy="368300"/>
            <a:chOff x="3996061" y="6453336"/>
            <a:chExt cx="2232123" cy="369332"/>
          </a:xfrm>
        </p:grpSpPr>
        <p:sp>
          <p:nvSpPr>
            <p:cNvPr id="29" name="Ellipse 28"/>
            <p:cNvSpPr/>
            <p:nvPr/>
          </p:nvSpPr>
          <p:spPr>
            <a:xfrm>
              <a:off x="3996061" y="6496318"/>
              <a:ext cx="360378" cy="28814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1" name="Ellipse 30"/>
            <p:cNvSpPr/>
            <p:nvPr/>
          </p:nvSpPr>
          <p:spPr>
            <a:xfrm>
              <a:off x="4148468" y="6524973"/>
              <a:ext cx="360378" cy="288143"/>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2" name="ZoneTexte 31"/>
            <p:cNvSpPr txBox="1"/>
            <p:nvPr/>
          </p:nvSpPr>
          <p:spPr>
            <a:xfrm>
              <a:off x="4508846" y="6453336"/>
              <a:ext cx="1719338"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les 2 régions</a:t>
              </a:r>
            </a:p>
          </p:txBody>
        </p:sp>
      </p:grpSp>
      <p:sp>
        <p:nvSpPr>
          <p:cNvPr id="57" name="Ellipse 56"/>
          <p:cNvSpPr/>
          <p:nvPr/>
        </p:nvSpPr>
        <p:spPr>
          <a:xfrm>
            <a:off x="5940425" y="5445125"/>
            <a:ext cx="360363"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8" name="Ellipse 57"/>
          <p:cNvSpPr/>
          <p:nvPr/>
        </p:nvSpPr>
        <p:spPr>
          <a:xfrm>
            <a:off x="5940425" y="5013325"/>
            <a:ext cx="360363"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1" name="Ellipse 60"/>
          <p:cNvSpPr/>
          <p:nvPr/>
        </p:nvSpPr>
        <p:spPr>
          <a:xfrm>
            <a:off x="5867400" y="4581525"/>
            <a:ext cx="360363"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2" name="Ellipse 61"/>
          <p:cNvSpPr/>
          <p:nvPr/>
        </p:nvSpPr>
        <p:spPr>
          <a:xfrm>
            <a:off x="6084888" y="4221163"/>
            <a:ext cx="358775"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3" name="Ellipse 62"/>
          <p:cNvSpPr/>
          <p:nvPr/>
        </p:nvSpPr>
        <p:spPr>
          <a:xfrm>
            <a:off x="6227763" y="3789363"/>
            <a:ext cx="360362"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4" name="Ellipse 63"/>
          <p:cNvSpPr/>
          <p:nvPr/>
        </p:nvSpPr>
        <p:spPr>
          <a:xfrm>
            <a:off x="6227763" y="2997200"/>
            <a:ext cx="360362"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5" name="Ellipse 64"/>
          <p:cNvSpPr/>
          <p:nvPr/>
        </p:nvSpPr>
        <p:spPr>
          <a:xfrm>
            <a:off x="6227763" y="2133600"/>
            <a:ext cx="360362"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de la région Limousin</a:t>
            </a:r>
            <a:br>
              <a:rPr lang="fr-FR" dirty="0" smtClean="0"/>
            </a:br>
            <a:r>
              <a:rPr lang="fr-FR" sz="2000" i="1" dirty="0" smtClean="0"/>
              <a:t>Image touristique</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21B93642-51B5-4F40-B1BD-1F0403808348}" type="slidenum">
              <a:rPr lang="fr-FR"/>
              <a:pPr>
                <a:defRPr/>
              </a:pPr>
              <a:t>46</a:t>
            </a:fld>
            <a:endParaRPr lang="fr-FR"/>
          </a:p>
        </p:txBody>
      </p:sp>
      <p:sp>
        <p:nvSpPr>
          <p:cNvPr id="10" name="ZoneTexte 9"/>
          <p:cNvSpPr txBox="1"/>
          <p:nvPr/>
        </p:nvSpPr>
        <p:spPr>
          <a:xfrm>
            <a:off x="468313" y="6238875"/>
            <a:ext cx="8675687" cy="430213"/>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Q5breg. </a:t>
            </a:r>
            <a:r>
              <a:rPr lang="fr-FR" sz="1100" b="1" dirty="0">
                <a:latin typeface="+mn-lt"/>
              </a:rPr>
              <a:t>Vo</a:t>
            </a:r>
            <a:r>
              <a:rPr lang="fr-FR" sz="1100" dirty="0">
                <a:solidFill>
                  <a:schemeClr val="tx1">
                    <a:lumMod val="75000"/>
                  </a:schemeClr>
                </a:solidFill>
                <a:latin typeface="+mn-lt"/>
              </a:rPr>
              <a:t>ici à présent une liste des qualités possibles pour une destination touristique. Pour chacune de ces qualités, veuillez donner une note de 0 à 10 à chacune des régions que vous connaissez.</a:t>
            </a:r>
          </a:p>
        </p:txBody>
      </p:sp>
      <p:graphicFrame>
        <p:nvGraphicFramePr>
          <p:cNvPr id="117765" name="Object 34"/>
          <p:cNvGraphicFramePr>
            <a:graphicFrameLocks noChangeAspect="1"/>
          </p:cNvGraphicFramePr>
          <p:nvPr/>
        </p:nvGraphicFramePr>
        <p:xfrm>
          <a:off x="3419475" y="1763713"/>
          <a:ext cx="4105275" cy="4160837"/>
        </p:xfrm>
        <a:graphic>
          <a:graphicData uri="http://schemas.openxmlformats.org/presentationml/2006/ole">
            <mc:AlternateContent xmlns:mc="http://schemas.openxmlformats.org/markup-compatibility/2006">
              <mc:Choice xmlns:v="urn:schemas-microsoft-com:vml" Requires="v">
                <p:oleObj spid="_x0000_s117766" r:id="rId6" imgW="4102964" imgH="4163929" progId="Excel.Chart.8">
                  <p:embed/>
                </p:oleObj>
              </mc:Choice>
              <mc:Fallback>
                <p:oleObj r:id="rId6" imgW="4102964" imgH="4163929"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475" y="1763713"/>
                        <a:ext cx="4105275" cy="4160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Tableau 15"/>
          <p:cNvGraphicFramePr>
            <a:graphicFrameLocks noGrp="1"/>
          </p:cNvGraphicFramePr>
          <p:nvPr/>
        </p:nvGraphicFramePr>
        <p:xfrm>
          <a:off x="0" y="1731963"/>
          <a:ext cx="3779838" cy="4217987"/>
        </p:xfrm>
        <a:graphic>
          <a:graphicData uri="http://schemas.openxmlformats.org/drawingml/2006/table">
            <a:tbl>
              <a:tblPr firstRow="1" bandRow="1">
                <a:tableStyleId>{2D5ABB26-0587-4C30-8999-92F81FD0307C}</a:tableStyleId>
              </a:tblPr>
              <a:tblGrid>
                <a:gridCol w="3779912"/>
              </a:tblGrid>
              <a:tr h="324355">
                <a:tc>
                  <a:txBody>
                    <a:bodyPr/>
                    <a:lstStyle/>
                    <a:p>
                      <a:pPr algn="r" fontAlgn="ctr"/>
                      <a:r>
                        <a:rPr lang="fr-FR" sz="1100" b="0" i="0" u="none" strike="noStrike" kern="1200" dirty="0">
                          <a:solidFill>
                            <a:schemeClr val="tx1">
                              <a:lumMod val="50000"/>
                            </a:schemeClr>
                          </a:solidFill>
                          <a:latin typeface="+mj-lt"/>
                          <a:ea typeface="+mn-ea"/>
                          <a:cs typeface="+mn-cs"/>
                        </a:rPr>
                        <a:t>Adaptée pour des vacances en famille</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diversité et la beauté des paysages</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richesse de la gastronomie et des produits du terroir</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Le rapport qualité-prix des prestations touristiques</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diversité des activités autour des lacs et des rivières</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qualité de l'accueil, la convivialité des habitants</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qualité de l'hébergement</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richesse du patrimoine historique et culturel</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diversité des activités sportives de pleine nature</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facilité d'accès</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qualité de l'information fournie</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Le climat agréable</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diversité des animations culturelles et des festivals</a:t>
                      </a:r>
                    </a:p>
                  </a:txBody>
                  <a:tcPr marL="9525" marR="9525" marT="9525" marB="0" anchor="ctr"/>
                </a:tc>
              </a:tr>
            </a:tbl>
          </a:graphicData>
        </a:graphic>
      </p:graphicFrame>
      <p:pic>
        <p:nvPicPr>
          <p:cNvPr id="117780" name="Image 30" descr="logo-region-aquitaine.png"/>
          <p:cNvPicPr>
            <a:picLocks noChangeAspect="1"/>
          </p:cNvPicPr>
          <p:nvPr/>
        </p:nvPicPr>
        <p:blipFill>
          <a:blip r:embed="rId8"/>
          <a:srcRect/>
          <a:stretch>
            <a:fillRect/>
          </a:stretch>
        </p:blipFill>
        <p:spPr bwMode="auto">
          <a:xfrm>
            <a:off x="6761163" y="3716338"/>
            <a:ext cx="280987" cy="254000"/>
          </a:xfrm>
          <a:prstGeom prst="rect">
            <a:avLst/>
          </a:prstGeom>
          <a:noFill/>
          <a:ln w="9525">
            <a:noFill/>
            <a:miter lim="800000"/>
            <a:headEnd/>
            <a:tailEnd/>
          </a:ln>
        </p:spPr>
      </p:pic>
      <p:pic>
        <p:nvPicPr>
          <p:cNvPr id="117781" name="Image 34" descr="region mp.jpg"/>
          <p:cNvPicPr>
            <a:picLocks noChangeAspect="1"/>
          </p:cNvPicPr>
          <p:nvPr/>
        </p:nvPicPr>
        <p:blipFill>
          <a:blip r:embed="rId9"/>
          <a:srcRect/>
          <a:stretch>
            <a:fillRect/>
          </a:stretch>
        </p:blipFill>
        <p:spPr bwMode="auto">
          <a:xfrm>
            <a:off x="6792913" y="1755775"/>
            <a:ext cx="215900" cy="215900"/>
          </a:xfrm>
          <a:prstGeom prst="rect">
            <a:avLst/>
          </a:prstGeom>
          <a:noFill/>
          <a:ln w="9525">
            <a:noFill/>
            <a:miter lim="800000"/>
            <a:headEnd/>
            <a:tailEnd/>
          </a:ln>
        </p:spPr>
      </p:pic>
      <p:pic>
        <p:nvPicPr>
          <p:cNvPr id="117782" name="Image 38" descr="region auvergne.jpg"/>
          <p:cNvPicPr>
            <a:picLocks noChangeAspect="1"/>
          </p:cNvPicPr>
          <p:nvPr/>
        </p:nvPicPr>
        <p:blipFill>
          <a:blip r:embed="rId10"/>
          <a:srcRect/>
          <a:stretch>
            <a:fillRect/>
          </a:stretch>
        </p:blipFill>
        <p:spPr bwMode="auto">
          <a:xfrm>
            <a:off x="6732588" y="2133600"/>
            <a:ext cx="338137" cy="176213"/>
          </a:xfrm>
          <a:prstGeom prst="rect">
            <a:avLst/>
          </a:prstGeom>
          <a:noFill/>
          <a:ln w="9525">
            <a:noFill/>
            <a:miter lim="800000"/>
            <a:headEnd/>
            <a:tailEnd/>
          </a:ln>
        </p:spPr>
      </p:pic>
      <p:pic>
        <p:nvPicPr>
          <p:cNvPr id="117783" name="Image 41" descr="region auvergne.jpg"/>
          <p:cNvPicPr>
            <a:picLocks noChangeAspect="1"/>
          </p:cNvPicPr>
          <p:nvPr/>
        </p:nvPicPr>
        <p:blipFill>
          <a:blip r:embed="rId10"/>
          <a:srcRect/>
          <a:stretch>
            <a:fillRect/>
          </a:stretch>
        </p:blipFill>
        <p:spPr bwMode="auto">
          <a:xfrm>
            <a:off x="6732588" y="4076700"/>
            <a:ext cx="338137" cy="176213"/>
          </a:xfrm>
          <a:prstGeom prst="rect">
            <a:avLst/>
          </a:prstGeom>
          <a:noFill/>
          <a:ln w="9525">
            <a:noFill/>
            <a:miter lim="800000"/>
            <a:headEnd/>
            <a:tailEnd/>
          </a:ln>
        </p:spPr>
      </p:pic>
      <p:pic>
        <p:nvPicPr>
          <p:cNvPr id="117784" name="Image 42" descr="region auvergne.jpg"/>
          <p:cNvPicPr>
            <a:picLocks noChangeAspect="1"/>
          </p:cNvPicPr>
          <p:nvPr/>
        </p:nvPicPr>
        <p:blipFill>
          <a:blip r:embed="rId10"/>
          <a:srcRect/>
          <a:stretch>
            <a:fillRect/>
          </a:stretch>
        </p:blipFill>
        <p:spPr bwMode="auto">
          <a:xfrm>
            <a:off x="6732588" y="3430588"/>
            <a:ext cx="338137" cy="176212"/>
          </a:xfrm>
          <a:prstGeom prst="rect">
            <a:avLst/>
          </a:prstGeom>
          <a:noFill/>
          <a:ln w="9525">
            <a:noFill/>
            <a:miter lim="800000"/>
            <a:headEnd/>
            <a:tailEnd/>
          </a:ln>
        </p:spPr>
      </p:pic>
      <p:pic>
        <p:nvPicPr>
          <p:cNvPr id="117785" name="Image 43" descr="region auvergne.jpg"/>
          <p:cNvPicPr>
            <a:picLocks noChangeAspect="1"/>
          </p:cNvPicPr>
          <p:nvPr/>
        </p:nvPicPr>
        <p:blipFill>
          <a:blip r:embed="rId10"/>
          <a:srcRect/>
          <a:stretch>
            <a:fillRect/>
          </a:stretch>
        </p:blipFill>
        <p:spPr bwMode="auto">
          <a:xfrm>
            <a:off x="6732588" y="2460625"/>
            <a:ext cx="338137" cy="176213"/>
          </a:xfrm>
          <a:prstGeom prst="rect">
            <a:avLst/>
          </a:prstGeom>
          <a:noFill/>
          <a:ln w="9525">
            <a:noFill/>
            <a:miter lim="800000"/>
            <a:headEnd/>
            <a:tailEnd/>
          </a:ln>
        </p:spPr>
      </p:pic>
      <p:pic>
        <p:nvPicPr>
          <p:cNvPr id="117786" name="Image 44" descr="region mp.jpg"/>
          <p:cNvPicPr>
            <a:picLocks noChangeAspect="1"/>
          </p:cNvPicPr>
          <p:nvPr/>
        </p:nvPicPr>
        <p:blipFill>
          <a:blip r:embed="rId9"/>
          <a:srcRect/>
          <a:stretch>
            <a:fillRect/>
          </a:stretch>
        </p:blipFill>
        <p:spPr bwMode="auto">
          <a:xfrm>
            <a:off x="6792913" y="4365625"/>
            <a:ext cx="215900" cy="215900"/>
          </a:xfrm>
          <a:prstGeom prst="rect">
            <a:avLst/>
          </a:prstGeom>
          <a:noFill/>
          <a:ln w="9525">
            <a:noFill/>
            <a:miter lim="800000"/>
            <a:headEnd/>
            <a:tailEnd/>
          </a:ln>
        </p:spPr>
      </p:pic>
      <p:pic>
        <p:nvPicPr>
          <p:cNvPr id="117787" name="Image 45" descr="region mp.jpg"/>
          <p:cNvPicPr>
            <a:picLocks noChangeAspect="1"/>
          </p:cNvPicPr>
          <p:nvPr/>
        </p:nvPicPr>
        <p:blipFill>
          <a:blip r:embed="rId9"/>
          <a:srcRect/>
          <a:stretch>
            <a:fillRect/>
          </a:stretch>
        </p:blipFill>
        <p:spPr bwMode="auto">
          <a:xfrm>
            <a:off x="6792913" y="5002213"/>
            <a:ext cx="215900" cy="215900"/>
          </a:xfrm>
          <a:prstGeom prst="rect">
            <a:avLst/>
          </a:prstGeom>
          <a:noFill/>
          <a:ln w="9525">
            <a:noFill/>
            <a:miter lim="800000"/>
            <a:headEnd/>
            <a:tailEnd/>
          </a:ln>
        </p:spPr>
      </p:pic>
      <p:pic>
        <p:nvPicPr>
          <p:cNvPr id="117788" name="Image 46" descr="region mp.jpg"/>
          <p:cNvPicPr>
            <a:picLocks noChangeAspect="1"/>
          </p:cNvPicPr>
          <p:nvPr/>
        </p:nvPicPr>
        <p:blipFill>
          <a:blip r:embed="rId9"/>
          <a:srcRect/>
          <a:stretch>
            <a:fillRect/>
          </a:stretch>
        </p:blipFill>
        <p:spPr bwMode="auto">
          <a:xfrm>
            <a:off x="6792913" y="5300663"/>
            <a:ext cx="215900" cy="215900"/>
          </a:xfrm>
          <a:prstGeom prst="rect">
            <a:avLst/>
          </a:prstGeom>
          <a:noFill/>
          <a:ln w="9525">
            <a:noFill/>
            <a:miter lim="800000"/>
            <a:headEnd/>
            <a:tailEnd/>
          </a:ln>
        </p:spPr>
      </p:pic>
      <p:pic>
        <p:nvPicPr>
          <p:cNvPr id="117789" name="Image 47" descr="region auvergne.jpg"/>
          <p:cNvPicPr>
            <a:picLocks noChangeAspect="1"/>
          </p:cNvPicPr>
          <p:nvPr/>
        </p:nvPicPr>
        <p:blipFill>
          <a:blip r:embed="rId10"/>
          <a:srcRect/>
          <a:stretch>
            <a:fillRect/>
          </a:stretch>
        </p:blipFill>
        <p:spPr bwMode="auto">
          <a:xfrm>
            <a:off x="6732588" y="2805113"/>
            <a:ext cx="338137" cy="174625"/>
          </a:xfrm>
          <a:prstGeom prst="rect">
            <a:avLst/>
          </a:prstGeom>
          <a:noFill/>
          <a:ln w="9525">
            <a:noFill/>
            <a:miter lim="800000"/>
            <a:headEnd/>
            <a:tailEnd/>
          </a:ln>
        </p:spPr>
      </p:pic>
      <p:pic>
        <p:nvPicPr>
          <p:cNvPr id="117790" name="Image 48" descr="logo-region-aquitaine.png"/>
          <p:cNvPicPr>
            <a:picLocks noChangeAspect="1"/>
          </p:cNvPicPr>
          <p:nvPr/>
        </p:nvPicPr>
        <p:blipFill>
          <a:blip r:embed="rId8"/>
          <a:srcRect/>
          <a:stretch>
            <a:fillRect/>
          </a:stretch>
        </p:blipFill>
        <p:spPr bwMode="auto">
          <a:xfrm>
            <a:off x="6761163" y="4652963"/>
            <a:ext cx="280987" cy="254000"/>
          </a:xfrm>
          <a:prstGeom prst="rect">
            <a:avLst/>
          </a:prstGeom>
          <a:noFill/>
          <a:ln w="9525">
            <a:noFill/>
            <a:miter lim="800000"/>
            <a:headEnd/>
            <a:tailEnd/>
          </a:ln>
        </p:spPr>
      </p:pic>
      <p:pic>
        <p:nvPicPr>
          <p:cNvPr id="117791" name="Image 49" descr="region auvergne.jpg"/>
          <p:cNvPicPr>
            <a:picLocks noChangeAspect="1"/>
          </p:cNvPicPr>
          <p:nvPr/>
        </p:nvPicPr>
        <p:blipFill>
          <a:blip r:embed="rId10"/>
          <a:srcRect/>
          <a:stretch>
            <a:fillRect/>
          </a:stretch>
        </p:blipFill>
        <p:spPr bwMode="auto">
          <a:xfrm>
            <a:off x="6732588" y="3108325"/>
            <a:ext cx="338137" cy="176213"/>
          </a:xfrm>
          <a:prstGeom prst="rect">
            <a:avLst/>
          </a:prstGeom>
          <a:noFill/>
          <a:ln w="9525">
            <a:noFill/>
            <a:miter lim="800000"/>
            <a:headEnd/>
            <a:tailEnd/>
          </a:ln>
        </p:spPr>
      </p:pic>
      <p:sp>
        <p:nvSpPr>
          <p:cNvPr id="32" name="Espace réservé du texte 4"/>
          <p:cNvSpPr txBox="1">
            <a:spLocks/>
          </p:cNvSpPr>
          <p:nvPr>
            <p:custDataLst>
              <p:tags r:id="rId2"/>
            </p:custDataLst>
          </p:nvPr>
        </p:nvSpPr>
        <p:spPr>
          <a:xfrm>
            <a:off x="5868144" y="5950441"/>
            <a:ext cx="3168352"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la région (bien + assez bien)</a:t>
            </a:r>
            <a:endParaRPr lang="fr-FR" sz="1200" i="1" dirty="0">
              <a:solidFill>
                <a:srgbClr val="000000"/>
              </a:solidFill>
              <a:latin typeface="+mn-lt"/>
              <a:ea typeface="ＭＳ Ｐゴシック" pitchFamily="1" charset="-128"/>
              <a:cs typeface="Arial" pitchFamily="34" charset="0"/>
            </a:endParaRPr>
          </a:p>
        </p:txBody>
      </p:sp>
      <p:pic>
        <p:nvPicPr>
          <p:cNvPr id="117795" name="Image 36" descr="region Limousin.jpg"/>
          <p:cNvPicPr>
            <a:picLocks noChangeAspect="1"/>
          </p:cNvPicPr>
          <p:nvPr/>
        </p:nvPicPr>
        <p:blipFill>
          <a:blip r:embed="rId11"/>
          <a:srcRect/>
          <a:stretch>
            <a:fillRect/>
          </a:stretch>
        </p:blipFill>
        <p:spPr bwMode="auto">
          <a:xfrm>
            <a:off x="8316913" y="1125538"/>
            <a:ext cx="639762" cy="846137"/>
          </a:xfrm>
          <a:prstGeom prst="rect">
            <a:avLst/>
          </a:prstGeom>
          <a:noFill/>
          <a:ln w="9525">
            <a:noFill/>
            <a:miter lim="800000"/>
            <a:headEnd/>
            <a:tailEnd/>
          </a:ln>
        </p:spPr>
      </p:pic>
      <p:sp>
        <p:nvSpPr>
          <p:cNvPr id="38" name="Espace réservé du texte 4"/>
          <p:cNvSpPr txBox="1">
            <a:spLocks/>
          </p:cNvSpPr>
          <p:nvPr>
            <p:custDataLst>
              <p:tags r:id="rId3"/>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grpSp>
        <p:nvGrpSpPr>
          <p:cNvPr id="117799" name="Groupe 39"/>
          <p:cNvGrpSpPr>
            <a:grpSpLocks/>
          </p:cNvGrpSpPr>
          <p:nvPr/>
        </p:nvGrpSpPr>
        <p:grpSpPr bwMode="auto">
          <a:xfrm>
            <a:off x="2916238" y="1295400"/>
            <a:ext cx="4968875" cy="261938"/>
            <a:chOff x="2915816" y="1295182"/>
            <a:chExt cx="4968552" cy="261610"/>
          </a:xfrm>
        </p:grpSpPr>
        <p:sp>
          <p:nvSpPr>
            <p:cNvPr id="41" name="Ellipse 40"/>
            <p:cNvSpPr/>
            <p:nvPr/>
          </p:nvSpPr>
          <p:spPr>
            <a:xfrm>
              <a:off x="3023759" y="1390313"/>
              <a:ext cx="71432" cy="713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51" name="Connecteur droit 50"/>
            <p:cNvCxnSpPr/>
            <p:nvPr/>
          </p:nvCxnSpPr>
          <p:spPr>
            <a:xfrm>
              <a:off x="2915816" y="1426780"/>
              <a:ext cx="287318" cy="0"/>
            </a:xfrm>
            <a:prstGeom prst="line">
              <a:avLst/>
            </a:prstGeom>
          </p:spPr>
          <p:style>
            <a:lnRef idx="1">
              <a:schemeClr val="accent1"/>
            </a:lnRef>
            <a:fillRef idx="0">
              <a:schemeClr val="accent1"/>
            </a:fillRef>
            <a:effectRef idx="0">
              <a:schemeClr val="accent1"/>
            </a:effectRef>
            <a:fontRef idx="minor">
              <a:schemeClr val="tx1"/>
            </a:fontRef>
          </p:style>
        </p:cxnSp>
        <p:sp>
          <p:nvSpPr>
            <p:cNvPr id="52" name="ZoneTexte 51"/>
            <p:cNvSpPr txBox="1"/>
            <p:nvPr/>
          </p:nvSpPr>
          <p:spPr>
            <a:xfrm>
              <a:off x="3139638" y="1295182"/>
              <a:ext cx="4744730"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Connaisseurs (194)                Meilleurs scores de la concurrence (base variable)</a:t>
              </a:r>
            </a:p>
          </p:txBody>
        </p:sp>
        <p:sp>
          <p:nvSpPr>
            <p:cNvPr id="53" name="Rectangle 52"/>
            <p:cNvSpPr/>
            <p:nvPr/>
          </p:nvSpPr>
          <p:spPr>
            <a:xfrm>
              <a:off x="4607981" y="1390313"/>
              <a:ext cx="71432" cy="713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54" name="Connecteur droit 53"/>
            <p:cNvCxnSpPr/>
            <p:nvPr/>
          </p:nvCxnSpPr>
          <p:spPr>
            <a:xfrm>
              <a:off x="4500038" y="1426780"/>
              <a:ext cx="28731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17800" name="Image 55" descr="region mp.jpg"/>
          <p:cNvPicPr>
            <a:picLocks noChangeAspect="1"/>
          </p:cNvPicPr>
          <p:nvPr/>
        </p:nvPicPr>
        <p:blipFill>
          <a:blip r:embed="rId9"/>
          <a:srcRect/>
          <a:stretch>
            <a:fillRect/>
          </a:stretch>
        </p:blipFill>
        <p:spPr bwMode="auto">
          <a:xfrm>
            <a:off x="6792913" y="5589588"/>
            <a:ext cx="215900" cy="215900"/>
          </a:xfrm>
          <a:prstGeom prst="rect">
            <a:avLst/>
          </a:prstGeom>
          <a:noFill/>
          <a:ln w="9525">
            <a:noFill/>
            <a:miter lim="800000"/>
            <a:headEnd/>
            <a:tailEnd/>
          </a:ln>
        </p:spPr>
      </p:pic>
      <p:sp>
        <p:nvSpPr>
          <p:cNvPr id="65" name="Ellipse 64"/>
          <p:cNvSpPr/>
          <p:nvPr/>
        </p:nvSpPr>
        <p:spPr>
          <a:xfrm>
            <a:off x="6227763" y="2060575"/>
            <a:ext cx="360362"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7" name="Ellipse 66"/>
          <p:cNvSpPr/>
          <p:nvPr/>
        </p:nvSpPr>
        <p:spPr>
          <a:xfrm>
            <a:off x="6084888" y="4581525"/>
            <a:ext cx="358775"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8" name="Ellipse 67"/>
          <p:cNvSpPr/>
          <p:nvPr/>
        </p:nvSpPr>
        <p:spPr>
          <a:xfrm>
            <a:off x="6011863" y="4941888"/>
            <a:ext cx="360362"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9" name="Ellipse 68"/>
          <p:cNvSpPr/>
          <p:nvPr/>
        </p:nvSpPr>
        <p:spPr>
          <a:xfrm>
            <a:off x="6156325" y="5229225"/>
            <a:ext cx="360363"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70" name="Ellipse 69"/>
          <p:cNvSpPr/>
          <p:nvPr/>
        </p:nvSpPr>
        <p:spPr>
          <a:xfrm>
            <a:off x="6011863" y="5589588"/>
            <a:ext cx="360362"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grpSp>
        <p:nvGrpSpPr>
          <p:cNvPr id="117806" name="Groupe 57"/>
          <p:cNvGrpSpPr>
            <a:grpSpLocks/>
          </p:cNvGrpSpPr>
          <p:nvPr/>
        </p:nvGrpSpPr>
        <p:grpSpPr bwMode="auto">
          <a:xfrm>
            <a:off x="3995738" y="6453188"/>
            <a:ext cx="2232025" cy="369887"/>
            <a:chOff x="3996061" y="6453336"/>
            <a:chExt cx="2232123" cy="369332"/>
          </a:xfrm>
        </p:grpSpPr>
        <p:sp>
          <p:nvSpPr>
            <p:cNvPr id="59" name="Ellipse 58"/>
            <p:cNvSpPr/>
            <p:nvPr/>
          </p:nvSpPr>
          <p:spPr>
            <a:xfrm>
              <a:off x="3996061" y="6496134"/>
              <a:ext cx="360378" cy="288491"/>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0" name="Ellipse 59"/>
            <p:cNvSpPr/>
            <p:nvPr/>
          </p:nvSpPr>
          <p:spPr>
            <a:xfrm>
              <a:off x="4148468" y="6524666"/>
              <a:ext cx="360378" cy="288491"/>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1" name="ZoneTexte 60"/>
            <p:cNvSpPr txBox="1"/>
            <p:nvPr/>
          </p:nvSpPr>
          <p:spPr>
            <a:xfrm>
              <a:off x="4508846" y="6453336"/>
              <a:ext cx="1719338"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les 2 régions</a:t>
              </a:r>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de la région Limousin</a:t>
            </a:r>
            <a:br>
              <a:rPr lang="fr-FR" dirty="0" smtClean="0"/>
            </a:br>
            <a:r>
              <a:rPr lang="fr-FR" sz="2000" i="1" dirty="0"/>
              <a:t>Image générale</a:t>
            </a:r>
            <a:endParaRPr lang="fr-FR" sz="20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7D13679E-6B64-4BC8-B692-9C0BE27E7495}" type="slidenum">
              <a:rPr lang="fr-FR"/>
              <a:pPr>
                <a:defRPr/>
              </a:pPr>
              <a:t>47</a:t>
            </a:fld>
            <a:endParaRPr lang="fr-FR"/>
          </a:p>
        </p:txBody>
      </p:sp>
      <p:sp>
        <p:nvSpPr>
          <p:cNvPr id="10" name="ZoneTexte 9"/>
          <p:cNvSpPr txBox="1"/>
          <p:nvPr/>
        </p:nvSpPr>
        <p:spPr>
          <a:xfrm>
            <a:off x="468313" y="6238875"/>
            <a:ext cx="8675687" cy="430213"/>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Q5areg</a:t>
            </a:r>
            <a:r>
              <a:rPr lang="fr-FR" sz="1100" dirty="0">
                <a:solidFill>
                  <a:schemeClr val="tx1">
                    <a:lumMod val="75000"/>
                  </a:schemeClr>
                </a:solidFill>
                <a:latin typeface="+mn-lt"/>
              </a:rPr>
              <a:t>. Voici à présent une liste de caractéristiques que nous ont dites d’autres personnes à propos de certaines régions de France. Pour chacune de ces caractéristiques, veuillez donner une note de 0 à 10 à chacune des régions que vous connaissez.</a:t>
            </a:r>
          </a:p>
        </p:txBody>
      </p:sp>
      <p:graphicFrame>
        <p:nvGraphicFramePr>
          <p:cNvPr id="118789" name="Object 34"/>
          <p:cNvGraphicFramePr>
            <a:graphicFrameLocks noChangeAspect="1"/>
          </p:cNvGraphicFramePr>
          <p:nvPr/>
        </p:nvGraphicFramePr>
        <p:xfrm>
          <a:off x="3203575" y="1557338"/>
          <a:ext cx="3744913" cy="4160837"/>
        </p:xfrm>
        <a:graphic>
          <a:graphicData uri="http://schemas.openxmlformats.org/presentationml/2006/ole">
            <mc:AlternateContent xmlns:mc="http://schemas.openxmlformats.org/markup-compatibility/2006">
              <mc:Choice xmlns:v="urn:schemas-microsoft-com:vml" Requires="v">
                <p:oleObj spid="_x0000_s118790" r:id="rId6" imgW="3743268" imgH="4163929" progId="Excel.Chart.8">
                  <p:embed/>
                </p:oleObj>
              </mc:Choice>
              <mc:Fallback>
                <p:oleObj r:id="rId6" imgW="3743268" imgH="4163929"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575" y="1557338"/>
                        <a:ext cx="3744913" cy="4160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Tableau 13"/>
          <p:cNvGraphicFramePr>
            <a:graphicFrameLocks noGrp="1"/>
          </p:cNvGraphicFramePr>
          <p:nvPr/>
        </p:nvGraphicFramePr>
        <p:xfrm>
          <a:off x="250825" y="1493838"/>
          <a:ext cx="3529013" cy="4238625"/>
        </p:xfrm>
        <a:graphic>
          <a:graphicData uri="http://schemas.openxmlformats.org/drawingml/2006/table">
            <a:tbl>
              <a:tblPr firstRow="1" bandRow="1">
                <a:tableStyleId>{2D5ABB26-0587-4C30-8999-92F81FD0307C}</a:tableStyleId>
              </a:tblPr>
              <a:tblGrid>
                <a:gridCol w="3528392"/>
              </a:tblGrid>
              <a:tr h="423933">
                <a:tc>
                  <a:txBody>
                    <a:bodyPr/>
                    <a:lstStyle/>
                    <a:p>
                      <a:pPr algn="r" fontAlgn="ctr"/>
                      <a:r>
                        <a:rPr lang="fr-FR" sz="1100" b="0" i="0" u="none" strike="noStrike" kern="1200" dirty="0">
                          <a:solidFill>
                            <a:schemeClr val="tx1">
                              <a:lumMod val="50000"/>
                            </a:schemeClr>
                          </a:solidFill>
                          <a:latin typeface="+mj-lt"/>
                          <a:ea typeface="+mn-ea"/>
                          <a:cs typeface="+mn-cs"/>
                        </a:rPr>
                        <a:t>Où l'on vit simplement, en harmonie avec la nature</a:t>
                      </a:r>
                    </a:p>
                  </a:txBody>
                  <a:tcPr marL="9525" marR="9525" marT="9525" marB="0" anchor="ctr"/>
                </a:tc>
              </a:tr>
              <a:tr h="423933">
                <a:tc>
                  <a:txBody>
                    <a:bodyPr/>
                    <a:lstStyle/>
                    <a:p>
                      <a:pPr algn="r" fontAlgn="ctr"/>
                      <a:r>
                        <a:rPr lang="fr-FR" sz="1100" b="0" i="0" u="none" strike="noStrike" kern="1200" dirty="0">
                          <a:solidFill>
                            <a:schemeClr val="tx1">
                              <a:lumMod val="50000"/>
                            </a:schemeClr>
                          </a:solidFill>
                          <a:latin typeface="+mj-lt"/>
                          <a:ea typeface="+mn-ea"/>
                          <a:cs typeface="+mn-cs"/>
                        </a:rPr>
                        <a:t>Où l'on se ressource</a:t>
                      </a:r>
                    </a:p>
                  </a:txBody>
                  <a:tcPr marL="9525" marR="9525" marT="9525" marB="0" anchor="ctr"/>
                </a:tc>
              </a:tr>
              <a:tr h="423933">
                <a:tc>
                  <a:txBody>
                    <a:bodyPr/>
                    <a:lstStyle/>
                    <a:p>
                      <a:pPr algn="r" fontAlgn="ctr"/>
                      <a:r>
                        <a:rPr lang="fr-FR" sz="1100" b="0" i="0" u="none" strike="noStrike" kern="1200" dirty="0">
                          <a:solidFill>
                            <a:schemeClr val="tx1">
                              <a:lumMod val="50000"/>
                            </a:schemeClr>
                          </a:solidFill>
                          <a:latin typeface="+mj-lt"/>
                          <a:ea typeface="+mn-ea"/>
                          <a:cs typeface="+mn-cs"/>
                        </a:rPr>
                        <a:t>Propose de découvrir une nature préservée</a:t>
                      </a:r>
                    </a:p>
                  </a:txBody>
                  <a:tcPr marL="9525" marR="9525" marT="9525" marB="0" anchor="ctr"/>
                </a:tc>
              </a:tr>
              <a:tr h="423933">
                <a:tc>
                  <a:txBody>
                    <a:bodyPr/>
                    <a:lstStyle/>
                    <a:p>
                      <a:pPr algn="r" fontAlgn="ctr"/>
                      <a:r>
                        <a:rPr lang="fr-FR" sz="1100" b="0" i="0" u="none" strike="noStrike" kern="1200" dirty="0">
                          <a:solidFill>
                            <a:schemeClr val="tx1">
                              <a:lumMod val="50000"/>
                            </a:schemeClr>
                          </a:solidFill>
                          <a:latin typeface="+mj-lt"/>
                          <a:ea typeface="+mn-ea"/>
                          <a:cs typeface="+mn-cs"/>
                        </a:rPr>
                        <a:t>Qui gagne à être connue</a:t>
                      </a:r>
                    </a:p>
                  </a:txBody>
                  <a:tcPr marL="9525" marR="9525" marT="9525" marB="0" anchor="ctr"/>
                </a:tc>
              </a:tr>
              <a:tr h="423933">
                <a:tc>
                  <a:txBody>
                    <a:bodyPr/>
                    <a:lstStyle/>
                    <a:p>
                      <a:pPr algn="r" fontAlgn="ctr"/>
                      <a:r>
                        <a:rPr lang="fr-FR" sz="1100" b="0" i="0" u="none" strike="noStrike" kern="1200" dirty="0">
                          <a:solidFill>
                            <a:schemeClr val="tx1">
                              <a:lumMod val="50000"/>
                            </a:schemeClr>
                          </a:solidFill>
                          <a:latin typeface="+mj-lt"/>
                          <a:ea typeface="+mn-ea"/>
                          <a:cs typeface="+mn-cs"/>
                        </a:rPr>
                        <a:t>Protège et valorise sa culture et ses savoir-faire</a:t>
                      </a:r>
                    </a:p>
                  </a:txBody>
                  <a:tcPr marL="9525" marR="9525" marT="9525" marB="0" anchor="ctr"/>
                </a:tc>
              </a:tr>
              <a:tr h="423933">
                <a:tc>
                  <a:txBody>
                    <a:bodyPr/>
                    <a:lstStyle/>
                    <a:p>
                      <a:pPr algn="r" fontAlgn="ctr"/>
                      <a:r>
                        <a:rPr lang="fr-FR" sz="1100" b="0" i="0" u="none" strike="noStrike" kern="1200" dirty="0">
                          <a:solidFill>
                            <a:schemeClr val="tx1">
                              <a:lumMod val="50000"/>
                            </a:schemeClr>
                          </a:solidFill>
                          <a:latin typeface="+mj-lt"/>
                          <a:ea typeface="+mn-ea"/>
                          <a:cs typeface="+mn-cs"/>
                        </a:rPr>
                        <a:t>Touristique</a:t>
                      </a:r>
                    </a:p>
                  </a:txBody>
                  <a:tcPr marL="9525" marR="9525" marT="9525" marB="0" anchor="ctr"/>
                </a:tc>
              </a:tr>
              <a:tr h="423933">
                <a:tc>
                  <a:txBody>
                    <a:bodyPr/>
                    <a:lstStyle/>
                    <a:p>
                      <a:pPr algn="r" fontAlgn="ctr"/>
                      <a:r>
                        <a:rPr lang="fr-FR" sz="1100" b="0" i="0" u="none" strike="noStrike" kern="1200" dirty="0">
                          <a:solidFill>
                            <a:schemeClr val="tx1">
                              <a:lumMod val="50000"/>
                            </a:schemeClr>
                          </a:solidFill>
                          <a:latin typeface="+mj-lt"/>
                          <a:ea typeface="+mn-ea"/>
                          <a:cs typeface="+mn-cs"/>
                        </a:rPr>
                        <a:t>Dynamique</a:t>
                      </a:r>
                    </a:p>
                  </a:txBody>
                  <a:tcPr marL="9525" marR="9525" marT="9525" marB="0" anchor="ctr"/>
                </a:tc>
              </a:tr>
              <a:tr h="423933">
                <a:tc>
                  <a:txBody>
                    <a:bodyPr/>
                    <a:lstStyle/>
                    <a:p>
                      <a:pPr algn="r" fontAlgn="ctr"/>
                      <a:r>
                        <a:rPr lang="fr-FR" sz="1100" b="0" i="0" u="none" strike="noStrike" kern="1200" dirty="0">
                          <a:solidFill>
                            <a:schemeClr val="tx1">
                              <a:lumMod val="50000"/>
                            </a:schemeClr>
                          </a:solidFill>
                          <a:latin typeface="+mj-lt"/>
                          <a:ea typeface="+mn-ea"/>
                          <a:cs typeface="+mn-cs"/>
                        </a:rPr>
                        <a:t>Où se développent des partenariats entre entreprises, collectivités et entre habitants</a:t>
                      </a:r>
                    </a:p>
                  </a:txBody>
                  <a:tcPr marL="9525" marR="9525" marT="9525" marB="0" anchor="ctr"/>
                </a:tc>
              </a:tr>
              <a:tr h="423933">
                <a:tc>
                  <a:txBody>
                    <a:bodyPr/>
                    <a:lstStyle/>
                    <a:p>
                      <a:pPr algn="r" fontAlgn="ctr"/>
                      <a:r>
                        <a:rPr lang="fr-FR" sz="1100" b="0" i="0" u="none" strike="noStrike" kern="1200" dirty="0">
                          <a:solidFill>
                            <a:schemeClr val="tx1">
                              <a:lumMod val="50000"/>
                            </a:schemeClr>
                          </a:solidFill>
                          <a:latin typeface="+mj-lt"/>
                          <a:ea typeface="+mn-ea"/>
                          <a:cs typeface="+mn-cs"/>
                        </a:rPr>
                        <a:t>Qui soutient la recherche et les projets innovants</a:t>
                      </a:r>
                    </a:p>
                  </a:txBody>
                  <a:tcPr marL="9525" marR="9525" marT="9525" marB="0" anchor="ctr"/>
                </a:tc>
              </a:tr>
              <a:tr h="423933">
                <a:tc>
                  <a:txBody>
                    <a:bodyPr/>
                    <a:lstStyle/>
                    <a:p>
                      <a:pPr algn="r" fontAlgn="ctr"/>
                      <a:r>
                        <a:rPr lang="fr-FR" sz="1100" b="0" i="0" u="none" strike="noStrike" kern="1200" dirty="0">
                          <a:solidFill>
                            <a:schemeClr val="tx1">
                              <a:lumMod val="50000"/>
                            </a:schemeClr>
                          </a:solidFill>
                          <a:latin typeface="+mj-lt"/>
                          <a:ea typeface="+mn-ea"/>
                          <a:cs typeface="+mn-cs"/>
                        </a:rPr>
                        <a:t>Qui a des entreprises aux savoir-faire reconnus à l'international</a:t>
                      </a:r>
                    </a:p>
                  </a:txBody>
                  <a:tcPr marL="9525" marR="9525" marT="9525" marB="0" anchor="ctr"/>
                </a:tc>
              </a:tr>
            </a:tbl>
          </a:graphicData>
        </a:graphic>
      </p:graphicFrame>
      <p:grpSp>
        <p:nvGrpSpPr>
          <p:cNvPr id="118801" name="Groupe 4"/>
          <p:cNvGrpSpPr>
            <a:grpSpLocks/>
          </p:cNvGrpSpPr>
          <p:nvPr/>
        </p:nvGrpSpPr>
        <p:grpSpPr bwMode="auto">
          <a:xfrm>
            <a:off x="3851275" y="1223963"/>
            <a:ext cx="4033838" cy="260350"/>
            <a:chOff x="3851920" y="1223174"/>
            <a:chExt cx="4032448" cy="261610"/>
          </a:xfrm>
        </p:grpSpPr>
        <p:sp>
          <p:nvSpPr>
            <p:cNvPr id="25" name="Ellipse 24"/>
            <p:cNvSpPr/>
            <p:nvPr/>
          </p:nvSpPr>
          <p:spPr>
            <a:xfrm>
              <a:off x="3959833" y="1317289"/>
              <a:ext cx="71413" cy="733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26" name="Connecteur droit 25"/>
            <p:cNvCxnSpPr/>
            <p:nvPr/>
          </p:nvCxnSpPr>
          <p:spPr>
            <a:xfrm>
              <a:off x="3851920" y="1353979"/>
              <a:ext cx="288825"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4075681" y="1223174"/>
              <a:ext cx="3808687"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Connaisseurs (194)                Visiteurs (33*)</a:t>
              </a:r>
            </a:p>
          </p:txBody>
        </p:sp>
        <p:sp>
          <p:nvSpPr>
            <p:cNvPr id="28" name="Rectangle 27"/>
            <p:cNvSpPr/>
            <p:nvPr/>
          </p:nvSpPr>
          <p:spPr>
            <a:xfrm>
              <a:off x="5543612" y="1317289"/>
              <a:ext cx="73000" cy="733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29" name="Connecteur droit 28"/>
            <p:cNvCxnSpPr/>
            <p:nvPr/>
          </p:nvCxnSpPr>
          <p:spPr>
            <a:xfrm>
              <a:off x="5435699" y="1353979"/>
              <a:ext cx="28882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9" name="ZoneTexte 18"/>
          <p:cNvSpPr txBox="1"/>
          <p:nvPr/>
        </p:nvSpPr>
        <p:spPr>
          <a:xfrm>
            <a:off x="4211638" y="6516688"/>
            <a:ext cx="2016125" cy="368300"/>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Aucune différences significatives à 95% au moins entre les 2 sous-cibles</a:t>
            </a:r>
          </a:p>
        </p:txBody>
      </p:sp>
      <p:sp>
        <p:nvSpPr>
          <p:cNvPr id="22" name="Espace réservé du texte 4"/>
          <p:cNvSpPr txBox="1">
            <a:spLocks/>
          </p:cNvSpPr>
          <p:nvPr>
            <p:custDataLst>
              <p:tags r:id="rId2"/>
            </p:custDataLst>
          </p:nvPr>
        </p:nvSpPr>
        <p:spPr>
          <a:xfrm>
            <a:off x="5796136" y="5950441"/>
            <a:ext cx="324036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la région (bien + assez bien)</a:t>
            </a:r>
            <a:endParaRPr lang="fr-FR" sz="1200" i="1" dirty="0">
              <a:solidFill>
                <a:srgbClr val="000000"/>
              </a:solidFill>
              <a:latin typeface="+mn-lt"/>
              <a:ea typeface="ＭＳ Ｐゴシック" pitchFamily="1" charset="-128"/>
              <a:cs typeface="Arial" pitchFamily="34" charset="0"/>
            </a:endParaRPr>
          </a:p>
        </p:txBody>
      </p:sp>
      <p:pic>
        <p:nvPicPr>
          <p:cNvPr id="118806" name="Image 22" descr="region Limousin.jpg"/>
          <p:cNvPicPr>
            <a:picLocks noChangeAspect="1"/>
          </p:cNvPicPr>
          <p:nvPr/>
        </p:nvPicPr>
        <p:blipFill>
          <a:blip r:embed="rId8"/>
          <a:srcRect/>
          <a:stretch>
            <a:fillRect/>
          </a:stretch>
        </p:blipFill>
        <p:spPr bwMode="auto">
          <a:xfrm>
            <a:off x="8316913" y="1125538"/>
            <a:ext cx="639762" cy="846137"/>
          </a:xfrm>
          <a:prstGeom prst="rect">
            <a:avLst/>
          </a:prstGeom>
          <a:noFill/>
          <a:ln w="9525">
            <a:noFill/>
            <a:miter lim="800000"/>
            <a:headEnd/>
            <a:tailEnd/>
          </a:ln>
        </p:spPr>
      </p:pic>
      <p:sp>
        <p:nvSpPr>
          <p:cNvPr id="30" name="Espace réservé du texte 4"/>
          <p:cNvSpPr txBox="1">
            <a:spLocks/>
          </p:cNvSpPr>
          <p:nvPr>
            <p:custDataLst>
              <p:tags r:id="rId3"/>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
        <p:nvSpPr>
          <p:cNvPr id="31" name="ZoneTexte 30"/>
          <p:cNvSpPr txBox="1"/>
          <p:nvPr/>
        </p:nvSpPr>
        <p:spPr>
          <a:xfrm>
            <a:off x="6516688" y="5527675"/>
            <a:ext cx="1368425" cy="277813"/>
          </a:xfrm>
          <a:prstGeom prst="rect">
            <a:avLst/>
          </a:prstGeom>
          <a:noFill/>
        </p:spPr>
        <p:txBody>
          <a:bodyPr>
            <a:spAutoFit/>
          </a:bodyPr>
          <a:lstStyle/>
          <a:p>
            <a:pPr fontAlgn="auto">
              <a:spcBef>
                <a:spcPts val="0"/>
              </a:spcBef>
              <a:spcAft>
                <a:spcPts val="0"/>
              </a:spcAft>
              <a:buClr>
                <a:schemeClr val="bg2">
                  <a:lumMod val="75000"/>
                </a:schemeClr>
              </a:buClr>
              <a:defRPr/>
            </a:pPr>
            <a:r>
              <a:rPr lang="fr-FR" sz="1200" dirty="0">
                <a:solidFill>
                  <a:schemeClr val="tx1">
                    <a:lumMod val="50000"/>
                  </a:schemeClr>
                </a:solidFill>
                <a:latin typeface="+mn-lt"/>
              </a:rPr>
              <a:t>* Base faible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de la région Limousin</a:t>
            </a:r>
            <a:br>
              <a:rPr lang="fr-FR" dirty="0" smtClean="0"/>
            </a:br>
            <a:r>
              <a:rPr lang="fr-FR" sz="2000" i="1" dirty="0"/>
              <a:t>Image touristique</a:t>
            </a:r>
            <a:endParaRPr lang="fr-FR" sz="20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9C548195-17E0-49A6-A4F1-F964FAD90348}" type="slidenum">
              <a:rPr lang="fr-FR"/>
              <a:pPr>
                <a:defRPr/>
              </a:pPr>
              <a:t>48</a:t>
            </a:fld>
            <a:endParaRPr lang="fr-FR"/>
          </a:p>
        </p:txBody>
      </p:sp>
      <p:sp>
        <p:nvSpPr>
          <p:cNvPr id="10" name="ZoneTexte 9"/>
          <p:cNvSpPr txBox="1"/>
          <p:nvPr/>
        </p:nvSpPr>
        <p:spPr>
          <a:xfrm>
            <a:off x="468313" y="6238875"/>
            <a:ext cx="8675687" cy="430213"/>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Q5breg. </a:t>
            </a:r>
            <a:r>
              <a:rPr lang="fr-FR" sz="1100" b="1" dirty="0">
                <a:latin typeface="+mn-lt"/>
              </a:rPr>
              <a:t>Vo</a:t>
            </a:r>
            <a:r>
              <a:rPr lang="fr-FR" sz="1100" dirty="0">
                <a:solidFill>
                  <a:schemeClr val="tx1">
                    <a:lumMod val="75000"/>
                  </a:schemeClr>
                </a:solidFill>
                <a:latin typeface="+mn-lt"/>
              </a:rPr>
              <a:t>ici à présent une liste des qualités possibles pour une destination touristique. Pour chacune de ces qualités, veuillez donner une note de 0 à 10 à chacune des régions que vous connaissez.</a:t>
            </a:r>
          </a:p>
        </p:txBody>
      </p:sp>
      <p:graphicFrame>
        <p:nvGraphicFramePr>
          <p:cNvPr id="119813" name="Object 34"/>
          <p:cNvGraphicFramePr>
            <a:graphicFrameLocks noChangeAspect="1"/>
          </p:cNvGraphicFramePr>
          <p:nvPr/>
        </p:nvGraphicFramePr>
        <p:xfrm>
          <a:off x="3276600" y="1619250"/>
          <a:ext cx="3598863" cy="4162425"/>
        </p:xfrm>
        <a:graphic>
          <a:graphicData uri="http://schemas.openxmlformats.org/presentationml/2006/ole">
            <mc:AlternateContent xmlns:mc="http://schemas.openxmlformats.org/markup-compatibility/2006">
              <mc:Choice xmlns:v="urn:schemas-microsoft-com:vml" Requires="v">
                <p:oleObj spid="_x0000_s119814" r:id="rId6" imgW="3603048" imgH="4157832" progId="Excel.Chart.8">
                  <p:embed/>
                </p:oleObj>
              </mc:Choice>
              <mc:Fallback>
                <p:oleObj r:id="rId6" imgW="3603048" imgH="4157832"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1619250"/>
                        <a:ext cx="3598863" cy="416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Tableau 15"/>
          <p:cNvGraphicFramePr>
            <a:graphicFrameLocks noGrp="1"/>
          </p:cNvGraphicFramePr>
          <p:nvPr/>
        </p:nvGraphicFramePr>
        <p:xfrm>
          <a:off x="587375" y="1589088"/>
          <a:ext cx="3192463" cy="4216400"/>
        </p:xfrm>
        <a:graphic>
          <a:graphicData uri="http://schemas.openxmlformats.org/drawingml/2006/table">
            <a:tbl>
              <a:tblPr firstRow="1" bandRow="1">
                <a:tableStyleId>{2D5ABB26-0587-4C30-8999-92F81FD0307C}</a:tableStyleId>
              </a:tblPr>
              <a:tblGrid>
                <a:gridCol w="3192928"/>
              </a:tblGrid>
              <a:tr h="324355">
                <a:tc>
                  <a:txBody>
                    <a:bodyPr/>
                    <a:lstStyle/>
                    <a:p>
                      <a:pPr algn="r" fontAlgn="ctr"/>
                      <a:r>
                        <a:rPr lang="fr-FR" sz="1100" b="0" i="0" u="none" strike="noStrike" kern="1200" dirty="0">
                          <a:solidFill>
                            <a:schemeClr val="tx1">
                              <a:lumMod val="50000"/>
                            </a:schemeClr>
                          </a:solidFill>
                          <a:latin typeface="+mj-lt"/>
                          <a:ea typeface="+mn-ea"/>
                          <a:cs typeface="+mn-cs"/>
                        </a:rPr>
                        <a:t>Adaptée pour des vacances en famille</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diversité et la beauté des paysages</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richesse de la gastronomie et des produits du terroir</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Le rapport qualité-prix des prestations touristiques</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diversité des activités autour des lacs et des rivières</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qualité de l'accueil, la convivialité des habitants</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qualité de l'hébergement</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richesse du patrimoine historique et culturel</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diversité des activités sportives de pleine nature</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facilité d'accès</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qualité de l'information fournie</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Le climat agréable</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diversité des animations culturelles et des festivals</a:t>
                      </a:r>
                    </a:p>
                  </a:txBody>
                  <a:tcPr marL="9525" marR="9525" marT="9525" marB="0" anchor="ctr"/>
                </a:tc>
              </a:tr>
            </a:tbl>
          </a:graphicData>
        </a:graphic>
      </p:graphicFrame>
      <p:sp>
        <p:nvSpPr>
          <p:cNvPr id="27" name="Espace réservé du texte 4"/>
          <p:cNvSpPr txBox="1">
            <a:spLocks/>
          </p:cNvSpPr>
          <p:nvPr>
            <p:custDataLst>
              <p:tags r:id="rId2"/>
            </p:custDataLst>
          </p:nvPr>
        </p:nvSpPr>
        <p:spPr>
          <a:xfrm>
            <a:off x="5796136" y="5950441"/>
            <a:ext cx="324036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la région (bien + assez bien)</a:t>
            </a:r>
            <a:endParaRPr lang="fr-FR" sz="1200" i="1" dirty="0">
              <a:solidFill>
                <a:srgbClr val="000000"/>
              </a:solidFill>
              <a:latin typeface="+mn-lt"/>
              <a:ea typeface="ＭＳ Ｐゴシック" pitchFamily="1" charset="-128"/>
              <a:cs typeface="Arial" pitchFamily="34" charset="0"/>
            </a:endParaRPr>
          </a:p>
        </p:txBody>
      </p:sp>
      <p:pic>
        <p:nvPicPr>
          <p:cNvPr id="119831" name="Image 29" descr="region Limousin.jpg"/>
          <p:cNvPicPr>
            <a:picLocks noChangeAspect="1"/>
          </p:cNvPicPr>
          <p:nvPr/>
        </p:nvPicPr>
        <p:blipFill>
          <a:blip r:embed="rId8"/>
          <a:srcRect/>
          <a:stretch>
            <a:fillRect/>
          </a:stretch>
        </p:blipFill>
        <p:spPr bwMode="auto">
          <a:xfrm>
            <a:off x="8316913" y="1125538"/>
            <a:ext cx="639762" cy="846137"/>
          </a:xfrm>
          <a:prstGeom prst="rect">
            <a:avLst/>
          </a:prstGeom>
          <a:noFill/>
          <a:ln w="9525">
            <a:noFill/>
            <a:miter lim="800000"/>
            <a:headEnd/>
            <a:tailEnd/>
          </a:ln>
        </p:spPr>
      </p:pic>
      <p:sp>
        <p:nvSpPr>
          <p:cNvPr id="31" name="Espace réservé du texte 4"/>
          <p:cNvSpPr txBox="1">
            <a:spLocks/>
          </p:cNvSpPr>
          <p:nvPr>
            <p:custDataLst>
              <p:tags r:id="rId3"/>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grpSp>
        <p:nvGrpSpPr>
          <p:cNvPr id="119835" name="Groupe 32"/>
          <p:cNvGrpSpPr>
            <a:grpSpLocks/>
          </p:cNvGrpSpPr>
          <p:nvPr/>
        </p:nvGrpSpPr>
        <p:grpSpPr bwMode="auto">
          <a:xfrm>
            <a:off x="3851275" y="1223963"/>
            <a:ext cx="4176713" cy="260350"/>
            <a:chOff x="3851920" y="1223174"/>
            <a:chExt cx="4176464" cy="261610"/>
          </a:xfrm>
        </p:grpSpPr>
        <p:sp>
          <p:nvSpPr>
            <p:cNvPr id="34" name="Ellipse 33"/>
            <p:cNvSpPr/>
            <p:nvPr/>
          </p:nvSpPr>
          <p:spPr>
            <a:xfrm>
              <a:off x="3959864" y="1317289"/>
              <a:ext cx="71434" cy="733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35" name="Connecteur droit 34"/>
            <p:cNvCxnSpPr/>
            <p:nvPr/>
          </p:nvCxnSpPr>
          <p:spPr>
            <a:xfrm>
              <a:off x="3851920" y="1353979"/>
              <a:ext cx="287321"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4075745" y="1223174"/>
              <a:ext cx="3952639"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Connaisseurs (194)                Visiteurs (33*)</a:t>
              </a:r>
            </a:p>
          </p:txBody>
        </p:sp>
        <p:sp>
          <p:nvSpPr>
            <p:cNvPr id="37" name="Rectangle 36"/>
            <p:cNvSpPr/>
            <p:nvPr/>
          </p:nvSpPr>
          <p:spPr>
            <a:xfrm>
              <a:off x="5544094" y="1317289"/>
              <a:ext cx="71434" cy="733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38" name="Connecteur droit 37"/>
            <p:cNvCxnSpPr/>
            <p:nvPr/>
          </p:nvCxnSpPr>
          <p:spPr>
            <a:xfrm>
              <a:off x="5436151" y="1353979"/>
              <a:ext cx="28732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47" name="ZoneTexte 46"/>
          <p:cNvSpPr txBox="1"/>
          <p:nvPr/>
        </p:nvSpPr>
        <p:spPr>
          <a:xfrm>
            <a:off x="6443663" y="5661025"/>
            <a:ext cx="1368425" cy="277813"/>
          </a:xfrm>
          <a:prstGeom prst="rect">
            <a:avLst/>
          </a:prstGeom>
          <a:noFill/>
        </p:spPr>
        <p:txBody>
          <a:bodyPr>
            <a:spAutoFit/>
          </a:bodyPr>
          <a:lstStyle/>
          <a:p>
            <a:pPr fontAlgn="auto">
              <a:spcBef>
                <a:spcPts val="0"/>
              </a:spcBef>
              <a:spcAft>
                <a:spcPts val="0"/>
              </a:spcAft>
              <a:buClr>
                <a:schemeClr val="bg2">
                  <a:lumMod val="75000"/>
                </a:schemeClr>
              </a:buClr>
              <a:defRPr/>
            </a:pPr>
            <a:r>
              <a:rPr lang="fr-FR" sz="1200" dirty="0">
                <a:solidFill>
                  <a:schemeClr val="tx1">
                    <a:lumMod val="50000"/>
                  </a:schemeClr>
                </a:solidFill>
                <a:latin typeface="+mn-lt"/>
              </a:rPr>
              <a:t>* Base faible</a:t>
            </a:r>
          </a:p>
        </p:txBody>
      </p:sp>
      <p:sp>
        <p:nvSpPr>
          <p:cNvPr id="22" name="ZoneTexte 21"/>
          <p:cNvSpPr txBox="1"/>
          <p:nvPr/>
        </p:nvSpPr>
        <p:spPr>
          <a:xfrm>
            <a:off x="4211638" y="6516688"/>
            <a:ext cx="2016125" cy="368300"/>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Aucune différences significatives à 95% au moins entre les 2 sous-cibles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de la région Limousin</a:t>
            </a:r>
            <a:br>
              <a:rPr lang="fr-FR" dirty="0" smtClean="0"/>
            </a:br>
            <a:r>
              <a:rPr lang="fr-FR" sz="2000" i="1" dirty="0" smtClean="0"/>
              <a:t>Image générale</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00A081F5-2E3F-4986-A86F-44413447EC19}" type="slidenum">
              <a:rPr lang="fr-FR"/>
              <a:pPr>
                <a:defRPr/>
              </a:pPr>
              <a:t>49</a:t>
            </a:fld>
            <a:endParaRPr lang="fr-FR"/>
          </a:p>
        </p:txBody>
      </p:sp>
      <p:sp>
        <p:nvSpPr>
          <p:cNvPr id="10" name="ZoneTexte 9"/>
          <p:cNvSpPr txBox="1"/>
          <p:nvPr/>
        </p:nvSpPr>
        <p:spPr>
          <a:xfrm>
            <a:off x="468313" y="6092825"/>
            <a:ext cx="8675687" cy="431800"/>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Q5areg</a:t>
            </a:r>
            <a:r>
              <a:rPr lang="fr-FR" sz="1100" dirty="0">
                <a:solidFill>
                  <a:schemeClr val="tx1">
                    <a:lumMod val="75000"/>
                  </a:schemeClr>
                </a:solidFill>
                <a:latin typeface="+mn-lt"/>
              </a:rPr>
              <a:t>. Voici à présent une liste de caractéristiques que nous ont dites d’autres personnes à propos de certaines régions de France. Pour chacune de ces caractéristiques, veuillez donner une note de 0 à 10 à chacune des régions que vous connaissez.</a:t>
            </a:r>
          </a:p>
        </p:txBody>
      </p:sp>
      <p:graphicFrame>
        <p:nvGraphicFramePr>
          <p:cNvPr id="120837" name="Object 34"/>
          <p:cNvGraphicFramePr>
            <a:graphicFrameLocks noChangeAspect="1"/>
          </p:cNvGraphicFramePr>
          <p:nvPr/>
        </p:nvGraphicFramePr>
        <p:xfrm>
          <a:off x="3203575" y="1557338"/>
          <a:ext cx="3744913" cy="4233862"/>
        </p:xfrm>
        <a:graphic>
          <a:graphicData uri="http://schemas.openxmlformats.org/presentationml/2006/ole">
            <mc:AlternateContent xmlns:mc="http://schemas.openxmlformats.org/markup-compatibility/2006">
              <mc:Choice xmlns:v="urn:schemas-microsoft-com:vml" Requires="v">
                <p:oleObj spid="_x0000_s120838" r:id="rId6" imgW="3743268" imgH="4237087" progId="Excel.Chart.8">
                  <p:embed/>
                </p:oleObj>
              </mc:Choice>
              <mc:Fallback>
                <p:oleObj r:id="rId6" imgW="3743268" imgH="4237087"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575" y="1557338"/>
                        <a:ext cx="3744913" cy="4233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Tableau 13"/>
          <p:cNvGraphicFramePr>
            <a:graphicFrameLocks noGrp="1"/>
          </p:cNvGraphicFramePr>
          <p:nvPr/>
        </p:nvGraphicFramePr>
        <p:xfrm>
          <a:off x="95250" y="1565275"/>
          <a:ext cx="3613150" cy="4311650"/>
        </p:xfrm>
        <a:graphic>
          <a:graphicData uri="http://schemas.openxmlformats.org/drawingml/2006/table">
            <a:tbl>
              <a:tblPr firstRow="1" bandRow="1">
                <a:tableStyleId>{2D5ABB26-0587-4C30-8999-92F81FD0307C}</a:tableStyleId>
              </a:tblPr>
              <a:tblGrid>
                <a:gridCol w="3612688"/>
              </a:tblGrid>
              <a:tr h="431133">
                <a:tc>
                  <a:txBody>
                    <a:bodyPr/>
                    <a:lstStyle/>
                    <a:p>
                      <a:pPr algn="r" fontAlgn="ctr"/>
                      <a:r>
                        <a:rPr lang="fr-FR" sz="1100" b="0" i="0" u="none" strike="noStrike" kern="1200" dirty="0">
                          <a:solidFill>
                            <a:schemeClr val="tx1">
                              <a:lumMod val="50000"/>
                            </a:schemeClr>
                          </a:solidFill>
                          <a:latin typeface="+mj-lt"/>
                          <a:ea typeface="+mn-ea"/>
                          <a:cs typeface="+mn-cs"/>
                        </a:rPr>
                        <a:t>Propose de découvrir une nature préservée</a:t>
                      </a:r>
                    </a:p>
                  </a:txBody>
                  <a:tcPr marL="9525" marR="9525" marT="9525" marB="0" anchor="ctr"/>
                </a:tc>
              </a:tr>
              <a:tr h="431133">
                <a:tc>
                  <a:txBody>
                    <a:bodyPr/>
                    <a:lstStyle/>
                    <a:p>
                      <a:pPr algn="r" fontAlgn="ctr"/>
                      <a:r>
                        <a:rPr lang="fr-FR" sz="1100" b="0" i="0" u="none" strike="noStrike" kern="1200" dirty="0">
                          <a:solidFill>
                            <a:schemeClr val="tx1">
                              <a:lumMod val="50000"/>
                            </a:schemeClr>
                          </a:solidFill>
                          <a:latin typeface="+mj-lt"/>
                          <a:ea typeface="+mn-ea"/>
                          <a:cs typeface="+mn-cs"/>
                        </a:rPr>
                        <a:t>Qui soutient la recherche et les projets innovants</a:t>
                      </a:r>
                    </a:p>
                  </a:txBody>
                  <a:tcPr marL="9525" marR="9525" marT="9525" marB="0" anchor="ctr"/>
                </a:tc>
              </a:tr>
              <a:tr h="431133">
                <a:tc>
                  <a:txBody>
                    <a:bodyPr/>
                    <a:lstStyle/>
                    <a:p>
                      <a:pPr algn="r" fontAlgn="ctr"/>
                      <a:r>
                        <a:rPr lang="fr-FR" sz="1100" b="0" i="0" u="none" strike="noStrike" kern="1200" dirty="0">
                          <a:solidFill>
                            <a:schemeClr val="tx1">
                              <a:lumMod val="50000"/>
                            </a:schemeClr>
                          </a:solidFill>
                          <a:latin typeface="+mj-lt"/>
                          <a:ea typeface="+mn-ea"/>
                          <a:cs typeface="+mn-cs"/>
                        </a:rPr>
                        <a:t>Dynamique</a:t>
                      </a:r>
                    </a:p>
                  </a:txBody>
                  <a:tcPr marL="9525" marR="9525" marT="9525" marB="0" anchor="ctr"/>
                </a:tc>
              </a:tr>
              <a:tr h="431133">
                <a:tc>
                  <a:txBody>
                    <a:bodyPr/>
                    <a:lstStyle/>
                    <a:p>
                      <a:pPr algn="r" fontAlgn="ctr"/>
                      <a:r>
                        <a:rPr lang="fr-FR" sz="1100" b="0" i="0" u="none" strike="noStrike" kern="1200" dirty="0">
                          <a:solidFill>
                            <a:schemeClr val="tx1">
                              <a:lumMod val="50000"/>
                            </a:schemeClr>
                          </a:solidFill>
                          <a:latin typeface="+mj-lt"/>
                          <a:ea typeface="+mn-ea"/>
                          <a:cs typeface="+mn-cs"/>
                        </a:rPr>
                        <a:t>Où se développent des partenariats entre entreprises, collectivités et entre habitants</a:t>
                      </a:r>
                    </a:p>
                  </a:txBody>
                  <a:tcPr marL="9525" marR="9525" marT="9525" marB="0" anchor="ctr"/>
                </a:tc>
              </a:tr>
              <a:tr h="431133">
                <a:tc>
                  <a:txBody>
                    <a:bodyPr/>
                    <a:lstStyle/>
                    <a:p>
                      <a:pPr algn="r" fontAlgn="ctr"/>
                      <a:r>
                        <a:rPr lang="fr-FR" sz="1100" b="0" i="0" u="none" strike="noStrike" kern="1200" dirty="0">
                          <a:solidFill>
                            <a:schemeClr val="tx1">
                              <a:lumMod val="50000"/>
                            </a:schemeClr>
                          </a:solidFill>
                          <a:latin typeface="+mj-lt"/>
                          <a:ea typeface="+mn-ea"/>
                          <a:cs typeface="+mn-cs"/>
                        </a:rPr>
                        <a:t>Touristique</a:t>
                      </a:r>
                    </a:p>
                  </a:txBody>
                  <a:tcPr marL="9525" marR="9525" marT="9525" marB="0" anchor="ctr"/>
                </a:tc>
              </a:tr>
              <a:tr h="431133">
                <a:tc>
                  <a:txBody>
                    <a:bodyPr/>
                    <a:lstStyle/>
                    <a:p>
                      <a:pPr algn="r" fontAlgn="ctr"/>
                      <a:r>
                        <a:rPr lang="fr-FR" sz="1100" b="0" i="0" u="none" strike="noStrike" kern="1200" dirty="0">
                          <a:solidFill>
                            <a:schemeClr val="tx1">
                              <a:lumMod val="50000"/>
                            </a:schemeClr>
                          </a:solidFill>
                          <a:latin typeface="+mj-lt"/>
                          <a:ea typeface="+mn-ea"/>
                          <a:cs typeface="+mn-cs"/>
                        </a:rPr>
                        <a:t>Qui gagne à être connue</a:t>
                      </a:r>
                    </a:p>
                  </a:txBody>
                  <a:tcPr marL="9525" marR="9525" marT="9525" marB="0" anchor="ctr"/>
                </a:tc>
              </a:tr>
              <a:tr h="431133">
                <a:tc>
                  <a:txBody>
                    <a:bodyPr/>
                    <a:lstStyle/>
                    <a:p>
                      <a:pPr algn="r" fontAlgn="ctr"/>
                      <a:r>
                        <a:rPr lang="fr-FR" sz="1100" b="0" i="0" u="none" strike="noStrike" kern="1200" dirty="0">
                          <a:solidFill>
                            <a:schemeClr val="tx1">
                              <a:lumMod val="50000"/>
                            </a:schemeClr>
                          </a:solidFill>
                          <a:latin typeface="+mj-lt"/>
                          <a:ea typeface="+mn-ea"/>
                          <a:cs typeface="+mn-cs"/>
                        </a:rPr>
                        <a:t>Protège et valorise sa culture et ses savoir-faire</a:t>
                      </a:r>
                    </a:p>
                  </a:txBody>
                  <a:tcPr marL="9525" marR="9525" marT="9525" marB="0" anchor="ctr"/>
                </a:tc>
              </a:tr>
              <a:tr h="431133">
                <a:tc>
                  <a:txBody>
                    <a:bodyPr/>
                    <a:lstStyle/>
                    <a:p>
                      <a:pPr algn="r" fontAlgn="ctr"/>
                      <a:r>
                        <a:rPr lang="fr-FR" sz="1100" b="0" i="0" u="none" strike="noStrike" kern="1200" dirty="0">
                          <a:solidFill>
                            <a:schemeClr val="tx1">
                              <a:lumMod val="50000"/>
                            </a:schemeClr>
                          </a:solidFill>
                          <a:latin typeface="+mj-lt"/>
                          <a:ea typeface="+mn-ea"/>
                          <a:cs typeface="+mn-cs"/>
                        </a:rPr>
                        <a:t>Où l'on se ressource</a:t>
                      </a:r>
                    </a:p>
                  </a:txBody>
                  <a:tcPr marL="9525" marR="9525" marT="9525" marB="0" anchor="ctr"/>
                </a:tc>
              </a:tr>
              <a:tr h="431133">
                <a:tc>
                  <a:txBody>
                    <a:bodyPr/>
                    <a:lstStyle/>
                    <a:p>
                      <a:pPr algn="r" fontAlgn="ctr"/>
                      <a:r>
                        <a:rPr lang="fr-FR" sz="1100" b="0" i="0" u="none" strike="noStrike" kern="1200" dirty="0">
                          <a:solidFill>
                            <a:schemeClr val="tx1">
                              <a:lumMod val="50000"/>
                            </a:schemeClr>
                          </a:solidFill>
                          <a:latin typeface="+mj-lt"/>
                          <a:ea typeface="+mn-ea"/>
                          <a:cs typeface="+mn-cs"/>
                        </a:rPr>
                        <a:t>Qui a des entreprises aux savoir-faire reconnus à l'international</a:t>
                      </a:r>
                    </a:p>
                  </a:txBody>
                  <a:tcPr marL="9525" marR="9525" marT="9525" marB="0" anchor="ctr"/>
                </a:tc>
              </a:tr>
              <a:tr h="431133">
                <a:tc>
                  <a:txBody>
                    <a:bodyPr/>
                    <a:lstStyle/>
                    <a:p>
                      <a:pPr algn="r" fontAlgn="ctr"/>
                      <a:r>
                        <a:rPr lang="fr-FR" sz="1100" b="0" i="0" u="none" strike="noStrike" kern="1200" dirty="0">
                          <a:solidFill>
                            <a:schemeClr val="tx1">
                              <a:lumMod val="50000"/>
                            </a:schemeClr>
                          </a:solidFill>
                          <a:latin typeface="+mj-lt"/>
                          <a:ea typeface="+mn-ea"/>
                          <a:cs typeface="+mn-cs"/>
                        </a:rPr>
                        <a:t>Où l'on vit simplement, en harmonie avec la nature</a:t>
                      </a:r>
                    </a:p>
                  </a:txBody>
                  <a:tcPr marL="9525" marR="9525" marT="9525" marB="0" anchor="ctr"/>
                </a:tc>
              </a:tr>
            </a:tbl>
          </a:graphicData>
        </a:graphic>
      </p:graphicFrame>
      <p:pic>
        <p:nvPicPr>
          <p:cNvPr id="120849" name="Image 16" descr="region Limousin.jpg"/>
          <p:cNvPicPr>
            <a:picLocks noChangeAspect="1"/>
          </p:cNvPicPr>
          <p:nvPr/>
        </p:nvPicPr>
        <p:blipFill>
          <a:blip r:embed="rId8"/>
          <a:srcRect/>
          <a:stretch>
            <a:fillRect/>
          </a:stretch>
        </p:blipFill>
        <p:spPr bwMode="auto">
          <a:xfrm>
            <a:off x="8316913" y="1125538"/>
            <a:ext cx="639762" cy="846137"/>
          </a:xfrm>
          <a:prstGeom prst="rect">
            <a:avLst/>
          </a:prstGeom>
          <a:noFill/>
          <a:ln w="9525">
            <a:noFill/>
            <a:miter lim="800000"/>
            <a:headEnd/>
            <a:tailEnd/>
          </a:ln>
        </p:spPr>
      </p:pic>
      <p:grpSp>
        <p:nvGrpSpPr>
          <p:cNvPr id="120850" name="Groupe 17"/>
          <p:cNvGrpSpPr>
            <a:grpSpLocks/>
          </p:cNvGrpSpPr>
          <p:nvPr/>
        </p:nvGrpSpPr>
        <p:grpSpPr bwMode="auto">
          <a:xfrm>
            <a:off x="2916238" y="1295400"/>
            <a:ext cx="4968875" cy="261938"/>
            <a:chOff x="2915816" y="1295182"/>
            <a:chExt cx="4968552" cy="261610"/>
          </a:xfrm>
        </p:grpSpPr>
        <p:sp>
          <p:nvSpPr>
            <p:cNvPr id="39" name="Ellipse 38"/>
            <p:cNvSpPr/>
            <p:nvPr/>
          </p:nvSpPr>
          <p:spPr>
            <a:xfrm>
              <a:off x="3023759" y="1390313"/>
              <a:ext cx="71432" cy="713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40" name="Connecteur droit 39"/>
            <p:cNvCxnSpPr/>
            <p:nvPr/>
          </p:nvCxnSpPr>
          <p:spPr>
            <a:xfrm>
              <a:off x="2915816" y="1426780"/>
              <a:ext cx="287318"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3139638" y="1295182"/>
              <a:ext cx="4744730"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Connaisseurs (bien ou assez bien) (194)                  Connaisseurs (Bien) (74)</a:t>
              </a:r>
            </a:p>
          </p:txBody>
        </p:sp>
        <p:sp>
          <p:nvSpPr>
            <p:cNvPr id="42" name="Rectangle 41"/>
            <p:cNvSpPr/>
            <p:nvPr/>
          </p:nvSpPr>
          <p:spPr>
            <a:xfrm>
              <a:off x="5831863" y="1390313"/>
              <a:ext cx="73020" cy="71349"/>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43" name="Connecteur droit 42"/>
            <p:cNvCxnSpPr/>
            <p:nvPr/>
          </p:nvCxnSpPr>
          <p:spPr>
            <a:xfrm>
              <a:off x="5723920" y="1426780"/>
              <a:ext cx="288906"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8" name="Espace réservé du texte 4"/>
          <p:cNvSpPr txBox="1">
            <a:spLocks/>
          </p:cNvSpPr>
          <p:nvPr>
            <p:custDataLst>
              <p:tags r:id="rId2"/>
            </p:custDataLst>
          </p:nvPr>
        </p:nvSpPr>
        <p:spPr>
          <a:xfrm>
            <a:off x="6876256" y="5805264"/>
            <a:ext cx="216024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la région</a:t>
            </a:r>
            <a:endParaRPr lang="fr-FR" sz="1200" i="1" dirty="0">
              <a:solidFill>
                <a:srgbClr val="000000"/>
              </a:solidFill>
              <a:latin typeface="+mn-lt"/>
              <a:ea typeface="ＭＳ Ｐゴシック" pitchFamily="1" charset="-128"/>
              <a:cs typeface="Arial" pitchFamily="34" charset="0"/>
            </a:endParaRPr>
          </a:p>
        </p:txBody>
      </p:sp>
      <p:sp>
        <p:nvSpPr>
          <p:cNvPr id="29" name="Espace réservé du texte 4"/>
          <p:cNvSpPr txBox="1">
            <a:spLocks/>
          </p:cNvSpPr>
          <p:nvPr>
            <p:custDataLst>
              <p:tags r:id="rId3"/>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solidFill>
                  <a:schemeClr val="bg1"/>
                </a:solidFill>
              </a:rPr>
              <a:t>Méthodologie</a:t>
            </a:r>
            <a:endParaRPr lang="fr-FR" dirty="0">
              <a:solidFill>
                <a:schemeClr val="bg1"/>
              </a:solidFill>
            </a:endParaRPr>
          </a:p>
        </p:txBody>
      </p:sp>
      <p:sp>
        <p:nvSpPr>
          <p:cNvPr id="3" name="Espace réservé du pied de page 2"/>
          <p:cNvSpPr>
            <a:spLocks noGrp="1"/>
          </p:cNvSpPr>
          <p:nvPr>
            <p:ph type="ftr" sz="quarter" idx="30"/>
          </p:nvPr>
        </p:nvSpPr>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88EB0CF2-F2AE-4C72-BD9D-F33EA844343B}" type="slidenum">
              <a:rPr lang="fr-FR"/>
              <a:pPr>
                <a:defRPr/>
              </a:pPr>
              <a:t>5</a:t>
            </a:fld>
            <a:endParaRPr lang="fr-FR"/>
          </a:p>
        </p:txBody>
      </p:sp>
      <p:sp>
        <p:nvSpPr>
          <p:cNvPr id="7" name="Espace réservé du texte 2"/>
          <p:cNvSpPr txBox="1">
            <a:spLocks/>
          </p:cNvSpPr>
          <p:nvPr/>
        </p:nvSpPr>
        <p:spPr>
          <a:xfrm>
            <a:off x="611188" y="1700213"/>
            <a:ext cx="8208962" cy="3889375"/>
          </a:xfrm>
          <a:prstGeom prst="rect">
            <a:avLst/>
          </a:prstGeom>
        </p:spPr>
        <p:txBody>
          <a:bodyPr/>
          <a:lstStyle/>
          <a:p>
            <a:pPr marL="342900" indent="-342900" algn="just" eaLnBrk="0" fontAlgn="auto" hangingPunct="0">
              <a:spcBef>
                <a:spcPts val="600"/>
              </a:spcBef>
              <a:spcAft>
                <a:spcPts val="0"/>
              </a:spcAft>
              <a:buClr>
                <a:schemeClr val="bg2"/>
              </a:buClr>
              <a:buFont typeface="Wingdings" pitchFamily="2" charset="2"/>
              <a:buChar char="§"/>
              <a:tabLst>
                <a:tab pos="449263" algn="l"/>
              </a:tabLst>
              <a:defRPr/>
            </a:pPr>
            <a:r>
              <a:rPr lang="fr-FR" sz="1600" dirty="0">
                <a:solidFill>
                  <a:srgbClr val="585146"/>
                </a:solidFill>
                <a:latin typeface="+mj-lt"/>
                <a:cs typeface="Arial" pitchFamily="34" charset="0"/>
              </a:rPr>
              <a:t>Etude On line via un </a:t>
            </a:r>
            <a:r>
              <a:rPr lang="fr-FR" sz="1600" dirty="0" err="1">
                <a:solidFill>
                  <a:srgbClr val="585146"/>
                </a:solidFill>
                <a:latin typeface="+mj-lt"/>
                <a:cs typeface="Arial" pitchFamily="34" charset="0"/>
              </a:rPr>
              <a:t>access</a:t>
            </a:r>
            <a:r>
              <a:rPr lang="fr-FR" sz="1600" dirty="0">
                <a:solidFill>
                  <a:srgbClr val="585146"/>
                </a:solidFill>
                <a:latin typeface="+mj-lt"/>
                <a:cs typeface="Arial" pitchFamily="34" charset="0"/>
              </a:rPr>
              <a:t> panel d’internautes Grand Public.</a:t>
            </a:r>
          </a:p>
          <a:p>
            <a:pPr marL="342900" indent="-342900" algn="just" eaLnBrk="0" fontAlgn="auto" hangingPunct="0">
              <a:spcBef>
                <a:spcPts val="600"/>
              </a:spcBef>
              <a:spcAft>
                <a:spcPts val="0"/>
              </a:spcAft>
              <a:buClr>
                <a:schemeClr val="bg2"/>
              </a:buClr>
              <a:buFont typeface="Wingdings" pitchFamily="2" charset="2"/>
              <a:buChar char="§"/>
              <a:tabLst>
                <a:tab pos="449263" algn="l"/>
              </a:tabLst>
              <a:defRPr/>
            </a:pPr>
            <a:endParaRPr lang="fr-FR" sz="1600" dirty="0">
              <a:solidFill>
                <a:srgbClr val="585146"/>
              </a:solidFill>
              <a:latin typeface="+mj-lt"/>
              <a:cs typeface="Arial" pitchFamily="34" charset="0"/>
            </a:endParaRPr>
          </a:p>
          <a:p>
            <a:pPr marL="342900" indent="-342900" algn="just" eaLnBrk="0" fontAlgn="auto" hangingPunct="0">
              <a:spcBef>
                <a:spcPts val="600"/>
              </a:spcBef>
              <a:spcAft>
                <a:spcPts val="0"/>
              </a:spcAft>
              <a:buClr>
                <a:schemeClr val="bg2"/>
              </a:buClr>
              <a:buFont typeface="Wingdings" pitchFamily="2" charset="2"/>
              <a:buChar char="§"/>
              <a:tabLst>
                <a:tab pos="449263" algn="l"/>
              </a:tabLst>
              <a:defRPr/>
            </a:pPr>
            <a:r>
              <a:rPr lang="fr-FR" sz="1600" dirty="0">
                <a:solidFill>
                  <a:srgbClr val="585146"/>
                </a:solidFill>
                <a:latin typeface="+mj-lt"/>
                <a:cs typeface="Arial" pitchFamily="34" charset="0"/>
              </a:rPr>
              <a:t>Lors de cette étude, 2 cibles ont été interrogées :</a:t>
            </a:r>
          </a:p>
          <a:p>
            <a:pPr marL="800100" lvl="1" indent="-342900" algn="just" eaLnBrk="0" fontAlgn="auto" hangingPunct="0">
              <a:spcBef>
                <a:spcPts val="600"/>
              </a:spcBef>
              <a:spcAft>
                <a:spcPts val="0"/>
              </a:spcAft>
              <a:buClr>
                <a:schemeClr val="bg2"/>
              </a:buClr>
              <a:buFont typeface="Courier New" pitchFamily="49" charset="0"/>
              <a:buChar char="o"/>
              <a:tabLst>
                <a:tab pos="449263" algn="l"/>
              </a:tabLst>
              <a:defRPr/>
            </a:pPr>
            <a:r>
              <a:rPr lang="fr-FR" sz="1600" b="1" dirty="0">
                <a:solidFill>
                  <a:srgbClr val="585146"/>
                </a:solidFill>
                <a:latin typeface="+mj-lt"/>
                <a:cs typeface="Arial" pitchFamily="34" charset="0"/>
              </a:rPr>
              <a:t>Français âgés de 18 ans et plus habitant dans la Région Limousin </a:t>
            </a:r>
            <a:r>
              <a:rPr lang="fr-FR" sz="1600" dirty="0">
                <a:solidFill>
                  <a:srgbClr val="585146"/>
                </a:solidFill>
                <a:latin typeface="+mj-lt"/>
                <a:cs typeface="Arial" pitchFamily="34" charset="0"/>
              </a:rPr>
              <a:t>avec une représentativité des 3 départements (33% Corrèze, 16% Creuse, 50% Haute-Vienne).</a:t>
            </a:r>
          </a:p>
          <a:p>
            <a:pPr marL="800100" lvl="1" indent="-342900" algn="just" eaLnBrk="0" fontAlgn="auto" hangingPunct="0">
              <a:spcBef>
                <a:spcPts val="600"/>
              </a:spcBef>
              <a:spcAft>
                <a:spcPts val="0"/>
              </a:spcAft>
              <a:buClr>
                <a:schemeClr val="bg2"/>
              </a:buClr>
              <a:buFont typeface="Courier New" pitchFamily="49" charset="0"/>
              <a:buChar char="o"/>
              <a:tabLst>
                <a:tab pos="449263" algn="l"/>
              </a:tabLst>
              <a:defRPr/>
            </a:pPr>
            <a:endParaRPr lang="fr-FR" sz="800" b="1" dirty="0">
              <a:solidFill>
                <a:srgbClr val="585146"/>
              </a:solidFill>
              <a:latin typeface="+mn-lt"/>
              <a:cs typeface="Arial" pitchFamily="34" charset="0"/>
            </a:endParaRPr>
          </a:p>
          <a:p>
            <a:pPr marL="800100" lvl="1" indent="-342900" algn="just" eaLnBrk="0" fontAlgn="auto" hangingPunct="0">
              <a:spcBef>
                <a:spcPts val="600"/>
              </a:spcBef>
              <a:spcAft>
                <a:spcPts val="0"/>
              </a:spcAft>
              <a:buClr>
                <a:schemeClr val="bg2"/>
              </a:buClr>
              <a:buFont typeface="Courier New" pitchFamily="49" charset="0"/>
              <a:buChar char="o"/>
              <a:tabLst>
                <a:tab pos="449263" algn="l"/>
              </a:tabLst>
              <a:defRPr/>
            </a:pPr>
            <a:r>
              <a:rPr lang="fr-FR" sz="1600" b="1" dirty="0">
                <a:solidFill>
                  <a:srgbClr val="585146"/>
                </a:solidFill>
                <a:latin typeface="+mn-lt"/>
                <a:cs typeface="Arial" pitchFamily="34" charset="0"/>
              </a:rPr>
              <a:t>Français âgés de 18 ans et plus national représentatif, </a:t>
            </a:r>
            <a:r>
              <a:rPr lang="fr-FR" sz="1600" dirty="0">
                <a:solidFill>
                  <a:srgbClr val="585146"/>
                </a:solidFill>
                <a:latin typeface="+mn-lt"/>
                <a:cs typeface="Arial" pitchFamily="34" charset="0"/>
              </a:rPr>
              <a:t>en termes de sexe, âge, CSP individus, régions UDA 5 et taille d’agglomération.</a:t>
            </a:r>
          </a:p>
          <a:p>
            <a:pPr marL="342900" indent="-342900" algn="just" eaLnBrk="0" fontAlgn="auto" hangingPunct="0">
              <a:spcBef>
                <a:spcPts val="600"/>
              </a:spcBef>
              <a:spcAft>
                <a:spcPts val="0"/>
              </a:spcAft>
              <a:buClr>
                <a:schemeClr val="bg2"/>
              </a:buClr>
              <a:tabLst>
                <a:tab pos="449263" algn="l"/>
              </a:tabLst>
              <a:defRPr/>
            </a:pPr>
            <a:endParaRPr lang="fr-FR" sz="1600" b="1" dirty="0">
              <a:solidFill>
                <a:srgbClr val="585146"/>
              </a:solidFill>
              <a:latin typeface="+mj-lt"/>
              <a:cs typeface="Arial" pitchFamily="34" charset="0"/>
            </a:endParaRPr>
          </a:p>
          <a:p>
            <a:pPr marL="342900" indent="-342900" algn="just" eaLnBrk="0" fontAlgn="auto" hangingPunct="0">
              <a:spcBef>
                <a:spcPts val="600"/>
              </a:spcBef>
              <a:spcAft>
                <a:spcPts val="0"/>
              </a:spcAft>
              <a:buClr>
                <a:schemeClr val="bg2"/>
              </a:buClr>
              <a:buFont typeface="Arial" pitchFamily="34" charset="0"/>
              <a:buChar char="•"/>
              <a:tabLst>
                <a:tab pos="449263" algn="l"/>
              </a:tabLst>
              <a:defRPr/>
            </a:pPr>
            <a:r>
              <a:rPr lang="fr-FR" sz="1600" dirty="0">
                <a:solidFill>
                  <a:srgbClr val="585146"/>
                </a:solidFill>
                <a:latin typeface="+mj-lt"/>
                <a:cs typeface="Arial" pitchFamily="34" charset="0"/>
              </a:rPr>
              <a:t>Le terrain s’est déroulé entre le 21 février et le 3 mars 2014.</a:t>
            </a:r>
          </a:p>
          <a:p>
            <a:pPr marL="342900" indent="-342900" algn="just" eaLnBrk="0" fontAlgn="auto" hangingPunct="0">
              <a:spcBef>
                <a:spcPts val="600"/>
              </a:spcBef>
              <a:spcAft>
                <a:spcPts val="0"/>
              </a:spcAft>
              <a:buClr>
                <a:schemeClr val="bg2"/>
              </a:buClr>
              <a:tabLst>
                <a:tab pos="449263" algn="l"/>
              </a:tabLst>
              <a:defRPr/>
            </a:pPr>
            <a:endParaRPr lang="fr-FR" sz="1600" b="1" dirty="0">
              <a:solidFill>
                <a:srgbClr val="585146"/>
              </a:solidFill>
              <a:latin typeface="+mj-lt"/>
              <a:cs typeface="Arial" pitchFamily="34" charset="0"/>
            </a:endParaRPr>
          </a:p>
        </p:txBody>
      </p:sp>
      <p:pic>
        <p:nvPicPr>
          <p:cNvPr id="43013" name="Image 7" descr="Carte-territoire-Limousin.jpg"/>
          <p:cNvPicPr>
            <a:picLocks noChangeAspect="1"/>
          </p:cNvPicPr>
          <p:nvPr/>
        </p:nvPicPr>
        <p:blipFill>
          <a:blip r:embed="rId3"/>
          <a:srcRect/>
          <a:stretch>
            <a:fillRect/>
          </a:stretch>
        </p:blipFill>
        <p:spPr bwMode="auto">
          <a:xfrm>
            <a:off x="571500" y="2682875"/>
            <a:ext cx="463550" cy="520700"/>
          </a:xfrm>
          <a:prstGeom prst="rect">
            <a:avLst/>
          </a:prstGeom>
          <a:noFill/>
          <a:ln w="9525">
            <a:noFill/>
            <a:miter lim="800000"/>
            <a:headEnd/>
            <a:tailEnd/>
          </a:ln>
        </p:spPr>
      </p:pic>
      <p:pic>
        <p:nvPicPr>
          <p:cNvPr id="43014" name="Image 8" descr="images.jpg"/>
          <p:cNvPicPr>
            <a:picLocks noChangeAspect="1"/>
          </p:cNvPicPr>
          <p:nvPr/>
        </p:nvPicPr>
        <p:blipFill>
          <a:blip r:embed="rId4"/>
          <a:srcRect/>
          <a:stretch>
            <a:fillRect/>
          </a:stretch>
        </p:blipFill>
        <p:spPr bwMode="auto">
          <a:xfrm>
            <a:off x="560388" y="3465513"/>
            <a:ext cx="487362" cy="323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de la région Limousin</a:t>
            </a:r>
            <a:br>
              <a:rPr lang="fr-FR" dirty="0" smtClean="0"/>
            </a:br>
            <a:r>
              <a:rPr lang="fr-FR" sz="2000" i="1" dirty="0" smtClean="0"/>
              <a:t>Image touristique</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9F884499-7029-4299-8918-CB8ABBF15C01}" type="slidenum">
              <a:rPr lang="fr-FR"/>
              <a:pPr>
                <a:defRPr/>
              </a:pPr>
              <a:t>50</a:t>
            </a:fld>
            <a:endParaRPr lang="fr-FR"/>
          </a:p>
        </p:txBody>
      </p:sp>
      <p:sp>
        <p:nvSpPr>
          <p:cNvPr id="10" name="ZoneTexte 9"/>
          <p:cNvSpPr txBox="1"/>
          <p:nvPr/>
        </p:nvSpPr>
        <p:spPr>
          <a:xfrm>
            <a:off x="468313" y="6238875"/>
            <a:ext cx="8675687" cy="430213"/>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Q5breg. </a:t>
            </a:r>
            <a:r>
              <a:rPr lang="fr-FR" sz="1100" b="1" dirty="0">
                <a:latin typeface="+mn-lt"/>
              </a:rPr>
              <a:t>Vo</a:t>
            </a:r>
            <a:r>
              <a:rPr lang="fr-FR" sz="1100" dirty="0">
                <a:solidFill>
                  <a:schemeClr val="tx1">
                    <a:lumMod val="75000"/>
                  </a:schemeClr>
                </a:solidFill>
                <a:latin typeface="+mn-lt"/>
              </a:rPr>
              <a:t>ici à présent une liste des qualités possibles pour une destination touristique. Pour chacune de ces qualités, veuillez donner une note de 0 à 10 à chacune des régions que vous connaissez.</a:t>
            </a:r>
          </a:p>
        </p:txBody>
      </p:sp>
      <p:graphicFrame>
        <p:nvGraphicFramePr>
          <p:cNvPr id="121861" name="Object 34"/>
          <p:cNvGraphicFramePr>
            <a:graphicFrameLocks noChangeAspect="1"/>
          </p:cNvGraphicFramePr>
          <p:nvPr/>
        </p:nvGraphicFramePr>
        <p:xfrm>
          <a:off x="3419475" y="1763713"/>
          <a:ext cx="4105275" cy="4160837"/>
        </p:xfrm>
        <a:graphic>
          <a:graphicData uri="http://schemas.openxmlformats.org/presentationml/2006/ole">
            <mc:AlternateContent xmlns:mc="http://schemas.openxmlformats.org/markup-compatibility/2006">
              <mc:Choice xmlns:v="urn:schemas-microsoft-com:vml" Requires="v">
                <p:oleObj spid="_x0000_s121862" r:id="rId6" imgW="4102964" imgH="4163929" progId="Excel.Chart.8">
                  <p:embed/>
                </p:oleObj>
              </mc:Choice>
              <mc:Fallback>
                <p:oleObj r:id="rId6" imgW="4102964" imgH="4163929"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475" y="1763713"/>
                        <a:ext cx="4105275" cy="4160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Tableau 15"/>
          <p:cNvGraphicFramePr>
            <a:graphicFrameLocks noGrp="1"/>
          </p:cNvGraphicFramePr>
          <p:nvPr/>
        </p:nvGraphicFramePr>
        <p:xfrm>
          <a:off x="0" y="1731963"/>
          <a:ext cx="3779838" cy="4217987"/>
        </p:xfrm>
        <a:graphic>
          <a:graphicData uri="http://schemas.openxmlformats.org/drawingml/2006/table">
            <a:tbl>
              <a:tblPr firstRow="1" bandRow="1">
                <a:tableStyleId>{2D5ABB26-0587-4C30-8999-92F81FD0307C}</a:tableStyleId>
              </a:tblPr>
              <a:tblGrid>
                <a:gridCol w="3779912"/>
              </a:tblGrid>
              <a:tr h="324355">
                <a:tc>
                  <a:txBody>
                    <a:bodyPr/>
                    <a:lstStyle/>
                    <a:p>
                      <a:pPr algn="r" fontAlgn="ctr"/>
                      <a:r>
                        <a:rPr lang="fr-FR" sz="1100" b="0" i="0" u="none" strike="noStrike" kern="1200" dirty="0">
                          <a:solidFill>
                            <a:schemeClr val="tx1">
                              <a:lumMod val="50000"/>
                            </a:schemeClr>
                          </a:solidFill>
                          <a:latin typeface="+mj-lt"/>
                          <a:ea typeface="+mn-ea"/>
                          <a:cs typeface="+mn-cs"/>
                        </a:rPr>
                        <a:t>Adaptée pour des vacances en famille</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diversité et la beauté des paysages</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richesse de la gastronomie et des produits du terroir</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Le rapport qualité-prix des prestations touristiques</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diversité des activités autour des lacs et des rivières</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qualité de l'accueil, la convivialité des habitants</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qualité de l'hébergement</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richesse du patrimoine historique et culturel</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diversité des activités sportives de pleine nature</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facilité d'accès</a:t>
                      </a:r>
                    </a:p>
                  </a:txBody>
                  <a:tcPr marL="9525" marR="9525" marT="9525" marB="0" anchor="ctr"/>
                </a:tc>
              </a:tr>
              <a:tr h="324355">
                <a:tc>
                  <a:txBody>
                    <a:bodyPr/>
                    <a:lstStyle/>
                    <a:p>
                      <a:pPr algn="r" fontAlgn="ctr"/>
                      <a:r>
                        <a:rPr lang="fr-FR" sz="1100" b="0" i="0" u="none" strike="noStrike" kern="1200">
                          <a:solidFill>
                            <a:schemeClr val="tx1">
                              <a:lumMod val="50000"/>
                            </a:schemeClr>
                          </a:solidFill>
                          <a:latin typeface="+mj-lt"/>
                          <a:ea typeface="+mn-ea"/>
                          <a:cs typeface="+mn-cs"/>
                        </a:rPr>
                        <a:t>La qualité de l'information fournie</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Le climat agréable</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diversité des animations culturelles et des festivals</a:t>
                      </a:r>
                    </a:p>
                  </a:txBody>
                  <a:tcPr marL="9525" marR="9525" marT="9525" marB="0" anchor="ctr"/>
                </a:tc>
              </a:tr>
            </a:tbl>
          </a:graphicData>
        </a:graphic>
      </p:graphicFrame>
      <p:pic>
        <p:nvPicPr>
          <p:cNvPr id="121876" name="Image 33" descr="region Limousin.jpg"/>
          <p:cNvPicPr>
            <a:picLocks noChangeAspect="1"/>
          </p:cNvPicPr>
          <p:nvPr/>
        </p:nvPicPr>
        <p:blipFill>
          <a:blip r:embed="rId8"/>
          <a:srcRect/>
          <a:stretch>
            <a:fillRect/>
          </a:stretch>
        </p:blipFill>
        <p:spPr bwMode="auto">
          <a:xfrm>
            <a:off x="8316913" y="1125538"/>
            <a:ext cx="639762" cy="846137"/>
          </a:xfrm>
          <a:prstGeom prst="rect">
            <a:avLst/>
          </a:prstGeom>
          <a:noFill/>
          <a:ln w="9525">
            <a:noFill/>
            <a:miter lim="800000"/>
            <a:headEnd/>
            <a:tailEnd/>
          </a:ln>
        </p:spPr>
      </p:pic>
      <p:sp>
        <p:nvSpPr>
          <p:cNvPr id="37" name="Espace réservé du texte 4"/>
          <p:cNvSpPr txBox="1">
            <a:spLocks/>
          </p:cNvSpPr>
          <p:nvPr>
            <p:custDataLst>
              <p:tags r:id="rId2"/>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grpSp>
        <p:nvGrpSpPr>
          <p:cNvPr id="121880" name="Groupe 16"/>
          <p:cNvGrpSpPr>
            <a:grpSpLocks/>
          </p:cNvGrpSpPr>
          <p:nvPr/>
        </p:nvGrpSpPr>
        <p:grpSpPr bwMode="auto">
          <a:xfrm>
            <a:off x="2916238" y="1295400"/>
            <a:ext cx="4968875" cy="261938"/>
            <a:chOff x="2915816" y="1295182"/>
            <a:chExt cx="4968552" cy="261610"/>
          </a:xfrm>
        </p:grpSpPr>
        <p:sp>
          <p:nvSpPr>
            <p:cNvPr id="18" name="Ellipse 17"/>
            <p:cNvSpPr/>
            <p:nvPr/>
          </p:nvSpPr>
          <p:spPr>
            <a:xfrm>
              <a:off x="3023759" y="1390313"/>
              <a:ext cx="71432" cy="713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19" name="Connecteur droit 18"/>
            <p:cNvCxnSpPr/>
            <p:nvPr/>
          </p:nvCxnSpPr>
          <p:spPr>
            <a:xfrm>
              <a:off x="2915816" y="1426780"/>
              <a:ext cx="287318"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3139638" y="1295182"/>
              <a:ext cx="4744730"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Connaisseurs (bien ou assez bien) (194)                  Connaisseurs (Bien) (74)</a:t>
              </a:r>
            </a:p>
          </p:txBody>
        </p:sp>
        <p:sp>
          <p:nvSpPr>
            <p:cNvPr id="21" name="Rectangle 20"/>
            <p:cNvSpPr/>
            <p:nvPr/>
          </p:nvSpPr>
          <p:spPr>
            <a:xfrm>
              <a:off x="5831863" y="1390313"/>
              <a:ext cx="73020" cy="71349"/>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22" name="Connecteur droit 21"/>
            <p:cNvCxnSpPr/>
            <p:nvPr/>
          </p:nvCxnSpPr>
          <p:spPr>
            <a:xfrm>
              <a:off x="5723920" y="1426780"/>
              <a:ext cx="288906"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3" name="Espace réservé du texte 4"/>
          <p:cNvSpPr txBox="1">
            <a:spLocks/>
          </p:cNvSpPr>
          <p:nvPr>
            <p:custDataLst>
              <p:tags r:id="rId3"/>
            </p:custDataLst>
          </p:nvPr>
        </p:nvSpPr>
        <p:spPr>
          <a:xfrm>
            <a:off x="6876256" y="5930845"/>
            <a:ext cx="216024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la région</a:t>
            </a:r>
            <a:endParaRPr lang="fr-FR" sz="1200" i="1" dirty="0">
              <a:solidFill>
                <a:srgbClr val="000000"/>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1" name="Groupe 30"/>
          <p:cNvGrpSpPr>
            <a:grpSpLocks/>
          </p:cNvGrpSpPr>
          <p:nvPr/>
        </p:nvGrpSpPr>
        <p:grpSpPr bwMode="auto">
          <a:xfrm>
            <a:off x="611188" y="1844675"/>
            <a:ext cx="2149475" cy="1701800"/>
            <a:chOff x="107504" y="1484784"/>
            <a:chExt cx="2149219" cy="1701924"/>
          </a:xfrm>
        </p:grpSpPr>
        <p:pic>
          <p:nvPicPr>
            <p:cNvPr id="122904" name="Picture 2" descr="O:\Consumer\Banque d'images\Résultats\podium\31016-podium.jpg"/>
            <p:cNvPicPr>
              <a:picLocks noChangeAspect="1" noChangeArrowheads="1"/>
            </p:cNvPicPr>
            <p:nvPr/>
          </p:nvPicPr>
          <p:blipFill>
            <a:blip r:embed="rId3"/>
            <a:srcRect/>
            <a:stretch>
              <a:fillRect/>
            </a:stretch>
          </p:blipFill>
          <p:spPr bwMode="auto">
            <a:xfrm>
              <a:off x="179512" y="1628800"/>
              <a:ext cx="2077211" cy="1557908"/>
            </a:xfrm>
            <a:prstGeom prst="rect">
              <a:avLst/>
            </a:prstGeom>
            <a:noFill/>
            <a:ln w="9525">
              <a:noFill/>
              <a:miter lim="800000"/>
              <a:headEnd/>
              <a:tailEnd/>
            </a:ln>
          </p:spPr>
        </p:pic>
        <p:pic>
          <p:nvPicPr>
            <p:cNvPr id="122905" name="Image 20" descr="region mp.jpg"/>
            <p:cNvPicPr>
              <a:picLocks noChangeAspect="1"/>
            </p:cNvPicPr>
            <p:nvPr/>
          </p:nvPicPr>
          <p:blipFill>
            <a:blip r:embed="rId4"/>
            <a:srcRect/>
            <a:stretch>
              <a:fillRect/>
            </a:stretch>
          </p:blipFill>
          <p:spPr bwMode="auto">
            <a:xfrm>
              <a:off x="1115616" y="1769279"/>
              <a:ext cx="360040" cy="360040"/>
            </a:xfrm>
            <a:prstGeom prst="rect">
              <a:avLst/>
            </a:prstGeom>
            <a:noFill/>
            <a:ln w="9525">
              <a:solidFill>
                <a:srgbClr val="FFFF00"/>
              </a:solidFill>
              <a:miter lim="800000"/>
              <a:headEnd/>
              <a:tailEnd/>
            </a:ln>
          </p:spPr>
        </p:pic>
        <p:pic>
          <p:nvPicPr>
            <p:cNvPr id="122906" name="Image 21" descr="logo-region-aquitaine.png"/>
            <p:cNvPicPr>
              <a:picLocks noChangeAspect="1"/>
            </p:cNvPicPr>
            <p:nvPr/>
          </p:nvPicPr>
          <p:blipFill>
            <a:blip r:embed="rId5"/>
            <a:srcRect/>
            <a:stretch>
              <a:fillRect/>
            </a:stretch>
          </p:blipFill>
          <p:spPr bwMode="auto">
            <a:xfrm>
              <a:off x="683568" y="1781539"/>
              <a:ext cx="372074" cy="335521"/>
            </a:xfrm>
            <a:prstGeom prst="rect">
              <a:avLst/>
            </a:prstGeom>
            <a:noFill/>
            <a:ln w="9525">
              <a:solidFill>
                <a:schemeClr val="tx1"/>
              </a:solidFill>
              <a:miter lim="800000"/>
              <a:headEnd/>
              <a:tailEnd/>
            </a:ln>
          </p:spPr>
        </p:pic>
        <p:pic>
          <p:nvPicPr>
            <p:cNvPr id="122907" name="Image 22" descr="region auvergne.jpg"/>
            <p:cNvPicPr>
              <a:picLocks noChangeAspect="1"/>
            </p:cNvPicPr>
            <p:nvPr/>
          </p:nvPicPr>
          <p:blipFill>
            <a:blip r:embed="rId6"/>
            <a:srcRect/>
            <a:stretch>
              <a:fillRect/>
            </a:stretch>
          </p:blipFill>
          <p:spPr bwMode="auto">
            <a:xfrm>
              <a:off x="107504" y="1988840"/>
              <a:ext cx="519253" cy="270479"/>
            </a:xfrm>
            <a:prstGeom prst="rect">
              <a:avLst/>
            </a:prstGeom>
            <a:noFill/>
            <a:ln w="9525">
              <a:noFill/>
              <a:miter lim="800000"/>
              <a:headEnd/>
              <a:tailEnd/>
            </a:ln>
          </p:spPr>
        </p:pic>
        <p:pic>
          <p:nvPicPr>
            <p:cNvPr id="122908" name="Image 23" descr="region poitou charentes.jpg"/>
            <p:cNvPicPr>
              <a:picLocks noChangeAspect="1"/>
            </p:cNvPicPr>
            <p:nvPr/>
          </p:nvPicPr>
          <p:blipFill>
            <a:blip r:embed="rId7"/>
            <a:srcRect/>
            <a:stretch>
              <a:fillRect/>
            </a:stretch>
          </p:blipFill>
          <p:spPr bwMode="auto">
            <a:xfrm>
              <a:off x="1619672" y="1988840"/>
              <a:ext cx="392612" cy="445194"/>
            </a:xfrm>
            <a:prstGeom prst="rect">
              <a:avLst/>
            </a:prstGeom>
            <a:noFill/>
            <a:ln w="9525">
              <a:solidFill>
                <a:schemeClr val="tx1"/>
              </a:solidFill>
              <a:miter lim="800000"/>
              <a:headEnd/>
              <a:tailEnd/>
            </a:ln>
          </p:spPr>
        </p:pic>
        <p:sp>
          <p:nvSpPr>
            <p:cNvPr id="25" name="ZoneTexte 24"/>
            <p:cNvSpPr txBox="1"/>
            <p:nvPr/>
          </p:nvSpPr>
          <p:spPr>
            <a:xfrm>
              <a:off x="828143" y="1484784"/>
              <a:ext cx="576193" cy="261957"/>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100" b="1" dirty="0">
                  <a:solidFill>
                    <a:schemeClr val="tx1">
                      <a:lumMod val="50000"/>
                    </a:schemeClr>
                  </a:solidFill>
                  <a:latin typeface="+mn-lt"/>
                </a:rPr>
                <a:t>7,8/10</a:t>
              </a:r>
            </a:p>
          </p:txBody>
        </p:sp>
        <p:sp>
          <p:nvSpPr>
            <p:cNvPr id="26" name="ZoneTexte 25"/>
            <p:cNvSpPr txBox="1"/>
            <p:nvPr/>
          </p:nvSpPr>
          <p:spPr>
            <a:xfrm>
              <a:off x="107504" y="1772143"/>
              <a:ext cx="647623" cy="261956"/>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100" b="1" dirty="0">
                  <a:solidFill>
                    <a:schemeClr val="tx1">
                      <a:lumMod val="50000"/>
                    </a:schemeClr>
                  </a:solidFill>
                  <a:latin typeface="+mn-lt"/>
                </a:rPr>
                <a:t>7,5/10</a:t>
              </a:r>
            </a:p>
          </p:txBody>
        </p:sp>
        <p:sp>
          <p:nvSpPr>
            <p:cNvPr id="27" name="ZoneTexte 26"/>
            <p:cNvSpPr txBox="1"/>
            <p:nvPr/>
          </p:nvSpPr>
          <p:spPr>
            <a:xfrm>
              <a:off x="1547195" y="1700700"/>
              <a:ext cx="576194" cy="261957"/>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100" b="1" dirty="0">
                  <a:solidFill>
                    <a:schemeClr val="tx1">
                      <a:lumMod val="50000"/>
                    </a:schemeClr>
                  </a:solidFill>
                  <a:latin typeface="+mn-lt"/>
                </a:rPr>
                <a:t>7,4/10</a:t>
              </a:r>
            </a:p>
          </p:txBody>
        </p:sp>
      </p:grpSp>
      <p:pic>
        <p:nvPicPr>
          <p:cNvPr id="122882" name="Picture 6" descr="http://t0.gstatic.com/images?q=tbn:ANd9GcRLO_VjMxeBcML8kiGPE5Kyt4ovdOOYAmxdAVEe8CqhLb02aQizn9Vce5c">
            <a:hlinkClick r:id="rId8"/>
          </p:cNvPr>
          <p:cNvPicPr>
            <a:picLocks noChangeAspect="1" noChangeArrowheads="1"/>
          </p:cNvPicPr>
          <p:nvPr/>
        </p:nvPicPr>
        <p:blipFill>
          <a:blip r:embed="rId9"/>
          <a:srcRect/>
          <a:stretch>
            <a:fillRect/>
          </a:stretch>
        </p:blipFill>
        <p:spPr bwMode="auto">
          <a:xfrm>
            <a:off x="2484438" y="5229225"/>
            <a:ext cx="327025" cy="431800"/>
          </a:xfrm>
          <a:prstGeom prst="rect">
            <a:avLst/>
          </a:prstGeom>
          <a:noFill/>
          <a:ln w="9525">
            <a:noFill/>
            <a:miter lim="800000"/>
            <a:headEnd/>
            <a:tailEnd/>
          </a:ln>
        </p:spPr>
      </p:pic>
      <p:pic>
        <p:nvPicPr>
          <p:cNvPr id="122883" name="Picture 4" descr="O:\Consumer\Banque d'images\Sport-Loisirs\10579612-touristiques-en-3d-avec-une-camera-numerique-et-un-chapeau--isole[1].jpg"/>
          <p:cNvPicPr>
            <a:picLocks noChangeAspect="1" noChangeArrowheads="1"/>
          </p:cNvPicPr>
          <p:nvPr/>
        </p:nvPicPr>
        <p:blipFill>
          <a:blip r:embed="rId10"/>
          <a:srcRect/>
          <a:stretch>
            <a:fillRect/>
          </a:stretch>
        </p:blipFill>
        <p:spPr bwMode="auto">
          <a:xfrm>
            <a:off x="1116013" y="4421188"/>
            <a:ext cx="822325" cy="1095375"/>
          </a:xfrm>
          <a:prstGeom prst="rect">
            <a:avLst/>
          </a:prstGeom>
          <a:noFill/>
          <a:ln w="9525">
            <a:noFill/>
            <a:miter lim="800000"/>
            <a:headEnd/>
            <a:tailEnd/>
          </a:ln>
        </p:spPr>
      </p:pic>
      <p:pic>
        <p:nvPicPr>
          <p:cNvPr id="122884" name="Image 63" descr="region poitou charentes.jpg"/>
          <p:cNvPicPr>
            <a:picLocks noChangeAspect="1"/>
          </p:cNvPicPr>
          <p:nvPr/>
        </p:nvPicPr>
        <p:blipFill>
          <a:blip r:embed="rId7"/>
          <a:srcRect/>
          <a:stretch>
            <a:fillRect/>
          </a:stretch>
        </p:blipFill>
        <p:spPr bwMode="auto">
          <a:xfrm>
            <a:off x="2030413" y="5157788"/>
            <a:ext cx="381000" cy="431800"/>
          </a:xfrm>
          <a:prstGeom prst="rect">
            <a:avLst/>
          </a:prstGeom>
          <a:noFill/>
          <a:ln w="9525">
            <a:solidFill>
              <a:schemeClr val="tx1"/>
            </a:solidFill>
            <a:miter lim="800000"/>
            <a:headEnd/>
            <a:tailEnd/>
          </a:ln>
        </p:spPr>
      </p:pic>
      <p:pic>
        <p:nvPicPr>
          <p:cNvPr id="122885" name="Image 62" descr="region auvergne.jpg"/>
          <p:cNvPicPr>
            <a:picLocks noChangeAspect="1"/>
          </p:cNvPicPr>
          <p:nvPr/>
        </p:nvPicPr>
        <p:blipFill>
          <a:blip r:embed="rId6"/>
          <a:srcRect/>
          <a:stretch>
            <a:fillRect/>
          </a:stretch>
        </p:blipFill>
        <p:spPr bwMode="auto">
          <a:xfrm>
            <a:off x="2324100" y="5084763"/>
            <a:ext cx="519113" cy="271462"/>
          </a:xfrm>
          <a:prstGeom prst="rect">
            <a:avLst/>
          </a:prstGeom>
          <a:noFill/>
          <a:ln w="9525">
            <a:noFill/>
            <a:miter lim="800000"/>
            <a:headEnd/>
            <a:tailEnd/>
          </a:ln>
        </p:spPr>
      </p:pic>
      <p:sp>
        <p:nvSpPr>
          <p:cNvPr id="2" name="Titre 1"/>
          <p:cNvSpPr>
            <a:spLocks noGrp="1"/>
          </p:cNvSpPr>
          <p:nvPr>
            <p:ph type="title"/>
          </p:nvPr>
        </p:nvSpPr>
        <p:spPr>
          <a:xfrm>
            <a:off x="755650" y="115888"/>
            <a:ext cx="8388350" cy="792162"/>
          </a:xfrm>
        </p:spPr>
        <p:txBody>
          <a:bodyPr rtlCol="0">
            <a:noAutofit/>
          </a:bodyPr>
          <a:lstStyle/>
          <a:p>
            <a:pPr fontAlgn="auto">
              <a:lnSpc>
                <a:spcPts val="2000"/>
              </a:lnSpc>
              <a:spcAft>
                <a:spcPts val="0"/>
              </a:spcAft>
              <a:defRPr/>
            </a:pPr>
            <a:r>
              <a:rPr lang="fr-FR" sz="2000" dirty="0" smtClean="0"/>
              <a:t>L’image du Limousin auprès des Français est décevante dans le sens où elle ne s’améliore pas après un voyage dans la région.</a:t>
            </a:r>
            <a:endParaRPr lang="fr-FR" sz="20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3D94AD19-224E-405A-AE1B-EC420098D00A}" type="slidenum">
              <a:rPr lang="fr-FR"/>
              <a:pPr>
                <a:defRPr/>
              </a:pPr>
              <a:t>51</a:t>
            </a:fld>
            <a:endParaRPr lang="fr-FR" dirty="0"/>
          </a:p>
        </p:txBody>
      </p:sp>
      <p:sp>
        <p:nvSpPr>
          <p:cNvPr id="32" name="Rectangle 31"/>
          <p:cNvSpPr/>
          <p:nvPr/>
        </p:nvSpPr>
        <p:spPr>
          <a:xfrm>
            <a:off x="3059113" y="2047875"/>
            <a:ext cx="5834062" cy="1295400"/>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Les Midi-Pyrénées et l’Aquitaine génèrent la meilleure note d’image globale </a:t>
            </a:r>
            <a:r>
              <a:rPr lang="fr-FR" sz="1400" dirty="0">
                <a:solidFill>
                  <a:schemeClr val="tx2"/>
                </a:solidFill>
              </a:rPr>
              <a:t>auprès des Français (7,8/10) suivies de l’Auvergne (7,5/10)</a:t>
            </a:r>
          </a:p>
          <a:p>
            <a:pPr fontAlgn="auto">
              <a:spcBef>
                <a:spcPts val="0"/>
              </a:spcBef>
              <a:spcAft>
                <a:spcPts val="0"/>
              </a:spcAft>
              <a:defRPr/>
            </a:pPr>
            <a:endParaRPr lang="fr-FR" sz="1400" dirty="0">
              <a:solidFill>
                <a:schemeClr val="tx2"/>
              </a:solidFill>
            </a:endParaRPr>
          </a:p>
          <a:p>
            <a:pPr fontAlgn="auto">
              <a:spcBef>
                <a:spcPts val="0"/>
              </a:spcBef>
              <a:spcAft>
                <a:spcPts val="0"/>
              </a:spcAft>
              <a:defRPr/>
            </a:pPr>
            <a:r>
              <a:rPr lang="fr-FR" sz="1400" b="1" dirty="0">
                <a:solidFill>
                  <a:schemeClr val="tx2"/>
                </a:solidFill>
              </a:rPr>
              <a:t>Le Limousin obtient une note moyenne </a:t>
            </a:r>
            <a:r>
              <a:rPr lang="fr-FR" sz="1400" dirty="0">
                <a:solidFill>
                  <a:schemeClr val="tx2"/>
                </a:solidFill>
              </a:rPr>
              <a:t>de 7,2/10, meilleure que la région Centre (6,8/10).</a:t>
            </a:r>
          </a:p>
        </p:txBody>
      </p:sp>
      <p:sp>
        <p:nvSpPr>
          <p:cNvPr id="36" name="Rectangle 35"/>
          <p:cNvSpPr/>
          <p:nvPr/>
        </p:nvSpPr>
        <p:spPr>
          <a:xfrm>
            <a:off x="3059113" y="4437063"/>
            <a:ext cx="5834062" cy="1008062"/>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Les visiteurs  du Limousin ne notent pas mieux la région </a:t>
            </a:r>
            <a:r>
              <a:rPr lang="fr-FR" sz="1400" dirty="0">
                <a:solidFill>
                  <a:schemeClr val="tx2"/>
                </a:solidFill>
              </a:rPr>
              <a:t>(visiteurs au cours des 12 derniers mois = 7,2/10 / a déjà visité = 7,3/10) contrairement à l’ensemble des autres régions mieux évaluées par leurs visiteurs des 12 derniers mois.</a:t>
            </a:r>
          </a:p>
        </p:txBody>
      </p:sp>
      <p:sp>
        <p:nvSpPr>
          <p:cNvPr id="60" name="Flèche vers le haut 59"/>
          <p:cNvSpPr/>
          <p:nvPr/>
        </p:nvSpPr>
        <p:spPr>
          <a:xfrm>
            <a:off x="2195736" y="4365104"/>
            <a:ext cx="432048" cy="432048"/>
          </a:xfrm>
          <a:prstGeom prst="upArrow">
            <a:avLst/>
          </a:prstGeom>
          <a:solidFill>
            <a:srgbClr val="00B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pic>
        <p:nvPicPr>
          <p:cNvPr id="122894" name="Image 60" descr="logo-region-aquitaine.png"/>
          <p:cNvPicPr>
            <a:picLocks noChangeAspect="1"/>
          </p:cNvPicPr>
          <p:nvPr/>
        </p:nvPicPr>
        <p:blipFill>
          <a:blip r:embed="rId5"/>
          <a:srcRect/>
          <a:stretch>
            <a:fillRect/>
          </a:stretch>
        </p:blipFill>
        <p:spPr bwMode="auto">
          <a:xfrm>
            <a:off x="2124075" y="4868863"/>
            <a:ext cx="371475" cy="336550"/>
          </a:xfrm>
          <a:prstGeom prst="rect">
            <a:avLst/>
          </a:prstGeom>
          <a:noFill/>
          <a:ln w="9525">
            <a:solidFill>
              <a:schemeClr val="tx1"/>
            </a:solidFill>
            <a:miter lim="800000"/>
            <a:headEnd/>
            <a:tailEnd/>
          </a:ln>
        </p:spPr>
      </p:pic>
      <p:pic>
        <p:nvPicPr>
          <p:cNvPr id="122895" name="Image 61" descr="region mp.jpg"/>
          <p:cNvPicPr>
            <a:picLocks noChangeAspect="1"/>
          </p:cNvPicPr>
          <p:nvPr/>
        </p:nvPicPr>
        <p:blipFill>
          <a:blip r:embed="rId4"/>
          <a:srcRect/>
          <a:stretch>
            <a:fillRect/>
          </a:stretch>
        </p:blipFill>
        <p:spPr bwMode="auto">
          <a:xfrm>
            <a:off x="2411413" y="4797425"/>
            <a:ext cx="360362" cy="360363"/>
          </a:xfrm>
          <a:prstGeom prst="rect">
            <a:avLst/>
          </a:prstGeom>
          <a:noFill/>
          <a:ln w="9525">
            <a:solidFill>
              <a:srgbClr val="FFFF00"/>
            </a:solidFill>
            <a:miter lim="800000"/>
            <a:headEnd/>
            <a:tailEnd/>
          </a:ln>
        </p:spPr>
      </p:pic>
      <p:sp>
        <p:nvSpPr>
          <p:cNvPr id="65" name="Égal 64"/>
          <p:cNvSpPr/>
          <p:nvPr/>
        </p:nvSpPr>
        <p:spPr>
          <a:xfrm>
            <a:off x="647564" y="4509120"/>
            <a:ext cx="360040" cy="288032"/>
          </a:xfrm>
          <a:prstGeom prst="mathEqual">
            <a:avLst/>
          </a:prstGeom>
          <a:solidFill>
            <a:schemeClr val="tx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pic>
        <p:nvPicPr>
          <p:cNvPr id="122899" name="Picture 8" descr="http://t3.gstatic.com/images?q=tbn:ANd9GcQ5J4amsGRFIZ7jyewtTF49ZAxtZb_nbsJzb7nIzK_hEZ_abt5z5bSskdo">
            <a:hlinkClick r:id="rId11"/>
          </p:cNvPr>
          <p:cNvPicPr>
            <a:picLocks noChangeAspect="1" noChangeArrowheads="1"/>
          </p:cNvPicPr>
          <p:nvPr/>
        </p:nvPicPr>
        <p:blipFill>
          <a:blip r:embed="rId12"/>
          <a:srcRect/>
          <a:stretch>
            <a:fillRect/>
          </a:stretch>
        </p:blipFill>
        <p:spPr bwMode="auto">
          <a:xfrm>
            <a:off x="647700" y="4868863"/>
            <a:ext cx="360363" cy="476250"/>
          </a:xfrm>
          <a:prstGeom prst="rect">
            <a:avLst/>
          </a:prstGeom>
          <a:noFill/>
          <a:ln w="9525">
            <a:noFill/>
            <a:miter lim="800000"/>
            <a:headEnd/>
            <a:tailEnd/>
          </a:ln>
        </p:spPr>
      </p:pic>
      <p:sp>
        <p:nvSpPr>
          <p:cNvPr id="67" name="Rectangle 66"/>
          <p:cNvSpPr/>
          <p:nvPr/>
        </p:nvSpPr>
        <p:spPr>
          <a:xfrm>
            <a:off x="539750" y="4292600"/>
            <a:ext cx="576263" cy="1368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8" name="Rectangle 67"/>
          <p:cNvSpPr/>
          <p:nvPr/>
        </p:nvSpPr>
        <p:spPr>
          <a:xfrm>
            <a:off x="1979613" y="4292600"/>
            <a:ext cx="936625" cy="136842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pic>
        <p:nvPicPr>
          <p:cNvPr id="122902" name="Picture 3" descr="O:\Consumer\Banque d'images\Flèches-Evolutions\Flèches\Image8.jpg"/>
          <p:cNvPicPr>
            <a:picLocks noChangeAspect="1" noChangeArrowheads="1"/>
          </p:cNvPicPr>
          <p:nvPr/>
        </p:nvPicPr>
        <p:blipFill>
          <a:blip r:embed="rId13"/>
          <a:srcRect/>
          <a:stretch>
            <a:fillRect/>
          </a:stretch>
        </p:blipFill>
        <p:spPr bwMode="auto">
          <a:xfrm>
            <a:off x="1258888" y="3490913"/>
            <a:ext cx="573087" cy="514350"/>
          </a:xfrm>
          <a:prstGeom prst="rect">
            <a:avLst/>
          </a:prstGeom>
          <a:noFill/>
          <a:ln w="9525">
            <a:noFill/>
            <a:miter lim="800000"/>
            <a:headEnd/>
            <a:tailEnd/>
          </a:ln>
        </p:spPr>
      </p:pic>
      <p:sp>
        <p:nvSpPr>
          <p:cNvPr id="42" name="ZoneTexte 41"/>
          <p:cNvSpPr txBox="1"/>
          <p:nvPr/>
        </p:nvSpPr>
        <p:spPr>
          <a:xfrm rot="16200000">
            <a:off x="-3280569" y="3244056"/>
            <a:ext cx="6858000" cy="36988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buClr>
                <a:schemeClr val="bg2">
                  <a:lumMod val="75000"/>
                </a:schemeClr>
              </a:buClr>
              <a:defRPr/>
            </a:pPr>
            <a:r>
              <a:rPr lang="fr-FR" b="1" i="1" dirty="0">
                <a:solidFill>
                  <a:schemeClr val="tx1">
                    <a:lumMod val="50000"/>
                  </a:schemeClr>
                </a:solidFill>
                <a:effectLst>
                  <a:outerShdw blurRad="38100" dist="38100" dir="2700000" algn="tl">
                    <a:srgbClr val="000000">
                      <a:alpha val="43137"/>
                    </a:srgbClr>
                  </a:outerShdw>
                </a:effectLst>
              </a:rPr>
              <a:t>EN SYNTHESE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http://hugoneveu.com/wp-content/uploads/2010/03/Bonhomme-tirelire.jpg"/>
          <p:cNvPicPr>
            <a:picLocks noChangeAspect="1" noChangeArrowheads="1"/>
          </p:cNvPicPr>
          <p:nvPr/>
        </p:nvPicPr>
        <p:blipFill>
          <a:blip r:embed="rId3"/>
          <a:srcRect/>
          <a:stretch>
            <a:fillRect/>
          </a:stretch>
        </p:blipFill>
        <p:spPr bwMode="auto">
          <a:xfrm>
            <a:off x="900113" y="3673475"/>
            <a:ext cx="838200" cy="835025"/>
          </a:xfrm>
          <a:prstGeom prst="rect">
            <a:avLst/>
          </a:prstGeom>
          <a:noFill/>
          <a:ln w="9525">
            <a:noFill/>
            <a:miter lim="800000"/>
            <a:headEnd/>
            <a:tailEnd/>
          </a:ln>
        </p:spPr>
      </p:pic>
      <p:sp>
        <p:nvSpPr>
          <p:cNvPr id="2" name="Titre 1"/>
          <p:cNvSpPr>
            <a:spLocks noGrp="1"/>
          </p:cNvSpPr>
          <p:nvPr>
            <p:ph type="title"/>
          </p:nvPr>
        </p:nvSpPr>
        <p:spPr>
          <a:xfrm>
            <a:off x="755650" y="115888"/>
            <a:ext cx="8388350" cy="792162"/>
          </a:xfrm>
        </p:spPr>
        <p:txBody>
          <a:bodyPr rtlCol="0">
            <a:noAutofit/>
          </a:bodyPr>
          <a:lstStyle/>
          <a:p>
            <a:pPr fontAlgn="auto">
              <a:spcAft>
                <a:spcPts val="0"/>
              </a:spcAft>
              <a:defRPr/>
            </a:pPr>
            <a:r>
              <a:rPr lang="fr-FR" sz="2000" dirty="0" smtClean="0"/>
              <a:t>L’image du Limousin est riche et principalement associée à une image de </a:t>
            </a:r>
            <a:br>
              <a:rPr lang="fr-FR" sz="2000" dirty="0" smtClean="0"/>
            </a:br>
            <a:r>
              <a:rPr lang="fr-FR" sz="2000" dirty="0" smtClean="0"/>
              <a:t>nature et culture/savoir-faire préservées, de qualité-prix… mais peu dynamique </a:t>
            </a:r>
            <a:br>
              <a:rPr lang="fr-FR" sz="2000" dirty="0" smtClean="0"/>
            </a:br>
            <a:r>
              <a:rPr lang="fr-FR" sz="2000" dirty="0" smtClean="0"/>
              <a:t>(ni économiquement, ni culturellement).</a:t>
            </a:r>
            <a:endParaRPr lang="fr-FR" sz="20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A572F8DD-2AFA-4B90-A568-6B147D094A51}" type="slidenum">
              <a:rPr lang="fr-FR"/>
              <a:pPr>
                <a:defRPr/>
              </a:pPr>
              <a:t>52</a:t>
            </a:fld>
            <a:endParaRPr lang="fr-FR" dirty="0"/>
          </a:p>
        </p:txBody>
      </p:sp>
      <p:sp>
        <p:nvSpPr>
          <p:cNvPr id="32" name="Rectangle 31"/>
          <p:cNvSpPr/>
          <p:nvPr/>
        </p:nvSpPr>
        <p:spPr>
          <a:xfrm>
            <a:off x="2124075" y="1412875"/>
            <a:ext cx="6624638" cy="1008063"/>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fr-FR" sz="1400" dirty="0">
              <a:solidFill>
                <a:schemeClr val="tx2"/>
              </a:solidFill>
            </a:endParaRPr>
          </a:p>
          <a:p>
            <a:pPr fontAlgn="auto">
              <a:spcBef>
                <a:spcPts val="0"/>
              </a:spcBef>
              <a:spcAft>
                <a:spcPts val="0"/>
              </a:spcAft>
              <a:defRPr/>
            </a:pPr>
            <a:r>
              <a:rPr lang="fr-FR" sz="1400" b="1" dirty="0">
                <a:solidFill>
                  <a:schemeClr val="tx2"/>
                </a:solidFill>
              </a:rPr>
              <a:t>Les Français ont, du Limousin, une image assez riche, mais pas du tout spécifique </a:t>
            </a:r>
            <a:r>
              <a:rPr lang="fr-FR" sz="1400" dirty="0">
                <a:solidFill>
                  <a:schemeClr val="tx2"/>
                </a:solidFill>
              </a:rPr>
              <a:t>comparé à ses régions limitrophes, excepté le Centre qui performe systématiquement moins bien que le Limousin.</a:t>
            </a:r>
          </a:p>
          <a:p>
            <a:pPr fontAlgn="auto">
              <a:spcBef>
                <a:spcPts val="0"/>
              </a:spcBef>
              <a:spcAft>
                <a:spcPts val="0"/>
              </a:spcAft>
              <a:defRPr/>
            </a:pPr>
            <a:endParaRPr lang="fr-FR" sz="1400" b="1" dirty="0">
              <a:solidFill>
                <a:schemeClr val="tx2"/>
              </a:solidFill>
            </a:endParaRPr>
          </a:p>
        </p:txBody>
      </p:sp>
      <p:sp>
        <p:nvSpPr>
          <p:cNvPr id="20" name="Rectangle 19"/>
          <p:cNvSpPr/>
          <p:nvPr/>
        </p:nvSpPr>
        <p:spPr>
          <a:xfrm>
            <a:off x="4787900" y="3141663"/>
            <a:ext cx="4105275" cy="3311525"/>
          </a:xfrm>
          <a:prstGeom prst="rect">
            <a:avLst/>
          </a:prstGeom>
          <a:solidFill>
            <a:schemeClr val="bg1"/>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1" name="ZoneTexte 20"/>
          <p:cNvSpPr txBox="1"/>
          <p:nvPr/>
        </p:nvSpPr>
        <p:spPr>
          <a:xfrm>
            <a:off x="468313" y="2852738"/>
            <a:ext cx="3598862" cy="369887"/>
          </a:xfrm>
          <a:prstGeom prst="rect">
            <a:avLst/>
          </a:prstGeom>
          <a:noFill/>
        </p:spPr>
        <p:txBody>
          <a:bodyPr>
            <a:spAutoFit/>
          </a:bodyPr>
          <a:lstStyle/>
          <a:p>
            <a:pPr fontAlgn="auto">
              <a:spcBef>
                <a:spcPts val="0"/>
              </a:spcBef>
              <a:spcAft>
                <a:spcPts val="0"/>
              </a:spcAft>
              <a:buClr>
                <a:schemeClr val="bg2">
                  <a:lumMod val="75000"/>
                </a:schemeClr>
              </a:buClr>
              <a:defRPr/>
            </a:pPr>
            <a:r>
              <a:rPr lang="fr-FR" b="1" i="1" dirty="0">
                <a:solidFill>
                  <a:srgbClr val="82B928"/>
                </a:solidFill>
                <a:latin typeface="+mn-lt"/>
              </a:rPr>
              <a:t>Le Limousin, c’est…</a:t>
            </a:r>
          </a:p>
        </p:txBody>
      </p:sp>
      <p:sp>
        <p:nvSpPr>
          <p:cNvPr id="22" name="ZoneTexte 21"/>
          <p:cNvSpPr txBox="1"/>
          <p:nvPr/>
        </p:nvSpPr>
        <p:spPr>
          <a:xfrm>
            <a:off x="4716463" y="2852738"/>
            <a:ext cx="3600450" cy="369887"/>
          </a:xfrm>
          <a:prstGeom prst="rect">
            <a:avLst/>
          </a:prstGeom>
          <a:noFill/>
        </p:spPr>
        <p:txBody>
          <a:bodyPr>
            <a:spAutoFit/>
          </a:bodyPr>
          <a:lstStyle/>
          <a:p>
            <a:pPr fontAlgn="auto">
              <a:spcBef>
                <a:spcPts val="0"/>
              </a:spcBef>
              <a:spcAft>
                <a:spcPts val="0"/>
              </a:spcAft>
              <a:buClr>
                <a:schemeClr val="bg2">
                  <a:lumMod val="75000"/>
                </a:schemeClr>
              </a:buClr>
              <a:defRPr/>
            </a:pPr>
            <a:r>
              <a:rPr lang="fr-FR" b="1" i="1" dirty="0">
                <a:solidFill>
                  <a:schemeClr val="accent2"/>
                </a:solidFill>
                <a:latin typeface="+mn-lt"/>
              </a:rPr>
              <a:t>Le Limousin, ce n’est pas…</a:t>
            </a:r>
          </a:p>
        </p:txBody>
      </p:sp>
      <p:sp>
        <p:nvSpPr>
          <p:cNvPr id="23" name="ZoneTexte 22"/>
          <p:cNvSpPr txBox="1"/>
          <p:nvPr/>
        </p:nvSpPr>
        <p:spPr>
          <a:xfrm>
            <a:off x="684213" y="4459288"/>
            <a:ext cx="2087562" cy="338137"/>
          </a:xfrm>
          <a:prstGeom prst="rect">
            <a:avLst/>
          </a:prstGeom>
          <a:noFill/>
        </p:spPr>
        <p:txBody>
          <a:bodyPr>
            <a:spAutoFit/>
          </a:bodyPr>
          <a:lstStyle/>
          <a:p>
            <a:pPr fontAlgn="auto">
              <a:spcBef>
                <a:spcPts val="0"/>
              </a:spcBef>
              <a:spcAft>
                <a:spcPts val="0"/>
              </a:spcAft>
              <a:buClr>
                <a:schemeClr val="bg2">
                  <a:lumMod val="75000"/>
                </a:schemeClr>
              </a:buClr>
              <a:defRPr/>
            </a:pPr>
            <a:r>
              <a:rPr lang="fr-FR" sz="1600" dirty="0">
                <a:solidFill>
                  <a:schemeClr val="tx1">
                    <a:lumMod val="50000"/>
                  </a:schemeClr>
                </a:solidFill>
                <a:latin typeface="+mn-lt"/>
              </a:rPr>
              <a:t>NATURE PRESERVEE</a:t>
            </a:r>
          </a:p>
        </p:txBody>
      </p:sp>
      <p:sp>
        <p:nvSpPr>
          <p:cNvPr id="24" name="ZoneTexte 23"/>
          <p:cNvSpPr txBox="1"/>
          <p:nvPr/>
        </p:nvSpPr>
        <p:spPr>
          <a:xfrm>
            <a:off x="1835150" y="3860800"/>
            <a:ext cx="2089150" cy="585788"/>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600" dirty="0">
                <a:solidFill>
                  <a:schemeClr val="tx1">
                    <a:lumMod val="50000"/>
                  </a:schemeClr>
                </a:solidFill>
                <a:latin typeface="+mn-lt"/>
              </a:rPr>
              <a:t>REGION OU L’ON SE RESSOURCE</a:t>
            </a:r>
          </a:p>
        </p:txBody>
      </p:sp>
      <p:sp>
        <p:nvSpPr>
          <p:cNvPr id="26" name="ZoneTexte 25"/>
          <p:cNvSpPr txBox="1"/>
          <p:nvPr/>
        </p:nvSpPr>
        <p:spPr>
          <a:xfrm>
            <a:off x="611188" y="5930900"/>
            <a:ext cx="1800225" cy="522288"/>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400" dirty="0">
                <a:solidFill>
                  <a:schemeClr val="tx1">
                    <a:lumMod val="50000"/>
                  </a:schemeClr>
                </a:solidFill>
                <a:latin typeface="+mn-lt"/>
              </a:rPr>
              <a:t>REGION QUI GAGNE A ETRE CONNUE</a:t>
            </a:r>
          </a:p>
        </p:txBody>
      </p:sp>
      <p:sp>
        <p:nvSpPr>
          <p:cNvPr id="31" name="ZoneTexte 30"/>
          <p:cNvSpPr txBox="1"/>
          <p:nvPr/>
        </p:nvSpPr>
        <p:spPr>
          <a:xfrm>
            <a:off x="3492500" y="3141663"/>
            <a:ext cx="1223963" cy="646112"/>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200" dirty="0">
                <a:solidFill>
                  <a:schemeClr val="tx1">
                    <a:lumMod val="50000"/>
                  </a:schemeClr>
                </a:solidFill>
                <a:latin typeface="+mn-lt"/>
              </a:rPr>
              <a:t>TERROIR ET GASTRONOMIE RICHES</a:t>
            </a:r>
          </a:p>
        </p:txBody>
      </p:sp>
      <p:sp>
        <p:nvSpPr>
          <p:cNvPr id="37" name="ZoneTexte 36"/>
          <p:cNvSpPr txBox="1"/>
          <p:nvPr/>
        </p:nvSpPr>
        <p:spPr>
          <a:xfrm>
            <a:off x="4859338" y="3141663"/>
            <a:ext cx="3394075" cy="584200"/>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600" dirty="0">
                <a:solidFill>
                  <a:schemeClr val="tx1">
                    <a:lumMod val="50000"/>
                  </a:schemeClr>
                </a:solidFill>
                <a:latin typeface="+mn-lt"/>
              </a:rPr>
              <a:t>REGION QUI SOUTIENT LA RECHERCHE ET LES PROJETS INNOVANTS</a:t>
            </a:r>
          </a:p>
        </p:txBody>
      </p:sp>
      <p:sp>
        <p:nvSpPr>
          <p:cNvPr id="38" name="ZoneTexte 37"/>
          <p:cNvSpPr txBox="1"/>
          <p:nvPr/>
        </p:nvSpPr>
        <p:spPr>
          <a:xfrm>
            <a:off x="6372225" y="5732463"/>
            <a:ext cx="2528888" cy="523875"/>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600" dirty="0">
                <a:solidFill>
                  <a:schemeClr val="tx1">
                    <a:lumMod val="50000"/>
                  </a:schemeClr>
                </a:solidFill>
                <a:latin typeface="+mn-lt"/>
              </a:rPr>
              <a:t>DES PARTENARIATS </a:t>
            </a:r>
          </a:p>
          <a:p>
            <a:pPr algn="ctr" fontAlgn="auto">
              <a:spcBef>
                <a:spcPts val="0"/>
              </a:spcBef>
              <a:spcAft>
                <a:spcPts val="0"/>
              </a:spcAft>
              <a:buClr>
                <a:schemeClr val="bg2">
                  <a:lumMod val="75000"/>
                </a:schemeClr>
              </a:buClr>
              <a:defRPr/>
            </a:pPr>
            <a:r>
              <a:rPr lang="fr-FR" sz="1200" dirty="0">
                <a:solidFill>
                  <a:schemeClr val="tx1">
                    <a:lumMod val="50000"/>
                  </a:schemeClr>
                </a:solidFill>
                <a:latin typeface="+mn-lt"/>
              </a:rPr>
              <a:t>(entreprises/collectivités - habitants)</a:t>
            </a:r>
          </a:p>
        </p:txBody>
      </p:sp>
      <p:sp>
        <p:nvSpPr>
          <p:cNvPr id="46" name="ZoneTexte 45"/>
          <p:cNvSpPr txBox="1"/>
          <p:nvPr/>
        </p:nvSpPr>
        <p:spPr>
          <a:xfrm>
            <a:off x="4643438" y="3933825"/>
            <a:ext cx="1800225" cy="306388"/>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400" dirty="0">
                <a:solidFill>
                  <a:schemeClr val="tx1">
                    <a:lumMod val="50000"/>
                  </a:schemeClr>
                </a:solidFill>
                <a:latin typeface="+mn-lt"/>
              </a:rPr>
              <a:t>DYNAMIQUE</a:t>
            </a:r>
          </a:p>
        </p:txBody>
      </p:sp>
      <p:sp>
        <p:nvSpPr>
          <p:cNvPr id="47" name="ZoneTexte 46"/>
          <p:cNvSpPr txBox="1"/>
          <p:nvPr/>
        </p:nvSpPr>
        <p:spPr>
          <a:xfrm>
            <a:off x="6659563" y="3789363"/>
            <a:ext cx="1512887" cy="276225"/>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200" dirty="0">
                <a:solidFill>
                  <a:schemeClr val="tx1">
                    <a:lumMod val="50000"/>
                  </a:schemeClr>
                </a:solidFill>
                <a:latin typeface="+mn-lt"/>
              </a:rPr>
              <a:t>CLIMAT AGREABLE</a:t>
            </a:r>
          </a:p>
        </p:txBody>
      </p:sp>
      <p:sp>
        <p:nvSpPr>
          <p:cNvPr id="48" name="ZoneTexte 47"/>
          <p:cNvSpPr txBox="1"/>
          <p:nvPr/>
        </p:nvSpPr>
        <p:spPr>
          <a:xfrm>
            <a:off x="4716463" y="5229225"/>
            <a:ext cx="2016125" cy="461963"/>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200" dirty="0">
                <a:solidFill>
                  <a:schemeClr val="tx1">
                    <a:lumMod val="50000"/>
                  </a:schemeClr>
                </a:solidFill>
                <a:latin typeface="+mn-lt"/>
              </a:rPr>
              <a:t>ANIMATIONS CULTURELLES / FESTIVALS DIVERSIFIES</a:t>
            </a:r>
          </a:p>
        </p:txBody>
      </p:sp>
      <p:pic>
        <p:nvPicPr>
          <p:cNvPr id="164866" name="Picture 2" descr="O:\Consumer\Banque d'images\Environnement-Recyclage\environnement2.jpg"/>
          <p:cNvPicPr>
            <a:picLocks noChangeAspect="1" noChangeArrowheads="1"/>
          </p:cNvPicPr>
          <p:nvPr/>
        </p:nvPicPr>
        <p:blipFill>
          <a:blip r:embed="rId4" cstate="print"/>
          <a:srcRect/>
          <a:stretch>
            <a:fillRect/>
          </a:stretch>
        </p:blipFill>
        <p:spPr bwMode="auto">
          <a:xfrm>
            <a:off x="2456221" y="3284984"/>
            <a:ext cx="387587" cy="593601"/>
          </a:xfrm>
          <a:prstGeom prst="ellipse">
            <a:avLst/>
          </a:prstGeom>
          <a:noFill/>
        </p:spPr>
      </p:pic>
      <p:pic>
        <p:nvPicPr>
          <p:cNvPr id="164868" name="Picture 4" descr="O:\Consumer\Banque d'images\Situation\famille.jpg"/>
          <p:cNvPicPr>
            <a:picLocks noChangeAspect="1" noChangeArrowheads="1"/>
          </p:cNvPicPr>
          <p:nvPr/>
        </p:nvPicPr>
        <p:blipFill>
          <a:blip r:embed="rId5" cstate="print"/>
          <a:srcRect/>
          <a:stretch>
            <a:fillRect/>
          </a:stretch>
        </p:blipFill>
        <p:spPr bwMode="auto">
          <a:xfrm>
            <a:off x="2195736" y="5373216"/>
            <a:ext cx="584076" cy="584076"/>
          </a:xfrm>
          <a:prstGeom prst="ellipse">
            <a:avLst/>
          </a:prstGeom>
          <a:noFill/>
        </p:spPr>
      </p:pic>
      <p:pic>
        <p:nvPicPr>
          <p:cNvPr id="164869" name="Picture 5" descr="O:\Consumer\Banque d'images\Sport-Loisirs\13549107-homme-3d-se-detendre-dans-une-chaise-de-plage[1].jpg"/>
          <p:cNvPicPr>
            <a:picLocks noChangeAspect="1" noChangeArrowheads="1"/>
          </p:cNvPicPr>
          <p:nvPr/>
        </p:nvPicPr>
        <p:blipFill>
          <a:blip r:embed="rId6" cstate="print"/>
          <a:srcRect/>
          <a:stretch>
            <a:fillRect/>
          </a:stretch>
        </p:blipFill>
        <p:spPr bwMode="auto">
          <a:xfrm>
            <a:off x="3635896" y="3861048"/>
            <a:ext cx="800101" cy="642938"/>
          </a:xfrm>
          <a:prstGeom prst="ellipse">
            <a:avLst/>
          </a:prstGeom>
          <a:noFill/>
        </p:spPr>
      </p:pic>
      <p:pic>
        <p:nvPicPr>
          <p:cNvPr id="164872" name="Picture 8" descr="http://us.cdn1.123rf.com/168nwm/andresr/andresr1104/andresr110400288/9372907-.jpg">
            <a:hlinkClick r:id="rId7"/>
          </p:cNvPr>
          <p:cNvPicPr>
            <a:picLocks noChangeAspect="1" noChangeArrowheads="1"/>
          </p:cNvPicPr>
          <p:nvPr/>
        </p:nvPicPr>
        <p:blipFill>
          <a:blip r:embed="rId8" cstate="print"/>
          <a:srcRect/>
          <a:stretch>
            <a:fillRect/>
          </a:stretch>
        </p:blipFill>
        <p:spPr bwMode="auto">
          <a:xfrm>
            <a:off x="3131840" y="3196952"/>
            <a:ext cx="466448" cy="664096"/>
          </a:xfrm>
          <a:prstGeom prst="ellipse">
            <a:avLst/>
          </a:prstGeom>
          <a:noFill/>
        </p:spPr>
      </p:pic>
      <p:pic>
        <p:nvPicPr>
          <p:cNvPr id="164873" name="Picture 9" descr="O:\Consumer\Banque d'images\Situation\11300801-seasons-printemps-l-39-homme-avec-une-fleur-et-un-papillon-sur-la-main[1].jpg"/>
          <p:cNvPicPr>
            <a:picLocks noChangeAspect="1" noChangeArrowheads="1"/>
          </p:cNvPicPr>
          <p:nvPr/>
        </p:nvPicPr>
        <p:blipFill>
          <a:blip r:embed="rId9" cstate="print"/>
          <a:srcRect/>
          <a:stretch>
            <a:fillRect/>
          </a:stretch>
        </p:blipFill>
        <p:spPr bwMode="auto">
          <a:xfrm>
            <a:off x="547564" y="4797152"/>
            <a:ext cx="792088" cy="792088"/>
          </a:xfrm>
          <a:prstGeom prst="ellipse">
            <a:avLst/>
          </a:prstGeom>
          <a:noFill/>
        </p:spPr>
      </p:pic>
      <p:sp>
        <p:nvSpPr>
          <p:cNvPr id="25" name="ZoneTexte 24"/>
          <p:cNvSpPr txBox="1"/>
          <p:nvPr/>
        </p:nvSpPr>
        <p:spPr>
          <a:xfrm>
            <a:off x="1187450" y="4724400"/>
            <a:ext cx="3529013" cy="708025"/>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2000" b="1" dirty="0">
                <a:solidFill>
                  <a:schemeClr val="accent1"/>
                </a:solidFill>
                <a:latin typeface="+mn-lt"/>
              </a:rPr>
              <a:t>MODE DE VIE SIMPLE, EN HARMONIE AVEC LA NATURE</a:t>
            </a:r>
          </a:p>
        </p:txBody>
      </p:sp>
      <p:pic>
        <p:nvPicPr>
          <p:cNvPr id="164874" name="Picture 10" descr="O:\Consumer\Banque d'images\Situation\équipe.jpg"/>
          <p:cNvPicPr>
            <a:picLocks noChangeAspect="1" noChangeArrowheads="1"/>
          </p:cNvPicPr>
          <p:nvPr/>
        </p:nvPicPr>
        <p:blipFill>
          <a:blip r:embed="rId10" cstate="print"/>
          <a:srcRect/>
          <a:stretch>
            <a:fillRect/>
          </a:stretch>
        </p:blipFill>
        <p:spPr bwMode="auto">
          <a:xfrm>
            <a:off x="5994720" y="5797252"/>
            <a:ext cx="521496" cy="584076"/>
          </a:xfrm>
          <a:prstGeom prst="ellipse">
            <a:avLst/>
          </a:prstGeom>
          <a:noFill/>
        </p:spPr>
      </p:pic>
      <p:pic>
        <p:nvPicPr>
          <p:cNvPr id="164876" name="Picture 12" descr="bonhomme blanc concert : 3d personnes - homme, personne avec une guitare acoustique. Guitariste sur scène lors d'un microphone. Bande Banque d'images">
            <a:hlinkClick r:id="rId11"/>
          </p:cNvPr>
          <p:cNvPicPr>
            <a:picLocks noChangeAspect="1" noChangeArrowheads="1"/>
          </p:cNvPicPr>
          <p:nvPr/>
        </p:nvPicPr>
        <p:blipFill>
          <a:blip r:embed="rId12" cstate="print"/>
          <a:srcRect/>
          <a:stretch>
            <a:fillRect/>
          </a:stretch>
        </p:blipFill>
        <p:spPr bwMode="auto">
          <a:xfrm>
            <a:off x="6660232" y="5176908"/>
            <a:ext cx="720080" cy="484340"/>
          </a:xfrm>
          <a:prstGeom prst="ellipse">
            <a:avLst/>
          </a:prstGeom>
          <a:noFill/>
        </p:spPr>
      </p:pic>
      <p:pic>
        <p:nvPicPr>
          <p:cNvPr id="164878" name="Picture 14" descr="bonhomme blanc recherche : homme 3D avec la loupe recherche globe">
            <a:hlinkClick r:id="rId13"/>
          </p:cNvPr>
          <p:cNvPicPr>
            <a:picLocks noChangeAspect="1" noChangeArrowheads="1"/>
          </p:cNvPicPr>
          <p:nvPr/>
        </p:nvPicPr>
        <p:blipFill>
          <a:blip r:embed="rId14" cstate="print"/>
          <a:srcRect/>
          <a:stretch>
            <a:fillRect/>
          </a:stretch>
        </p:blipFill>
        <p:spPr bwMode="auto">
          <a:xfrm>
            <a:off x="4856432" y="4281441"/>
            <a:ext cx="1011712" cy="963536"/>
          </a:xfrm>
          <a:prstGeom prst="ellipse">
            <a:avLst/>
          </a:prstGeom>
          <a:noFill/>
        </p:spPr>
      </p:pic>
      <p:pic>
        <p:nvPicPr>
          <p:cNvPr id="164879" name="Picture 15" descr="O:\Consumer\Banque d'images\Santé - Médical\13933315-3d-personne-de-race-blanche-en-regardant-a-travers-un-microscope-image-3d-isole-sur-fond-blanc[1].jpg"/>
          <p:cNvPicPr>
            <a:picLocks noChangeAspect="1" noChangeArrowheads="1"/>
          </p:cNvPicPr>
          <p:nvPr/>
        </p:nvPicPr>
        <p:blipFill>
          <a:blip r:embed="rId15" cstate="print"/>
          <a:srcRect/>
          <a:stretch>
            <a:fillRect/>
          </a:stretch>
        </p:blipFill>
        <p:spPr bwMode="auto">
          <a:xfrm>
            <a:off x="8172400" y="3196952"/>
            <a:ext cx="591512" cy="736104"/>
          </a:xfrm>
          <a:prstGeom prst="ellipse">
            <a:avLst/>
          </a:prstGeom>
          <a:noFill/>
        </p:spPr>
      </p:pic>
      <p:sp>
        <p:nvSpPr>
          <p:cNvPr id="33" name="ZoneTexte 32"/>
          <p:cNvSpPr txBox="1"/>
          <p:nvPr/>
        </p:nvSpPr>
        <p:spPr>
          <a:xfrm>
            <a:off x="2492375" y="5516563"/>
            <a:ext cx="2087563" cy="585787"/>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600" dirty="0">
                <a:solidFill>
                  <a:schemeClr val="tx1">
                    <a:lumMod val="50000"/>
                  </a:schemeClr>
                </a:solidFill>
                <a:latin typeface="+mn-lt"/>
              </a:rPr>
              <a:t>ADAPTEE AUX VACANCES EN FAMILLE</a:t>
            </a:r>
          </a:p>
        </p:txBody>
      </p:sp>
      <p:sp>
        <p:nvSpPr>
          <p:cNvPr id="36" name="ZoneTexte 35"/>
          <p:cNvSpPr txBox="1"/>
          <p:nvPr/>
        </p:nvSpPr>
        <p:spPr>
          <a:xfrm>
            <a:off x="5508625" y="4221163"/>
            <a:ext cx="3455988" cy="1016000"/>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2000" b="1" dirty="0">
                <a:solidFill>
                  <a:schemeClr val="accent2"/>
                </a:solidFill>
                <a:latin typeface="+mn-lt"/>
              </a:rPr>
              <a:t>DES ENTREPRISES AUX SAVOIR-FAIRE RECONNUS A L’INTERNATIONAL</a:t>
            </a:r>
          </a:p>
        </p:txBody>
      </p:sp>
      <p:pic>
        <p:nvPicPr>
          <p:cNvPr id="164881" name="Picture 17" descr="http://t3.gstatic.com/images?q=tbn:ANd9GcSEZFbvB2k7WWiPmCXtrewDcsIU1TNS_TrGnrKzcUmRXUpjrBHPQUFkaBby">
            <a:hlinkClick r:id="rId16"/>
          </p:cNvPr>
          <p:cNvPicPr>
            <a:picLocks noChangeAspect="1" noChangeArrowheads="1"/>
          </p:cNvPicPr>
          <p:nvPr/>
        </p:nvPicPr>
        <p:blipFill>
          <a:blip r:embed="rId17"/>
          <a:srcRect/>
          <a:stretch>
            <a:fillRect/>
          </a:stretch>
        </p:blipFill>
        <p:spPr bwMode="auto">
          <a:xfrm>
            <a:off x="827088" y="1341438"/>
            <a:ext cx="860425" cy="1139825"/>
          </a:xfrm>
          <a:prstGeom prst="rect">
            <a:avLst/>
          </a:prstGeom>
          <a:noFill/>
          <a:effectLst>
            <a:outerShdw blurRad="50800" dist="38100" dir="2700000" algn="tl" rotWithShape="0">
              <a:prstClr val="black">
                <a:alpha val="40000"/>
              </a:prstClr>
            </a:outerShdw>
          </a:effectLst>
        </p:spPr>
      </p:pic>
      <p:sp>
        <p:nvSpPr>
          <p:cNvPr id="35" name="ZoneTexte 34"/>
          <p:cNvSpPr txBox="1"/>
          <p:nvPr/>
        </p:nvSpPr>
        <p:spPr>
          <a:xfrm rot="16200000">
            <a:off x="-3280569" y="3244056"/>
            <a:ext cx="6858000" cy="36988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buClr>
                <a:schemeClr val="bg2">
                  <a:lumMod val="75000"/>
                </a:schemeClr>
              </a:buClr>
              <a:defRPr/>
            </a:pPr>
            <a:r>
              <a:rPr lang="fr-FR" b="1" i="1" dirty="0">
                <a:solidFill>
                  <a:schemeClr val="tx1">
                    <a:lumMod val="50000"/>
                  </a:schemeClr>
                </a:solidFill>
                <a:effectLst>
                  <a:outerShdw blurRad="38100" dist="38100" dir="2700000" algn="tl">
                    <a:srgbClr val="000000">
                      <a:alpha val="43137"/>
                    </a:srgbClr>
                  </a:outerShdw>
                </a:effectLst>
              </a:rPr>
              <a:t>EN SYNTHESE</a:t>
            </a:r>
          </a:p>
        </p:txBody>
      </p:sp>
      <p:sp>
        <p:nvSpPr>
          <p:cNvPr id="34" name="ZoneTexte 33"/>
          <p:cNvSpPr txBox="1"/>
          <p:nvPr/>
        </p:nvSpPr>
        <p:spPr>
          <a:xfrm>
            <a:off x="179388" y="3213100"/>
            <a:ext cx="2089150" cy="584200"/>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600" dirty="0">
                <a:solidFill>
                  <a:schemeClr val="tx1">
                    <a:lumMod val="50000"/>
                  </a:schemeClr>
                </a:solidFill>
                <a:latin typeface="+mn-lt"/>
              </a:rPr>
              <a:t>RAPPORT </a:t>
            </a:r>
            <a:br>
              <a:rPr lang="fr-FR" sz="1600" dirty="0">
                <a:solidFill>
                  <a:schemeClr val="tx1">
                    <a:lumMod val="50000"/>
                  </a:schemeClr>
                </a:solidFill>
                <a:latin typeface="+mn-lt"/>
              </a:rPr>
            </a:br>
            <a:r>
              <a:rPr lang="fr-FR" sz="1600" dirty="0">
                <a:solidFill>
                  <a:schemeClr val="tx1">
                    <a:lumMod val="50000"/>
                  </a:schemeClr>
                </a:solidFill>
                <a:latin typeface="+mn-lt"/>
              </a:rPr>
              <a:t>QUALITE-PRIX</a:t>
            </a:r>
          </a:p>
        </p:txBody>
      </p:sp>
      <p:sp>
        <p:nvSpPr>
          <p:cNvPr id="19" name="Rectangle 18"/>
          <p:cNvSpPr/>
          <p:nvPr/>
        </p:nvSpPr>
        <p:spPr>
          <a:xfrm>
            <a:off x="539750" y="3141663"/>
            <a:ext cx="4103688" cy="3311525"/>
          </a:xfrm>
          <a:prstGeom prst="rect">
            <a:avLst/>
          </a:prstGeom>
          <a:noFill/>
          <a:ln>
            <a:solidFill>
              <a:srgbClr val="82B92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684213" y="1196975"/>
            <a:ext cx="3382962" cy="3671888"/>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pic>
        <p:nvPicPr>
          <p:cNvPr id="124930" name="Picture 2" descr="O:\Consumer\Banque d'images\Flèches-Evolutions\Flèches\Image8.jpg"/>
          <p:cNvPicPr>
            <a:picLocks noChangeAspect="1" noChangeArrowheads="1"/>
          </p:cNvPicPr>
          <p:nvPr/>
        </p:nvPicPr>
        <p:blipFill>
          <a:blip r:embed="rId3"/>
          <a:srcRect/>
          <a:stretch>
            <a:fillRect/>
          </a:stretch>
        </p:blipFill>
        <p:spPr bwMode="auto">
          <a:xfrm>
            <a:off x="2124075" y="2120900"/>
            <a:ext cx="503238" cy="515938"/>
          </a:xfrm>
          <a:prstGeom prst="rect">
            <a:avLst/>
          </a:prstGeom>
          <a:noFill/>
          <a:ln w="9525">
            <a:noFill/>
            <a:miter lim="800000"/>
            <a:headEnd/>
            <a:tailEnd/>
          </a:ln>
        </p:spPr>
      </p:pic>
      <p:sp>
        <p:nvSpPr>
          <p:cNvPr id="2" name="Titre 1"/>
          <p:cNvSpPr>
            <a:spLocks noGrp="1"/>
          </p:cNvSpPr>
          <p:nvPr>
            <p:ph type="title"/>
          </p:nvPr>
        </p:nvSpPr>
        <p:spPr>
          <a:xfrm>
            <a:off x="755650" y="115888"/>
            <a:ext cx="8208963" cy="792162"/>
          </a:xfrm>
        </p:spPr>
        <p:txBody>
          <a:bodyPr rtlCol="0">
            <a:noAutofit/>
          </a:bodyPr>
          <a:lstStyle/>
          <a:p>
            <a:pPr fontAlgn="auto">
              <a:spcAft>
                <a:spcPts val="0"/>
              </a:spcAft>
              <a:defRPr/>
            </a:pPr>
            <a:r>
              <a:rPr lang="fr-FR" sz="2000" dirty="0" smtClean="0"/>
              <a:t>Le plus grand concurrent de la région Limousin en terme d’image est l’Auvergne : tout comme le Limousin, son positionnement est très lié à la nature mais elle est perçue comme plus touristique et plus dynamique.</a:t>
            </a:r>
            <a:endParaRPr lang="fr-FR" sz="2000" dirty="0"/>
          </a:p>
        </p:txBody>
      </p:sp>
      <p:sp>
        <p:nvSpPr>
          <p:cNvPr id="3" name="Espace réservé du pied de page 2"/>
          <p:cNvSpPr>
            <a:spLocks noGrp="1"/>
          </p:cNvSpPr>
          <p:nvPr>
            <p:ph type="ftr" sz="quarter" idx="30"/>
          </p:nvPr>
        </p:nvSpPr>
        <p:spPr>
          <a:xfrm>
            <a:off x="1619250" y="6545263"/>
            <a:ext cx="6192838"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DF4DF17F-2973-43C8-BE7B-ED99F42085B3}" type="slidenum">
              <a:rPr lang="fr-FR"/>
              <a:pPr>
                <a:defRPr/>
              </a:pPr>
              <a:t>53</a:t>
            </a:fld>
            <a:endParaRPr lang="fr-FR" dirty="0"/>
          </a:p>
        </p:txBody>
      </p:sp>
      <p:sp>
        <p:nvSpPr>
          <p:cNvPr id="35" name="Rectangle 34"/>
          <p:cNvSpPr/>
          <p:nvPr/>
        </p:nvSpPr>
        <p:spPr>
          <a:xfrm>
            <a:off x="4329113" y="1125538"/>
            <a:ext cx="2159000" cy="190658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fr-FR" sz="1300" b="1" dirty="0">
                <a:solidFill>
                  <a:schemeClr val="bg1"/>
                </a:solidFill>
              </a:rPr>
              <a:t>MIDI-PYRENEES</a:t>
            </a:r>
          </a:p>
        </p:txBody>
      </p:sp>
      <p:sp>
        <p:nvSpPr>
          <p:cNvPr id="39" name="Rectangle 38"/>
          <p:cNvSpPr/>
          <p:nvPr/>
        </p:nvSpPr>
        <p:spPr>
          <a:xfrm>
            <a:off x="1331913" y="2636838"/>
            <a:ext cx="2159000" cy="216058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fr-FR" sz="1300" b="1" dirty="0">
                <a:solidFill>
                  <a:schemeClr val="bg1"/>
                </a:solidFill>
              </a:rPr>
              <a:t>AUVERGNE</a:t>
            </a:r>
          </a:p>
        </p:txBody>
      </p:sp>
      <p:sp>
        <p:nvSpPr>
          <p:cNvPr id="40" name="Rectangle 39"/>
          <p:cNvSpPr/>
          <p:nvPr/>
        </p:nvSpPr>
        <p:spPr>
          <a:xfrm>
            <a:off x="2690813" y="5084763"/>
            <a:ext cx="2159000" cy="143986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fr-FR" sz="1300" b="1" dirty="0">
                <a:solidFill>
                  <a:schemeClr val="bg1"/>
                </a:solidFill>
              </a:rPr>
              <a:t>POITOU-CHARENTES</a:t>
            </a:r>
          </a:p>
        </p:txBody>
      </p:sp>
      <p:sp>
        <p:nvSpPr>
          <p:cNvPr id="41" name="Rectangle 40"/>
          <p:cNvSpPr/>
          <p:nvPr/>
        </p:nvSpPr>
        <p:spPr>
          <a:xfrm>
            <a:off x="6804025" y="1125538"/>
            <a:ext cx="2160588" cy="190658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fr-FR" sz="1300" b="1" dirty="0">
                <a:solidFill>
                  <a:schemeClr val="bg1"/>
                </a:solidFill>
              </a:rPr>
              <a:t>AQUITAINE</a:t>
            </a:r>
          </a:p>
        </p:txBody>
      </p:sp>
      <p:sp>
        <p:nvSpPr>
          <p:cNvPr id="43" name="Rectangle 42"/>
          <p:cNvSpPr/>
          <p:nvPr/>
        </p:nvSpPr>
        <p:spPr>
          <a:xfrm>
            <a:off x="5076825" y="3789363"/>
            <a:ext cx="3240088" cy="1295400"/>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Les régions Midi-Pyrénées et Aquitaine ont une image plus riche que le Limousin, et se différencient </a:t>
            </a:r>
            <a:r>
              <a:rPr lang="fr-FR" sz="1400" dirty="0">
                <a:solidFill>
                  <a:schemeClr val="tx2"/>
                </a:solidFill>
              </a:rPr>
              <a:t>notamment sur les dimensions de dynamisme, touristique et surtout de climat agréable.</a:t>
            </a:r>
          </a:p>
        </p:txBody>
      </p:sp>
      <p:sp>
        <p:nvSpPr>
          <p:cNvPr id="44" name="Rectangle 43"/>
          <p:cNvSpPr/>
          <p:nvPr/>
        </p:nvSpPr>
        <p:spPr>
          <a:xfrm>
            <a:off x="1368425" y="2943225"/>
            <a:ext cx="2087563" cy="1781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lstStyle/>
          <a:p>
            <a:pPr fontAlgn="auto">
              <a:spcBef>
                <a:spcPts val="0"/>
              </a:spcBef>
              <a:spcAft>
                <a:spcPts val="0"/>
              </a:spcAft>
              <a:defRPr/>
            </a:pPr>
            <a:endParaRPr lang="fr-FR" sz="1300" dirty="0">
              <a:solidFill>
                <a:schemeClr val="tx1">
                  <a:lumMod val="50000"/>
                </a:schemeClr>
              </a:solidFill>
            </a:endParaRPr>
          </a:p>
        </p:txBody>
      </p:sp>
      <p:grpSp>
        <p:nvGrpSpPr>
          <p:cNvPr id="124940" name="Groupe 53"/>
          <p:cNvGrpSpPr>
            <a:grpSpLocks/>
          </p:cNvGrpSpPr>
          <p:nvPr/>
        </p:nvGrpSpPr>
        <p:grpSpPr bwMode="auto">
          <a:xfrm>
            <a:off x="4211638" y="1412875"/>
            <a:ext cx="2241550" cy="1582738"/>
            <a:chOff x="-58637" y="2457104"/>
            <a:chExt cx="2704273" cy="1583015"/>
          </a:xfrm>
        </p:grpSpPr>
        <p:sp>
          <p:nvSpPr>
            <p:cNvPr id="42" name="Rectangle 41"/>
            <p:cNvSpPr/>
            <p:nvPr/>
          </p:nvSpPr>
          <p:spPr>
            <a:xfrm>
              <a:off x="125223" y="2457104"/>
              <a:ext cx="2520413" cy="1548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lstStyle/>
            <a:p>
              <a:pPr fontAlgn="auto">
                <a:spcBef>
                  <a:spcPts val="0"/>
                </a:spcBef>
                <a:spcAft>
                  <a:spcPts val="0"/>
                </a:spcAft>
                <a:defRPr/>
              </a:pPr>
              <a:endParaRPr lang="fr-FR" sz="1300" dirty="0">
                <a:solidFill>
                  <a:schemeClr val="tx1">
                    <a:lumMod val="50000"/>
                  </a:schemeClr>
                </a:solidFill>
              </a:endParaRPr>
            </a:p>
          </p:txBody>
        </p:sp>
        <p:sp>
          <p:nvSpPr>
            <p:cNvPr id="50" name="ZoneTexte 49"/>
            <p:cNvSpPr txBox="1"/>
            <p:nvPr/>
          </p:nvSpPr>
          <p:spPr>
            <a:xfrm>
              <a:off x="-58637" y="2528555"/>
              <a:ext cx="1890309" cy="261983"/>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100" b="1" dirty="0">
                  <a:solidFill>
                    <a:schemeClr val="tx1">
                      <a:lumMod val="50000"/>
                    </a:schemeClr>
                  </a:solidFill>
                  <a:latin typeface="+mn-lt"/>
                </a:rPr>
                <a:t>CLIMAT AGREABLE</a:t>
              </a:r>
            </a:p>
          </p:txBody>
        </p:sp>
        <p:sp>
          <p:nvSpPr>
            <p:cNvPr id="51" name="ZoneTexte 50"/>
            <p:cNvSpPr txBox="1"/>
            <p:nvPr/>
          </p:nvSpPr>
          <p:spPr>
            <a:xfrm>
              <a:off x="418249" y="2817530"/>
              <a:ext cx="2064594" cy="430287"/>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100" b="1" dirty="0">
                  <a:solidFill>
                    <a:schemeClr val="tx1">
                      <a:lumMod val="50000"/>
                    </a:schemeClr>
                  </a:solidFill>
                  <a:latin typeface="+mn-lt"/>
                </a:rPr>
                <a:t>SAVOIR-FAIRE RECONNUS A L’INTERNATIONAL</a:t>
              </a:r>
            </a:p>
          </p:txBody>
        </p:sp>
        <p:sp>
          <p:nvSpPr>
            <p:cNvPr id="52" name="ZoneTexte 51"/>
            <p:cNvSpPr txBox="1"/>
            <p:nvPr/>
          </p:nvSpPr>
          <p:spPr>
            <a:xfrm>
              <a:off x="418249" y="3249406"/>
              <a:ext cx="2152693" cy="261983"/>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100" dirty="0">
                  <a:solidFill>
                    <a:schemeClr val="tx1">
                      <a:lumMod val="50000"/>
                    </a:schemeClr>
                  </a:solidFill>
                  <a:latin typeface="+mn-lt"/>
                </a:rPr>
                <a:t>REGION TOURISTIQUE</a:t>
              </a:r>
            </a:p>
          </p:txBody>
        </p:sp>
        <p:sp>
          <p:nvSpPr>
            <p:cNvPr id="53" name="ZoneTexte 52"/>
            <p:cNvSpPr txBox="1"/>
            <p:nvPr/>
          </p:nvSpPr>
          <p:spPr>
            <a:xfrm>
              <a:off x="157781" y="3609831"/>
              <a:ext cx="2382518" cy="430288"/>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100" dirty="0">
                  <a:solidFill>
                    <a:schemeClr val="tx1">
                      <a:lumMod val="50000"/>
                    </a:schemeClr>
                  </a:solidFill>
                  <a:latin typeface="+mn-lt"/>
                </a:rPr>
                <a:t>SOUTIENT LA RECHERCHE ET LES PROJETS INNOVANTS</a:t>
              </a:r>
            </a:p>
          </p:txBody>
        </p:sp>
      </p:grpSp>
      <p:grpSp>
        <p:nvGrpSpPr>
          <p:cNvPr id="124941" name="Groupe 26"/>
          <p:cNvGrpSpPr>
            <a:grpSpLocks/>
          </p:cNvGrpSpPr>
          <p:nvPr/>
        </p:nvGrpSpPr>
        <p:grpSpPr bwMode="auto">
          <a:xfrm>
            <a:off x="6840538" y="1412875"/>
            <a:ext cx="2087562" cy="1582738"/>
            <a:chOff x="179512" y="4509120"/>
            <a:chExt cx="2538132" cy="1583015"/>
          </a:xfrm>
        </p:grpSpPr>
        <p:sp>
          <p:nvSpPr>
            <p:cNvPr id="49" name="Rectangle 48"/>
            <p:cNvSpPr/>
            <p:nvPr/>
          </p:nvSpPr>
          <p:spPr>
            <a:xfrm>
              <a:off x="196883" y="4509120"/>
              <a:ext cx="2520761" cy="1548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lstStyle/>
            <a:p>
              <a:pPr fontAlgn="auto">
                <a:spcBef>
                  <a:spcPts val="0"/>
                </a:spcBef>
                <a:spcAft>
                  <a:spcPts val="0"/>
                </a:spcAft>
                <a:defRPr/>
              </a:pPr>
              <a:endParaRPr lang="fr-FR" sz="1300" dirty="0">
                <a:solidFill>
                  <a:schemeClr val="tx1">
                    <a:lumMod val="50000"/>
                  </a:schemeClr>
                </a:solidFill>
              </a:endParaRPr>
            </a:p>
          </p:txBody>
        </p:sp>
        <p:sp>
          <p:nvSpPr>
            <p:cNvPr id="19" name="ZoneTexte 18"/>
            <p:cNvSpPr txBox="1"/>
            <p:nvPr/>
          </p:nvSpPr>
          <p:spPr>
            <a:xfrm>
              <a:off x="250927" y="4580571"/>
              <a:ext cx="1368469" cy="261983"/>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100" b="1" dirty="0">
                  <a:solidFill>
                    <a:schemeClr val="tx1">
                      <a:lumMod val="50000"/>
                    </a:schemeClr>
                  </a:solidFill>
                  <a:latin typeface="+mn-lt"/>
                </a:rPr>
                <a:t>TOURISTIQUE</a:t>
              </a:r>
            </a:p>
          </p:txBody>
        </p:sp>
        <p:sp>
          <p:nvSpPr>
            <p:cNvPr id="20" name="ZoneTexte 19"/>
            <p:cNvSpPr txBox="1"/>
            <p:nvPr/>
          </p:nvSpPr>
          <p:spPr>
            <a:xfrm>
              <a:off x="880152" y="5012446"/>
              <a:ext cx="1746776" cy="261983"/>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100" dirty="0">
                  <a:solidFill>
                    <a:schemeClr val="tx1">
                      <a:lumMod val="50000"/>
                    </a:schemeClr>
                  </a:solidFill>
                  <a:latin typeface="+mn-lt"/>
                </a:rPr>
                <a:t>CLIMAT AGREABLE</a:t>
              </a:r>
            </a:p>
          </p:txBody>
        </p:sp>
        <p:sp>
          <p:nvSpPr>
            <p:cNvPr id="21" name="ZoneTexte 20"/>
            <p:cNvSpPr txBox="1"/>
            <p:nvPr/>
          </p:nvSpPr>
          <p:spPr>
            <a:xfrm>
              <a:off x="179512" y="5255376"/>
              <a:ext cx="1368468" cy="261984"/>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100" b="1" dirty="0">
                  <a:solidFill>
                    <a:schemeClr val="tx1">
                      <a:lumMod val="50000"/>
                    </a:schemeClr>
                  </a:solidFill>
                  <a:latin typeface="+mn-lt"/>
                </a:rPr>
                <a:t>DYNAMIQUE</a:t>
              </a:r>
            </a:p>
          </p:txBody>
        </p:sp>
        <p:sp>
          <p:nvSpPr>
            <p:cNvPr id="22" name="ZoneTexte 21"/>
            <p:cNvSpPr txBox="1"/>
            <p:nvPr/>
          </p:nvSpPr>
          <p:spPr>
            <a:xfrm>
              <a:off x="266368" y="5661847"/>
              <a:ext cx="2433906" cy="430288"/>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100" dirty="0">
                  <a:solidFill>
                    <a:schemeClr val="tx1">
                      <a:lumMod val="50000"/>
                    </a:schemeClr>
                  </a:solidFill>
                  <a:latin typeface="+mn-lt"/>
                </a:rPr>
                <a:t>ACTIVITES SPORTIVES DE PLEINE NATURE</a:t>
              </a:r>
            </a:p>
          </p:txBody>
        </p:sp>
      </p:grpSp>
      <p:grpSp>
        <p:nvGrpSpPr>
          <p:cNvPr id="124942" name="Groupe 29"/>
          <p:cNvGrpSpPr>
            <a:grpSpLocks/>
          </p:cNvGrpSpPr>
          <p:nvPr/>
        </p:nvGrpSpPr>
        <p:grpSpPr bwMode="auto">
          <a:xfrm>
            <a:off x="2690813" y="5391150"/>
            <a:ext cx="2122487" cy="1062038"/>
            <a:chOff x="4598806" y="4796763"/>
            <a:chExt cx="2124000" cy="1062613"/>
          </a:xfrm>
        </p:grpSpPr>
        <p:sp>
          <p:nvSpPr>
            <p:cNvPr id="45" name="Rectangle 44"/>
            <p:cNvSpPr/>
            <p:nvPr/>
          </p:nvSpPr>
          <p:spPr>
            <a:xfrm>
              <a:off x="4635344" y="4796763"/>
              <a:ext cx="2087462" cy="1062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lstStyle/>
            <a:p>
              <a:pPr fontAlgn="auto">
                <a:spcBef>
                  <a:spcPts val="0"/>
                </a:spcBef>
                <a:spcAft>
                  <a:spcPts val="0"/>
                </a:spcAft>
                <a:defRPr/>
              </a:pPr>
              <a:endParaRPr lang="fr-FR" sz="1300" dirty="0">
                <a:solidFill>
                  <a:schemeClr val="tx1">
                    <a:lumMod val="50000"/>
                  </a:schemeClr>
                </a:solidFill>
              </a:endParaRPr>
            </a:p>
          </p:txBody>
        </p:sp>
        <p:sp>
          <p:nvSpPr>
            <p:cNvPr id="23" name="ZoneTexte 22"/>
            <p:cNvSpPr txBox="1"/>
            <p:nvPr/>
          </p:nvSpPr>
          <p:spPr>
            <a:xfrm>
              <a:off x="4716365" y="4941304"/>
              <a:ext cx="1367811" cy="262079"/>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100" dirty="0">
                  <a:solidFill>
                    <a:schemeClr val="tx1">
                      <a:lumMod val="50000"/>
                    </a:schemeClr>
                  </a:solidFill>
                  <a:latin typeface="+mn-lt"/>
                </a:rPr>
                <a:t>FACILITE D’ACCES</a:t>
              </a:r>
            </a:p>
          </p:txBody>
        </p:sp>
        <p:sp>
          <p:nvSpPr>
            <p:cNvPr id="24" name="ZoneTexte 23"/>
            <p:cNvSpPr txBox="1"/>
            <p:nvPr/>
          </p:nvSpPr>
          <p:spPr>
            <a:xfrm>
              <a:off x="5246968" y="5211325"/>
              <a:ext cx="1367811" cy="262079"/>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100" dirty="0">
                  <a:solidFill>
                    <a:schemeClr val="tx1">
                      <a:lumMod val="50000"/>
                    </a:schemeClr>
                  </a:solidFill>
                  <a:latin typeface="+mn-lt"/>
                </a:rPr>
                <a:t>CLIMAT AGREABLE</a:t>
              </a:r>
            </a:p>
          </p:txBody>
        </p:sp>
        <p:sp>
          <p:nvSpPr>
            <p:cNvPr id="28" name="ZoneTexte 27"/>
            <p:cNvSpPr txBox="1"/>
            <p:nvPr/>
          </p:nvSpPr>
          <p:spPr>
            <a:xfrm>
              <a:off x="4598806" y="5427342"/>
              <a:ext cx="1728431" cy="430445"/>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100" dirty="0">
                  <a:solidFill>
                    <a:schemeClr val="tx1">
                      <a:lumMod val="50000"/>
                    </a:schemeClr>
                  </a:solidFill>
                  <a:latin typeface="+mn-lt"/>
                </a:rPr>
                <a:t>PARTENARIATS ENTREPRISE-HABITANTS</a:t>
              </a:r>
            </a:p>
          </p:txBody>
        </p:sp>
      </p:grpSp>
      <p:sp>
        <p:nvSpPr>
          <p:cNvPr id="29" name="ZoneTexte 28"/>
          <p:cNvSpPr txBox="1"/>
          <p:nvPr/>
        </p:nvSpPr>
        <p:spPr>
          <a:xfrm>
            <a:off x="1449388" y="2997200"/>
            <a:ext cx="1366837" cy="261938"/>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100" b="1" dirty="0">
                <a:solidFill>
                  <a:schemeClr val="tx1">
                    <a:lumMod val="50000"/>
                  </a:schemeClr>
                </a:solidFill>
                <a:latin typeface="+mn-lt"/>
              </a:rPr>
              <a:t>NATURE PRESERVEE</a:t>
            </a:r>
          </a:p>
        </p:txBody>
      </p:sp>
      <p:sp>
        <p:nvSpPr>
          <p:cNvPr id="31" name="ZoneTexte 30"/>
          <p:cNvSpPr txBox="1"/>
          <p:nvPr/>
        </p:nvSpPr>
        <p:spPr>
          <a:xfrm>
            <a:off x="1187450" y="3455988"/>
            <a:ext cx="1871663" cy="260350"/>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100" dirty="0">
                <a:solidFill>
                  <a:schemeClr val="tx1">
                    <a:lumMod val="50000"/>
                  </a:schemeClr>
                </a:solidFill>
                <a:latin typeface="+mn-lt"/>
              </a:rPr>
              <a:t>VACANCES EN FAMILLE</a:t>
            </a:r>
          </a:p>
        </p:txBody>
      </p:sp>
      <p:sp>
        <p:nvSpPr>
          <p:cNvPr id="32" name="ZoneTexte 31"/>
          <p:cNvSpPr txBox="1"/>
          <p:nvPr/>
        </p:nvSpPr>
        <p:spPr>
          <a:xfrm>
            <a:off x="1258888" y="4076700"/>
            <a:ext cx="1603375" cy="431800"/>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100" b="1" dirty="0">
                <a:solidFill>
                  <a:schemeClr val="tx1">
                    <a:lumMod val="50000"/>
                  </a:schemeClr>
                </a:solidFill>
                <a:latin typeface="+mn-lt"/>
              </a:rPr>
              <a:t>DIVERSITE ET BEAUTE DES PAYSAGES</a:t>
            </a:r>
          </a:p>
        </p:txBody>
      </p:sp>
      <p:pic>
        <p:nvPicPr>
          <p:cNvPr id="124946" name="Picture 2" descr="O:\Consumer\Banque d'images\Flèches-Evolutions\Flèches\Image8.jpg"/>
          <p:cNvPicPr>
            <a:picLocks noChangeAspect="1" noChangeArrowheads="1"/>
          </p:cNvPicPr>
          <p:nvPr/>
        </p:nvPicPr>
        <p:blipFill>
          <a:blip r:embed="rId4"/>
          <a:srcRect/>
          <a:stretch>
            <a:fillRect/>
          </a:stretch>
        </p:blipFill>
        <p:spPr bwMode="auto">
          <a:xfrm>
            <a:off x="4922838" y="5876925"/>
            <a:ext cx="585787" cy="573088"/>
          </a:xfrm>
          <a:prstGeom prst="rect">
            <a:avLst/>
          </a:prstGeom>
          <a:noFill/>
          <a:ln w="9525">
            <a:noFill/>
            <a:miter lim="800000"/>
            <a:headEnd/>
            <a:tailEnd/>
          </a:ln>
        </p:spPr>
      </p:pic>
      <p:pic>
        <p:nvPicPr>
          <p:cNvPr id="124947" name="Image 35" descr="region poitou charentes.jpg"/>
          <p:cNvPicPr>
            <a:picLocks noChangeAspect="1"/>
          </p:cNvPicPr>
          <p:nvPr/>
        </p:nvPicPr>
        <p:blipFill>
          <a:blip r:embed="rId5"/>
          <a:srcRect/>
          <a:stretch>
            <a:fillRect/>
          </a:stretch>
        </p:blipFill>
        <p:spPr bwMode="auto">
          <a:xfrm>
            <a:off x="2546350" y="5013325"/>
            <a:ext cx="381000" cy="431800"/>
          </a:xfrm>
          <a:prstGeom prst="rect">
            <a:avLst/>
          </a:prstGeom>
          <a:noFill/>
          <a:ln w="9525">
            <a:solidFill>
              <a:schemeClr val="tx1"/>
            </a:solidFill>
            <a:miter lim="800000"/>
            <a:headEnd/>
            <a:tailEnd/>
          </a:ln>
        </p:spPr>
      </p:pic>
      <p:pic>
        <p:nvPicPr>
          <p:cNvPr id="124948" name="Picture 2" descr="O:\Consumer\Banque d'images\Flèches-Evolutions\Flèches\Image8.jpg"/>
          <p:cNvPicPr>
            <a:picLocks noChangeAspect="1" noChangeArrowheads="1"/>
          </p:cNvPicPr>
          <p:nvPr/>
        </p:nvPicPr>
        <p:blipFill>
          <a:blip r:embed="rId3"/>
          <a:srcRect/>
          <a:stretch>
            <a:fillRect/>
          </a:stretch>
        </p:blipFill>
        <p:spPr bwMode="auto">
          <a:xfrm>
            <a:off x="6410325" y="3203575"/>
            <a:ext cx="573088" cy="585788"/>
          </a:xfrm>
          <a:prstGeom prst="rect">
            <a:avLst/>
          </a:prstGeom>
          <a:noFill/>
          <a:ln w="9525">
            <a:noFill/>
            <a:miter lim="800000"/>
            <a:headEnd/>
            <a:tailEnd/>
          </a:ln>
        </p:spPr>
      </p:pic>
      <p:pic>
        <p:nvPicPr>
          <p:cNvPr id="124949" name="Image 37" descr="logo-region-aquitaine.png"/>
          <p:cNvPicPr>
            <a:picLocks noChangeAspect="1"/>
          </p:cNvPicPr>
          <p:nvPr/>
        </p:nvPicPr>
        <p:blipFill>
          <a:blip r:embed="rId6"/>
          <a:srcRect/>
          <a:stretch>
            <a:fillRect/>
          </a:stretch>
        </p:blipFill>
        <p:spPr bwMode="auto">
          <a:xfrm>
            <a:off x="6732588" y="933450"/>
            <a:ext cx="371475" cy="334963"/>
          </a:xfrm>
          <a:prstGeom prst="rect">
            <a:avLst/>
          </a:prstGeom>
          <a:noFill/>
          <a:ln w="9525">
            <a:solidFill>
              <a:schemeClr val="tx1"/>
            </a:solidFill>
            <a:miter lim="800000"/>
            <a:headEnd/>
            <a:tailEnd/>
          </a:ln>
        </p:spPr>
      </p:pic>
      <p:pic>
        <p:nvPicPr>
          <p:cNvPr id="124950" name="Image 45" descr="region mp.jpg"/>
          <p:cNvPicPr>
            <a:picLocks noChangeAspect="1"/>
          </p:cNvPicPr>
          <p:nvPr/>
        </p:nvPicPr>
        <p:blipFill>
          <a:blip r:embed="rId7"/>
          <a:srcRect/>
          <a:stretch>
            <a:fillRect/>
          </a:stretch>
        </p:blipFill>
        <p:spPr bwMode="auto">
          <a:xfrm>
            <a:off x="4211638" y="933450"/>
            <a:ext cx="360362" cy="360363"/>
          </a:xfrm>
          <a:prstGeom prst="rect">
            <a:avLst/>
          </a:prstGeom>
          <a:noFill/>
          <a:ln w="9525">
            <a:solidFill>
              <a:srgbClr val="FFFF00"/>
            </a:solidFill>
            <a:miter lim="800000"/>
            <a:headEnd/>
            <a:tailEnd/>
          </a:ln>
        </p:spPr>
      </p:pic>
      <p:sp>
        <p:nvSpPr>
          <p:cNvPr id="47" name="Parenthèse fermante 46"/>
          <p:cNvSpPr/>
          <p:nvPr/>
        </p:nvSpPr>
        <p:spPr>
          <a:xfrm rot="5400000">
            <a:off x="6552407" y="656431"/>
            <a:ext cx="215900" cy="4897437"/>
          </a:xfrm>
          <a:prstGeom prst="rightBracket">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48" name="ZoneTexte 47"/>
          <p:cNvSpPr txBox="1"/>
          <p:nvPr/>
        </p:nvSpPr>
        <p:spPr>
          <a:xfrm>
            <a:off x="2124075" y="3717925"/>
            <a:ext cx="1368425" cy="431800"/>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100" dirty="0">
                <a:solidFill>
                  <a:schemeClr val="tx1">
                    <a:lumMod val="50000"/>
                  </a:schemeClr>
                </a:solidFill>
                <a:latin typeface="+mn-lt"/>
              </a:rPr>
              <a:t>GASTRONOMIE ET TERROIR RICHES</a:t>
            </a:r>
          </a:p>
        </p:txBody>
      </p:sp>
      <p:sp>
        <p:nvSpPr>
          <p:cNvPr id="55" name="ZoneTexte 54"/>
          <p:cNvSpPr txBox="1"/>
          <p:nvPr/>
        </p:nvSpPr>
        <p:spPr>
          <a:xfrm>
            <a:off x="2033588" y="4464050"/>
            <a:ext cx="1601787" cy="260350"/>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100" b="1" dirty="0">
                <a:solidFill>
                  <a:schemeClr val="tx1">
                    <a:lumMod val="50000"/>
                  </a:schemeClr>
                </a:solidFill>
                <a:latin typeface="+mn-lt"/>
              </a:rPr>
              <a:t>ON SE RESSOURCE</a:t>
            </a:r>
          </a:p>
        </p:txBody>
      </p:sp>
      <p:sp>
        <p:nvSpPr>
          <p:cNvPr id="56" name="Rectangle 55"/>
          <p:cNvSpPr/>
          <p:nvPr/>
        </p:nvSpPr>
        <p:spPr>
          <a:xfrm>
            <a:off x="755650" y="1268413"/>
            <a:ext cx="3240088" cy="792162"/>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L’Auvergne a une image plus riche que le Limousin avec un positionnement similaire</a:t>
            </a:r>
            <a:r>
              <a:rPr lang="fr-FR" sz="1400" dirty="0">
                <a:solidFill>
                  <a:schemeClr val="tx2"/>
                </a:solidFill>
              </a:rPr>
              <a:t>, en lien avec la nature :</a:t>
            </a:r>
          </a:p>
        </p:txBody>
      </p:sp>
      <p:sp>
        <p:nvSpPr>
          <p:cNvPr id="33" name="Rectangle 32"/>
          <p:cNvSpPr/>
          <p:nvPr/>
        </p:nvSpPr>
        <p:spPr>
          <a:xfrm>
            <a:off x="5508625" y="5589588"/>
            <a:ext cx="3384550" cy="863600"/>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dirty="0">
                <a:solidFill>
                  <a:schemeClr val="tx2"/>
                </a:solidFill>
              </a:rPr>
              <a:t>Le Poitou-Charentes présente une richesse d’image proche de celle du Limousin, mais sur des dimensions différentes de celui-ci.</a:t>
            </a:r>
          </a:p>
        </p:txBody>
      </p:sp>
      <p:pic>
        <p:nvPicPr>
          <p:cNvPr id="124956" name="Image 57" descr="region auvergne.jpg"/>
          <p:cNvPicPr>
            <a:picLocks noChangeAspect="1"/>
          </p:cNvPicPr>
          <p:nvPr/>
        </p:nvPicPr>
        <p:blipFill>
          <a:blip r:embed="rId8"/>
          <a:srcRect/>
          <a:stretch>
            <a:fillRect/>
          </a:stretch>
        </p:blipFill>
        <p:spPr bwMode="auto">
          <a:xfrm>
            <a:off x="1042988" y="2489200"/>
            <a:ext cx="663575" cy="346075"/>
          </a:xfrm>
          <a:prstGeom prst="rect">
            <a:avLst/>
          </a:prstGeom>
          <a:noFill/>
          <a:ln w="9525">
            <a:noFill/>
            <a:miter lim="800000"/>
            <a:headEnd/>
            <a:tailEnd/>
          </a:ln>
        </p:spPr>
      </p:pic>
      <p:pic>
        <p:nvPicPr>
          <p:cNvPr id="1028" name="Picture 4" descr="http://t1.gstatic.com/images?q=tbn:ANd9GcTcRk3uIie5owECmMgqqLHtnwOszHlPbw418GNuX5LoqYX4MGwX8EaqTXc">
            <a:hlinkClick r:id="rId9"/>
          </p:cNvPr>
          <p:cNvPicPr>
            <a:picLocks noChangeAspect="1" noChangeArrowheads="1"/>
          </p:cNvPicPr>
          <p:nvPr/>
        </p:nvPicPr>
        <p:blipFill>
          <a:blip r:embed="rId10" cstate="print"/>
          <a:srcRect/>
          <a:stretch>
            <a:fillRect/>
          </a:stretch>
        </p:blipFill>
        <p:spPr bwMode="auto">
          <a:xfrm>
            <a:off x="3347864" y="1916832"/>
            <a:ext cx="648071" cy="601304"/>
          </a:xfrm>
          <a:prstGeom prst="triangle">
            <a:avLst/>
          </a:prstGeom>
          <a:noFill/>
        </p:spPr>
      </p:pic>
      <p:sp>
        <p:nvSpPr>
          <p:cNvPr id="61" name="ZoneTexte 60"/>
          <p:cNvSpPr txBox="1"/>
          <p:nvPr/>
        </p:nvSpPr>
        <p:spPr>
          <a:xfrm rot="16200000">
            <a:off x="-3280569" y="3244056"/>
            <a:ext cx="6858000" cy="36988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buClr>
                <a:schemeClr val="bg2">
                  <a:lumMod val="75000"/>
                </a:schemeClr>
              </a:buClr>
              <a:defRPr/>
            </a:pPr>
            <a:r>
              <a:rPr lang="fr-FR" b="1" i="1" dirty="0">
                <a:solidFill>
                  <a:schemeClr val="tx1">
                    <a:lumMod val="50000"/>
                  </a:schemeClr>
                </a:solidFill>
                <a:effectLst>
                  <a:outerShdw blurRad="38100" dist="38100" dir="2700000" algn="tl">
                    <a:srgbClr val="000000">
                      <a:alpha val="43137"/>
                    </a:srgbClr>
                  </a:outerShdw>
                </a:effectLst>
              </a:rPr>
              <a:t>EN SYNTHESE</a:t>
            </a:r>
          </a:p>
        </p:txBody>
      </p:sp>
      <p:sp>
        <p:nvSpPr>
          <p:cNvPr id="54" name="ZoneTexte 53"/>
          <p:cNvSpPr txBox="1"/>
          <p:nvPr/>
        </p:nvSpPr>
        <p:spPr>
          <a:xfrm>
            <a:off x="1771650" y="3213100"/>
            <a:ext cx="1873250" cy="261938"/>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100" dirty="0">
                <a:solidFill>
                  <a:schemeClr val="tx1">
                    <a:lumMod val="50000"/>
                  </a:schemeClr>
                </a:solidFill>
                <a:latin typeface="+mn-lt"/>
              </a:rPr>
              <a:t>TOURISTIQUE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Line 1026"/>
          <p:cNvSpPr>
            <a:spLocks noChangeShapeType="1"/>
          </p:cNvSpPr>
          <p:nvPr/>
        </p:nvSpPr>
        <p:spPr bwMode="auto">
          <a:xfrm flipH="1" flipV="1">
            <a:off x="1055688" y="1919288"/>
            <a:ext cx="0" cy="4105275"/>
          </a:xfrm>
          <a:prstGeom prst="line">
            <a:avLst/>
          </a:prstGeom>
          <a:noFill/>
          <a:ln w="9525">
            <a:solidFill>
              <a:schemeClr val="tx1"/>
            </a:solidFill>
            <a:round/>
            <a:headEnd/>
            <a:tailEnd type="triangle" w="med" len="med"/>
          </a:ln>
        </p:spPr>
        <p:txBody>
          <a:bodyPr wrap="none" anchor="ctr"/>
          <a:lstStyle/>
          <a:p>
            <a:endParaRPr lang="fr-FR"/>
          </a:p>
        </p:txBody>
      </p:sp>
      <p:sp>
        <p:nvSpPr>
          <p:cNvPr id="125954" name="Line 1027"/>
          <p:cNvSpPr>
            <a:spLocks noChangeShapeType="1"/>
          </p:cNvSpPr>
          <p:nvPr/>
        </p:nvSpPr>
        <p:spPr bwMode="auto">
          <a:xfrm>
            <a:off x="1055688" y="6024563"/>
            <a:ext cx="7642225" cy="0"/>
          </a:xfrm>
          <a:prstGeom prst="line">
            <a:avLst/>
          </a:prstGeom>
          <a:noFill/>
          <a:ln w="9525">
            <a:solidFill>
              <a:schemeClr val="tx1"/>
            </a:solidFill>
            <a:round/>
            <a:headEnd/>
            <a:tailEnd type="triangle" w="med" len="med"/>
          </a:ln>
        </p:spPr>
        <p:txBody>
          <a:bodyPr wrap="none" anchor="ctr"/>
          <a:lstStyle/>
          <a:p>
            <a:endParaRPr lang="fr-FR"/>
          </a:p>
        </p:txBody>
      </p:sp>
      <p:sp>
        <p:nvSpPr>
          <p:cNvPr id="125955" name="Line 1028"/>
          <p:cNvSpPr>
            <a:spLocks noChangeShapeType="1"/>
          </p:cNvSpPr>
          <p:nvPr/>
        </p:nvSpPr>
        <p:spPr bwMode="auto">
          <a:xfrm flipV="1">
            <a:off x="4846638" y="1909763"/>
            <a:ext cx="0" cy="4114800"/>
          </a:xfrm>
          <a:prstGeom prst="line">
            <a:avLst/>
          </a:prstGeom>
          <a:noFill/>
          <a:ln w="9525" cap="rnd">
            <a:solidFill>
              <a:schemeClr val="tx1"/>
            </a:solidFill>
            <a:prstDash val="sysDot"/>
            <a:round/>
            <a:headEnd/>
            <a:tailEnd/>
          </a:ln>
        </p:spPr>
        <p:txBody>
          <a:bodyPr wrap="none" anchor="ctr"/>
          <a:lstStyle/>
          <a:p>
            <a:endParaRPr lang="fr-FR"/>
          </a:p>
        </p:txBody>
      </p:sp>
      <p:sp>
        <p:nvSpPr>
          <p:cNvPr id="125956" name="Line 1029"/>
          <p:cNvSpPr>
            <a:spLocks noChangeShapeType="1"/>
          </p:cNvSpPr>
          <p:nvPr/>
        </p:nvSpPr>
        <p:spPr bwMode="auto">
          <a:xfrm>
            <a:off x="1055688" y="3967163"/>
            <a:ext cx="7642225" cy="0"/>
          </a:xfrm>
          <a:prstGeom prst="line">
            <a:avLst/>
          </a:prstGeom>
          <a:noFill/>
          <a:ln w="9525" cap="rnd">
            <a:solidFill>
              <a:schemeClr val="tx1"/>
            </a:solidFill>
            <a:prstDash val="sysDot"/>
            <a:round/>
            <a:headEnd/>
            <a:tailEnd/>
          </a:ln>
        </p:spPr>
        <p:txBody>
          <a:bodyPr wrap="none" anchor="ctr"/>
          <a:lstStyle/>
          <a:p>
            <a:endParaRPr lang="fr-FR"/>
          </a:p>
        </p:txBody>
      </p:sp>
      <p:sp>
        <p:nvSpPr>
          <p:cNvPr id="10" name="Text Box 1030"/>
          <p:cNvSpPr txBox="1">
            <a:spLocks noChangeArrowheads="1"/>
          </p:cNvSpPr>
          <p:nvPr/>
        </p:nvSpPr>
        <p:spPr bwMode="auto">
          <a:xfrm>
            <a:off x="7061200" y="6096000"/>
            <a:ext cx="2047875" cy="460375"/>
          </a:xfrm>
          <a:prstGeom prst="rect">
            <a:avLst/>
          </a:prstGeom>
          <a:solidFill>
            <a:schemeClr val="bg1"/>
          </a:solidFill>
          <a:ln w="9525">
            <a:solidFill>
              <a:schemeClr val="tx1">
                <a:lumMod val="50000"/>
              </a:schemeClr>
            </a:solidFill>
            <a:miter lim="800000"/>
            <a:headEnd/>
            <a:tailEnd/>
          </a:ln>
          <a:effectLst/>
        </p:spPr>
        <p:txBody>
          <a:bodyPr>
            <a:spAutoFit/>
          </a:bodyPr>
          <a:lstStyle/>
          <a:p>
            <a:pPr algn="ctr" eaLnBrk="0" fontAlgn="auto" hangingPunct="0">
              <a:spcBef>
                <a:spcPct val="50000"/>
              </a:spcBef>
              <a:spcAft>
                <a:spcPts val="0"/>
              </a:spcAft>
              <a:defRPr/>
            </a:pPr>
            <a:r>
              <a:rPr lang="fr-FR" sz="1200" b="1" dirty="0">
                <a:solidFill>
                  <a:schemeClr val="tx2"/>
                </a:solidFill>
                <a:latin typeface="+mn-lt"/>
              </a:rPr>
              <a:t>Note moyenne de la région (résultats Q5Areg-Q5Breg)</a:t>
            </a:r>
          </a:p>
        </p:txBody>
      </p:sp>
      <p:sp>
        <p:nvSpPr>
          <p:cNvPr id="11" name="Text Box 1031"/>
          <p:cNvSpPr txBox="1">
            <a:spLocks noChangeArrowheads="1"/>
          </p:cNvSpPr>
          <p:nvPr/>
        </p:nvSpPr>
        <p:spPr bwMode="auto">
          <a:xfrm>
            <a:off x="107950" y="1292225"/>
            <a:ext cx="1979613" cy="646113"/>
          </a:xfrm>
          <a:prstGeom prst="rect">
            <a:avLst/>
          </a:prstGeom>
          <a:solidFill>
            <a:schemeClr val="bg1"/>
          </a:solidFill>
          <a:ln w="9525">
            <a:solidFill>
              <a:schemeClr val="tx1">
                <a:lumMod val="50000"/>
              </a:schemeClr>
            </a:solidFill>
            <a:miter lim="800000"/>
            <a:headEnd/>
            <a:tailEnd/>
          </a:ln>
          <a:effectLst/>
        </p:spPr>
        <p:txBody>
          <a:bodyPr>
            <a:spAutoFit/>
          </a:bodyPr>
          <a:lstStyle/>
          <a:p>
            <a:pPr algn="ctr" eaLnBrk="0" fontAlgn="auto" hangingPunct="0">
              <a:spcBef>
                <a:spcPct val="50000"/>
              </a:spcBef>
              <a:spcAft>
                <a:spcPts val="0"/>
              </a:spcAft>
              <a:defRPr/>
            </a:pPr>
            <a:r>
              <a:rPr lang="fr-FR" sz="1200" b="1" dirty="0">
                <a:solidFill>
                  <a:schemeClr val="tx2"/>
                </a:solidFill>
                <a:latin typeface="+mn-lt"/>
              </a:rPr>
              <a:t>Importance de l’item dans la note globale de chaque région (test F de Fisher)</a:t>
            </a:r>
          </a:p>
        </p:txBody>
      </p:sp>
      <p:sp>
        <p:nvSpPr>
          <p:cNvPr id="125959" name="Text Box 1033"/>
          <p:cNvSpPr txBox="1">
            <a:spLocks noChangeArrowheads="1"/>
          </p:cNvSpPr>
          <p:nvPr/>
        </p:nvSpPr>
        <p:spPr bwMode="auto">
          <a:xfrm>
            <a:off x="5297488" y="4405313"/>
            <a:ext cx="2571750" cy="1138237"/>
          </a:xfrm>
          <a:prstGeom prst="rect">
            <a:avLst/>
          </a:prstGeom>
          <a:solidFill>
            <a:srgbClr val="99CCFF"/>
          </a:solidFill>
          <a:ln w="9525">
            <a:solidFill>
              <a:srgbClr val="1F497D"/>
            </a:solidFill>
            <a:miter lim="800000"/>
            <a:headEnd/>
            <a:tailEnd/>
          </a:ln>
        </p:spPr>
        <p:txBody>
          <a:bodyPr>
            <a:spAutoFit/>
          </a:bodyPr>
          <a:lstStyle/>
          <a:p>
            <a:pPr algn="ctr" eaLnBrk="0" hangingPunct="0">
              <a:spcBef>
                <a:spcPct val="50000"/>
              </a:spcBef>
            </a:pPr>
            <a:r>
              <a:rPr lang="fr-FR" sz="1400" b="1">
                <a:solidFill>
                  <a:srgbClr val="1F497D"/>
                </a:solidFill>
                <a:latin typeface="Calibri" pitchFamily="34" charset="0"/>
              </a:rPr>
              <a:t>Points forts secondaires </a:t>
            </a:r>
            <a:r>
              <a:rPr lang="fr-FR" sz="1400" b="1">
                <a:solidFill>
                  <a:srgbClr val="1F497D"/>
                </a:solidFill>
                <a:latin typeface="Calibri" pitchFamily="34" charset="0"/>
                <a:sym typeface="Wingdings" pitchFamily="2" charset="2"/>
              </a:rPr>
              <a:t></a:t>
            </a:r>
            <a:r>
              <a:rPr lang="fr-FR" sz="1400" b="1">
                <a:solidFill>
                  <a:srgbClr val="1F497D"/>
                </a:solidFill>
                <a:latin typeface="Calibri" pitchFamily="34" charset="0"/>
              </a:rPr>
              <a:t> stratégie de différenciation</a:t>
            </a:r>
          </a:p>
          <a:p>
            <a:pPr algn="ctr" eaLnBrk="0" hangingPunct="0">
              <a:lnSpc>
                <a:spcPts val="1200"/>
              </a:lnSpc>
            </a:pPr>
            <a:endParaRPr lang="fr-FR" sz="1400">
              <a:solidFill>
                <a:srgbClr val="1F497D"/>
              </a:solidFill>
              <a:latin typeface="Calibri" pitchFamily="34" charset="0"/>
            </a:endParaRPr>
          </a:p>
          <a:p>
            <a:pPr algn="ctr" eaLnBrk="0" hangingPunct="0">
              <a:lnSpc>
                <a:spcPts val="1200"/>
              </a:lnSpc>
            </a:pPr>
            <a:r>
              <a:rPr lang="fr-FR" sz="1400">
                <a:solidFill>
                  <a:srgbClr val="1F497D"/>
                </a:solidFill>
                <a:latin typeface="Calibri" pitchFamily="34" charset="0"/>
              </a:rPr>
              <a:t>Importance –</a:t>
            </a:r>
          </a:p>
          <a:p>
            <a:pPr algn="ctr" eaLnBrk="0" hangingPunct="0">
              <a:lnSpc>
                <a:spcPts val="1200"/>
              </a:lnSpc>
            </a:pPr>
            <a:endParaRPr lang="fr-FR" sz="1400">
              <a:solidFill>
                <a:srgbClr val="1F497D"/>
              </a:solidFill>
              <a:latin typeface="Calibri" pitchFamily="34" charset="0"/>
            </a:endParaRPr>
          </a:p>
          <a:p>
            <a:pPr algn="ctr" eaLnBrk="0" hangingPunct="0">
              <a:lnSpc>
                <a:spcPts val="1200"/>
              </a:lnSpc>
            </a:pPr>
            <a:r>
              <a:rPr lang="fr-FR" sz="1400">
                <a:solidFill>
                  <a:srgbClr val="1F497D"/>
                </a:solidFill>
                <a:latin typeface="Calibri" pitchFamily="34" charset="0"/>
              </a:rPr>
              <a:t>Performance +</a:t>
            </a:r>
          </a:p>
        </p:txBody>
      </p:sp>
      <p:sp>
        <p:nvSpPr>
          <p:cNvPr id="125960" name="Text Box 1034"/>
          <p:cNvSpPr txBox="1">
            <a:spLocks noChangeArrowheads="1"/>
          </p:cNvSpPr>
          <p:nvPr/>
        </p:nvSpPr>
        <p:spPr bwMode="auto">
          <a:xfrm>
            <a:off x="1635125" y="4405313"/>
            <a:ext cx="2673350" cy="1139825"/>
          </a:xfrm>
          <a:prstGeom prst="rect">
            <a:avLst/>
          </a:prstGeom>
          <a:solidFill>
            <a:srgbClr val="FFFFCC"/>
          </a:solidFill>
          <a:ln w="9525">
            <a:solidFill>
              <a:srgbClr val="FF6600"/>
            </a:solidFill>
            <a:miter lim="800000"/>
            <a:headEnd/>
            <a:tailEnd/>
          </a:ln>
        </p:spPr>
        <p:txBody>
          <a:bodyPr>
            <a:spAutoFit/>
          </a:bodyPr>
          <a:lstStyle/>
          <a:p>
            <a:pPr algn="ctr" eaLnBrk="0" hangingPunct="0">
              <a:spcBef>
                <a:spcPct val="50000"/>
              </a:spcBef>
            </a:pPr>
            <a:r>
              <a:rPr lang="fr-FR" sz="1400" b="1">
                <a:solidFill>
                  <a:srgbClr val="FF6600"/>
                </a:solidFill>
                <a:latin typeface="Calibri" pitchFamily="34" charset="0"/>
              </a:rPr>
              <a:t>Points faibles secondaires </a:t>
            </a:r>
            <a:r>
              <a:rPr lang="fr-FR" sz="1400" b="1">
                <a:solidFill>
                  <a:srgbClr val="FF6600"/>
                </a:solidFill>
                <a:latin typeface="Calibri" pitchFamily="34" charset="0"/>
                <a:sym typeface="Wingdings" pitchFamily="2" charset="2"/>
              </a:rPr>
              <a:t></a:t>
            </a:r>
            <a:r>
              <a:rPr lang="fr-FR" sz="1400" b="1">
                <a:solidFill>
                  <a:srgbClr val="FF6600"/>
                </a:solidFill>
                <a:latin typeface="Calibri" pitchFamily="34" charset="0"/>
              </a:rPr>
              <a:t> stratégie de veille</a:t>
            </a:r>
          </a:p>
          <a:p>
            <a:pPr algn="ctr" eaLnBrk="0" hangingPunct="0">
              <a:lnSpc>
                <a:spcPts val="1200"/>
              </a:lnSpc>
            </a:pPr>
            <a:endParaRPr lang="fr-FR" sz="1400">
              <a:solidFill>
                <a:srgbClr val="FF6600"/>
              </a:solidFill>
              <a:latin typeface="Calibri" pitchFamily="34" charset="0"/>
            </a:endParaRPr>
          </a:p>
          <a:p>
            <a:pPr algn="ctr" eaLnBrk="0" hangingPunct="0">
              <a:lnSpc>
                <a:spcPts val="1200"/>
              </a:lnSpc>
            </a:pPr>
            <a:r>
              <a:rPr lang="fr-FR" sz="1400">
                <a:solidFill>
                  <a:srgbClr val="FF6600"/>
                </a:solidFill>
                <a:latin typeface="Calibri" pitchFamily="34" charset="0"/>
              </a:rPr>
              <a:t>Importance –</a:t>
            </a:r>
          </a:p>
          <a:p>
            <a:pPr algn="ctr" eaLnBrk="0" hangingPunct="0">
              <a:lnSpc>
                <a:spcPts val="1200"/>
              </a:lnSpc>
            </a:pPr>
            <a:endParaRPr lang="fr-FR" sz="1400">
              <a:solidFill>
                <a:srgbClr val="FF6600"/>
              </a:solidFill>
              <a:latin typeface="Calibri" pitchFamily="34" charset="0"/>
            </a:endParaRPr>
          </a:p>
          <a:p>
            <a:pPr algn="ctr" eaLnBrk="0" hangingPunct="0">
              <a:lnSpc>
                <a:spcPts val="1200"/>
              </a:lnSpc>
            </a:pPr>
            <a:r>
              <a:rPr lang="fr-FR" sz="1400">
                <a:solidFill>
                  <a:srgbClr val="FF6600"/>
                </a:solidFill>
                <a:latin typeface="Calibri" pitchFamily="34" charset="0"/>
              </a:rPr>
              <a:t>Performance –</a:t>
            </a:r>
          </a:p>
        </p:txBody>
      </p:sp>
      <p:sp>
        <p:nvSpPr>
          <p:cNvPr id="125961" name="Text Box 1035"/>
          <p:cNvSpPr txBox="1">
            <a:spLocks noChangeArrowheads="1"/>
          </p:cNvSpPr>
          <p:nvPr/>
        </p:nvSpPr>
        <p:spPr bwMode="auto">
          <a:xfrm>
            <a:off x="1646238" y="2262188"/>
            <a:ext cx="2592387" cy="1139825"/>
          </a:xfrm>
          <a:prstGeom prst="rect">
            <a:avLst/>
          </a:prstGeom>
          <a:solidFill>
            <a:srgbClr val="FFCCCC"/>
          </a:solidFill>
          <a:ln w="9525">
            <a:solidFill>
              <a:srgbClr val="FF0000"/>
            </a:solidFill>
            <a:miter lim="800000"/>
            <a:headEnd/>
            <a:tailEnd/>
          </a:ln>
        </p:spPr>
        <p:txBody>
          <a:bodyPr>
            <a:spAutoFit/>
          </a:bodyPr>
          <a:lstStyle/>
          <a:p>
            <a:pPr algn="ctr" eaLnBrk="0" hangingPunct="0">
              <a:spcBef>
                <a:spcPct val="50000"/>
              </a:spcBef>
            </a:pPr>
            <a:r>
              <a:rPr lang="fr-FR" sz="1400" b="1">
                <a:solidFill>
                  <a:srgbClr val="FF0000"/>
                </a:solidFill>
                <a:latin typeface="Calibri" pitchFamily="34" charset="0"/>
              </a:rPr>
              <a:t>Actions urgentes </a:t>
            </a:r>
            <a:r>
              <a:rPr lang="fr-FR" sz="1400" b="1">
                <a:solidFill>
                  <a:srgbClr val="FF0000"/>
                </a:solidFill>
                <a:latin typeface="Calibri" pitchFamily="34" charset="0"/>
                <a:sym typeface="Wingdings" pitchFamily="2" charset="2"/>
              </a:rPr>
              <a:t></a:t>
            </a:r>
            <a:r>
              <a:rPr lang="fr-FR" sz="1400" b="1">
                <a:solidFill>
                  <a:srgbClr val="FF0000"/>
                </a:solidFill>
                <a:latin typeface="Calibri" pitchFamily="34" charset="0"/>
              </a:rPr>
              <a:t> stratégie d’optimisation</a:t>
            </a:r>
            <a:endParaRPr lang="fr-FR" sz="1400">
              <a:solidFill>
                <a:srgbClr val="FF0000"/>
              </a:solidFill>
              <a:latin typeface="Calibri" pitchFamily="34" charset="0"/>
            </a:endParaRPr>
          </a:p>
          <a:p>
            <a:pPr algn="ctr" eaLnBrk="0" hangingPunct="0">
              <a:lnSpc>
                <a:spcPts val="1200"/>
              </a:lnSpc>
            </a:pPr>
            <a:endParaRPr lang="fr-FR" sz="1400">
              <a:solidFill>
                <a:srgbClr val="FF0000"/>
              </a:solidFill>
              <a:latin typeface="Calibri" pitchFamily="34" charset="0"/>
            </a:endParaRPr>
          </a:p>
          <a:p>
            <a:pPr algn="ctr" eaLnBrk="0" hangingPunct="0">
              <a:lnSpc>
                <a:spcPts val="1200"/>
              </a:lnSpc>
            </a:pPr>
            <a:r>
              <a:rPr lang="fr-FR" sz="1400">
                <a:solidFill>
                  <a:srgbClr val="FF0000"/>
                </a:solidFill>
                <a:latin typeface="Calibri" pitchFamily="34" charset="0"/>
              </a:rPr>
              <a:t>Importance + </a:t>
            </a:r>
          </a:p>
          <a:p>
            <a:pPr algn="ctr" eaLnBrk="0" hangingPunct="0">
              <a:lnSpc>
                <a:spcPts val="1200"/>
              </a:lnSpc>
            </a:pPr>
            <a:endParaRPr lang="fr-FR" sz="1400">
              <a:solidFill>
                <a:srgbClr val="FF0000"/>
              </a:solidFill>
              <a:latin typeface="Calibri" pitchFamily="34" charset="0"/>
            </a:endParaRPr>
          </a:p>
          <a:p>
            <a:pPr algn="ctr" eaLnBrk="0" hangingPunct="0">
              <a:lnSpc>
                <a:spcPts val="1200"/>
              </a:lnSpc>
            </a:pPr>
            <a:r>
              <a:rPr lang="fr-FR" sz="1400">
                <a:solidFill>
                  <a:srgbClr val="FF0000"/>
                </a:solidFill>
                <a:latin typeface="Calibri" pitchFamily="34" charset="0"/>
              </a:rPr>
              <a:t>Performance -</a:t>
            </a:r>
          </a:p>
        </p:txBody>
      </p:sp>
      <p:sp>
        <p:nvSpPr>
          <p:cNvPr id="15" name="Text Box 1036"/>
          <p:cNvSpPr txBox="1">
            <a:spLocks noChangeArrowheads="1"/>
          </p:cNvSpPr>
          <p:nvPr/>
        </p:nvSpPr>
        <p:spPr bwMode="auto">
          <a:xfrm>
            <a:off x="69850" y="3017838"/>
            <a:ext cx="1406525" cy="523875"/>
          </a:xfrm>
          <a:prstGeom prst="rect">
            <a:avLst/>
          </a:prstGeom>
          <a:solidFill>
            <a:schemeClr val="bg1">
              <a:lumMod val="95000"/>
            </a:schemeClr>
          </a:solidFill>
          <a:ln w="9525">
            <a:noFill/>
            <a:miter lim="800000"/>
            <a:headEnd/>
            <a:tailEnd/>
          </a:ln>
          <a:effectLst>
            <a:outerShdw blurRad="50800" dist="38100" dir="5400000" algn="t" rotWithShape="0">
              <a:prstClr val="black">
                <a:alpha val="40000"/>
              </a:prstClr>
            </a:outerShdw>
          </a:effectLst>
        </p:spPr>
        <p:txBody>
          <a:bodyPr>
            <a:spAutoFit/>
          </a:bodyPr>
          <a:lstStyle/>
          <a:p>
            <a:pPr algn="ctr" eaLnBrk="0" fontAlgn="auto" hangingPunct="0">
              <a:spcBef>
                <a:spcPct val="50000"/>
              </a:spcBef>
              <a:spcAft>
                <a:spcPts val="0"/>
              </a:spcAft>
              <a:defRPr/>
            </a:pPr>
            <a:r>
              <a:rPr lang="fr-FR" sz="1400" b="1" dirty="0">
                <a:solidFill>
                  <a:schemeClr val="tx1">
                    <a:lumMod val="75000"/>
                  </a:schemeClr>
                </a:solidFill>
                <a:latin typeface="+mn-lt"/>
              </a:rPr>
              <a:t>Médiane d’importance</a:t>
            </a:r>
          </a:p>
        </p:txBody>
      </p:sp>
      <p:sp>
        <p:nvSpPr>
          <p:cNvPr id="16" name="Text Box 1037"/>
          <p:cNvSpPr txBox="1">
            <a:spLocks noChangeArrowheads="1"/>
          </p:cNvSpPr>
          <p:nvPr/>
        </p:nvSpPr>
        <p:spPr bwMode="auto">
          <a:xfrm>
            <a:off x="2643188" y="6434138"/>
            <a:ext cx="1893887" cy="307975"/>
          </a:xfrm>
          <a:prstGeom prst="rect">
            <a:avLst/>
          </a:prstGeom>
          <a:solidFill>
            <a:schemeClr val="bg1">
              <a:lumMod val="95000"/>
            </a:schemeClr>
          </a:solidFill>
          <a:ln w="9525">
            <a:noFill/>
            <a:miter lim="800000"/>
            <a:headEnd/>
            <a:tailEnd/>
          </a:ln>
          <a:effectLst>
            <a:outerShdw blurRad="50800" dist="38100" dir="5400000" algn="t" rotWithShape="0">
              <a:prstClr val="black">
                <a:alpha val="40000"/>
              </a:prstClr>
            </a:outerShdw>
          </a:effectLst>
        </p:spPr>
        <p:txBody>
          <a:bodyPr>
            <a:spAutoFit/>
          </a:bodyPr>
          <a:lstStyle/>
          <a:p>
            <a:pPr algn="ctr" eaLnBrk="0" fontAlgn="auto" hangingPunct="0">
              <a:spcBef>
                <a:spcPct val="50000"/>
              </a:spcBef>
              <a:spcAft>
                <a:spcPts val="0"/>
              </a:spcAft>
              <a:defRPr/>
            </a:pPr>
            <a:r>
              <a:rPr lang="fr-FR" sz="1400" b="1" dirty="0">
                <a:solidFill>
                  <a:schemeClr val="tx1">
                    <a:lumMod val="75000"/>
                  </a:schemeClr>
                </a:solidFill>
                <a:latin typeface="+mn-lt"/>
              </a:rPr>
              <a:t>Médiane des notes</a:t>
            </a:r>
          </a:p>
        </p:txBody>
      </p:sp>
      <p:sp>
        <p:nvSpPr>
          <p:cNvPr id="125964" name="Line 1038"/>
          <p:cNvSpPr>
            <a:spLocks noChangeShapeType="1"/>
          </p:cNvSpPr>
          <p:nvPr/>
        </p:nvSpPr>
        <p:spPr bwMode="auto">
          <a:xfrm>
            <a:off x="914400" y="3586163"/>
            <a:ext cx="141288" cy="381000"/>
          </a:xfrm>
          <a:prstGeom prst="line">
            <a:avLst/>
          </a:prstGeom>
          <a:noFill/>
          <a:ln w="9525">
            <a:solidFill>
              <a:schemeClr val="tx1"/>
            </a:solidFill>
            <a:round/>
            <a:headEnd/>
            <a:tailEnd type="triangle" w="med" len="med"/>
          </a:ln>
        </p:spPr>
        <p:txBody>
          <a:bodyPr wrap="none" anchor="ctr"/>
          <a:lstStyle/>
          <a:p>
            <a:endParaRPr lang="fr-FR"/>
          </a:p>
        </p:txBody>
      </p:sp>
      <p:sp>
        <p:nvSpPr>
          <p:cNvPr id="125965" name="Line 1039"/>
          <p:cNvSpPr>
            <a:spLocks noChangeShapeType="1"/>
          </p:cNvSpPr>
          <p:nvPr/>
        </p:nvSpPr>
        <p:spPr bwMode="auto">
          <a:xfrm flipV="1">
            <a:off x="4291013" y="6024563"/>
            <a:ext cx="563562" cy="381000"/>
          </a:xfrm>
          <a:prstGeom prst="line">
            <a:avLst/>
          </a:prstGeom>
          <a:noFill/>
          <a:ln w="9525">
            <a:solidFill>
              <a:schemeClr val="tx1"/>
            </a:solidFill>
            <a:round/>
            <a:headEnd/>
            <a:tailEnd type="triangle" w="med" len="med"/>
          </a:ln>
        </p:spPr>
        <p:txBody>
          <a:bodyPr wrap="none" anchor="ctr"/>
          <a:lstStyle/>
          <a:p>
            <a:endParaRPr lang="fr-FR"/>
          </a:p>
        </p:txBody>
      </p:sp>
      <p:sp>
        <p:nvSpPr>
          <p:cNvPr id="125966" name="Text Box 1032"/>
          <p:cNvSpPr txBox="1">
            <a:spLocks noChangeArrowheads="1"/>
          </p:cNvSpPr>
          <p:nvPr/>
        </p:nvSpPr>
        <p:spPr bwMode="auto">
          <a:xfrm>
            <a:off x="5297488" y="2273300"/>
            <a:ext cx="2571750" cy="923925"/>
          </a:xfrm>
          <a:prstGeom prst="rect">
            <a:avLst/>
          </a:prstGeom>
          <a:solidFill>
            <a:srgbClr val="CCFFCC"/>
          </a:solidFill>
          <a:ln w="9525">
            <a:solidFill>
              <a:srgbClr val="99CC00"/>
            </a:solidFill>
            <a:miter lim="800000"/>
            <a:headEnd/>
            <a:tailEnd/>
          </a:ln>
        </p:spPr>
        <p:txBody>
          <a:bodyPr>
            <a:spAutoFit/>
          </a:bodyPr>
          <a:lstStyle/>
          <a:p>
            <a:pPr algn="ctr" eaLnBrk="0" hangingPunct="0">
              <a:spcBef>
                <a:spcPct val="50000"/>
              </a:spcBef>
            </a:pPr>
            <a:r>
              <a:rPr lang="fr-FR" sz="1400" b="1">
                <a:solidFill>
                  <a:srgbClr val="008000"/>
                </a:solidFill>
                <a:latin typeface="Calibri" pitchFamily="34" charset="0"/>
              </a:rPr>
              <a:t>Capital </a:t>
            </a:r>
            <a:r>
              <a:rPr lang="fr-FR" sz="1400" b="1">
                <a:solidFill>
                  <a:srgbClr val="008000"/>
                </a:solidFill>
                <a:latin typeface="Calibri" pitchFamily="34" charset="0"/>
                <a:sym typeface="Wingdings" pitchFamily="2" charset="2"/>
              </a:rPr>
              <a:t></a:t>
            </a:r>
            <a:r>
              <a:rPr lang="fr-FR" sz="1400" b="1">
                <a:solidFill>
                  <a:srgbClr val="008000"/>
                </a:solidFill>
                <a:latin typeface="Calibri" pitchFamily="34" charset="0"/>
              </a:rPr>
              <a:t> stratégie de maintien</a:t>
            </a:r>
            <a:endParaRPr lang="fr-FR" sz="1400">
              <a:solidFill>
                <a:srgbClr val="008000"/>
              </a:solidFill>
              <a:latin typeface="Calibri" pitchFamily="34" charset="0"/>
            </a:endParaRPr>
          </a:p>
          <a:p>
            <a:pPr algn="ctr" eaLnBrk="0" hangingPunct="0">
              <a:lnSpc>
                <a:spcPts val="1200"/>
              </a:lnSpc>
            </a:pPr>
            <a:endParaRPr lang="fr-FR" sz="1400">
              <a:solidFill>
                <a:srgbClr val="008000"/>
              </a:solidFill>
              <a:latin typeface="Calibri" pitchFamily="34" charset="0"/>
            </a:endParaRPr>
          </a:p>
          <a:p>
            <a:pPr algn="ctr" eaLnBrk="0" hangingPunct="0">
              <a:lnSpc>
                <a:spcPts val="1200"/>
              </a:lnSpc>
            </a:pPr>
            <a:r>
              <a:rPr lang="fr-FR" sz="1400">
                <a:solidFill>
                  <a:srgbClr val="008000"/>
                </a:solidFill>
                <a:latin typeface="Calibri" pitchFamily="34" charset="0"/>
              </a:rPr>
              <a:t>Importance +</a:t>
            </a:r>
          </a:p>
          <a:p>
            <a:pPr algn="ctr" eaLnBrk="0" hangingPunct="0">
              <a:lnSpc>
                <a:spcPts val="1200"/>
              </a:lnSpc>
            </a:pPr>
            <a:endParaRPr lang="fr-FR" sz="1400">
              <a:solidFill>
                <a:srgbClr val="008000"/>
              </a:solidFill>
              <a:latin typeface="Calibri" pitchFamily="34" charset="0"/>
            </a:endParaRPr>
          </a:p>
          <a:p>
            <a:pPr algn="ctr" eaLnBrk="0" hangingPunct="0">
              <a:lnSpc>
                <a:spcPts val="1200"/>
              </a:lnSpc>
            </a:pPr>
            <a:r>
              <a:rPr lang="fr-FR" sz="1400">
                <a:solidFill>
                  <a:srgbClr val="008000"/>
                </a:solidFill>
                <a:latin typeface="Calibri" pitchFamily="34" charset="0"/>
              </a:rPr>
              <a:t>Performance +</a:t>
            </a:r>
          </a:p>
        </p:txBody>
      </p:sp>
      <p:sp>
        <p:nvSpPr>
          <p:cNvPr id="125967" name="Espace réservé du numéro de diapositive 2"/>
          <p:cNvSpPr>
            <a:spLocks noGrp="1"/>
          </p:cNvSpPr>
          <p:nvPr>
            <p:ph type="sldNum" sz="quarter" idx="32"/>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A4632CA9-53D2-4576-82E5-5D5A8D37210E}" type="slidenum">
              <a:rPr lang="fr-FR"/>
              <a:pPr fontAlgn="base">
                <a:spcBef>
                  <a:spcPct val="0"/>
                </a:spcBef>
                <a:spcAft>
                  <a:spcPct val="0"/>
                </a:spcAft>
              </a:pPr>
              <a:t>54</a:t>
            </a:fld>
            <a:endParaRPr lang="fr-FR"/>
          </a:p>
        </p:txBody>
      </p:sp>
      <p:sp>
        <p:nvSpPr>
          <p:cNvPr id="20" name="Titre 19"/>
          <p:cNvSpPr>
            <a:spLocks noGrp="1"/>
          </p:cNvSpPr>
          <p:nvPr>
            <p:ph type="title"/>
          </p:nvPr>
        </p:nvSpPr>
        <p:sp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effectLst>
            <a:softEdge rad="127000"/>
          </a:effectLst>
        </p:spPr>
        <p:txBody>
          <a:bodyPr rtlCol="0">
            <a:normAutofit/>
          </a:bodyPr>
          <a:lstStyle/>
          <a:p>
            <a:pPr algn="ctr" fontAlgn="auto">
              <a:spcAft>
                <a:spcPts val="0"/>
              </a:spcAft>
              <a:defRPr/>
            </a:pPr>
            <a:r>
              <a:rPr lang="fr-FR" dirty="0">
                <a:solidFill>
                  <a:schemeClr val="tx2"/>
                </a:solidFill>
              </a:rPr>
              <a:t>Note Méthodologique : Bilan </a:t>
            </a:r>
            <a:r>
              <a:rPr lang="fr-FR" dirty="0" smtClean="0">
                <a:solidFill>
                  <a:schemeClr val="tx2"/>
                </a:solidFill>
              </a:rPr>
              <a:t>d’image</a:t>
            </a:r>
            <a:endParaRPr lang="fr-FR" dirty="0">
              <a:solidFill>
                <a:schemeClr val="tx2"/>
              </a:solidFill>
            </a:endParaRPr>
          </a:p>
        </p:txBody>
      </p:sp>
      <p:sp>
        <p:nvSpPr>
          <p:cNvPr id="24" name="ZoneTexte 23"/>
          <p:cNvSpPr txBox="1"/>
          <p:nvPr/>
        </p:nvSpPr>
        <p:spPr>
          <a:xfrm>
            <a:off x="2195513" y="1316038"/>
            <a:ext cx="6804025" cy="600075"/>
          </a:xfrm>
          <a:prstGeom prst="rect">
            <a:avLst/>
          </a:prstGeom>
          <a:solidFill>
            <a:srgbClr val="FFFBFB"/>
          </a:solidFill>
          <a:ln>
            <a:solidFill>
              <a:schemeClr val="tx1"/>
            </a:solid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fr-FR" sz="1100" b="1" i="1" dirty="0">
                <a:latin typeface="+mn-lt"/>
              </a:rPr>
              <a:t>Rappel</a:t>
            </a:r>
            <a:r>
              <a:rPr lang="fr-FR" sz="1100" i="1" dirty="0">
                <a:latin typeface="+mn-lt"/>
              </a:rPr>
              <a:t>: le test F de Fisher est un test statistique qui indique si la variable explicative (ici les items d’image) a ou non une influence significative sur la variable à expliquer (ici la note globale de chaque région). Plus la valeur du F de Fisher est élevée, plus elle indique que l’item a fortement influencé la note globale, donc qu’il est important.</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5164138" y="1349375"/>
            <a:ext cx="3668712" cy="3159125"/>
          </a:xfrm>
          <a:prstGeom prst="rect">
            <a:avLst/>
          </a:prstGeom>
          <a:solidFill>
            <a:schemeClr val="accent1">
              <a:lumMod val="20000"/>
              <a:lumOff val="80000"/>
            </a:schemeClr>
          </a:soli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fr-FR" dirty="0">
              <a:solidFill>
                <a:srgbClr val="A09687"/>
              </a:solidFill>
            </a:endParaRPr>
          </a:p>
        </p:txBody>
      </p:sp>
      <p:sp>
        <p:nvSpPr>
          <p:cNvPr id="126978" name="Espace réservé du numéro de diapositive 3"/>
          <p:cNvSpPr>
            <a:spLocks noGrp="1"/>
          </p:cNvSpPr>
          <p:nvPr>
            <p:ph type="sldNum" sz="quarter" idx="32"/>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B5FCF28F-882D-4002-84C8-0FF095734F9C}" type="slidenum">
              <a:rPr lang="fr-FR">
                <a:solidFill>
                  <a:srgbClr val="FFFFFF"/>
                </a:solidFill>
              </a:rPr>
              <a:pPr fontAlgn="base">
                <a:spcBef>
                  <a:spcPct val="0"/>
                </a:spcBef>
                <a:spcAft>
                  <a:spcPct val="0"/>
                </a:spcAft>
              </a:pPr>
              <a:t>55</a:t>
            </a:fld>
            <a:endParaRPr lang="fr-FR">
              <a:solidFill>
                <a:srgbClr val="FFFFFF"/>
              </a:solidFill>
            </a:endParaRPr>
          </a:p>
        </p:txBody>
      </p:sp>
      <p:sp>
        <p:nvSpPr>
          <p:cNvPr id="126979" name="ZoneTexte 1"/>
          <p:cNvSpPr txBox="1">
            <a:spLocks noChangeArrowheads="1"/>
          </p:cNvSpPr>
          <p:nvPr/>
        </p:nvSpPr>
        <p:spPr bwMode="auto">
          <a:xfrm>
            <a:off x="7812088" y="1341438"/>
            <a:ext cx="1044575" cy="215900"/>
          </a:xfrm>
          <a:prstGeom prst="rect">
            <a:avLst/>
          </a:prstGeom>
          <a:noFill/>
          <a:ln w="9525">
            <a:noFill/>
            <a:miter lim="800000"/>
            <a:headEnd/>
            <a:tailEnd/>
          </a:ln>
        </p:spPr>
        <p:txBody>
          <a:bodyPr/>
          <a:lstStyle/>
          <a:p>
            <a:r>
              <a:rPr lang="fr-FR" sz="1100" b="1" i="1">
                <a:solidFill>
                  <a:srgbClr val="00B050"/>
                </a:solidFill>
                <a:latin typeface="Calibri" pitchFamily="34" charset="0"/>
              </a:rPr>
              <a:t>POINTS FORTS</a:t>
            </a:r>
          </a:p>
        </p:txBody>
      </p:sp>
      <p:sp>
        <p:nvSpPr>
          <p:cNvPr id="32" name="Text Box 3"/>
          <p:cNvSpPr txBox="1">
            <a:spLocks noChangeArrowheads="1"/>
          </p:cNvSpPr>
          <p:nvPr/>
        </p:nvSpPr>
        <p:spPr bwMode="auto">
          <a:xfrm>
            <a:off x="179512" y="2564904"/>
            <a:ext cx="289053" cy="2060132"/>
          </a:xfrm>
          <a:prstGeom prst="rect">
            <a:avLst/>
          </a:prstGeom>
          <a:noFill/>
          <a:ln w="9525">
            <a:noFill/>
            <a:miter lim="800000"/>
            <a:headEnd/>
            <a:tailEnd/>
          </a:ln>
          <a:effectLst/>
        </p:spPr>
        <p:txBody>
          <a:bodyPr vert="vert270" lIns="27432" tIns="22860" rIns="0" bIns="2286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auto">
              <a:spcBef>
                <a:spcPts val="0"/>
              </a:spcBef>
              <a:spcAft>
                <a:spcPts val="0"/>
              </a:spcAft>
              <a:defRPr sz="1000"/>
            </a:pPr>
            <a:r>
              <a:rPr lang="fr-FR" sz="1000" b="1" i="1" dirty="0">
                <a:solidFill>
                  <a:srgbClr val="A09687">
                    <a:lumMod val="75000"/>
                  </a:srgbClr>
                </a:solidFill>
                <a:cs typeface="Arial"/>
              </a:rPr>
              <a:t>Importance du critère</a:t>
            </a:r>
          </a:p>
          <a:p>
            <a:pPr algn="ctr" fontAlgn="auto">
              <a:spcBef>
                <a:spcPts val="0"/>
              </a:spcBef>
              <a:spcAft>
                <a:spcPts val="0"/>
              </a:spcAft>
              <a:defRPr sz="1000"/>
            </a:pPr>
            <a:endParaRPr lang="fr-FR" sz="1000" b="1" dirty="0">
              <a:solidFill>
                <a:srgbClr val="A09687">
                  <a:lumMod val="75000"/>
                </a:srgbClr>
              </a:solidFill>
              <a:cs typeface="Arial"/>
            </a:endParaRPr>
          </a:p>
        </p:txBody>
      </p:sp>
      <p:cxnSp>
        <p:nvCxnSpPr>
          <p:cNvPr id="33" name="Connecteur droit avec flèche 32"/>
          <p:cNvCxnSpPr/>
          <p:nvPr/>
        </p:nvCxnSpPr>
        <p:spPr>
          <a:xfrm rot="5400000" flipH="1" flipV="1">
            <a:off x="-1381918" y="3644106"/>
            <a:ext cx="3600450"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6982" name="Text Box 13"/>
          <p:cNvSpPr txBox="1">
            <a:spLocks noChangeArrowheads="1"/>
          </p:cNvSpPr>
          <p:nvPr/>
        </p:nvSpPr>
        <p:spPr bwMode="auto">
          <a:xfrm>
            <a:off x="107950" y="1392238"/>
            <a:ext cx="414338" cy="307975"/>
          </a:xfrm>
          <a:prstGeom prst="rect">
            <a:avLst/>
          </a:prstGeom>
          <a:noFill/>
          <a:ln w="3175">
            <a:noFill/>
            <a:miter lim="800000"/>
            <a:headEnd/>
            <a:tailEnd/>
          </a:ln>
        </p:spPr>
        <p:txBody>
          <a:bodyPr lIns="0" tIns="0" rIns="0" bIns="0" anchor="ctr">
            <a:spAutoFit/>
          </a:bodyPr>
          <a:lstStyle/>
          <a:p>
            <a:pPr algn="ctr"/>
            <a:r>
              <a:rPr lang="fr-FR" sz="1000" b="1" i="1">
                <a:solidFill>
                  <a:srgbClr val="7B7162"/>
                </a:solidFill>
                <a:latin typeface="Calibri" pitchFamily="34" charset="0"/>
              </a:rPr>
              <a:t>Attente forte</a:t>
            </a:r>
          </a:p>
        </p:txBody>
      </p:sp>
      <p:sp>
        <p:nvSpPr>
          <p:cNvPr id="25" name="Rectangle 24"/>
          <p:cNvSpPr/>
          <p:nvPr/>
        </p:nvSpPr>
        <p:spPr>
          <a:xfrm>
            <a:off x="5164138" y="4192588"/>
            <a:ext cx="3668712" cy="1724025"/>
          </a:xfrm>
          <a:prstGeom prst="rect">
            <a:avLst/>
          </a:prstGeom>
          <a:solidFill>
            <a:schemeClr val="bg2">
              <a:lumMod val="20000"/>
              <a:lumOff val="80000"/>
            </a:schemeClr>
          </a:soli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fr-FR" dirty="0">
              <a:solidFill>
                <a:srgbClr val="A09687"/>
              </a:solidFill>
            </a:endParaRPr>
          </a:p>
        </p:txBody>
      </p:sp>
      <p:sp>
        <p:nvSpPr>
          <p:cNvPr id="24" name="Rectangle 23"/>
          <p:cNvSpPr/>
          <p:nvPr/>
        </p:nvSpPr>
        <p:spPr>
          <a:xfrm>
            <a:off x="554038" y="4121150"/>
            <a:ext cx="4603750" cy="1792288"/>
          </a:xfrm>
          <a:prstGeom prst="rect">
            <a:avLst/>
          </a:prstGeom>
          <a:solidFill>
            <a:srgbClr val="FFFFCC"/>
          </a:soli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fr-FR" dirty="0">
              <a:solidFill>
                <a:srgbClr val="A09687"/>
              </a:solidFill>
            </a:endParaRPr>
          </a:p>
        </p:txBody>
      </p:sp>
      <p:sp>
        <p:nvSpPr>
          <p:cNvPr id="27" name="Rectangle 26"/>
          <p:cNvSpPr/>
          <p:nvPr/>
        </p:nvSpPr>
        <p:spPr>
          <a:xfrm>
            <a:off x="554038" y="1339850"/>
            <a:ext cx="4603750" cy="2843213"/>
          </a:xfrm>
          <a:prstGeom prst="rect">
            <a:avLst/>
          </a:prstGeom>
          <a:solidFill>
            <a:srgbClr val="FFCCCC"/>
          </a:soli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fr-FR" dirty="0">
              <a:solidFill>
                <a:srgbClr val="A09687"/>
              </a:solidFill>
            </a:endParaRPr>
          </a:p>
        </p:txBody>
      </p:sp>
      <p:graphicFrame>
        <p:nvGraphicFramePr>
          <p:cNvPr id="126986" name="Graphique 30"/>
          <p:cNvGraphicFramePr>
            <a:graphicFrameLocks/>
          </p:cNvGraphicFramePr>
          <p:nvPr/>
        </p:nvGraphicFramePr>
        <p:xfrm>
          <a:off x="431800" y="1196975"/>
          <a:ext cx="8569325" cy="4859338"/>
        </p:xfrm>
        <a:graphic>
          <a:graphicData uri="http://schemas.openxmlformats.org/presentationml/2006/ole">
            <mc:AlternateContent xmlns:mc="http://schemas.openxmlformats.org/markup-compatibility/2006">
              <mc:Choice xmlns:v="urn:schemas-microsoft-com:vml" Requires="v">
                <p:oleObj spid="_x0000_s126987" r:id="rId6" imgW="8565622" imgH="4865030" progId="Excel.Chart.8">
                  <p:embed/>
                </p:oleObj>
              </mc:Choice>
              <mc:Fallback>
                <p:oleObj r:id="rId6" imgW="8565622" imgH="4865030" progId="Excel.Chart.8">
                  <p:embed/>
                  <p:pic>
                    <p:nvPicPr>
                      <p:cNvPr id="0" name="Graphique 3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800" y="1196975"/>
                        <a:ext cx="8569325" cy="4859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6987" name="ZoneTexte 1"/>
          <p:cNvSpPr txBox="1">
            <a:spLocks noChangeArrowheads="1"/>
          </p:cNvSpPr>
          <p:nvPr/>
        </p:nvSpPr>
        <p:spPr bwMode="auto">
          <a:xfrm>
            <a:off x="576263" y="1331913"/>
            <a:ext cx="1368425" cy="287337"/>
          </a:xfrm>
          <a:prstGeom prst="rect">
            <a:avLst/>
          </a:prstGeom>
          <a:noFill/>
          <a:ln w="9525">
            <a:noFill/>
            <a:miter lim="800000"/>
            <a:headEnd/>
            <a:tailEnd/>
          </a:ln>
        </p:spPr>
        <p:txBody>
          <a:bodyPr/>
          <a:lstStyle/>
          <a:p>
            <a:r>
              <a:rPr lang="fr-FR" sz="1100" b="1" i="1">
                <a:solidFill>
                  <a:srgbClr val="FF0000"/>
                </a:solidFill>
                <a:latin typeface="Calibri" pitchFamily="34" charset="0"/>
              </a:rPr>
              <a:t>ACTIONS URGENTES</a:t>
            </a:r>
          </a:p>
        </p:txBody>
      </p:sp>
      <p:sp>
        <p:nvSpPr>
          <p:cNvPr id="29" name="ZoneTexte 28"/>
          <p:cNvSpPr txBox="1"/>
          <p:nvPr/>
        </p:nvSpPr>
        <p:spPr>
          <a:xfrm>
            <a:off x="611188" y="1557338"/>
            <a:ext cx="2160587" cy="400050"/>
          </a:xfrm>
          <a:prstGeom prst="rect">
            <a:avLst/>
          </a:prstGeom>
          <a:solidFill>
            <a:schemeClr val="bg1"/>
          </a:solidFill>
          <a:ln>
            <a:solidFill>
              <a:schemeClr val="tx1"/>
            </a:solidFill>
          </a:ln>
        </p:spPr>
        <p:txBody>
          <a:bodyPr>
            <a:spAutoFit/>
          </a:bodyPr>
          <a:lstStyle/>
          <a:p>
            <a:pPr fontAlgn="auto">
              <a:spcBef>
                <a:spcPts val="0"/>
              </a:spcBef>
              <a:spcAft>
                <a:spcPts val="0"/>
              </a:spcAft>
              <a:buClr>
                <a:schemeClr val="bg2">
                  <a:lumMod val="75000"/>
                </a:schemeClr>
              </a:buClr>
              <a:defRPr/>
            </a:pPr>
            <a:r>
              <a:rPr lang="fr-FR" sz="1000" b="1" dirty="0">
                <a:solidFill>
                  <a:srgbClr val="C00000"/>
                </a:solidFill>
                <a:latin typeface="+mn-lt"/>
              </a:rPr>
              <a:t>En rouge </a:t>
            </a:r>
            <a:r>
              <a:rPr lang="fr-FR" sz="1000" b="1" dirty="0">
                <a:solidFill>
                  <a:schemeClr val="tx1">
                    <a:lumMod val="50000"/>
                  </a:schemeClr>
                </a:solidFill>
                <a:latin typeface="+mn-lt"/>
              </a:rPr>
              <a:t>: items d’image touristiques</a:t>
            </a:r>
          </a:p>
          <a:p>
            <a:pPr fontAlgn="auto">
              <a:spcBef>
                <a:spcPts val="0"/>
              </a:spcBef>
              <a:spcAft>
                <a:spcPts val="0"/>
              </a:spcAft>
              <a:buClr>
                <a:schemeClr val="bg2">
                  <a:lumMod val="75000"/>
                </a:schemeClr>
              </a:buClr>
              <a:defRPr/>
            </a:pPr>
            <a:r>
              <a:rPr lang="fr-FR" sz="1000" b="1" dirty="0">
                <a:solidFill>
                  <a:schemeClr val="accent1">
                    <a:lumMod val="50000"/>
                  </a:schemeClr>
                </a:solidFill>
                <a:latin typeface="+mn-lt"/>
              </a:rPr>
              <a:t>En vert </a:t>
            </a:r>
            <a:r>
              <a:rPr lang="fr-FR" sz="1000" b="1" dirty="0">
                <a:solidFill>
                  <a:schemeClr val="tx1">
                    <a:lumMod val="50000"/>
                  </a:schemeClr>
                </a:solidFill>
                <a:latin typeface="+mn-lt"/>
              </a:rPr>
              <a:t>: items d’image générale</a:t>
            </a:r>
          </a:p>
        </p:txBody>
      </p:sp>
      <p:sp>
        <p:nvSpPr>
          <p:cNvPr id="126989" name="ZoneTexte 1"/>
          <p:cNvSpPr txBox="1">
            <a:spLocks noChangeArrowheads="1"/>
          </p:cNvSpPr>
          <p:nvPr/>
        </p:nvSpPr>
        <p:spPr bwMode="auto">
          <a:xfrm>
            <a:off x="468313" y="5876925"/>
            <a:ext cx="1474787" cy="215900"/>
          </a:xfrm>
          <a:prstGeom prst="rect">
            <a:avLst/>
          </a:prstGeom>
          <a:noFill/>
          <a:ln w="9525">
            <a:noFill/>
            <a:miter lim="800000"/>
            <a:headEnd/>
            <a:tailEnd/>
          </a:ln>
        </p:spPr>
        <p:txBody>
          <a:bodyPr/>
          <a:lstStyle/>
          <a:p>
            <a:r>
              <a:rPr lang="fr-FR" sz="1100" b="1" i="1">
                <a:solidFill>
                  <a:srgbClr val="FF6600"/>
                </a:solidFill>
                <a:latin typeface="Calibri" pitchFamily="34" charset="0"/>
              </a:rPr>
              <a:t>POINTS À SURVEILLER </a:t>
            </a:r>
          </a:p>
        </p:txBody>
      </p:sp>
      <p:sp>
        <p:nvSpPr>
          <p:cNvPr id="126990" name="ZoneTexte 1"/>
          <p:cNvSpPr txBox="1">
            <a:spLocks noChangeArrowheads="1"/>
          </p:cNvSpPr>
          <p:nvPr/>
        </p:nvSpPr>
        <p:spPr bwMode="auto">
          <a:xfrm>
            <a:off x="7451725" y="5732463"/>
            <a:ext cx="1404938" cy="217487"/>
          </a:xfrm>
          <a:prstGeom prst="rect">
            <a:avLst/>
          </a:prstGeom>
          <a:noFill/>
          <a:ln w="9525">
            <a:noFill/>
            <a:miter lim="800000"/>
            <a:headEnd/>
            <a:tailEnd/>
          </a:ln>
        </p:spPr>
        <p:txBody>
          <a:bodyPr/>
          <a:lstStyle/>
          <a:p>
            <a:pPr algn="r">
              <a:lnSpc>
                <a:spcPts val="1000"/>
              </a:lnSpc>
            </a:pPr>
            <a:r>
              <a:rPr lang="fr-FR" sz="1100" b="1" i="1">
                <a:solidFill>
                  <a:srgbClr val="3399FF"/>
                </a:solidFill>
                <a:latin typeface="Calibri" pitchFamily="34" charset="0"/>
              </a:rPr>
              <a:t>PROMESSES DE BASE</a:t>
            </a:r>
          </a:p>
        </p:txBody>
      </p:sp>
      <p:sp>
        <p:nvSpPr>
          <p:cNvPr id="126991" name="Text Box 4"/>
          <p:cNvSpPr txBox="1">
            <a:spLocks noChangeArrowheads="1"/>
          </p:cNvSpPr>
          <p:nvPr/>
        </p:nvSpPr>
        <p:spPr bwMode="auto">
          <a:xfrm>
            <a:off x="3851275" y="6189663"/>
            <a:ext cx="1647825" cy="263525"/>
          </a:xfrm>
          <a:prstGeom prst="rect">
            <a:avLst/>
          </a:prstGeom>
          <a:noFill/>
          <a:ln w="9525">
            <a:noFill/>
            <a:miter lim="800000"/>
            <a:headEnd/>
            <a:tailEnd/>
          </a:ln>
        </p:spPr>
        <p:txBody>
          <a:bodyPr lIns="27432" tIns="22860" rIns="27432" bIns="22860" anchor="ctr"/>
          <a:lstStyle/>
          <a:p>
            <a:pPr algn="ctr"/>
            <a:r>
              <a:rPr lang="fr-FR" sz="1000" b="1" i="1">
                <a:solidFill>
                  <a:srgbClr val="7B7162"/>
                </a:solidFill>
                <a:latin typeface="Calibri" pitchFamily="34" charset="0"/>
                <a:cs typeface="Arial" charset="0"/>
              </a:rPr>
              <a:t>Moyenne du critère</a:t>
            </a:r>
            <a:endParaRPr lang="fr-FR" sz="1000" b="1">
              <a:solidFill>
                <a:srgbClr val="7B7162"/>
              </a:solidFill>
              <a:latin typeface="Calibri" pitchFamily="34" charset="0"/>
              <a:cs typeface="Arial" charset="0"/>
            </a:endParaRPr>
          </a:p>
        </p:txBody>
      </p:sp>
      <p:cxnSp>
        <p:nvCxnSpPr>
          <p:cNvPr id="35" name="Connecteur droit avec flèche 34"/>
          <p:cNvCxnSpPr/>
          <p:nvPr/>
        </p:nvCxnSpPr>
        <p:spPr>
          <a:xfrm>
            <a:off x="3121025" y="6192838"/>
            <a:ext cx="3322638"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6993" name="Text Box 13"/>
          <p:cNvSpPr txBox="1">
            <a:spLocks noChangeArrowheads="1"/>
          </p:cNvSpPr>
          <p:nvPr/>
        </p:nvSpPr>
        <p:spPr bwMode="auto">
          <a:xfrm>
            <a:off x="107950" y="5589588"/>
            <a:ext cx="431800" cy="307975"/>
          </a:xfrm>
          <a:prstGeom prst="rect">
            <a:avLst/>
          </a:prstGeom>
          <a:noFill/>
          <a:ln w="3175">
            <a:noFill/>
            <a:miter lim="800000"/>
            <a:headEnd/>
            <a:tailEnd/>
          </a:ln>
        </p:spPr>
        <p:txBody>
          <a:bodyPr lIns="0" tIns="0" rIns="0" bIns="0" anchor="ctr">
            <a:spAutoFit/>
          </a:bodyPr>
          <a:lstStyle/>
          <a:p>
            <a:pPr algn="ctr"/>
            <a:r>
              <a:rPr lang="fr-FR" sz="1000" b="1" i="1">
                <a:solidFill>
                  <a:srgbClr val="7B7162"/>
                </a:solidFill>
                <a:latin typeface="Calibri" pitchFamily="34" charset="0"/>
              </a:rPr>
              <a:t>Attente faible</a:t>
            </a:r>
          </a:p>
        </p:txBody>
      </p:sp>
      <p:sp>
        <p:nvSpPr>
          <p:cNvPr id="126994" name="Text Box 15"/>
          <p:cNvSpPr txBox="1">
            <a:spLocks noChangeArrowheads="1"/>
          </p:cNvSpPr>
          <p:nvPr/>
        </p:nvSpPr>
        <p:spPr bwMode="auto">
          <a:xfrm>
            <a:off x="631825" y="6116638"/>
            <a:ext cx="915988" cy="153987"/>
          </a:xfrm>
          <a:prstGeom prst="rect">
            <a:avLst/>
          </a:prstGeom>
          <a:noFill/>
          <a:ln w="3175">
            <a:noFill/>
            <a:miter lim="800000"/>
            <a:headEnd/>
            <a:tailEnd/>
          </a:ln>
        </p:spPr>
        <p:txBody>
          <a:bodyPr lIns="0" tIns="0" rIns="0" bIns="0" anchor="ctr">
            <a:spAutoFit/>
          </a:bodyPr>
          <a:lstStyle/>
          <a:p>
            <a:pPr algn="ctr"/>
            <a:r>
              <a:rPr lang="fr-FR" sz="1000" b="1" i="1">
                <a:solidFill>
                  <a:srgbClr val="7B7162"/>
                </a:solidFill>
                <a:latin typeface="Calibri" pitchFamily="34" charset="0"/>
              </a:rPr>
              <a:t>Attribution faible</a:t>
            </a:r>
          </a:p>
        </p:txBody>
      </p:sp>
      <p:sp>
        <p:nvSpPr>
          <p:cNvPr id="126995" name="Text Box 16"/>
          <p:cNvSpPr txBox="1">
            <a:spLocks noChangeArrowheads="1"/>
          </p:cNvSpPr>
          <p:nvPr/>
        </p:nvSpPr>
        <p:spPr bwMode="auto">
          <a:xfrm>
            <a:off x="7885113" y="6116638"/>
            <a:ext cx="952500" cy="153987"/>
          </a:xfrm>
          <a:prstGeom prst="rect">
            <a:avLst/>
          </a:prstGeom>
          <a:noFill/>
          <a:ln w="3175">
            <a:noFill/>
            <a:miter lim="800000"/>
            <a:headEnd/>
            <a:tailEnd/>
          </a:ln>
        </p:spPr>
        <p:txBody>
          <a:bodyPr lIns="0" tIns="0" rIns="0" bIns="0" anchor="ctr">
            <a:spAutoFit/>
          </a:bodyPr>
          <a:lstStyle/>
          <a:p>
            <a:pPr algn="ctr"/>
            <a:r>
              <a:rPr lang="fr-FR" sz="1000" b="1" i="1">
                <a:solidFill>
                  <a:srgbClr val="7B7162"/>
                </a:solidFill>
                <a:latin typeface="Calibri" pitchFamily="34" charset="0"/>
              </a:rPr>
              <a:t>Attribution forte</a:t>
            </a:r>
          </a:p>
        </p:txBody>
      </p:sp>
      <p:sp>
        <p:nvSpPr>
          <p:cNvPr id="126996" name="Titre 1"/>
          <p:cNvSpPr>
            <a:spLocks noGrp="1"/>
          </p:cNvSpPr>
          <p:nvPr>
            <p:ph type="title"/>
          </p:nvPr>
        </p:nvSpPr>
        <p:spPr>
          <a:xfrm>
            <a:off x="971550" y="115888"/>
            <a:ext cx="7921625" cy="792162"/>
          </a:xfrm>
        </p:spPr>
        <p:txBody>
          <a:bodyPr/>
          <a:lstStyle/>
          <a:p>
            <a:r>
              <a:rPr lang="fr-FR" sz="1800" i="1" smtClean="0"/>
              <a:t>Bilan d’image du Limousin : </a:t>
            </a:r>
            <a:br>
              <a:rPr lang="fr-FR" sz="1800" i="1" smtClean="0"/>
            </a:br>
            <a:r>
              <a:rPr lang="fr-FR" sz="2000" smtClean="0"/>
              <a:t>Une région qui gagne à être connue et qui doit se faire connaître, notamment sur la diversité des activités proposées par sur territoire</a:t>
            </a:r>
          </a:p>
        </p:txBody>
      </p:sp>
      <p:sp>
        <p:nvSpPr>
          <p:cNvPr id="126997" name="Espace réservé du pied de page 2"/>
          <p:cNvSpPr>
            <a:spLocks noGrp="1"/>
          </p:cNvSpPr>
          <p:nvPr>
            <p:ph type="ftr" sz="quarter" idx="31"/>
          </p:nvPr>
        </p:nvSpPr>
        <p:spPr>
          <a:xfrm>
            <a:off x="1331913" y="6545263"/>
            <a:ext cx="6192837" cy="312737"/>
          </a:xfrm>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fr-FR"/>
              <a:t>1301654 - CRT Limousin - Mars 2014</a:t>
            </a:r>
          </a:p>
        </p:txBody>
      </p:sp>
      <p:sp>
        <p:nvSpPr>
          <p:cNvPr id="45" name="Espace réservé du texte 4"/>
          <p:cNvSpPr txBox="1">
            <a:spLocks/>
          </p:cNvSpPr>
          <p:nvPr>
            <p:custDataLst>
              <p:tags r:id="rId2"/>
            </p:custDataLst>
          </p:nvPr>
        </p:nvSpPr>
        <p:spPr>
          <a:xfrm>
            <a:off x="5508104" y="6362893"/>
            <a:ext cx="3528392"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la région (bien + assez bien) : 194</a:t>
            </a:r>
            <a:endParaRPr lang="fr-FR" sz="1200" i="1" dirty="0">
              <a:solidFill>
                <a:srgbClr val="000000"/>
              </a:solidFill>
              <a:latin typeface="+mn-lt"/>
              <a:ea typeface="ＭＳ Ｐゴシック" pitchFamily="1" charset="-128"/>
              <a:cs typeface="Arial" pitchFamily="34" charset="0"/>
            </a:endParaRPr>
          </a:p>
        </p:txBody>
      </p:sp>
      <p:sp>
        <p:nvSpPr>
          <p:cNvPr id="46" name="Espace réservé du texte 4"/>
          <p:cNvSpPr txBox="1">
            <a:spLocks/>
          </p:cNvSpPr>
          <p:nvPr>
            <p:custDataLst>
              <p:tags r:id="rId3"/>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
        <p:nvSpPr>
          <p:cNvPr id="28" name="Ellipse 27"/>
          <p:cNvSpPr/>
          <p:nvPr/>
        </p:nvSpPr>
        <p:spPr>
          <a:xfrm rot="861271">
            <a:off x="4572000" y="1268413"/>
            <a:ext cx="3529013" cy="151288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0" name="Rectangle 29"/>
          <p:cNvSpPr/>
          <p:nvPr/>
        </p:nvSpPr>
        <p:spPr>
          <a:xfrm>
            <a:off x="7451725" y="1628775"/>
            <a:ext cx="1692275" cy="1295400"/>
          </a:xfrm>
          <a:prstGeom prst="rect">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auto">
              <a:spcBef>
                <a:spcPts val="0"/>
              </a:spcBef>
              <a:spcAft>
                <a:spcPts val="0"/>
              </a:spcAft>
              <a:defRPr/>
            </a:pPr>
            <a:r>
              <a:rPr lang="fr-FR" sz="1300" dirty="0">
                <a:solidFill>
                  <a:schemeClr val="tx2"/>
                </a:solidFill>
              </a:rPr>
              <a:t>Les principales forces du Limousin impactant dans l’évaluation globale de la région sont le terroir, la famille, les paysages…</a:t>
            </a:r>
          </a:p>
        </p:txBody>
      </p:sp>
      <p:sp>
        <p:nvSpPr>
          <p:cNvPr id="40" name="Ellipse 39"/>
          <p:cNvSpPr/>
          <p:nvPr/>
        </p:nvSpPr>
        <p:spPr>
          <a:xfrm rot="651040">
            <a:off x="2051050" y="2420938"/>
            <a:ext cx="2941638" cy="1368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1" name="Rectangle 40"/>
          <p:cNvSpPr/>
          <p:nvPr/>
        </p:nvSpPr>
        <p:spPr>
          <a:xfrm>
            <a:off x="468313" y="2060575"/>
            <a:ext cx="2338387" cy="1296988"/>
          </a:xfrm>
          <a:prstGeom prst="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auto">
              <a:spcBef>
                <a:spcPts val="0"/>
              </a:spcBef>
              <a:spcAft>
                <a:spcPts val="0"/>
              </a:spcAft>
              <a:defRPr/>
            </a:pPr>
            <a:r>
              <a:rPr lang="fr-FR" sz="1300" dirty="0">
                <a:solidFill>
                  <a:schemeClr val="tx2"/>
                </a:solidFill>
              </a:rPr>
              <a:t>Le manque d’information, notamment sur la diversité des activités sportives de pleine nature, voire culturelles est impactant sur l’évaluation de la région</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pour une image  8"/>
          <p:cNvSpPr>
            <a:spLocks noGrp="1"/>
          </p:cNvSpPr>
          <p:nvPr>
            <p:ph type="pic" sz="quarter" idx="14"/>
          </p:nvPr>
        </p:nvSpPr>
        <p:spPr>
          <a:xfrm>
            <a:off x="5513388" y="711200"/>
            <a:ext cx="3630612" cy="4252913"/>
          </a:xfrm>
        </p:spPr>
      </p:sp>
      <p:sp>
        <p:nvSpPr>
          <p:cNvPr id="128002" name="Espace réservé du pied de page 2"/>
          <p:cNvSpPr>
            <a:spLocks noGrp="1"/>
          </p:cNvSpPr>
          <p:nvPr>
            <p:ph type="ftr" sz="quarter" idx="21"/>
          </p:nvPr>
        </p:nvSpPr>
        <p:spPr>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fr-FR"/>
              <a:t>Titre du projet</a:t>
            </a:r>
          </a:p>
        </p:txBody>
      </p:sp>
      <p:sp>
        <p:nvSpPr>
          <p:cNvPr id="128003" name="Espace réservé du numéro de diapositive 3"/>
          <p:cNvSpPr>
            <a:spLocks noGrp="1"/>
          </p:cNvSpPr>
          <p:nvPr>
            <p:ph type="sldNum" sz="quarter" idx="22"/>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2C570E05-CAA1-499E-8D37-04063CA0BEF0}" type="slidenum">
              <a:rPr lang="fr-FR"/>
              <a:pPr fontAlgn="base">
                <a:spcBef>
                  <a:spcPct val="0"/>
                </a:spcBef>
                <a:spcAft>
                  <a:spcPct val="0"/>
                </a:spcAft>
              </a:pPr>
              <a:t>56</a:t>
            </a:fld>
            <a:endParaRPr lang="fr-FR"/>
          </a:p>
        </p:txBody>
      </p:sp>
      <p:sp>
        <p:nvSpPr>
          <p:cNvPr id="8" name="Titre 7"/>
          <p:cNvSpPr>
            <a:spLocks noGrp="1"/>
          </p:cNvSpPr>
          <p:nvPr>
            <p:ph type="title"/>
          </p:nvPr>
        </p:nvSpPr>
        <p:spPr>
          <a:xfrm>
            <a:off x="1727200" y="2205038"/>
            <a:ext cx="3708400" cy="3168650"/>
          </a:xfrm>
        </p:spPr>
        <p:txBody>
          <a:bodyPr rtlCol="0"/>
          <a:lstStyle/>
          <a:p>
            <a:pPr fontAlgn="auto">
              <a:spcAft>
                <a:spcPts val="0"/>
              </a:spcAft>
              <a:defRPr/>
            </a:pPr>
            <a:r>
              <a:rPr lang="fr-FR" dirty="0" smtClean="0"/>
              <a:t>Perception des Français non connaisseurs après exposition au film</a:t>
            </a:r>
            <a:endParaRPr lang="fr-FR" dirty="0"/>
          </a:p>
        </p:txBody>
      </p:sp>
      <p:sp>
        <p:nvSpPr>
          <p:cNvPr id="10" name="Espace réservé du texte 9"/>
          <p:cNvSpPr>
            <a:spLocks noGrp="1"/>
          </p:cNvSpPr>
          <p:nvPr>
            <p:ph type="body" sz="quarter" idx="19"/>
          </p:nvPr>
        </p:nvSpPr>
        <p:spPr>
          <a:xfrm>
            <a:off x="0" y="2205038"/>
            <a:ext cx="1528763" cy="3168650"/>
          </a:xfrm>
        </p:spPr>
        <p:txBody>
          <a:bodyPr rtlCol="0"/>
          <a:lstStyle/>
          <a:p>
            <a:pPr fontAlgn="auto">
              <a:spcBef>
                <a:spcPts val="0"/>
              </a:spcBef>
              <a:spcAft>
                <a:spcPts val="0"/>
              </a:spcAft>
              <a:defRPr/>
            </a:pPr>
            <a:r>
              <a:rPr lang="fr-FR" dirty="0" smtClean="0"/>
              <a:t>1.2b</a:t>
            </a:r>
            <a:endParaRPr lang="fr-FR"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9025" name="Graphique 13"/>
          <p:cNvGraphicFramePr>
            <a:graphicFrameLocks/>
          </p:cNvGraphicFramePr>
          <p:nvPr/>
        </p:nvGraphicFramePr>
        <p:xfrm>
          <a:off x="0" y="1989138"/>
          <a:ext cx="9144000" cy="2519362"/>
        </p:xfrm>
        <a:graphic>
          <a:graphicData uri="http://schemas.openxmlformats.org/presentationml/2006/ole">
            <mc:AlternateContent xmlns:mc="http://schemas.openxmlformats.org/markup-compatibility/2006">
              <mc:Choice xmlns:v="urn:schemas-microsoft-com:vml" Requires="v">
                <p:oleObj spid="_x0000_s129026" r:id="rId7" imgW="9144793" imgH="2523963" progId="Excel.Chart.8">
                  <p:embed/>
                </p:oleObj>
              </mc:Choice>
              <mc:Fallback>
                <p:oleObj r:id="rId7" imgW="9144793" imgH="2523963" progId="Excel.Chart.8">
                  <p:embed/>
                  <p:pic>
                    <p:nvPicPr>
                      <p:cNvPr id="0" name="Graphique 1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989138"/>
                        <a:ext cx="9144000" cy="2519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Note d’image globale du Limousin</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B6B836E9-A5F2-4565-9CF4-40F7070BFCAC}" type="slidenum">
              <a:rPr lang="fr-FR"/>
              <a:pPr>
                <a:defRPr/>
              </a:pPr>
              <a:t>57</a:t>
            </a:fld>
            <a:endParaRPr lang="fr-FR"/>
          </a:p>
        </p:txBody>
      </p:sp>
      <p:sp>
        <p:nvSpPr>
          <p:cNvPr id="7" name="ZoneTexte 6"/>
          <p:cNvSpPr txBox="1"/>
          <p:nvPr/>
        </p:nvSpPr>
        <p:spPr>
          <a:xfrm>
            <a:off x="468313" y="5732463"/>
            <a:ext cx="8675687" cy="1108075"/>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Q4reg</a:t>
            </a:r>
            <a:r>
              <a:rPr lang="fr-FR" sz="1100" dirty="0">
                <a:solidFill>
                  <a:schemeClr val="tx1">
                    <a:lumMod val="75000"/>
                  </a:schemeClr>
                </a:solidFill>
                <a:latin typeface="+mn-lt"/>
              </a:rPr>
              <a:t>. Parlons maintenant plus précisément des régions que vous connaissez. Quelle note globale de 0 à 10 donneriez-vous à chacune des régions que vous connaissez ?  </a:t>
            </a:r>
          </a:p>
          <a:p>
            <a:pPr fontAlgn="auto">
              <a:spcBef>
                <a:spcPts val="0"/>
              </a:spcBef>
              <a:spcAft>
                <a:spcPts val="0"/>
              </a:spcAft>
              <a:defRPr/>
            </a:pPr>
            <a:r>
              <a:rPr lang="fr-FR" sz="1100" b="1" dirty="0">
                <a:solidFill>
                  <a:schemeClr val="tx1">
                    <a:lumMod val="75000"/>
                  </a:schemeClr>
                </a:solidFill>
                <a:latin typeface="+mn-lt"/>
              </a:rPr>
              <a:t>Q7. </a:t>
            </a:r>
            <a:r>
              <a:rPr lang="fr-FR" sz="1100" dirty="0">
                <a:solidFill>
                  <a:schemeClr val="tx1">
                    <a:lumMod val="75000"/>
                  </a:schemeClr>
                </a:solidFill>
                <a:latin typeface="+mn-lt"/>
              </a:rPr>
              <a:t>En prenant en compte la présentation que vous venez de voir de la région du Limousin, quelle note globale de 0 à 10 donneriez-vous à la région ?  10 signifie que vous en avez une excellente image et 0 que vous en avez une très mauvaise. Les notes intermédiaires servent à nuancer votre jugement.</a:t>
            </a:r>
          </a:p>
          <a:p>
            <a:pPr fontAlgn="auto">
              <a:spcBef>
                <a:spcPts val="0"/>
              </a:spcBef>
              <a:spcAft>
                <a:spcPts val="0"/>
              </a:spcAft>
              <a:defRPr/>
            </a:pPr>
            <a:endParaRPr lang="fr-FR" sz="1100" dirty="0">
              <a:solidFill>
                <a:schemeClr val="tx1">
                  <a:lumMod val="75000"/>
                </a:schemeClr>
              </a:solidFill>
              <a:latin typeface="+mn-lt"/>
            </a:endParaRPr>
          </a:p>
        </p:txBody>
      </p:sp>
      <p:sp>
        <p:nvSpPr>
          <p:cNvPr id="8" name="Espace réservé du texte 4"/>
          <p:cNvSpPr txBox="1">
            <a:spLocks/>
          </p:cNvSpPr>
          <p:nvPr>
            <p:custDataLst>
              <p:tags r:id="rId2"/>
            </p:custDataLst>
          </p:nvPr>
        </p:nvSpPr>
        <p:spPr>
          <a:xfrm>
            <a:off x="251520" y="3717032"/>
            <a:ext cx="1732384" cy="323984"/>
          </a:xfrm>
          <a:prstGeom prst="roundRec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lnSpc>
                <a:spcPts val="1000"/>
              </a:lnSpc>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Non Connaisseurs</a:t>
            </a:r>
          </a:p>
          <a:p>
            <a:pPr marL="342900" indent="-342900" algn="r" fontAlgn="auto">
              <a:lnSpc>
                <a:spcPts val="1000"/>
              </a:lnSpc>
              <a:spcBef>
                <a:spcPct val="20000"/>
              </a:spcBef>
              <a:spcAft>
                <a:spcPts val="0"/>
              </a:spcAft>
              <a:buClr>
                <a:srgbClr val="D70023"/>
              </a:buClr>
              <a:buSzPct val="100000"/>
              <a:buFont typeface="Wingdings" pitchFamily="2" charset="2"/>
              <a:buNone/>
              <a:defRPr/>
            </a:pPr>
            <a:r>
              <a:rPr lang="fr-FR" sz="1200" b="1" i="1" dirty="0">
                <a:solidFill>
                  <a:schemeClr val="bg1"/>
                </a:solidFill>
                <a:latin typeface="+mn-lt"/>
                <a:ea typeface="ＭＳ Ｐゴシック" pitchFamily="1" charset="-128"/>
                <a:cs typeface="Arial" pitchFamily="34" charset="0"/>
              </a:rPr>
              <a:t>Après exposition au film</a:t>
            </a:r>
            <a:endParaRPr lang="fr-FR" sz="1200" i="1" dirty="0">
              <a:solidFill>
                <a:schemeClr val="bg1"/>
              </a:solidFill>
              <a:latin typeface="+mn-lt"/>
              <a:ea typeface="ＭＳ Ｐゴシック" pitchFamily="1" charset="-128"/>
              <a:cs typeface="Arial" pitchFamily="34" charset="0"/>
            </a:endParaRPr>
          </a:p>
        </p:txBody>
      </p:sp>
      <p:sp>
        <p:nvSpPr>
          <p:cNvPr id="10" name="Espace réservé du texte 4"/>
          <p:cNvSpPr txBox="1">
            <a:spLocks/>
          </p:cNvSpPr>
          <p:nvPr>
            <p:custDataLst>
              <p:tags r:id="rId3"/>
            </p:custDataLst>
          </p:nvPr>
        </p:nvSpPr>
        <p:spPr>
          <a:xfrm>
            <a:off x="247328" y="2564904"/>
            <a:ext cx="1732384" cy="323984"/>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Connaisseurs (bien ou assez bien)</a:t>
            </a:r>
            <a:endParaRPr lang="fr-FR" sz="1200" i="1" dirty="0">
              <a:solidFill>
                <a:schemeClr val="bg1"/>
              </a:solidFill>
              <a:latin typeface="+mn-lt"/>
              <a:ea typeface="ＭＳ Ｐゴシック" pitchFamily="1" charset="-128"/>
              <a:cs typeface="Arial" pitchFamily="34" charset="0"/>
            </a:endParaRPr>
          </a:p>
        </p:txBody>
      </p:sp>
      <p:sp>
        <p:nvSpPr>
          <p:cNvPr id="11" name="ZoneTexte 10"/>
          <p:cNvSpPr txBox="1"/>
          <p:nvPr/>
        </p:nvSpPr>
        <p:spPr>
          <a:xfrm>
            <a:off x="819150" y="2852738"/>
            <a:ext cx="1152525"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194</a:t>
            </a:r>
          </a:p>
        </p:txBody>
      </p:sp>
      <p:sp>
        <p:nvSpPr>
          <p:cNvPr id="12" name="ZoneTexte 11"/>
          <p:cNvSpPr txBox="1"/>
          <p:nvPr/>
        </p:nvSpPr>
        <p:spPr>
          <a:xfrm>
            <a:off x="827088" y="4005263"/>
            <a:ext cx="1152525"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751</a:t>
            </a:r>
          </a:p>
        </p:txBody>
      </p:sp>
      <p:pic>
        <p:nvPicPr>
          <p:cNvPr id="129038" name="Image 14" descr="region Limousin.jpg"/>
          <p:cNvPicPr>
            <a:picLocks noChangeAspect="1"/>
          </p:cNvPicPr>
          <p:nvPr/>
        </p:nvPicPr>
        <p:blipFill>
          <a:blip r:embed="rId9"/>
          <a:srcRect/>
          <a:stretch>
            <a:fillRect/>
          </a:stretch>
        </p:blipFill>
        <p:spPr bwMode="auto">
          <a:xfrm>
            <a:off x="8316913" y="1125538"/>
            <a:ext cx="639762" cy="846137"/>
          </a:xfrm>
          <a:prstGeom prst="rect">
            <a:avLst/>
          </a:prstGeom>
          <a:noFill/>
          <a:ln w="9525">
            <a:noFill/>
            <a:miter lim="800000"/>
            <a:headEnd/>
            <a:tailEnd/>
          </a:ln>
        </p:spPr>
      </p:pic>
      <p:sp>
        <p:nvSpPr>
          <p:cNvPr id="16" name="Rectangle à coins arrondis 15"/>
          <p:cNvSpPr/>
          <p:nvPr/>
        </p:nvSpPr>
        <p:spPr>
          <a:xfrm>
            <a:off x="6948488" y="1773238"/>
            <a:ext cx="1295400" cy="503237"/>
          </a:xfrm>
          <a:prstGeom prst="roundRect">
            <a:avLst/>
          </a:prstGeom>
          <a:solidFill>
            <a:srgbClr val="008E00"/>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chemeClr val="bg1"/>
                </a:solidFill>
              </a:rPr>
              <a:t>Notes moyennes /10</a:t>
            </a:r>
          </a:p>
        </p:txBody>
      </p:sp>
      <p:graphicFrame>
        <p:nvGraphicFramePr>
          <p:cNvPr id="17" name="Tableau 16"/>
          <p:cNvGraphicFramePr>
            <a:graphicFrameLocks noGrp="1"/>
          </p:cNvGraphicFramePr>
          <p:nvPr/>
        </p:nvGraphicFramePr>
        <p:xfrm>
          <a:off x="7308850" y="2276475"/>
          <a:ext cx="719138" cy="2160588"/>
        </p:xfrm>
        <a:graphic>
          <a:graphicData uri="http://schemas.openxmlformats.org/drawingml/2006/table">
            <a:tbl>
              <a:tblPr firstRow="1" bandRow="1">
                <a:tableStyleId>{5C22544A-7EE6-4342-B048-85BDC9FD1C3A}</a:tableStyleId>
              </a:tblPr>
              <a:tblGrid>
                <a:gridCol w="720080"/>
              </a:tblGrid>
              <a:tr h="1080120">
                <a:tc>
                  <a:txBody>
                    <a:bodyPr/>
                    <a:lstStyle/>
                    <a:p>
                      <a:pPr algn="ctr" fontAlgn="b"/>
                      <a:r>
                        <a:rPr lang="fr-FR" sz="1400" b="1" i="0" u="none" strike="noStrike" dirty="0" smtClean="0">
                          <a:solidFill>
                            <a:srgbClr val="00B050"/>
                          </a:solidFill>
                          <a:latin typeface="+mj-lt"/>
                        </a:rPr>
                        <a:t>7,2</a:t>
                      </a:r>
                      <a:endParaRPr lang="fr-FR" sz="1400" b="1" i="0" u="none" strike="noStrike" dirty="0">
                        <a:solidFill>
                          <a:srgbClr val="00B050"/>
                        </a:solidFill>
                        <a:latin typeface="+mj-lt"/>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1080120">
                <a:tc>
                  <a:txBody>
                    <a:bodyPr/>
                    <a:lstStyle/>
                    <a:p>
                      <a:pPr algn="ctr" fontAlgn="b"/>
                      <a:r>
                        <a:rPr lang="fr-FR" sz="1400" b="1" i="0" u="none" strike="noStrike" dirty="0" smtClean="0">
                          <a:solidFill>
                            <a:srgbClr val="00B050"/>
                          </a:solidFill>
                          <a:latin typeface="+mj-lt"/>
                        </a:rPr>
                        <a:t>6,7</a:t>
                      </a:r>
                      <a:endParaRPr lang="fr-FR" sz="1400" b="1" i="0" u="none" strike="noStrike" dirty="0">
                        <a:solidFill>
                          <a:srgbClr val="00B050"/>
                        </a:solidFill>
                        <a:latin typeface="+mj-lt"/>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sp>
        <p:nvSpPr>
          <p:cNvPr id="19" name="Espace réservé du texte 4"/>
          <p:cNvSpPr txBox="1">
            <a:spLocks/>
          </p:cNvSpPr>
          <p:nvPr>
            <p:custDataLst>
              <p:tags r:id="rId4"/>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
        <p:nvSpPr>
          <p:cNvPr id="18" name="Ellipse 17"/>
          <p:cNvSpPr/>
          <p:nvPr/>
        </p:nvSpPr>
        <p:spPr>
          <a:xfrm>
            <a:off x="7451725" y="3789363"/>
            <a:ext cx="360363" cy="287337"/>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grpSp>
        <p:nvGrpSpPr>
          <p:cNvPr id="129047" name="Groupe 19"/>
          <p:cNvGrpSpPr>
            <a:grpSpLocks/>
          </p:cNvGrpSpPr>
          <p:nvPr/>
        </p:nvGrpSpPr>
        <p:grpSpPr bwMode="auto">
          <a:xfrm>
            <a:off x="3995738" y="6453188"/>
            <a:ext cx="2232025" cy="369887"/>
            <a:chOff x="3996061" y="6453336"/>
            <a:chExt cx="2232123" cy="369332"/>
          </a:xfrm>
        </p:grpSpPr>
        <p:sp>
          <p:nvSpPr>
            <p:cNvPr id="22" name="Ellipse 21"/>
            <p:cNvSpPr/>
            <p:nvPr/>
          </p:nvSpPr>
          <p:spPr>
            <a:xfrm>
              <a:off x="3996061" y="6496134"/>
              <a:ext cx="360378" cy="288491"/>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3" name="Ellipse 22"/>
            <p:cNvSpPr/>
            <p:nvPr/>
          </p:nvSpPr>
          <p:spPr>
            <a:xfrm>
              <a:off x="4148468" y="6524666"/>
              <a:ext cx="360378" cy="288491"/>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6" name="ZoneTexte 25"/>
            <p:cNvSpPr txBox="1"/>
            <p:nvPr/>
          </p:nvSpPr>
          <p:spPr>
            <a:xfrm>
              <a:off x="4508846" y="6453336"/>
              <a:ext cx="1719338"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les 2 sous-cibles</a:t>
              </a:r>
            </a:p>
          </p:txBody>
        </p:sp>
      </p:grpSp>
      <p:sp>
        <p:nvSpPr>
          <p:cNvPr id="27" name="Ellipse 26"/>
          <p:cNvSpPr/>
          <p:nvPr/>
        </p:nvSpPr>
        <p:spPr>
          <a:xfrm>
            <a:off x="2484438" y="3789363"/>
            <a:ext cx="358775"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8" name="Ellipse 27"/>
          <p:cNvSpPr/>
          <p:nvPr/>
        </p:nvSpPr>
        <p:spPr>
          <a:xfrm>
            <a:off x="4140200" y="3789363"/>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9" name="Ellipse 28"/>
          <p:cNvSpPr/>
          <p:nvPr/>
        </p:nvSpPr>
        <p:spPr>
          <a:xfrm>
            <a:off x="6011863" y="3789363"/>
            <a:ext cx="360362" cy="287337"/>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049" name="Graphique 15"/>
          <p:cNvGraphicFramePr>
            <a:graphicFrameLocks/>
          </p:cNvGraphicFramePr>
          <p:nvPr/>
        </p:nvGraphicFramePr>
        <p:xfrm>
          <a:off x="0" y="1989138"/>
          <a:ext cx="9144000" cy="2519362"/>
        </p:xfrm>
        <a:graphic>
          <a:graphicData uri="http://schemas.openxmlformats.org/presentationml/2006/ole">
            <mc:AlternateContent xmlns:mc="http://schemas.openxmlformats.org/markup-compatibility/2006">
              <mc:Choice xmlns:v="urn:schemas-microsoft-com:vml" Requires="v">
                <p:oleObj spid="_x0000_s130050" r:id="rId8" imgW="9144793" imgH="2523963" progId="Excel.Chart.8">
                  <p:embed/>
                </p:oleObj>
              </mc:Choice>
              <mc:Fallback>
                <p:oleObj r:id="rId8" imgW="9144793" imgH="2523963" progId="Excel.Chart.8">
                  <p:embed/>
                  <p:pic>
                    <p:nvPicPr>
                      <p:cNvPr id="0" name="Graphique 15"/>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989138"/>
                        <a:ext cx="9144000" cy="2519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smtClean="0"/>
              <a:t>Note d’image globale du Limousin auprès des familles</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39FBFAAE-8D27-4989-B7E3-4E732308C5C6}" type="slidenum">
              <a:rPr lang="fr-FR"/>
              <a:pPr>
                <a:defRPr/>
              </a:pPr>
              <a:t>58</a:t>
            </a:fld>
            <a:endParaRPr lang="fr-FR"/>
          </a:p>
        </p:txBody>
      </p:sp>
      <p:sp>
        <p:nvSpPr>
          <p:cNvPr id="8" name="ZoneTexte 7"/>
          <p:cNvSpPr txBox="1"/>
          <p:nvPr/>
        </p:nvSpPr>
        <p:spPr>
          <a:xfrm>
            <a:off x="468313" y="5732463"/>
            <a:ext cx="8675687" cy="1108075"/>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Q4reg</a:t>
            </a:r>
            <a:r>
              <a:rPr lang="fr-FR" sz="1100" dirty="0">
                <a:solidFill>
                  <a:schemeClr val="tx1">
                    <a:lumMod val="75000"/>
                  </a:schemeClr>
                </a:solidFill>
                <a:latin typeface="+mn-lt"/>
              </a:rPr>
              <a:t>. Parlons maintenant plus précisément des régions que vous connaissez. Quelle note globale de 0 à 10 donneriez-vous à chacune des régions que vous connaissez ?  </a:t>
            </a:r>
          </a:p>
          <a:p>
            <a:pPr fontAlgn="auto">
              <a:spcBef>
                <a:spcPts val="0"/>
              </a:spcBef>
              <a:spcAft>
                <a:spcPts val="0"/>
              </a:spcAft>
              <a:defRPr/>
            </a:pPr>
            <a:r>
              <a:rPr lang="fr-FR" sz="1100" b="1" dirty="0">
                <a:solidFill>
                  <a:schemeClr val="tx1">
                    <a:lumMod val="75000"/>
                  </a:schemeClr>
                </a:solidFill>
                <a:latin typeface="+mn-lt"/>
              </a:rPr>
              <a:t>Q7. </a:t>
            </a:r>
            <a:r>
              <a:rPr lang="fr-FR" sz="1100" dirty="0">
                <a:solidFill>
                  <a:schemeClr val="tx1">
                    <a:lumMod val="75000"/>
                  </a:schemeClr>
                </a:solidFill>
                <a:latin typeface="+mn-lt"/>
              </a:rPr>
              <a:t>En prenant en compte la présentation que vous venez de voir de la région du Limousin, quelle note globale de 0 à 10 donneriez-vous à la région ?  10 signifie que vous en avez une excellente image et 0 que vous en avez une très mauvaise. Les notes intermédiaires servent à nuancer votre jugement.</a:t>
            </a:r>
          </a:p>
          <a:p>
            <a:pPr fontAlgn="auto">
              <a:spcBef>
                <a:spcPts val="0"/>
              </a:spcBef>
              <a:spcAft>
                <a:spcPts val="0"/>
              </a:spcAft>
              <a:defRPr/>
            </a:pPr>
            <a:endParaRPr lang="fr-FR" sz="1100" dirty="0">
              <a:solidFill>
                <a:schemeClr val="tx1">
                  <a:lumMod val="75000"/>
                </a:schemeClr>
              </a:solidFill>
              <a:latin typeface="+mn-lt"/>
            </a:endParaRPr>
          </a:p>
        </p:txBody>
      </p:sp>
      <p:sp>
        <p:nvSpPr>
          <p:cNvPr id="10" name="Espace réservé du texte 4"/>
          <p:cNvSpPr txBox="1">
            <a:spLocks/>
          </p:cNvSpPr>
          <p:nvPr>
            <p:custDataLst>
              <p:tags r:id="rId2"/>
            </p:custDataLst>
          </p:nvPr>
        </p:nvSpPr>
        <p:spPr>
          <a:xfrm>
            <a:off x="6948264" y="5373216"/>
            <a:ext cx="1944216" cy="306467"/>
          </a:xfrm>
          <a:prstGeom prst="roundRect">
            <a:avLst/>
          </a:prstGeom>
          <a:solidFill>
            <a:schemeClr val="accent6">
              <a:lumMod val="60000"/>
              <a:lumOff val="40000"/>
            </a:schemeClr>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Foyers avec enfants</a:t>
            </a:r>
            <a:endParaRPr lang="fr-FR" sz="1200" i="1" dirty="0">
              <a:solidFill>
                <a:srgbClr val="000000"/>
              </a:solidFill>
              <a:latin typeface="+mn-lt"/>
              <a:ea typeface="ＭＳ Ｐゴシック" pitchFamily="1" charset="-128"/>
              <a:cs typeface="Arial" pitchFamily="34" charset="0"/>
            </a:endParaRPr>
          </a:p>
        </p:txBody>
      </p:sp>
      <p:sp>
        <p:nvSpPr>
          <p:cNvPr id="13" name="Espace réservé du texte 4"/>
          <p:cNvSpPr txBox="1">
            <a:spLocks/>
          </p:cNvSpPr>
          <p:nvPr>
            <p:custDataLst>
              <p:tags r:id="rId3"/>
            </p:custDataLst>
          </p:nvPr>
        </p:nvSpPr>
        <p:spPr>
          <a:xfrm>
            <a:off x="247328" y="2564904"/>
            <a:ext cx="1732384" cy="323984"/>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Connaisseurs (bien ou assez bien)</a:t>
            </a:r>
            <a:endParaRPr lang="fr-FR" sz="1200" i="1" dirty="0">
              <a:solidFill>
                <a:schemeClr val="bg1"/>
              </a:solidFill>
              <a:latin typeface="+mn-lt"/>
              <a:ea typeface="ＭＳ Ｐゴシック" pitchFamily="1" charset="-128"/>
              <a:cs typeface="Arial" pitchFamily="34" charset="0"/>
            </a:endParaRPr>
          </a:p>
        </p:txBody>
      </p:sp>
      <p:sp>
        <p:nvSpPr>
          <p:cNvPr id="14" name="ZoneTexte 13"/>
          <p:cNvSpPr txBox="1"/>
          <p:nvPr/>
        </p:nvSpPr>
        <p:spPr>
          <a:xfrm>
            <a:off x="819150" y="2852738"/>
            <a:ext cx="1152525"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53*</a:t>
            </a:r>
          </a:p>
        </p:txBody>
      </p:sp>
      <p:sp>
        <p:nvSpPr>
          <p:cNvPr id="15" name="ZoneTexte 14"/>
          <p:cNvSpPr txBox="1"/>
          <p:nvPr/>
        </p:nvSpPr>
        <p:spPr>
          <a:xfrm>
            <a:off x="827088" y="4005263"/>
            <a:ext cx="1152525"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251</a:t>
            </a:r>
          </a:p>
        </p:txBody>
      </p:sp>
      <p:sp>
        <p:nvSpPr>
          <p:cNvPr id="17" name="Rectangle à coins arrondis 16"/>
          <p:cNvSpPr/>
          <p:nvPr/>
        </p:nvSpPr>
        <p:spPr>
          <a:xfrm>
            <a:off x="6948488" y="1773238"/>
            <a:ext cx="1295400" cy="503237"/>
          </a:xfrm>
          <a:prstGeom prst="roundRect">
            <a:avLst/>
          </a:prstGeom>
          <a:solidFill>
            <a:srgbClr val="008E00"/>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chemeClr val="bg1"/>
                </a:solidFill>
              </a:rPr>
              <a:t>Notes moyennes /10</a:t>
            </a:r>
          </a:p>
        </p:txBody>
      </p:sp>
      <p:graphicFrame>
        <p:nvGraphicFramePr>
          <p:cNvPr id="18" name="Tableau 17"/>
          <p:cNvGraphicFramePr>
            <a:graphicFrameLocks noGrp="1"/>
          </p:cNvGraphicFramePr>
          <p:nvPr/>
        </p:nvGraphicFramePr>
        <p:xfrm>
          <a:off x="7308850" y="2276475"/>
          <a:ext cx="719138" cy="2160588"/>
        </p:xfrm>
        <a:graphic>
          <a:graphicData uri="http://schemas.openxmlformats.org/drawingml/2006/table">
            <a:tbl>
              <a:tblPr firstRow="1" bandRow="1">
                <a:tableStyleId>{5C22544A-7EE6-4342-B048-85BDC9FD1C3A}</a:tableStyleId>
              </a:tblPr>
              <a:tblGrid>
                <a:gridCol w="720080"/>
              </a:tblGrid>
              <a:tr h="1080120">
                <a:tc>
                  <a:txBody>
                    <a:bodyPr/>
                    <a:lstStyle/>
                    <a:p>
                      <a:pPr algn="ctr" fontAlgn="b"/>
                      <a:r>
                        <a:rPr lang="fr-FR" sz="1400" b="1" i="0" u="none" strike="noStrike" dirty="0" smtClean="0">
                          <a:solidFill>
                            <a:srgbClr val="00B050"/>
                          </a:solidFill>
                          <a:latin typeface="+mj-lt"/>
                        </a:rPr>
                        <a:t>7,1</a:t>
                      </a:r>
                      <a:endParaRPr lang="fr-FR" sz="1400" b="1" i="0" u="none" strike="noStrike" dirty="0">
                        <a:solidFill>
                          <a:srgbClr val="00B050"/>
                        </a:solidFill>
                        <a:latin typeface="+mj-lt"/>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1080120">
                <a:tc>
                  <a:txBody>
                    <a:bodyPr/>
                    <a:lstStyle/>
                    <a:p>
                      <a:pPr algn="ctr" fontAlgn="b"/>
                      <a:r>
                        <a:rPr lang="fr-FR" sz="1400" b="1" i="0" u="none" strike="noStrike" dirty="0" smtClean="0">
                          <a:solidFill>
                            <a:srgbClr val="00B050"/>
                          </a:solidFill>
                          <a:latin typeface="+mj-lt"/>
                        </a:rPr>
                        <a:t>6,7</a:t>
                      </a:r>
                      <a:endParaRPr lang="fr-FR" sz="1400" b="1" i="0" u="none" strike="noStrike" dirty="0">
                        <a:solidFill>
                          <a:srgbClr val="00B050"/>
                        </a:solidFill>
                        <a:latin typeface="+mj-lt"/>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sp>
        <p:nvSpPr>
          <p:cNvPr id="19" name="Espace réservé du texte 4"/>
          <p:cNvSpPr txBox="1">
            <a:spLocks/>
          </p:cNvSpPr>
          <p:nvPr>
            <p:custDataLst>
              <p:tags r:id="rId4"/>
            </p:custDataLst>
          </p:nvPr>
        </p:nvSpPr>
        <p:spPr>
          <a:xfrm>
            <a:off x="251520" y="3717032"/>
            <a:ext cx="1732384" cy="323984"/>
          </a:xfrm>
          <a:prstGeom prst="roundRect">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lnSpc>
                <a:spcPts val="1000"/>
              </a:lnSpc>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Non Connaisseurs</a:t>
            </a:r>
          </a:p>
          <a:p>
            <a:pPr marL="342900" indent="-342900" algn="r" fontAlgn="auto">
              <a:lnSpc>
                <a:spcPts val="1000"/>
              </a:lnSpc>
              <a:spcBef>
                <a:spcPct val="20000"/>
              </a:spcBef>
              <a:spcAft>
                <a:spcPts val="0"/>
              </a:spcAft>
              <a:buClr>
                <a:srgbClr val="D70023"/>
              </a:buClr>
              <a:buSzPct val="100000"/>
              <a:buFont typeface="Wingdings" pitchFamily="2" charset="2"/>
              <a:buNone/>
              <a:defRPr/>
            </a:pPr>
            <a:r>
              <a:rPr lang="fr-FR" sz="1200" b="1" i="1" dirty="0">
                <a:solidFill>
                  <a:schemeClr val="bg1"/>
                </a:solidFill>
                <a:latin typeface="+mn-lt"/>
                <a:ea typeface="ＭＳ Ｐゴシック" pitchFamily="1" charset="-128"/>
                <a:cs typeface="Arial" pitchFamily="34" charset="0"/>
              </a:rPr>
              <a:t>Après exposition au film</a:t>
            </a:r>
            <a:endParaRPr lang="fr-FR" sz="1200" i="1" dirty="0">
              <a:solidFill>
                <a:schemeClr val="bg1"/>
              </a:solidFill>
              <a:latin typeface="+mn-lt"/>
              <a:ea typeface="ＭＳ Ｐゴシック" pitchFamily="1" charset="-128"/>
              <a:cs typeface="Arial" pitchFamily="34" charset="0"/>
            </a:endParaRPr>
          </a:p>
        </p:txBody>
      </p:sp>
      <p:sp>
        <p:nvSpPr>
          <p:cNvPr id="21" name="ZoneTexte 20"/>
          <p:cNvSpPr txBox="1"/>
          <p:nvPr/>
        </p:nvSpPr>
        <p:spPr>
          <a:xfrm>
            <a:off x="385763" y="4581525"/>
            <a:ext cx="1585912" cy="261938"/>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b="1" dirty="0">
                <a:solidFill>
                  <a:schemeClr val="tx1">
                    <a:lumMod val="50000"/>
                  </a:schemeClr>
                </a:solidFill>
                <a:latin typeface="+mn-lt"/>
              </a:rPr>
              <a:t>*Base faible</a:t>
            </a:r>
          </a:p>
        </p:txBody>
      </p:sp>
      <p:pic>
        <p:nvPicPr>
          <p:cNvPr id="130070" name="Image 21" descr="region Limousin.jpg"/>
          <p:cNvPicPr>
            <a:picLocks noChangeAspect="1"/>
          </p:cNvPicPr>
          <p:nvPr/>
        </p:nvPicPr>
        <p:blipFill>
          <a:blip r:embed="rId10"/>
          <a:srcRect/>
          <a:stretch>
            <a:fillRect/>
          </a:stretch>
        </p:blipFill>
        <p:spPr bwMode="auto">
          <a:xfrm>
            <a:off x="8316913" y="1125538"/>
            <a:ext cx="639762" cy="846137"/>
          </a:xfrm>
          <a:prstGeom prst="rect">
            <a:avLst/>
          </a:prstGeom>
          <a:noFill/>
          <a:ln w="9525">
            <a:noFill/>
            <a:miter lim="800000"/>
            <a:headEnd/>
            <a:tailEnd/>
          </a:ln>
        </p:spPr>
      </p:pic>
      <p:sp>
        <p:nvSpPr>
          <p:cNvPr id="23" name="Espace réservé du texte 4"/>
          <p:cNvSpPr txBox="1">
            <a:spLocks/>
          </p:cNvSpPr>
          <p:nvPr>
            <p:custDataLst>
              <p:tags r:id="rId5"/>
            </p:custDataLst>
          </p:nvPr>
        </p:nvSpPr>
        <p:spPr>
          <a:xfrm>
            <a:off x="8172400" y="620688"/>
            <a:ext cx="899592" cy="323984"/>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Familles</a:t>
            </a:r>
            <a:endParaRPr lang="fr-FR" sz="1200" i="1" dirty="0">
              <a:solidFill>
                <a:schemeClr val="bg1"/>
              </a:solidFill>
              <a:latin typeface="+mn-lt"/>
              <a:ea typeface="ＭＳ Ｐゴシック" pitchFamily="1" charset="-128"/>
              <a:cs typeface="Arial" pitchFamily="34" charset="0"/>
            </a:endParaRPr>
          </a:p>
        </p:txBody>
      </p:sp>
      <p:sp>
        <p:nvSpPr>
          <p:cNvPr id="29" name="ZoneTexte 28"/>
          <p:cNvSpPr txBox="1"/>
          <p:nvPr/>
        </p:nvSpPr>
        <p:spPr>
          <a:xfrm>
            <a:off x="4356100" y="6516688"/>
            <a:ext cx="2232025" cy="368300"/>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Aucune différence significative à 95% au moins entre les 2 sous-cibles</a:t>
            </a:r>
          </a:p>
        </p:txBody>
      </p:sp>
      <p:sp>
        <p:nvSpPr>
          <p:cNvPr id="20" name="Ellipse 19"/>
          <p:cNvSpPr/>
          <p:nvPr/>
        </p:nvSpPr>
        <p:spPr>
          <a:xfrm>
            <a:off x="6011863" y="3789363"/>
            <a:ext cx="360362" cy="287337"/>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du Limousin</a:t>
            </a:r>
            <a:br>
              <a:rPr lang="fr-FR" dirty="0" smtClean="0"/>
            </a:br>
            <a:r>
              <a:rPr lang="fr-FR" sz="2000" i="1" dirty="0" smtClean="0"/>
              <a:t>Image générale</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842F5818-F4B1-4655-B359-6AC8F6F8109F}" type="slidenum">
              <a:rPr lang="fr-FR"/>
              <a:pPr>
                <a:defRPr/>
              </a:pPr>
              <a:t>59</a:t>
            </a:fld>
            <a:endParaRPr lang="fr-FR"/>
          </a:p>
        </p:txBody>
      </p:sp>
      <p:sp>
        <p:nvSpPr>
          <p:cNvPr id="7" name="ZoneTexte 6"/>
          <p:cNvSpPr txBox="1"/>
          <p:nvPr/>
        </p:nvSpPr>
        <p:spPr>
          <a:xfrm>
            <a:off x="468313" y="6094413"/>
            <a:ext cx="8675687" cy="430212"/>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Q5areg/ Q8a</a:t>
            </a:r>
            <a:r>
              <a:rPr lang="fr-FR" sz="1100" dirty="0">
                <a:solidFill>
                  <a:schemeClr val="tx1">
                    <a:lumMod val="75000"/>
                  </a:schemeClr>
                </a:solidFill>
                <a:latin typeface="+mn-lt"/>
              </a:rPr>
              <a:t>.</a:t>
            </a:r>
            <a:r>
              <a:rPr lang="fr-FR" sz="1100" dirty="0">
                <a:latin typeface="+mn-lt"/>
              </a:rPr>
              <a:t> </a:t>
            </a:r>
            <a:r>
              <a:rPr lang="fr-FR" sz="1100" dirty="0">
                <a:solidFill>
                  <a:schemeClr val="tx1">
                    <a:lumMod val="75000"/>
                  </a:schemeClr>
                </a:solidFill>
                <a:latin typeface="+mn-lt"/>
              </a:rPr>
              <a:t>Voici à présent une liste de caractéristiques que nous ont dites d’autres personnes à propos de certaines régions de France. Pour chacune de ces caractéristiques, veuillez donner une note de 0 à 10 à chacune des régions que vous connaissez</a:t>
            </a:r>
          </a:p>
        </p:txBody>
      </p:sp>
      <p:pic>
        <p:nvPicPr>
          <p:cNvPr id="131077" name="Image 10" descr="region Limousin.jpg"/>
          <p:cNvPicPr>
            <a:picLocks noChangeAspect="1"/>
          </p:cNvPicPr>
          <p:nvPr/>
        </p:nvPicPr>
        <p:blipFill>
          <a:blip r:embed="rId5"/>
          <a:srcRect/>
          <a:stretch>
            <a:fillRect/>
          </a:stretch>
        </p:blipFill>
        <p:spPr bwMode="auto">
          <a:xfrm>
            <a:off x="8316913" y="1125538"/>
            <a:ext cx="639762" cy="846137"/>
          </a:xfrm>
          <a:prstGeom prst="rect">
            <a:avLst/>
          </a:prstGeom>
          <a:noFill/>
          <a:ln w="9525">
            <a:noFill/>
            <a:miter lim="800000"/>
            <a:headEnd/>
            <a:tailEnd/>
          </a:ln>
        </p:spPr>
      </p:pic>
      <p:graphicFrame>
        <p:nvGraphicFramePr>
          <p:cNvPr id="131078" name="Object 34"/>
          <p:cNvGraphicFramePr>
            <a:graphicFrameLocks noChangeAspect="1"/>
          </p:cNvGraphicFramePr>
          <p:nvPr/>
        </p:nvGraphicFramePr>
        <p:xfrm>
          <a:off x="3419475" y="1571625"/>
          <a:ext cx="3455988" cy="4160838"/>
        </p:xfrm>
        <a:graphic>
          <a:graphicData uri="http://schemas.openxmlformats.org/presentationml/2006/ole">
            <mc:AlternateContent xmlns:mc="http://schemas.openxmlformats.org/markup-compatibility/2006">
              <mc:Choice xmlns:v="urn:schemas-microsoft-com:vml" Requires="v">
                <p:oleObj spid="_x0000_s131079" r:id="rId6" imgW="3456732" imgH="4157832" progId="Excel.Chart.8">
                  <p:embed/>
                </p:oleObj>
              </mc:Choice>
              <mc:Fallback>
                <p:oleObj r:id="rId6" imgW="3456732" imgH="4157832"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475" y="1571625"/>
                        <a:ext cx="3455988" cy="416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Tableau 22"/>
          <p:cNvGraphicFramePr>
            <a:graphicFrameLocks noGrp="1"/>
          </p:cNvGraphicFramePr>
          <p:nvPr/>
        </p:nvGraphicFramePr>
        <p:xfrm>
          <a:off x="95250" y="1716088"/>
          <a:ext cx="3613150" cy="3944937"/>
        </p:xfrm>
        <a:graphic>
          <a:graphicData uri="http://schemas.openxmlformats.org/drawingml/2006/table">
            <a:tbl>
              <a:tblPr firstRow="1" bandRow="1">
                <a:tableStyleId>{2D5ABB26-0587-4C30-8999-92F81FD0307C}</a:tableStyleId>
              </a:tblPr>
              <a:tblGrid>
                <a:gridCol w="3612688"/>
              </a:tblGrid>
              <a:tr h="394565">
                <a:tc>
                  <a:txBody>
                    <a:bodyPr/>
                    <a:lstStyle/>
                    <a:p>
                      <a:pPr algn="r" rtl="0" fontAlgn="ctr"/>
                      <a:r>
                        <a:rPr lang="fr-FR" sz="1100" b="0" i="0" u="none" strike="noStrike" dirty="0">
                          <a:solidFill>
                            <a:srgbClr val="524B41"/>
                          </a:solidFill>
                          <a:effectLst/>
                          <a:latin typeface="Calibri"/>
                        </a:rPr>
                        <a:t>Qui a des entreprises aux savoir-faire reconnus à / l'international</a:t>
                      </a:r>
                    </a:p>
                  </a:txBody>
                  <a:tcPr marL="9525" marR="9525" marT="9525" marB="0" anchor="ctr"/>
                </a:tc>
              </a:tr>
              <a:tr h="394565">
                <a:tc>
                  <a:txBody>
                    <a:bodyPr/>
                    <a:lstStyle/>
                    <a:p>
                      <a:pPr algn="r" rtl="0" fontAlgn="ctr"/>
                      <a:r>
                        <a:rPr lang="fr-FR" sz="1100" b="0" i="0" u="none" strike="noStrike" dirty="0">
                          <a:solidFill>
                            <a:srgbClr val="524B41"/>
                          </a:solidFill>
                          <a:effectLst/>
                          <a:latin typeface="Calibri"/>
                        </a:rPr>
                        <a:t>Qui soutient la recherche et les projets innovants</a:t>
                      </a:r>
                    </a:p>
                  </a:txBody>
                  <a:tcPr marL="9525" marR="9525" marT="9525" marB="0" anchor="ctr"/>
                </a:tc>
              </a:tr>
              <a:tr h="394565">
                <a:tc>
                  <a:txBody>
                    <a:bodyPr/>
                    <a:lstStyle/>
                    <a:p>
                      <a:pPr algn="r" rtl="0" fontAlgn="ctr"/>
                      <a:r>
                        <a:rPr lang="fr-FR" sz="1100" b="0" i="0" u="none" strike="noStrike" dirty="0">
                          <a:solidFill>
                            <a:srgbClr val="524B41"/>
                          </a:solidFill>
                          <a:effectLst/>
                          <a:latin typeface="Calibri"/>
                        </a:rPr>
                        <a:t>Dynamique</a:t>
                      </a:r>
                    </a:p>
                  </a:txBody>
                  <a:tcPr marL="9525" marR="9525" marT="9525" marB="0" anchor="ctr"/>
                </a:tc>
              </a:tr>
              <a:tr h="394565">
                <a:tc>
                  <a:txBody>
                    <a:bodyPr/>
                    <a:lstStyle/>
                    <a:p>
                      <a:pPr algn="r" rtl="0" fontAlgn="ctr"/>
                      <a:r>
                        <a:rPr lang="fr-FR" sz="1100" b="0" i="0" u="none" strike="noStrike" dirty="0">
                          <a:solidFill>
                            <a:srgbClr val="524B41"/>
                          </a:solidFill>
                          <a:effectLst/>
                          <a:latin typeface="Calibri"/>
                        </a:rPr>
                        <a:t>Où se développent des partenariats entre entreprises, collectivités et entre Limousins</a:t>
                      </a:r>
                    </a:p>
                  </a:txBody>
                  <a:tcPr marL="9525" marR="9525" marT="9525" marB="0" anchor="ctr"/>
                </a:tc>
              </a:tr>
              <a:tr h="394565">
                <a:tc>
                  <a:txBody>
                    <a:bodyPr/>
                    <a:lstStyle/>
                    <a:p>
                      <a:pPr algn="r" rtl="0" fontAlgn="ctr"/>
                      <a:r>
                        <a:rPr lang="fr-FR" sz="1100" b="0" i="0" u="none" strike="noStrike" dirty="0">
                          <a:solidFill>
                            <a:srgbClr val="524B41"/>
                          </a:solidFill>
                          <a:effectLst/>
                          <a:latin typeface="Calibri"/>
                        </a:rPr>
                        <a:t>Touristique</a:t>
                      </a:r>
                    </a:p>
                  </a:txBody>
                  <a:tcPr marL="9525" marR="9525" marT="9525" marB="0" anchor="ctr"/>
                </a:tc>
              </a:tr>
              <a:tr h="394565">
                <a:tc>
                  <a:txBody>
                    <a:bodyPr/>
                    <a:lstStyle/>
                    <a:p>
                      <a:pPr algn="r" rtl="0" fontAlgn="ctr"/>
                      <a:r>
                        <a:rPr lang="fr-FR" sz="1100" b="0" i="0" u="none" strike="noStrike" dirty="0">
                          <a:solidFill>
                            <a:srgbClr val="524B41"/>
                          </a:solidFill>
                          <a:effectLst/>
                          <a:latin typeface="Calibri"/>
                        </a:rPr>
                        <a:t>Qui protège et valorise sa culture et ses savoir-faire</a:t>
                      </a:r>
                    </a:p>
                  </a:txBody>
                  <a:tcPr marL="9525" marR="9525" marT="9525" marB="0" anchor="ctr"/>
                </a:tc>
              </a:tr>
              <a:tr h="394565">
                <a:tc>
                  <a:txBody>
                    <a:bodyPr/>
                    <a:lstStyle/>
                    <a:p>
                      <a:pPr algn="r" rtl="0" fontAlgn="ctr"/>
                      <a:r>
                        <a:rPr lang="fr-FR" sz="1100" b="0" i="0" u="none" strike="noStrike" dirty="0">
                          <a:solidFill>
                            <a:srgbClr val="524B41"/>
                          </a:solidFill>
                          <a:effectLst/>
                          <a:latin typeface="Calibri"/>
                        </a:rPr>
                        <a:t>Qui gagne à être connue</a:t>
                      </a:r>
                    </a:p>
                  </a:txBody>
                  <a:tcPr marL="9525" marR="9525" marT="9525" marB="0" anchor="ctr"/>
                </a:tc>
              </a:tr>
              <a:tr h="394565">
                <a:tc>
                  <a:txBody>
                    <a:bodyPr/>
                    <a:lstStyle/>
                    <a:p>
                      <a:pPr algn="r" rtl="0" fontAlgn="ctr"/>
                      <a:r>
                        <a:rPr lang="fr-FR" sz="1100" b="0" i="0" u="none" strike="noStrike" dirty="0">
                          <a:solidFill>
                            <a:srgbClr val="524B41"/>
                          </a:solidFill>
                          <a:effectLst/>
                          <a:latin typeface="Calibri"/>
                        </a:rPr>
                        <a:t>Où l'on se ressource</a:t>
                      </a:r>
                    </a:p>
                  </a:txBody>
                  <a:tcPr marL="9525" marR="9525" marT="9525" marB="0" anchor="ctr"/>
                </a:tc>
              </a:tr>
              <a:tr h="394565">
                <a:tc>
                  <a:txBody>
                    <a:bodyPr/>
                    <a:lstStyle/>
                    <a:p>
                      <a:pPr algn="r" rtl="0" fontAlgn="ctr"/>
                      <a:r>
                        <a:rPr lang="fr-FR" sz="1100" b="0" i="0" u="none" strike="noStrike" dirty="0">
                          <a:solidFill>
                            <a:srgbClr val="524B41"/>
                          </a:solidFill>
                          <a:effectLst/>
                          <a:latin typeface="Calibri"/>
                        </a:rPr>
                        <a:t>Qui propose de découvrir une nature préservée</a:t>
                      </a:r>
                    </a:p>
                  </a:txBody>
                  <a:tcPr marL="9525" marR="9525" marT="9525" marB="0" anchor="ctr"/>
                </a:tc>
              </a:tr>
              <a:tr h="394565">
                <a:tc>
                  <a:txBody>
                    <a:bodyPr/>
                    <a:lstStyle/>
                    <a:p>
                      <a:pPr algn="r" rtl="0" fontAlgn="ctr"/>
                      <a:r>
                        <a:rPr lang="fr-FR" sz="1100" b="0" i="0" u="none" strike="noStrike" dirty="0">
                          <a:solidFill>
                            <a:srgbClr val="524B41"/>
                          </a:solidFill>
                          <a:effectLst/>
                          <a:latin typeface="Calibri"/>
                        </a:rPr>
                        <a:t>Où l'on vit simplement, en harmonie avec la nature</a:t>
                      </a:r>
                    </a:p>
                  </a:txBody>
                  <a:tcPr marL="9525" marR="9525" marT="9525" marB="0" anchor="ctr"/>
                </a:tc>
              </a:tr>
            </a:tbl>
          </a:graphicData>
        </a:graphic>
      </p:graphicFrame>
      <p:grpSp>
        <p:nvGrpSpPr>
          <p:cNvPr id="131090" name="Groupe 33"/>
          <p:cNvGrpSpPr>
            <a:grpSpLocks/>
          </p:cNvGrpSpPr>
          <p:nvPr/>
        </p:nvGrpSpPr>
        <p:grpSpPr bwMode="auto">
          <a:xfrm>
            <a:off x="2987675" y="1295400"/>
            <a:ext cx="4679950" cy="261938"/>
            <a:chOff x="3491880" y="1295182"/>
            <a:chExt cx="4680520" cy="261610"/>
          </a:xfrm>
        </p:grpSpPr>
        <p:sp>
          <p:nvSpPr>
            <p:cNvPr id="29" name="Ellipse 28"/>
            <p:cNvSpPr/>
            <p:nvPr/>
          </p:nvSpPr>
          <p:spPr>
            <a:xfrm>
              <a:off x="3599843" y="1390313"/>
              <a:ext cx="71447" cy="713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30" name="Connecteur droit 29"/>
            <p:cNvCxnSpPr/>
            <p:nvPr/>
          </p:nvCxnSpPr>
          <p:spPr>
            <a:xfrm>
              <a:off x="3491880" y="1426780"/>
              <a:ext cx="287373"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3715745" y="1295182"/>
              <a:ext cx="4456655"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Connaisseurs  (bien ou assez bien) (194)                Non Connaisseurs (751)</a:t>
              </a:r>
            </a:p>
          </p:txBody>
        </p:sp>
        <p:sp>
          <p:nvSpPr>
            <p:cNvPr id="32" name="Rectangle 31"/>
            <p:cNvSpPr/>
            <p:nvPr/>
          </p:nvSpPr>
          <p:spPr>
            <a:xfrm>
              <a:off x="6335439" y="1390313"/>
              <a:ext cx="73034" cy="713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33" name="Connecteur droit 32"/>
            <p:cNvCxnSpPr/>
            <p:nvPr/>
          </p:nvCxnSpPr>
          <p:spPr>
            <a:xfrm>
              <a:off x="6227476" y="1426780"/>
              <a:ext cx="28896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6" name="Espace réservé du texte 4"/>
          <p:cNvSpPr txBox="1">
            <a:spLocks/>
          </p:cNvSpPr>
          <p:nvPr>
            <p:custDataLst>
              <p:tags r:id="rId2"/>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grpSp>
        <p:nvGrpSpPr>
          <p:cNvPr id="131094" name="Groupe 16"/>
          <p:cNvGrpSpPr>
            <a:grpSpLocks/>
          </p:cNvGrpSpPr>
          <p:nvPr/>
        </p:nvGrpSpPr>
        <p:grpSpPr bwMode="auto">
          <a:xfrm>
            <a:off x="3995738" y="6516688"/>
            <a:ext cx="2232025" cy="368300"/>
            <a:chOff x="3996061" y="6453336"/>
            <a:chExt cx="2232123" cy="369332"/>
          </a:xfrm>
        </p:grpSpPr>
        <p:sp>
          <p:nvSpPr>
            <p:cNvPr id="18" name="Ellipse 17"/>
            <p:cNvSpPr/>
            <p:nvPr/>
          </p:nvSpPr>
          <p:spPr>
            <a:xfrm>
              <a:off x="3996061" y="6496318"/>
              <a:ext cx="360378" cy="28814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9" name="Ellipse 18"/>
            <p:cNvSpPr/>
            <p:nvPr/>
          </p:nvSpPr>
          <p:spPr>
            <a:xfrm>
              <a:off x="4148468" y="6524973"/>
              <a:ext cx="360378" cy="288143"/>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0" name="ZoneTexte 19"/>
            <p:cNvSpPr txBox="1"/>
            <p:nvPr/>
          </p:nvSpPr>
          <p:spPr>
            <a:xfrm>
              <a:off x="4508846" y="6453336"/>
              <a:ext cx="1719338"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les 2 sous-cibles</a:t>
              </a:r>
            </a:p>
          </p:txBody>
        </p:sp>
      </p:grpSp>
      <p:sp>
        <p:nvSpPr>
          <p:cNvPr id="41" name="Ellipse 40"/>
          <p:cNvSpPr/>
          <p:nvPr/>
        </p:nvSpPr>
        <p:spPr>
          <a:xfrm>
            <a:off x="5724525" y="1773238"/>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2" name="Ellipse 41"/>
          <p:cNvSpPr/>
          <p:nvPr/>
        </p:nvSpPr>
        <p:spPr>
          <a:xfrm>
            <a:off x="5724525" y="2205038"/>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3" name="Ellipse 42"/>
          <p:cNvSpPr/>
          <p:nvPr/>
        </p:nvSpPr>
        <p:spPr>
          <a:xfrm>
            <a:off x="5795963" y="2565400"/>
            <a:ext cx="360362"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4" name="Ellipse 43"/>
          <p:cNvSpPr/>
          <p:nvPr/>
        </p:nvSpPr>
        <p:spPr>
          <a:xfrm>
            <a:off x="5724525" y="2924175"/>
            <a:ext cx="360363"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5" name="Ellipse 44"/>
          <p:cNvSpPr/>
          <p:nvPr/>
        </p:nvSpPr>
        <p:spPr>
          <a:xfrm>
            <a:off x="5940425" y="3357563"/>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6" name="Ellipse 45"/>
          <p:cNvSpPr/>
          <p:nvPr/>
        </p:nvSpPr>
        <p:spPr>
          <a:xfrm>
            <a:off x="6011863" y="3716338"/>
            <a:ext cx="360362"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7" name="Ellipse 46"/>
          <p:cNvSpPr/>
          <p:nvPr/>
        </p:nvSpPr>
        <p:spPr>
          <a:xfrm>
            <a:off x="6092825" y="4149725"/>
            <a:ext cx="360363"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8" name="Ellipse 47"/>
          <p:cNvSpPr/>
          <p:nvPr/>
        </p:nvSpPr>
        <p:spPr>
          <a:xfrm>
            <a:off x="6092825" y="4508500"/>
            <a:ext cx="360363"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9" name="Ellipse 48"/>
          <p:cNvSpPr/>
          <p:nvPr/>
        </p:nvSpPr>
        <p:spPr>
          <a:xfrm>
            <a:off x="6227763" y="4941888"/>
            <a:ext cx="360362"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0" name="Ellipse 49"/>
          <p:cNvSpPr/>
          <p:nvPr/>
        </p:nvSpPr>
        <p:spPr>
          <a:xfrm>
            <a:off x="6156325" y="5300663"/>
            <a:ext cx="360363"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à coins arrondis 33"/>
          <p:cNvSpPr/>
          <p:nvPr/>
        </p:nvSpPr>
        <p:spPr>
          <a:xfrm>
            <a:off x="6300788" y="1700213"/>
            <a:ext cx="2771775" cy="1800225"/>
          </a:xfrm>
          <a:prstGeom prst="roundRect">
            <a:avLst/>
          </a:prstGeom>
          <a:solidFill>
            <a:srgbClr val="F7F7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7" name="Espace réservé du pied de page 2"/>
          <p:cNvSpPr>
            <a:spLocks noGrp="1"/>
          </p:cNvSpPr>
          <p:nvPr>
            <p:ph type="ftr" sz="quarter" idx="30"/>
          </p:nvPr>
        </p:nvSpPr>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41915039-1FAE-48D2-B641-36F28DFC8CC3}" type="slidenum">
              <a:rPr lang="fr-FR"/>
              <a:pPr>
                <a:defRPr/>
              </a:pPr>
              <a:t>6</a:t>
            </a:fld>
            <a:endParaRPr lang="fr-FR" dirty="0"/>
          </a:p>
        </p:txBody>
      </p:sp>
      <p:sp>
        <p:nvSpPr>
          <p:cNvPr id="8" name="ZoneTexte 7"/>
          <p:cNvSpPr txBox="1"/>
          <p:nvPr/>
        </p:nvSpPr>
        <p:spPr>
          <a:xfrm>
            <a:off x="468313" y="1196975"/>
            <a:ext cx="8207375" cy="338138"/>
          </a:xfrm>
          <a:prstGeom prst="rect">
            <a:avLst/>
          </a:prstGeom>
          <a:noFill/>
        </p:spPr>
        <p:txBody>
          <a:bodyPr>
            <a:spAutoFit/>
          </a:bodyPr>
          <a:lstStyle/>
          <a:p>
            <a:pPr fontAlgn="auto">
              <a:spcBef>
                <a:spcPts val="0"/>
              </a:spcBef>
              <a:spcAft>
                <a:spcPts val="0"/>
              </a:spcAft>
              <a:buClr>
                <a:schemeClr val="bg2">
                  <a:lumMod val="75000"/>
                </a:schemeClr>
              </a:buClr>
              <a:defRPr/>
            </a:pPr>
            <a:r>
              <a:rPr lang="fr-FR" sz="1600" b="1" dirty="0">
                <a:solidFill>
                  <a:schemeClr val="tx1">
                    <a:lumMod val="50000"/>
                  </a:schemeClr>
                </a:solidFill>
                <a:latin typeface="+mn-lt"/>
              </a:rPr>
              <a:t>Dans ce rapport, plusieurs cibles sont investiguées :</a:t>
            </a:r>
          </a:p>
        </p:txBody>
      </p:sp>
      <p:sp>
        <p:nvSpPr>
          <p:cNvPr id="14" name="Espace réservé du texte 4"/>
          <p:cNvSpPr txBox="1">
            <a:spLocks/>
          </p:cNvSpPr>
          <p:nvPr>
            <p:custDataLst>
              <p:tags r:id="rId1"/>
            </p:custDataLst>
          </p:nvPr>
        </p:nvSpPr>
        <p:spPr>
          <a:xfrm>
            <a:off x="539552" y="2834960"/>
            <a:ext cx="1008112"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Limousins</a:t>
            </a:r>
            <a:endParaRPr lang="fr-FR" sz="1200" i="1" dirty="0">
              <a:solidFill>
                <a:schemeClr val="bg1"/>
              </a:solidFill>
              <a:latin typeface="+mn-lt"/>
              <a:ea typeface="ＭＳ Ｐゴシック" pitchFamily="1" charset="-128"/>
              <a:cs typeface="Arial" pitchFamily="34" charset="0"/>
            </a:endParaRPr>
          </a:p>
        </p:txBody>
      </p:sp>
      <p:sp>
        <p:nvSpPr>
          <p:cNvPr id="15" name="Espace réservé du texte 4"/>
          <p:cNvSpPr txBox="1">
            <a:spLocks/>
          </p:cNvSpPr>
          <p:nvPr>
            <p:custDataLst>
              <p:tags r:id="rId2"/>
            </p:custDataLst>
          </p:nvPr>
        </p:nvSpPr>
        <p:spPr>
          <a:xfrm>
            <a:off x="539552" y="2116368"/>
            <a:ext cx="100811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
        <p:nvSpPr>
          <p:cNvPr id="16" name="Espace réservé du texte 4"/>
          <p:cNvSpPr txBox="1">
            <a:spLocks/>
          </p:cNvSpPr>
          <p:nvPr>
            <p:custDataLst>
              <p:tags r:id="rId3"/>
            </p:custDataLst>
          </p:nvPr>
        </p:nvSpPr>
        <p:spPr>
          <a:xfrm>
            <a:off x="2195736" y="4181626"/>
            <a:ext cx="1008112" cy="323984"/>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Familles</a:t>
            </a:r>
            <a:endParaRPr lang="fr-FR" sz="1200" i="1" dirty="0">
              <a:solidFill>
                <a:schemeClr val="bg1"/>
              </a:solidFill>
              <a:latin typeface="+mn-lt"/>
              <a:ea typeface="ＭＳ Ｐゴシック" pitchFamily="1" charset="-128"/>
              <a:cs typeface="Arial" pitchFamily="34" charset="0"/>
            </a:endParaRPr>
          </a:p>
        </p:txBody>
      </p:sp>
      <p:sp>
        <p:nvSpPr>
          <p:cNvPr id="17" name="Espace réservé du texte 4"/>
          <p:cNvSpPr txBox="1">
            <a:spLocks/>
          </p:cNvSpPr>
          <p:nvPr>
            <p:custDataLst>
              <p:tags r:id="rId4"/>
            </p:custDataLst>
          </p:nvPr>
        </p:nvSpPr>
        <p:spPr>
          <a:xfrm>
            <a:off x="2195736" y="5261746"/>
            <a:ext cx="1008112" cy="323984"/>
          </a:xfrm>
          <a:prstGeom prst="roundRect">
            <a:avLst/>
          </a:prstGeom>
          <a:solidFill>
            <a:schemeClr val="accent6">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Visiteurs</a:t>
            </a:r>
            <a:endParaRPr lang="fr-FR" sz="1200" i="1" dirty="0">
              <a:solidFill>
                <a:schemeClr val="bg1"/>
              </a:solidFill>
              <a:latin typeface="+mn-lt"/>
              <a:ea typeface="ＭＳ Ｐゴシック" pitchFamily="1" charset="-128"/>
              <a:cs typeface="Arial" pitchFamily="34" charset="0"/>
            </a:endParaRPr>
          </a:p>
        </p:txBody>
      </p:sp>
      <p:pic>
        <p:nvPicPr>
          <p:cNvPr id="44049" name="Picture 1" descr="O:\Consumer\Banque d'images\Flèches-Evolutions\Flèches\Image8.jpg"/>
          <p:cNvPicPr>
            <a:picLocks noChangeAspect="1" noChangeArrowheads="1"/>
          </p:cNvPicPr>
          <p:nvPr/>
        </p:nvPicPr>
        <p:blipFill>
          <a:blip r:embed="rId9"/>
          <a:srcRect/>
          <a:stretch>
            <a:fillRect/>
          </a:stretch>
        </p:blipFill>
        <p:spPr bwMode="auto">
          <a:xfrm>
            <a:off x="1619250" y="1992313"/>
            <a:ext cx="585788" cy="573087"/>
          </a:xfrm>
          <a:prstGeom prst="rect">
            <a:avLst/>
          </a:prstGeom>
          <a:noFill/>
          <a:ln w="9525">
            <a:noFill/>
            <a:miter lim="800000"/>
            <a:headEnd/>
            <a:tailEnd/>
          </a:ln>
        </p:spPr>
      </p:pic>
      <p:pic>
        <p:nvPicPr>
          <p:cNvPr id="44050" name="Picture 1" descr="O:\Consumer\Banque d'images\Flèches-Evolutions\Flèches\Image8.jpg"/>
          <p:cNvPicPr>
            <a:picLocks noChangeAspect="1" noChangeArrowheads="1"/>
          </p:cNvPicPr>
          <p:nvPr/>
        </p:nvPicPr>
        <p:blipFill>
          <a:blip r:embed="rId9"/>
          <a:srcRect/>
          <a:stretch>
            <a:fillRect/>
          </a:stretch>
        </p:blipFill>
        <p:spPr bwMode="auto">
          <a:xfrm>
            <a:off x="1619250" y="2709863"/>
            <a:ext cx="585788" cy="573087"/>
          </a:xfrm>
          <a:prstGeom prst="rect">
            <a:avLst/>
          </a:prstGeom>
          <a:noFill/>
          <a:ln w="9525">
            <a:noFill/>
            <a:miter lim="800000"/>
            <a:headEnd/>
            <a:tailEnd/>
          </a:ln>
        </p:spPr>
      </p:pic>
      <p:pic>
        <p:nvPicPr>
          <p:cNvPr id="44051" name="Picture 1" descr="O:\Consumer\Banque d'images\Flèches-Evolutions\Flèches\Image8.jpg"/>
          <p:cNvPicPr>
            <a:picLocks noChangeAspect="1" noChangeArrowheads="1"/>
          </p:cNvPicPr>
          <p:nvPr/>
        </p:nvPicPr>
        <p:blipFill>
          <a:blip r:embed="rId9"/>
          <a:srcRect/>
          <a:stretch>
            <a:fillRect/>
          </a:stretch>
        </p:blipFill>
        <p:spPr bwMode="auto">
          <a:xfrm>
            <a:off x="3276600" y="4057650"/>
            <a:ext cx="585788" cy="573088"/>
          </a:xfrm>
          <a:prstGeom prst="rect">
            <a:avLst/>
          </a:prstGeom>
          <a:noFill/>
          <a:ln w="9525">
            <a:noFill/>
            <a:miter lim="800000"/>
            <a:headEnd/>
            <a:tailEnd/>
          </a:ln>
        </p:spPr>
      </p:pic>
      <p:pic>
        <p:nvPicPr>
          <p:cNvPr id="44052" name="Picture 1" descr="O:\Consumer\Banque d'images\Flèches-Evolutions\Flèches\Image8.jpg"/>
          <p:cNvPicPr>
            <a:picLocks noChangeAspect="1" noChangeArrowheads="1"/>
          </p:cNvPicPr>
          <p:nvPr/>
        </p:nvPicPr>
        <p:blipFill>
          <a:blip r:embed="rId9"/>
          <a:srcRect/>
          <a:stretch>
            <a:fillRect/>
          </a:stretch>
        </p:blipFill>
        <p:spPr bwMode="auto">
          <a:xfrm>
            <a:off x="3276600" y="5137150"/>
            <a:ext cx="585788" cy="573088"/>
          </a:xfrm>
          <a:prstGeom prst="rect">
            <a:avLst/>
          </a:prstGeom>
          <a:noFill/>
          <a:ln w="9525">
            <a:noFill/>
            <a:miter lim="800000"/>
            <a:headEnd/>
            <a:tailEnd/>
          </a:ln>
        </p:spPr>
      </p:pic>
      <p:sp>
        <p:nvSpPr>
          <p:cNvPr id="22" name="Rectangle 21"/>
          <p:cNvSpPr/>
          <p:nvPr/>
        </p:nvSpPr>
        <p:spPr>
          <a:xfrm>
            <a:off x="2195513" y="2043113"/>
            <a:ext cx="4032250" cy="46990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300" dirty="0">
                <a:solidFill>
                  <a:schemeClr val="tx1">
                    <a:lumMod val="50000"/>
                  </a:schemeClr>
                </a:solidFill>
              </a:rPr>
              <a:t>Ceux sont les Français national représentatifs interrogés</a:t>
            </a:r>
          </a:p>
          <a:p>
            <a:pPr fontAlgn="auto">
              <a:spcBef>
                <a:spcPts val="0"/>
              </a:spcBef>
              <a:spcAft>
                <a:spcPts val="0"/>
              </a:spcAft>
              <a:defRPr/>
            </a:pPr>
            <a:r>
              <a:rPr lang="fr-FR" sz="1300" dirty="0">
                <a:solidFill>
                  <a:schemeClr val="tx1">
                    <a:lumMod val="50000"/>
                  </a:schemeClr>
                </a:solidFill>
              </a:rPr>
              <a:t>(suivants des quotas issus des données INSEE de 2009)</a:t>
            </a:r>
          </a:p>
        </p:txBody>
      </p:sp>
      <p:sp>
        <p:nvSpPr>
          <p:cNvPr id="23" name="Rectangle 22"/>
          <p:cNvSpPr/>
          <p:nvPr/>
        </p:nvSpPr>
        <p:spPr>
          <a:xfrm>
            <a:off x="2195513" y="2636838"/>
            <a:ext cx="4032250" cy="720725"/>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300" dirty="0">
                <a:solidFill>
                  <a:schemeClr val="tx1">
                    <a:lumMod val="50000"/>
                  </a:schemeClr>
                </a:solidFill>
              </a:rPr>
              <a:t>Ceux sont les Limousins présents dans l’échantillon de Français national représentatifs (11 Limousins) consolidés avec les  286 Limousins interrogés</a:t>
            </a:r>
          </a:p>
        </p:txBody>
      </p:sp>
      <p:sp>
        <p:nvSpPr>
          <p:cNvPr id="24" name="Rectangle 23"/>
          <p:cNvSpPr/>
          <p:nvPr/>
        </p:nvSpPr>
        <p:spPr>
          <a:xfrm>
            <a:off x="3851275" y="3911600"/>
            <a:ext cx="5184775" cy="86360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300" dirty="0">
                <a:solidFill>
                  <a:schemeClr val="tx1">
                    <a:lumMod val="50000"/>
                  </a:schemeClr>
                </a:solidFill>
              </a:rPr>
              <a:t>Suite à vos souhaits de développement en terme de vacances familiales, nous avons présenté quelques résultats auprès de la cible des familles, c’est-à-dire des interviewés avec au moins 1 enfant de moins de 15 ans dans son foyer.</a:t>
            </a:r>
          </a:p>
        </p:txBody>
      </p:sp>
      <p:sp>
        <p:nvSpPr>
          <p:cNvPr id="25" name="ZoneTexte 24"/>
          <p:cNvSpPr txBox="1"/>
          <p:nvPr/>
        </p:nvSpPr>
        <p:spPr>
          <a:xfrm>
            <a:off x="468313" y="1651000"/>
            <a:ext cx="8207375" cy="338138"/>
          </a:xfrm>
          <a:prstGeom prst="rect">
            <a:avLst/>
          </a:prstGeom>
          <a:noFill/>
        </p:spPr>
        <p:txBody>
          <a:bodyPr>
            <a:spAutoFit/>
          </a:bodyPr>
          <a:lstStyle/>
          <a:p>
            <a:pPr fontAlgn="auto">
              <a:spcBef>
                <a:spcPts val="0"/>
              </a:spcBef>
              <a:spcAft>
                <a:spcPts val="0"/>
              </a:spcAft>
              <a:buClr>
                <a:schemeClr val="bg2">
                  <a:lumMod val="75000"/>
                </a:schemeClr>
              </a:buClr>
              <a:defRPr/>
            </a:pPr>
            <a:r>
              <a:rPr lang="fr-FR" sz="1600" b="1" dirty="0">
                <a:solidFill>
                  <a:schemeClr val="tx1">
                    <a:lumMod val="50000"/>
                  </a:schemeClr>
                </a:solidFill>
                <a:latin typeface="+mn-lt"/>
              </a:rPr>
              <a:t>Les 2 cibles principales de l’étude :</a:t>
            </a:r>
          </a:p>
        </p:txBody>
      </p:sp>
      <p:sp>
        <p:nvSpPr>
          <p:cNvPr id="26" name="ZoneTexte 25"/>
          <p:cNvSpPr txBox="1"/>
          <p:nvPr/>
        </p:nvSpPr>
        <p:spPr>
          <a:xfrm>
            <a:off x="468313" y="3573463"/>
            <a:ext cx="8207375" cy="338137"/>
          </a:xfrm>
          <a:prstGeom prst="rect">
            <a:avLst/>
          </a:prstGeom>
          <a:noFill/>
        </p:spPr>
        <p:txBody>
          <a:bodyPr>
            <a:spAutoFit/>
          </a:bodyPr>
          <a:lstStyle/>
          <a:p>
            <a:pPr fontAlgn="auto">
              <a:spcBef>
                <a:spcPts val="0"/>
              </a:spcBef>
              <a:spcAft>
                <a:spcPts val="0"/>
              </a:spcAft>
              <a:buClr>
                <a:schemeClr val="bg2">
                  <a:lumMod val="75000"/>
                </a:schemeClr>
              </a:buClr>
              <a:defRPr/>
            </a:pPr>
            <a:r>
              <a:rPr lang="fr-FR" sz="1600" b="1" dirty="0">
                <a:solidFill>
                  <a:schemeClr val="tx1">
                    <a:lumMod val="50000"/>
                  </a:schemeClr>
                </a:solidFill>
                <a:latin typeface="+mn-lt"/>
              </a:rPr>
              <a:t>Les autres cibles investiguées issues de la cible </a:t>
            </a:r>
            <a:r>
              <a:rPr lang="fr-FR" sz="1600" b="1" i="1" dirty="0">
                <a:solidFill>
                  <a:schemeClr val="tx1">
                    <a:lumMod val="50000"/>
                  </a:schemeClr>
                </a:solidFill>
                <a:latin typeface="+mn-lt"/>
              </a:rPr>
              <a:t>Français</a:t>
            </a:r>
            <a:r>
              <a:rPr lang="fr-FR" sz="1600" b="1" dirty="0">
                <a:solidFill>
                  <a:schemeClr val="tx1">
                    <a:lumMod val="50000"/>
                  </a:schemeClr>
                </a:solidFill>
                <a:latin typeface="+mn-lt"/>
              </a:rPr>
              <a:t> :</a:t>
            </a:r>
          </a:p>
        </p:txBody>
      </p:sp>
      <p:sp>
        <p:nvSpPr>
          <p:cNvPr id="27" name="Rectangle 26"/>
          <p:cNvSpPr/>
          <p:nvPr/>
        </p:nvSpPr>
        <p:spPr>
          <a:xfrm>
            <a:off x="3851275" y="4991100"/>
            <a:ext cx="5184775" cy="865188"/>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300" dirty="0">
                <a:solidFill>
                  <a:schemeClr val="tx1">
                    <a:lumMod val="50000"/>
                  </a:schemeClr>
                </a:solidFill>
              </a:rPr>
              <a:t>Afin d’affiner l’analyse de l’image des régions, nous avons investigué la cible des visiteurs. Les visiteurs sont les interviewés qui déclarent avoir voyagé à titre personnel au cours des 12 derniers mois dans la région.</a:t>
            </a:r>
          </a:p>
        </p:txBody>
      </p:sp>
      <p:sp>
        <p:nvSpPr>
          <p:cNvPr id="28" name="Ellipse 27"/>
          <p:cNvSpPr/>
          <p:nvPr/>
        </p:nvSpPr>
        <p:spPr>
          <a:xfrm>
            <a:off x="6443663" y="1989138"/>
            <a:ext cx="1152525" cy="1079500"/>
          </a:xfrm>
          <a:prstGeom prst="ellipse">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9" name="Ellipse 28"/>
          <p:cNvSpPr/>
          <p:nvPr/>
        </p:nvSpPr>
        <p:spPr>
          <a:xfrm>
            <a:off x="7451725" y="2349500"/>
            <a:ext cx="1152525" cy="107950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0" name="ZoneTexte 29"/>
          <p:cNvSpPr txBox="1"/>
          <p:nvPr/>
        </p:nvSpPr>
        <p:spPr>
          <a:xfrm>
            <a:off x="6588125" y="2663825"/>
            <a:ext cx="863600" cy="260350"/>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100" b="1" dirty="0">
                <a:solidFill>
                  <a:schemeClr val="accent3">
                    <a:lumMod val="75000"/>
                  </a:schemeClr>
                </a:solidFill>
                <a:latin typeface="+mn-lt"/>
              </a:rPr>
              <a:t>Français</a:t>
            </a:r>
          </a:p>
        </p:txBody>
      </p:sp>
      <p:sp>
        <p:nvSpPr>
          <p:cNvPr id="31" name="ZoneTexte 30"/>
          <p:cNvSpPr txBox="1"/>
          <p:nvPr/>
        </p:nvSpPr>
        <p:spPr>
          <a:xfrm>
            <a:off x="7667625" y="3022600"/>
            <a:ext cx="865188" cy="261938"/>
          </a:xfrm>
          <a:prstGeom prst="rect">
            <a:avLst/>
          </a:prstGeom>
          <a:noFill/>
        </p:spPr>
        <p:txBody>
          <a:bodyPr>
            <a:spAutoFit/>
          </a:bodyPr>
          <a:lstStyle/>
          <a:p>
            <a:pPr fontAlgn="auto">
              <a:spcBef>
                <a:spcPts val="0"/>
              </a:spcBef>
              <a:spcAft>
                <a:spcPts val="0"/>
              </a:spcAft>
              <a:buClr>
                <a:schemeClr val="bg2">
                  <a:lumMod val="75000"/>
                </a:schemeClr>
              </a:buClr>
              <a:defRPr/>
            </a:pPr>
            <a:r>
              <a:rPr lang="fr-FR" sz="1100" b="1" dirty="0">
                <a:solidFill>
                  <a:srgbClr val="00B0F0"/>
                </a:solidFill>
                <a:latin typeface="+mn-lt"/>
              </a:rPr>
              <a:t>Limousins</a:t>
            </a:r>
          </a:p>
        </p:txBody>
      </p:sp>
      <p:sp>
        <p:nvSpPr>
          <p:cNvPr id="32" name="Légende sans bordure 1 31"/>
          <p:cNvSpPr/>
          <p:nvPr/>
        </p:nvSpPr>
        <p:spPr>
          <a:xfrm>
            <a:off x="7956550" y="1844675"/>
            <a:ext cx="1116013" cy="360363"/>
          </a:xfrm>
          <a:prstGeom prst="callout1">
            <a:avLst>
              <a:gd name="adj1" fmla="val 30563"/>
              <a:gd name="adj2" fmla="val 11681"/>
              <a:gd name="adj3" fmla="val 231365"/>
              <a:gd name="adj4" fmla="val -3763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auto">
              <a:spcBef>
                <a:spcPts val="0"/>
              </a:spcBef>
              <a:spcAft>
                <a:spcPts val="0"/>
              </a:spcAft>
              <a:defRPr/>
            </a:pPr>
            <a:r>
              <a:rPr lang="fr-FR" sz="1000" dirty="0">
                <a:solidFill>
                  <a:schemeClr val="tx1">
                    <a:lumMod val="50000"/>
                  </a:schemeClr>
                </a:solidFill>
              </a:rPr>
              <a:t>1% des Français sont Limousins</a:t>
            </a:r>
          </a:p>
        </p:txBody>
      </p:sp>
      <p:sp>
        <p:nvSpPr>
          <p:cNvPr id="33" name="ZoneTexte 32"/>
          <p:cNvSpPr txBox="1"/>
          <p:nvPr/>
        </p:nvSpPr>
        <p:spPr>
          <a:xfrm>
            <a:off x="6372225" y="1700213"/>
            <a:ext cx="1512888" cy="261937"/>
          </a:xfrm>
          <a:prstGeom prst="rect">
            <a:avLst/>
          </a:prstGeom>
          <a:noFill/>
        </p:spPr>
        <p:txBody>
          <a:bodyPr>
            <a:spAutoFit/>
          </a:bodyPr>
          <a:lstStyle/>
          <a:p>
            <a:pPr fontAlgn="auto">
              <a:spcBef>
                <a:spcPts val="0"/>
              </a:spcBef>
              <a:spcAft>
                <a:spcPts val="0"/>
              </a:spcAft>
              <a:buClr>
                <a:schemeClr val="bg2">
                  <a:lumMod val="75000"/>
                </a:schemeClr>
              </a:buClr>
              <a:defRPr/>
            </a:pPr>
            <a:r>
              <a:rPr lang="fr-FR" sz="1100" b="1" u="sng" dirty="0">
                <a:solidFill>
                  <a:schemeClr val="tx2"/>
                </a:solidFill>
                <a:latin typeface="+mn-lt"/>
              </a:rPr>
              <a:t>2 cibles interrogées : </a:t>
            </a:r>
          </a:p>
        </p:txBody>
      </p:sp>
      <p:sp>
        <p:nvSpPr>
          <p:cNvPr id="35" name="Espace réservé du texte 4"/>
          <p:cNvSpPr txBox="1">
            <a:spLocks/>
          </p:cNvSpPr>
          <p:nvPr>
            <p:custDataLst>
              <p:tags r:id="rId5"/>
            </p:custDataLst>
          </p:nvPr>
        </p:nvSpPr>
        <p:spPr>
          <a:xfrm>
            <a:off x="251520" y="5261746"/>
            <a:ext cx="100811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cxnSp>
        <p:nvCxnSpPr>
          <p:cNvPr id="37" name="Forme 36"/>
          <p:cNvCxnSpPr/>
          <p:nvPr/>
        </p:nvCxnSpPr>
        <p:spPr>
          <a:xfrm>
            <a:off x="1258888" y="5418138"/>
            <a:ext cx="936625" cy="12700"/>
          </a:xfrm>
          <a:prstGeom prst="bentConnector3">
            <a:avLst>
              <a:gd name="adj1" fmla="val -3384"/>
            </a:avLst>
          </a:prstGeom>
          <a:ln w="1905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Forme 36"/>
          <p:cNvCxnSpPr>
            <a:stCxn id="0" idx="0"/>
            <a:endCxn id="0" idx="1"/>
          </p:cNvCxnSpPr>
          <p:nvPr/>
        </p:nvCxnSpPr>
        <p:spPr>
          <a:xfrm rot="5400000" flipH="1" flipV="1">
            <a:off x="1016794" y="4082256"/>
            <a:ext cx="917575" cy="1439863"/>
          </a:xfrm>
          <a:prstGeom prst="bentConnector2">
            <a:avLst/>
          </a:prstGeom>
          <a:ln w="1905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44070" name="Groupe 45"/>
          <p:cNvGrpSpPr>
            <a:grpSpLocks/>
          </p:cNvGrpSpPr>
          <p:nvPr/>
        </p:nvGrpSpPr>
        <p:grpSpPr bwMode="auto">
          <a:xfrm>
            <a:off x="7740650" y="2476500"/>
            <a:ext cx="552450" cy="520700"/>
            <a:chOff x="683568" y="4869160"/>
            <a:chExt cx="936104" cy="880383"/>
          </a:xfrm>
        </p:grpSpPr>
        <p:pic>
          <p:nvPicPr>
            <p:cNvPr id="45" name="Picture 3" descr="O:\Consumer\Banque d'images\Maison-Jardin\8172895-maison-familiale-3d--isole-sur-un-fond-blanc.jpg"/>
            <p:cNvPicPr>
              <a:picLocks noChangeAspect="1" noChangeArrowheads="1"/>
            </p:cNvPicPr>
            <p:nvPr/>
          </p:nvPicPr>
          <p:blipFill>
            <a:blip r:embed="rId10" cstate="print"/>
            <a:srcRect/>
            <a:stretch>
              <a:fillRect/>
            </a:stretch>
          </p:blipFill>
          <p:spPr bwMode="auto">
            <a:xfrm>
              <a:off x="683568" y="4869160"/>
              <a:ext cx="936104" cy="880383"/>
            </a:xfrm>
            <a:prstGeom prst="ellipse">
              <a:avLst/>
            </a:prstGeom>
            <a:noFill/>
            <a:effectLst>
              <a:innerShdw blurRad="63500" dist="50800" dir="13500000">
                <a:prstClr val="black">
                  <a:alpha val="50000"/>
                </a:prstClr>
              </a:innerShdw>
            </a:effectLst>
          </p:spPr>
        </p:pic>
        <p:pic>
          <p:nvPicPr>
            <p:cNvPr id="44082" name="Picture 8" descr="http://t3.gstatic.com/images?q=tbn:ANd9GcQ5J4amsGRFIZ7jyewtTF49ZAxtZb_nbsJzb7nIzK_hEZ_abt5z5bSskdo">
              <a:hlinkClick r:id="rId11"/>
            </p:cNvPr>
            <p:cNvPicPr>
              <a:picLocks noChangeAspect="1" noChangeArrowheads="1"/>
            </p:cNvPicPr>
            <p:nvPr/>
          </p:nvPicPr>
          <p:blipFill>
            <a:blip r:embed="rId12"/>
            <a:srcRect/>
            <a:stretch>
              <a:fillRect/>
            </a:stretch>
          </p:blipFill>
          <p:spPr bwMode="auto">
            <a:xfrm>
              <a:off x="971600" y="5184000"/>
              <a:ext cx="360040" cy="476055"/>
            </a:xfrm>
            <a:prstGeom prst="rect">
              <a:avLst/>
            </a:prstGeom>
            <a:noFill/>
            <a:ln w="9525">
              <a:noFill/>
              <a:miter lim="800000"/>
              <a:headEnd/>
              <a:tailEnd/>
            </a:ln>
          </p:spPr>
        </p:pic>
      </p:grpSp>
      <p:sp>
        <p:nvSpPr>
          <p:cNvPr id="51" name="Titre 1"/>
          <p:cNvSpPr>
            <a:spLocks noGrp="1"/>
          </p:cNvSpPr>
          <p:nvPr>
            <p:ph type="title"/>
          </p:nvPr>
        </p:nvSpPr>
        <p:spPr>
          <a:xfrm>
            <a:off x="971600" y="116632"/>
            <a:ext cx="7884000" cy="792162"/>
          </a:xfr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effectLst>
            <a:softEdge rad="127000"/>
          </a:effectLst>
        </p:spPr>
        <p:txBody>
          <a:bodyPr rtlCol="0">
            <a:normAutofit/>
          </a:bodyPr>
          <a:lstStyle/>
          <a:p>
            <a:pPr algn="ctr" fontAlgn="auto">
              <a:spcAft>
                <a:spcPts val="0"/>
              </a:spcAft>
              <a:defRPr/>
            </a:pPr>
            <a:r>
              <a:rPr lang="fr-FR" dirty="0" smtClean="0">
                <a:solidFill>
                  <a:schemeClr val="tx2"/>
                </a:solidFill>
              </a:rPr>
              <a:t>Note de lecture : les cibles investiguées</a:t>
            </a:r>
            <a:endParaRPr lang="fr-FR" dirty="0">
              <a:solidFill>
                <a:schemeClr val="tx2"/>
              </a:solidFill>
            </a:endParaRPr>
          </a:p>
        </p:txBody>
      </p:sp>
      <p:pic>
        <p:nvPicPr>
          <p:cNvPr id="160771" name="Picture 3" descr="O:\Consumer\Banque d'images\Echantillon-Cible\Français.jpg"/>
          <p:cNvPicPr>
            <a:picLocks noChangeAspect="1" noChangeArrowheads="1"/>
          </p:cNvPicPr>
          <p:nvPr/>
        </p:nvPicPr>
        <p:blipFill>
          <a:blip r:embed="rId13" cstate="print"/>
          <a:srcRect/>
          <a:stretch>
            <a:fillRect/>
          </a:stretch>
        </p:blipFill>
        <p:spPr bwMode="auto">
          <a:xfrm>
            <a:off x="6792552" y="2060848"/>
            <a:ext cx="455440" cy="584076"/>
          </a:xfrm>
          <a:prstGeom prst="ellipse">
            <a:avLst/>
          </a:prstGeom>
          <a:noFill/>
          <a:effectLst>
            <a:innerShdw blurRad="63500" dist="50800" dir="13500000">
              <a:prstClr val="black">
                <a:alpha val="50000"/>
              </a:prstClr>
            </a:innerShdw>
          </a:effectLst>
        </p:spPr>
      </p:pic>
      <p:sp>
        <p:nvSpPr>
          <p:cNvPr id="36" name="Espace réservé du texte 4"/>
          <p:cNvSpPr txBox="1">
            <a:spLocks/>
          </p:cNvSpPr>
          <p:nvPr>
            <p:custDataLst>
              <p:tags r:id="rId6"/>
            </p:custDataLst>
          </p:nvPr>
        </p:nvSpPr>
        <p:spPr>
          <a:xfrm>
            <a:off x="2195848" y="6145839"/>
            <a:ext cx="1008000" cy="323984"/>
          </a:xfrm>
          <a:prstGeom prst="roundRect">
            <a:avLst/>
          </a:prstGeom>
          <a:solidFill>
            <a:schemeClr val="tx1">
              <a:lumMod val="60000"/>
              <a:lumOff val="40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Retraités</a:t>
            </a:r>
            <a:endParaRPr lang="fr-FR" sz="1200" i="1" dirty="0">
              <a:solidFill>
                <a:schemeClr val="bg1"/>
              </a:solidFill>
              <a:latin typeface="+mn-lt"/>
              <a:ea typeface="ＭＳ Ｐゴシック" pitchFamily="1" charset="-128"/>
              <a:cs typeface="Arial" pitchFamily="34" charset="0"/>
            </a:endParaRPr>
          </a:p>
        </p:txBody>
      </p:sp>
      <p:pic>
        <p:nvPicPr>
          <p:cNvPr id="44078" name="Picture 1" descr="O:\Consumer\Banque d'images\Flèches-Evolutions\Flèches\Image8.jpg"/>
          <p:cNvPicPr>
            <a:picLocks noChangeAspect="1" noChangeArrowheads="1"/>
          </p:cNvPicPr>
          <p:nvPr/>
        </p:nvPicPr>
        <p:blipFill>
          <a:blip r:embed="rId9"/>
          <a:srcRect/>
          <a:stretch>
            <a:fillRect/>
          </a:stretch>
        </p:blipFill>
        <p:spPr bwMode="auto">
          <a:xfrm>
            <a:off x="3276600" y="6021388"/>
            <a:ext cx="585788" cy="573087"/>
          </a:xfrm>
          <a:prstGeom prst="rect">
            <a:avLst/>
          </a:prstGeom>
          <a:noFill/>
          <a:ln w="9525">
            <a:noFill/>
            <a:miter lim="800000"/>
            <a:headEnd/>
            <a:tailEnd/>
          </a:ln>
        </p:spPr>
      </p:pic>
      <p:sp>
        <p:nvSpPr>
          <p:cNvPr id="40" name="Rectangle 39"/>
          <p:cNvSpPr/>
          <p:nvPr/>
        </p:nvSpPr>
        <p:spPr>
          <a:xfrm>
            <a:off x="3851275" y="6056313"/>
            <a:ext cx="5184775" cy="503237"/>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300" dirty="0">
                <a:solidFill>
                  <a:schemeClr val="tx1">
                    <a:lumMod val="50000"/>
                  </a:schemeClr>
                </a:solidFill>
              </a:rPr>
              <a:t>Suite aux informations fournies quant au profil de vos visiteurs, nous avons creusé le profil de voyageurs des retraités ou préretraités.</a:t>
            </a:r>
          </a:p>
        </p:txBody>
      </p:sp>
      <p:cxnSp>
        <p:nvCxnSpPr>
          <p:cNvPr id="41" name="Forme 40"/>
          <p:cNvCxnSpPr>
            <a:stCxn id="0" idx="2"/>
            <a:endCxn id="0" idx="1"/>
          </p:cNvCxnSpPr>
          <p:nvPr/>
        </p:nvCxnSpPr>
        <p:spPr>
          <a:xfrm rot="16200000" flipH="1">
            <a:off x="1115219" y="5226844"/>
            <a:ext cx="720725" cy="1439863"/>
          </a:xfrm>
          <a:prstGeom prst="bentConnector2">
            <a:avLst/>
          </a:prstGeom>
          <a:ln w="1905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du Limousin</a:t>
            </a:r>
            <a:br>
              <a:rPr lang="fr-FR" dirty="0" smtClean="0"/>
            </a:br>
            <a:r>
              <a:rPr lang="fr-FR" sz="2000" i="1" dirty="0" smtClean="0"/>
              <a:t>Image touristique</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4708D14F-8465-46FD-8D7C-04D99E479763}" type="slidenum">
              <a:rPr lang="fr-FR"/>
              <a:pPr>
                <a:defRPr/>
              </a:pPr>
              <a:t>60</a:t>
            </a:fld>
            <a:endParaRPr lang="fr-FR"/>
          </a:p>
        </p:txBody>
      </p:sp>
      <p:sp>
        <p:nvSpPr>
          <p:cNvPr id="7" name="ZoneTexte 6"/>
          <p:cNvSpPr txBox="1"/>
          <p:nvPr/>
        </p:nvSpPr>
        <p:spPr>
          <a:xfrm>
            <a:off x="468313" y="6092825"/>
            <a:ext cx="8675687" cy="431800"/>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Q5breg/ Q8b. </a:t>
            </a:r>
            <a:r>
              <a:rPr lang="fr-FR" sz="1100" dirty="0">
                <a:solidFill>
                  <a:schemeClr val="tx1">
                    <a:lumMod val="75000"/>
                  </a:schemeClr>
                </a:solidFill>
                <a:latin typeface="+mn-lt"/>
              </a:rPr>
              <a:t>Voici à présent une liste des qualités possibles pour une destination touristique. Pour chacune de ces qualités, veuillez donner une note de 0 à 10 à chacune des régions que vous connaissez.</a:t>
            </a:r>
          </a:p>
        </p:txBody>
      </p:sp>
      <p:graphicFrame>
        <p:nvGraphicFramePr>
          <p:cNvPr id="132101" name="Object 34"/>
          <p:cNvGraphicFramePr>
            <a:graphicFrameLocks noChangeAspect="1"/>
          </p:cNvGraphicFramePr>
          <p:nvPr/>
        </p:nvGraphicFramePr>
        <p:xfrm>
          <a:off x="3492500" y="1619250"/>
          <a:ext cx="3382963" cy="4162425"/>
        </p:xfrm>
        <a:graphic>
          <a:graphicData uri="http://schemas.openxmlformats.org/presentationml/2006/ole">
            <mc:AlternateContent xmlns:mc="http://schemas.openxmlformats.org/markup-compatibility/2006">
              <mc:Choice xmlns:v="urn:schemas-microsoft-com:vml" Requires="v">
                <p:oleObj spid="_x0000_s132102" r:id="rId5" imgW="3383573" imgH="4157832" progId="Excel.Chart.8">
                  <p:embed/>
                </p:oleObj>
              </mc:Choice>
              <mc:Fallback>
                <p:oleObj r:id="rId5" imgW="3383573" imgH="4157832" progId="Excel.Chart.8">
                  <p:embed/>
                  <p:pic>
                    <p:nvPicPr>
                      <p:cNvPr id="0" name="Object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1619250"/>
                        <a:ext cx="3382963" cy="416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Tableau 24"/>
          <p:cNvGraphicFramePr>
            <a:graphicFrameLocks noGrp="1"/>
          </p:cNvGraphicFramePr>
          <p:nvPr/>
        </p:nvGraphicFramePr>
        <p:xfrm>
          <a:off x="0" y="1589088"/>
          <a:ext cx="3708400" cy="4216400"/>
        </p:xfrm>
        <a:graphic>
          <a:graphicData uri="http://schemas.openxmlformats.org/drawingml/2006/table">
            <a:tbl>
              <a:tblPr firstRow="1" bandRow="1">
                <a:tableStyleId>{2D5ABB26-0587-4C30-8999-92F81FD0307C}</a:tableStyleId>
              </a:tblPr>
              <a:tblGrid>
                <a:gridCol w="3707904"/>
              </a:tblGrid>
              <a:tr h="324355">
                <a:tc>
                  <a:txBody>
                    <a:bodyPr/>
                    <a:lstStyle/>
                    <a:p>
                      <a:pPr algn="r" rtl="0" fontAlgn="ctr"/>
                      <a:r>
                        <a:rPr lang="fr-FR" sz="1100" b="0" i="0" u="none" strike="noStrike" dirty="0">
                          <a:solidFill>
                            <a:srgbClr val="524B41"/>
                          </a:solidFill>
                          <a:effectLst/>
                          <a:latin typeface="Calibri"/>
                        </a:rPr>
                        <a:t>Adaptée pour des vacances en famille</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diversité et la beauté des paysages</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richesse de la gastronomie et des produits du terroir</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Le rapport qualité-prix des prestations touristiques</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diversité des activités autour des lacs et des rivières</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qualité de l'accueil, la convivialité des Limousins</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qualité de l'hébergement</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richesse du patrimoine historique et culturel</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diversité des activités sportives de pleine nature</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facilité d'accès</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qualité de l'information fournie</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Le climat agréable</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diversité des animations culturelles et des festivals</a:t>
                      </a:r>
                    </a:p>
                  </a:txBody>
                  <a:tcPr marL="9525" marR="9525" marT="9525" marB="0" anchor="ctr"/>
                </a:tc>
              </a:tr>
            </a:tbl>
          </a:graphicData>
        </a:graphic>
      </p:graphicFrame>
      <p:pic>
        <p:nvPicPr>
          <p:cNvPr id="132116" name="Image 15" descr="region Limousin.jpg"/>
          <p:cNvPicPr>
            <a:picLocks noChangeAspect="1"/>
          </p:cNvPicPr>
          <p:nvPr/>
        </p:nvPicPr>
        <p:blipFill>
          <a:blip r:embed="rId7"/>
          <a:srcRect/>
          <a:stretch>
            <a:fillRect/>
          </a:stretch>
        </p:blipFill>
        <p:spPr bwMode="auto">
          <a:xfrm>
            <a:off x="8316913" y="1125538"/>
            <a:ext cx="639762" cy="846137"/>
          </a:xfrm>
          <a:prstGeom prst="rect">
            <a:avLst/>
          </a:prstGeom>
          <a:noFill/>
          <a:ln w="9525">
            <a:noFill/>
            <a:miter lim="800000"/>
            <a:headEnd/>
            <a:tailEnd/>
          </a:ln>
        </p:spPr>
      </p:pic>
      <p:sp>
        <p:nvSpPr>
          <p:cNvPr id="22" name="Espace réservé du texte 4"/>
          <p:cNvSpPr txBox="1">
            <a:spLocks/>
          </p:cNvSpPr>
          <p:nvPr>
            <p:custDataLst>
              <p:tags r:id="rId2"/>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grpSp>
        <p:nvGrpSpPr>
          <p:cNvPr id="132120" name="Groupe 16"/>
          <p:cNvGrpSpPr>
            <a:grpSpLocks/>
          </p:cNvGrpSpPr>
          <p:nvPr/>
        </p:nvGrpSpPr>
        <p:grpSpPr bwMode="auto">
          <a:xfrm>
            <a:off x="3995738" y="6516688"/>
            <a:ext cx="2232025" cy="368300"/>
            <a:chOff x="3996061" y="6453336"/>
            <a:chExt cx="2232123" cy="369332"/>
          </a:xfrm>
        </p:grpSpPr>
        <p:sp>
          <p:nvSpPr>
            <p:cNvPr id="18" name="Ellipse 17"/>
            <p:cNvSpPr/>
            <p:nvPr/>
          </p:nvSpPr>
          <p:spPr>
            <a:xfrm>
              <a:off x="3996061" y="6496318"/>
              <a:ext cx="360378" cy="28814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9" name="Ellipse 18"/>
            <p:cNvSpPr/>
            <p:nvPr/>
          </p:nvSpPr>
          <p:spPr>
            <a:xfrm>
              <a:off x="4148468" y="6524973"/>
              <a:ext cx="360378" cy="288143"/>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0" name="ZoneTexte 19"/>
            <p:cNvSpPr txBox="1"/>
            <p:nvPr/>
          </p:nvSpPr>
          <p:spPr>
            <a:xfrm>
              <a:off x="4508846" y="6453336"/>
              <a:ext cx="1719338"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les 2 sous-cibles</a:t>
              </a:r>
            </a:p>
          </p:txBody>
        </p:sp>
      </p:grpSp>
      <p:sp>
        <p:nvSpPr>
          <p:cNvPr id="45" name="Ellipse 44"/>
          <p:cNvSpPr/>
          <p:nvPr/>
        </p:nvSpPr>
        <p:spPr>
          <a:xfrm>
            <a:off x="6084888" y="1628775"/>
            <a:ext cx="358775"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6" name="Ellipse 45"/>
          <p:cNvSpPr/>
          <p:nvPr/>
        </p:nvSpPr>
        <p:spPr>
          <a:xfrm>
            <a:off x="6084888" y="1989138"/>
            <a:ext cx="358775"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7" name="Ellipse 46"/>
          <p:cNvSpPr/>
          <p:nvPr/>
        </p:nvSpPr>
        <p:spPr>
          <a:xfrm>
            <a:off x="6084888" y="2276475"/>
            <a:ext cx="358775"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8" name="Ellipse 47"/>
          <p:cNvSpPr/>
          <p:nvPr/>
        </p:nvSpPr>
        <p:spPr>
          <a:xfrm>
            <a:off x="6011863" y="2565400"/>
            <a:ext cx="360362"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9" name="Ellipse 48"/>
          <p:cNvSpPr/>
          <p:nvPr/>
        </p:nvSpPr>
        <p:spPr>
          <a:xfrm>
            <a:off x="6011863" y="2924175"/>
            <a:ext cx="360362"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0" name="Ellipse 49"/>
          <p:cNvSpPr/>
          <p:nvPr/>
        </p:nvSpPr>
        <p:spPr>
          <a:xfrm>
            <a:off x="5940425" y="3213100"/>
            <a:ext cx="360363"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1" name="Ellipse 50"/>
          <p:cNvSpPr/>
          <p:nvPr/>
        </p:nvSpPr>
        <p:spPr>
          <a:xfrm>
            <a:off x="5940425" y="3573463"/>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2" name="Ellipse 51"/>
          <p:cNvSpPr/>
          <p:nvPr/>
        </p:nvSpPr>
        <p:spPr>
          <a:xfrm>
            <a:off x="5940425" y="3860800"/>
            <a:ext cx="360363"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3" name="Ellipse 52"/>
          <p:cNvSpPr/>
          <p:nvPr/>
        </p:nvSpPr>
        <p:spPr>
          <a:xfrm>
            <a:off x="5940425" y="4221163"/>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4" name="Ellipse 53"/>
          <p:cNvSpPr/>
          <p:nvPr/>
        </p:nvSpPr>
        <p:spPr>
          <a:xfrm>
            <a:off x="5867400" y="4508500"/>
            <a:ext cx="360363"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5" name="Ellipse 54"/>
          <p:cNvSpPr/>
          <p:nvPr/>
        </p:nvSpPr>
        <p:spPr>
          <a:xfrm>
            <a:off x="5867400" y="4797425"/>
            <a:ext cx="360363"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6" name="Ellipse 55"/>
          <p:cNvSpPr/>
          <p:nvPr/>
        </p:nvSpPr>
        <p:spPr>
          <a:xfrm>
            <a:off x="5795963" y="5157788"/>
            <a:ext cx="360362"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7" name="Ellipse 56"/>
          <p:cNvSpPr/>
          <p:nvPr/>
        </p:nvSpPr>
        <p:spPr>
          <a:xfrm>
            <a:off x="5795963" y="5445125"/>
            <a:ext cx="360362"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grpSp>
        <p:nvGrpSpPr>
          <p:cNvPr id="132134" name="Groupe 32"/>
          <p:cNvGrpSpPr>
            <a:grpSpLocks/>
          </p:cNvGrpSpPr>
          <p:nvPr/>
        </p:nvGrpSpPr>
        <p:grpSpPr bwMode="auto">
          <a:xfrm>
            <a:off x="2987675" y="1295400"/>
            <a:ext cx="4679950" cy="261938"/>
            <a:chOff x="3491880" y="1295182"/>
            <a:chExt cx="4680520" cy="261610"/>
          </a:xfrm>
        </p:grpSpPr>
        <p:sp>
          <p:nvSpPr>
            <p:cNvPr id="34" name="Ellipse 33"/>
            <p:cNvSpPr/>
            <p:nvPr/>
          </p:nvSpPr>
          <p:spPr>
            <a:xfrm>
              <a:off x="3599843" y="1390313"/>
              <a:ext cx="71447" cy="713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35" name="Connecteur droit 34"/>
            <p:cNvCxnSpPr/>
            <p:nvPr/>
          </p:nvCxnSpPr>
          <p:spPr>
            <a:xfrm>
              <a:off x="3491880" y="1426780"/>
              <a:ext cx="287373"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3715745" y="1295182"/>
              <a:ext cx="4456655"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Connaisseurs  (bien ou assez bien) (194)                Non Connaisseurs (751)</a:t>
              </a:r>
            </a:p>
          </p:txBody>
        </p:sp>
        <p:sp>
          <p:nvSpPr>
            <p:cNvPr id="37" name="Rectangle 36"/>
            <p:cNvSpPr/>
            <p:nvPr/>
          </p:nvSpPr>
          <p:spPr>
            <a:xfrm>
              <a:off x="6335439" y="1390313"/>
              <a:ext cx="73034" cy="713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38" name="Connecteur droit 37"/>
            <p:cNvCxnSpPr/>
            <p:nvPr/>
          </p:nvCxnSpPr>
          <p:spPr>
            <a:xfrm>
              <a:off x="6227476" y="1426780"/>
              <a:ext cx="28896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650" y="115888"/>
            <a:ext cx="8208963" cy="792162"/>
          </a:xfrm>
        </p:spPr>
        <p:txBody>
          <a:bodyPr rtlCol="0">
            <a:noAutofit/>
          </a:bodyPr>
          <a:lstStyle/>
          <a:p>
            <a:pPr fontAlgn="auto">
              <a:spcAft>
                <a:spcPts val="0"/>
              </a:spcAft>
              <a:defRPr/>
            </a:pPr>
            <a:r>
              <a:rPr lang="fr-FR" sz="2000" dirty="0" smtClean="0"/>
              <a:t>La communication du Limousin renvoie une image en lien certes avec son territoire, mais qui </a:t>
            </a:r>
            <a:r>
              <a:rPr lang="fr-FR" sz="2000" smtClean="0"/>
              <a:t>ne convainc </a:t>
            </a:r>
            <a:r>
              <a:rPr lang="fr-FR" sz="2000" dirty="0" smtClean="0"/>
              <a:t>pas en terme de destination touristique.</a:t>
            </a:r>
            <a:endParaRPr lang="fr-FR" sz="20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51F01A69-F9D5-4AC5-B788-E7C01ABF28EB}" type="slidenum">
              <a:rPr lang="fr-FR"/>
              <a:pPr>
                <a:defRPr/>
              </a:pPr>
              <a:t>61</a:t>
            </a:fld>
            <a:endParaRPr lang="fr-FR" dirty="0"/>
          </a:p>
        </p:txBody>
      </p:sp>
      <p:sp>
        <p:nvSpPr>
          <p:cNvPr id="54" name="Rectangle 53"/>
          <p:cNvSpPr/>
          <p:nvPr/>
        </p:nvSpPr>
        <p:spPr>
          <a:xfrm>
            <a:off x="2627313" y="1773238"/>
            <a:ext cx="5508625" cy="1150937"/>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dirty="0">
                <a:solidFill>
                  <a:schemeClr val="tx2"/>
                </a:solidFill>
              </a:rPr>
              <a:t>Après exposition à la campagne de communication TV du Limousin, </a:t>
            </a:r>
            <a:r>
              <a:rPr lang="fr-FR" sz="1400" b="1" dirty="0">
                <a:solidFill>
                  <a:schemeClr val="tx2"/>
                </a:solidFill>
              </a:rPr>
              <a:t>les Français non connaisseurs de la région lui attribuent une note moyenne </a:t>
            </a:r>
            <a:r>
              <a:rPr lang="fr-FR" sz="1400" dirty="0">
                <a:solidFill>
                  <a:schemeClr val="tx2"/>
                </a:solidFill>
              </a:rPr>
              <a:t>(7,2/10). A noter qu’auprès des familles, la région génère strictement la même note d’image globale (7,2/10).</a:t>
            </a:r>
          </a:p>
        </p:txBody>
      </p:sp>
      <p:sp>
        <p:nvSpPr>
          <p:cNvPr id="60" name="Rectangle 59"/>
          <p:cNvSpPr/>
          <p:nvPr/>
        </p:nvSpPr>
        <p:spPr>
          <a:xfrm>
            <a:off x="539750" y="3789363"/>
            <a:ext cx="4968875" cy="2232025"/>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La campagne renvoie une image cohérente par rapport à l’image que la région a auprès des connaisseurs</a:t>
            </a:r>
            <a:r>
              <a:rPr lang="fr-FR" sz="1400" dirty="0">
                <a:solidFill>
                  <a:schemeClr val="tx2"/>
                </a:solidFill>
              </a:rPr>
              <a:t>, c’est-à-dire une image en lien avec la nature, le terroir, les vacances en famille…</a:t>
            </a:r>
          </a:p>
          <a:p>
            <a:pPr fontAlgn="auto">
              <a:spcBef>
                <a:spcPts val="0"/>
              </a:spcBef>
              <a:spcAft>
                <a:spcPts val="0"/>
              </a:spcAft>
              <a:defRPr/>
            </a:pPr>
            <a:endParaRPr lang="fr-FR" sz="1400" dirty="0">
              <a:solidFill>
                <a:schemeClr val="tx2"/>
              </a:solidFill>
            </a:endParaRPr>
          </a:p>
          <a:p>
            <a:pPr fontAlgn="auto">
              <a:spcBef>
                <a:spcPts val="0"/>
              </a:spcBef>
              <a:spcAft>
                <a:spcPts val="0"/>
              </a:spcAft>
              <a:defRPr/>
            </a:pPr>
            <a:endParaRPr lang="fr-FR" sz="1400" dirty="0">
              <a:solidFill>
                <a:schemeClr val="tx2"/>
              </a:solidFill>
            </a:endParaRPr>
          </a:p>
          <a:p>
            <a:pPr fontAlgn="auto">
              <a:spcBef>
                <a:spcPts val="0"/>
              </a:spcBef>
              <a:spcAft>
                <a:spcPts val="0"/>
              </a:spcAft>
              <a:defRPr/>
            </a:pPr>
            <a:r>
              <a:rPr lang="fr-FR" sz="1400" dirty="0">
                <a:solidFill>
                  <a:schemeClr val="tx2"/>
                </a:solidFill>
              </a:rPr>
              <a:t>Cette campagne ne renvoie pas ou peu l’image d’une région avec des entreprises aux savoir-faire reconnus à l’international, soutenant la recherche et l’innovation, la diversité des activités culturelles, dynamique…</a:t>
            </a:r>
          </a:p>
        </p:txBody>
      </p:sp>
      <p:pic>
        <p:nvPicPr>
          <p:cNvPr id="61" name="Picture 2" descr="O:\Consumer\Banque d'images\Environnement-Recyclage\environnement2.jpg"/>
          <p:cNvPicPr>
            <a:picLocks noChangeAspect="1" noChangeArrowheads="1"/>
          </p:cNvPicPr>
          <p:nvPr/>
        </p:nvPicPr>
        <p:blipFill>
          <a:blip r:embed="rId3" cstate="print"/>
          <a:srcRect/>
          <a:stretch>
            <a:fillRect/>
          </a:stretch>
        </p:blipFill>
        <p:spPr bwMode="auto">
          <a:xfrm>
            <a:off x="6660232" y="4149080"/>
            <a:ext cx="387587" cy="593601"/>
          </a:xfrm>
          <a:prstGeom prst="ellipse">
            <a:avLst/>
          </a:prstGeom>
          <a:noFill/>
        </p:spPr>
      </p:pic>
      <p:pic>
        <p:nvPicPr>
          <p:cNvPr id="62" name="Picture 4" descr="O:\Consumer\Banque d'images\Situation\famille.jpg"/>
          <p:cNvPicPr>
            <a:picLocks noChangeAspect="1" noChangeArrowheads="1"/>
          </p:cNvPicPr>
          <p:nvPr/>
        </p:nvPicPr>
        <p:blipFill>
          <a:blip r:embed="rId4" cstate="print"/>
          <a:srcRect/>
          <a:stretch>
            <a:fillRect/>
          </a:stretch>
        </p:blipFill>
        <p:spPr bwMode="auto">
          <a:xfrm>
            <a:off x="6084168" y="3717032"/>
            <a:ext cx="584076" cy="584076"/>
          </a:xfrm>
          <a:prstGeom prst="ellipse">
            <a:avLst/>
          </a:prstGeom>
          <a:noFill/>
        </p:spPr>
      </p:pic>
      <p:pic>
        <p:nvPicPr>
          <p:cNvPr id="63" name="Picture 8" descr="http://us.cdn1.123rf.com/168nwm/andresr/andresr1104/andresr110400288/9372907-.jpg">
            <a:hlinkClick r:id="rId5"/>
          </p:cNvPr>
          <p:cNvPicPr>
            <a:picLocks noChangeAspect="1" noChangeArrowheads="1"/>
          </p:cNvPicPr>
          <p:nvPr/>
        </p:nvPicPr>
        <p:blipFill>
          <a:blip r:embed="rId6" cstate="print"/>
          <a:srcRect/>
          <a:stretch>
            <a:fillRect/>
          </a:stretch>
        </p:blipFill>
        <p:spPr bwMode="auto">
          <a:xfrm>
            <a:off x="7092280" y="3573016"/>
            <a:ext cx="466448" cy="664096"/>
          </a:xfrm>
          <a:prstGeom prst="ellipse">
            <a:avLst/>
          </a:prstGeom>
          <a:noFill/>
        </p:spPr>
      </p:pic>
      <p:pic>
        <p:nvPicPr>
          <p:cNvPr id="64" name="Picture 9" descr="O:\Consumer\Banque d'images\Situation\11300801-seasons-printemps-l-39-homme-avec-une-fleur-et-un-papillon-sur-la-main[1].jpg"/>
          <p:cNvPicPr>
            <a:picLocks noChangeAspect="1" noChangeArrowheads="1"/>
          </p:cNvPicPr>
          <p:nvPr/>
        </p:nvPicPr>
        <p:blipFill>
          <a:blip r:embed="rId7" cstate="print"/>
          <a:srcRect/>
          <a:stretch>
            <a:fillRect/>
          </a:stretch>
        </p:blipFill>
        <p:spPr bwMode="auto">
          <a:xfrm>
            <a:off x="7884368" y="3717032"/>
            <a:ext cx="792088" cy="792088"/>
          </a:xfrm>
          <a:prstGeom prst="ellipse">
            <a:avLst/>
          </a:prstGeom>
          <a:noFill/>
        </p:spPr>
      </p:pic>
      <p:pic>
        <p:nvPicPr>
          <p:cNvPr id="65" name="Picture 12" descr="bonhomme blanc concert : 3d personnes - homme, personne avec une guitare acoustique. Guitariste sur scène lors d'un microphone. Bande Banque d'images">
            <a:hlinkClick r:id="rId8"/>
          </p:cNvPr>
          <p:cNvPicPr>
            <a:picLocks noChangeAspect="1" noChangeArrowheads="1"/>
          </p:cNvPicPr>
          <p:nvPr/>
        </p:nvPicPr>
        <p:blipFill>
          <a:blip r:embed="rId9" cstate="print"/>
          <a:srcRect/>
          <a:stretch>
            <a:fillRect/>
          </a:stretch>
        </p:blipFill>
        <p:spPr bwMode="auto">
          <a:xfrm>
            <a:off x="6300192" y="5013176"/>
            <a:ext cx="720080" cy="484340"/>
          </a:xfrm>
          <a:prstGeom prst="ellipse">
            <a:avLst/>
          </a:prstGeom>
          <a:noFill/>
        </p:spPr>
      </p:pic>
      <p:pic>
        <p:nvPicPr>
          <p:cNvPr id="66" name="Picture 14" descr="bonhomme blanc recherche : homme 3D avec la loupe recherche globe">
            <a:hlinkClick r:id="rId10"/>
          </p:cNvPr>
          <p:cNvPicPr>
            <a:picLocks noChangeAspect="1" noChangeArrowheads="1"/>
          </p:cNvPicPr>
          <p:nvPr/>
        </p:nvPicPr>
        <p:blipFill>
          <a:blip r:embed="rId11" cstate="print"/>
          <a:srcRect/>
          <a:stretch>
            <a:fillRect/>
          </a:stretch>
        </p:blipFill>
        <p:spPr bwMode="auto">
          <a:xfrm>
            <a:off x="7596336" y="4941168"/>
            <a:ext cx="1011712" cy="963536"/>
          </a:xfrm>
          <a:prstGeom prst="ellipse">
            <a:avLst/>
          </a:prstGeom>
          <a:noFill/>
        </p:spPr>
      </p:pic>
      <p:pic>
        <p:nvPicPr>
          <p:cNvPr id="67" name="Picture 15" descr="O:\Consumer\Banque d'images\Santé - Médical\13933315-3d-personne-de-race-blanche-en-regardant-a-travers-un-microscope-image-3d-isole-sur-fond-blanc[1].jpg"/>
          <p:cNvPicPr>
            <a:picLocks noChangeAspect="1" noChangeArrowheads="1"/>
          </p:cNvPicPr>
          <p:nvPr/>
        </p:nvPicPr>
        <p:blipFill>
          <a:blip r:embed="rId12" cstate="print"/>
          <a:srcRect/>
          <a:stretch>
            <a:fillRect/>
          </a:stretch>
        </p:blipFill>
        <p:spPr bwMode="auto">
          <a:xfrm>
            <a:off x="6444208" y="5445224"/>
            <a:ext cx="591512" cy="736104"/>
          </a:xfrm>
          <a:prstGeom prst="ellipse">
            <a:avLst/>
          </a:prstGeom>
          <a:noFill/>
        </p:spPr>
      </p:pic>
      <p:sp>
        <p:nvSpPr>
          <p:cNvPr id="68" name="Multiplier 67"/>
          <p:cNvSpPr/>
          <p:nvPr/>
        </p:nvSpPr>
        <p:spPr>
          <a:xfrm>
            <a:off x="5292725" y="4941888"/>
            <a:ext cx="4248150" cy="1366837"/>
          </a:xfrm>
          <a:prstGeom prst="mathMultiply">
            <a:avLst/>
          </a:prstGeom>
          <a:solidFill>
            <a:schemeClr val="accent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pic>
        <p:nvPicPr>
          <p:cNvPr id="133134" name="Picture 4" descr="bonhomme blanc téléviseur : Homme 3D regarder la tv sur le plancher isolé sur un fond blanc"/>
          <p:cNvPicPr>
            <a:picLocks noChangeAspect="1" noChangeArrowheads="1"/>
          </p:cNvPicPr>
          <p:nvPr/>
        </p:nvPicPr>
        <p:blipFill>
          <a:blip r:embed="rId13"/>
          <a:srcRect/>
          <a:stretch>
            <a:fillRect/>
          </a:stretch>
        </p:blipFill>
        <p:spPr bwMode="auto">
          <a:xfrm>
            <a:off x="827088" y="1397000"/>
            <a:ext cx="1600200" cy="1600200"/>
          </a:xfrm>
          <a:prstGeom prst="rect">
            <a:avLst/>
          </a:prstGeom>
          <a:noFill/>
          <a:ln w="9525">
            <a:noFill/>
            <a:miter lim="800000"/>
            <a:headEnd/>
            <a:tailEnd/>
          </a:ln>
        </p:spPr>
      </p:pic>
      <p:sp>
        <p:nvSpPr>
          <p:cNvPr id="5" name="Ellipse 4"/>
          <p:cNvSpPr/>
          <p:nvPr/>
        </p:nvSpPr>
        <p:spPr>
          <a:xfrm>
            <a:off x="5724525" y="3429000"/>
            <a:ext cx="3171825" cy="1368425"/>
          </a:xfrm>
          <a:prstGeom prst="ellipse">
            <a:avLst/>
          </a:prstGeom>
          <a:noFill/>
          <a:ln w="57150">
            <a:solidFill>
              <a:srgbClr val="00B05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7" name="ZoneTexte 16"/>
          <p:cNvSpPr txBox="1"/>
          <p:nvPr/>
        </p:nvSpPr>
        <p:spPr>
          <a:xfrm rot="16200000">
            <a:off x="-3280569" y="3244056"/>
            <a:ext cx="6858000" cy="36988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buClr>
                <a:schemeClr val="bg2">
                  <a:lumMod val="75000"/>
                </a:schemeClr>
              </a:buClr>
              <a:defRPr/>
            </a:pPr>
            <a:r>
              <a:rPr lang="fr-FR" b="1" i="1" dirty="0">
                <a:solidFill>
                  <a:schemeClr val="tx1">
                    <a:lumMod val="50000"/>
                  </a:schemeClr>
                </a:solidFill>
                <a:effectLst>
                  <a:outerShdw blurRad="38100" dist="38100" dir="2700000" algn="tl">
                    <a:srgbClr val="000000">
                      <a:alpha val="43137"/>
                    </a:srgbClr>
                  </a:outerShdw>
                </a:effectLst>
              </a:rPr>
              <a:t>EN SYNTHESE</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5076825" y="1349375"/>
            <a:ext cx="3743325" cy="3159125"/>
          </a:xfrm>
          <a:prstGeom prst="rect">
            <a:avLst/>
          </a:prstGeom>
          <a:solidFill>
            <a:schemeClr val="accent1">
              <a:lumMod val="20000"/>
              <a:lumOff val="80000"/>
            </a:schemeClr>
          </a:soli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fr-FR" dirty="0">
              <a:solidFill>
                <a:srgbClr val="A09687"/>
              </a:solidFill>
            </a:endParaRPr>
          </a:p>
        </p:txBody>
      </p:sp>
      <p:sp>
        <p:nvSpPr>
          <p:cNvPr id="27" name="Rectangle 26"/>
          <p:cNvSpPr/>
          <p:nvPr/>
        </p:nvSpPr>
        <p:spPr>
          <a:xfrm>
            <a:off x="554038" y="1339850"/>
            <a:ext cx="4522787" cy="2879725"/>
          </a:xfrm>
          <a:prstGeom prst="rect">
            <a:avLst/>
          </a:prstGeom>
          <a:solidFill>
            <a:srgbClr val="FFCCCC"/>
          </a:soli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fr-FR" dirty="0">
              <a:solidFill>
                <a:srgbClr val="A09687"/>
              </a:solidFill>
            </a:endParaRPr>
          </a:p>
        </p:txBody>
      </p:sp>
      <p:sp>
        <p:nvSpPr>
          <p:cNvPr id="4" name="Espace réservé du numéro de diapositive 3"/>
          <p:cNvSpPr>
            <a:spLocks noGrp="1"/>
          </p:cNvSpPr>
          <p:nvPr>
            <p:ph type="sldNum" sz="quarter" idx="31"/>
          </p:nvPr>
        </p:nvSpPr>
        <p:spPr/>
        <p:txBody>
          <a:bodyPr/>
          <a:lstStyle/>
          <a:p>
            <a:pPr>
              <a:defRPr/>
            </a:pPr>
            <a:fld id="{B1030B69-D53D-496D-82AB-7A185D30C9D5}" type="slidenum">
              <a:rPr lang="fr-FR">
                <a:solidFill>
                  <a:srgbClr val="FFFFFF"/>
                </a:solidFill>
              </a:rPr>
              <a:pPr>
                <a:defRPr/>
              </a:pPr>
              <a:t>62</a:t>
            </a:fld>
            <a:endParaRPr lang="fr-FR" dirty="0">
              <a:solidFill>
                <a:srgbClr val="FFFFFF"/>
              </a:solidFill>
            </a:endParaRPr>
          </a:p>
        </p:txBody>
      </p:sp>
      <p:sp>
        <p:nvSpPr>
          <p:cNvPr id="134148" name="ZoneTexte 1"/>
          <p:cNvSpPr txBox="1">
            <a:spLocks noChangeArrowheads="1"/>
          </p:cNvSpPr>
          <p:nvPr/>
        </p:nvSpPr>
        <p:spPr bwMode="auto">
          <a:xfrm>
            <a:off x="576263" y="1331913"/>
            <a:ext cx="1368425" cy="287337"/>
          </a:xfrm>
          <a:prstGeom prst="rect">
            <a:avLst/>
          </a:prstGeom>
          <a:noFill/>
          <a:ln w="9525">
            <a:noFill/>
            <a:miter lim="800000"/>
            <a:headEnd/>
            <a:tailEnd/>
          </a:ln>
        </p:spPr>
        <p:txBody>
          <a:bodyPr/>
          <a:lstStyle/>
          <a:p>
            <a:r>
              <a:rPr lang="fr-FR" sz="1100" b="1" i="1">
                <a:solidFill>
                  <a:srgbClr val="FF0000"/>
                </a:solidFill>
                <a:latin typeface="Calibri" pitchFamily="34" charset="0"/>
              </a:rPr>
              <a:t>ACTIONS URGENTES</a:t>
            </a:r>
          </a:p>
        </p:txBody>
      </p:sp>
      <p:sp>
        <p:nvSpPr>
          <p:cNvPr id="134149" name="ZoneTexte 1"/>
          <p:cNvSpPr txBox="1">
            <a:spLocks noChangeArrowheads="1"/>
          </p:cNvSpPr>
          <p:nvPr/>
        </p:nvSpPr>
        <p:spPr bwMode="auto">
          <a:xfrm>
            <a:off x="7812088" y="1341438"/>
            <a:ext cx="1044575" cy="215900"/>
          </a:xfrm>
          <a:prstGeom prst="rect">
            <a:avLst/>
          </a:prstGeom>
          <a:noFill/>
          <a:ln w="9525">
            <a:noFill/>
            <a:miter lim="800000"/>
            <a:headEnd/>
            <a:tailEnd/>
          </a:ln>
        </p:spPr>
        <p:txBody>
          <a:bodyPr/>
          <a:lstStyle/>
          <a:p>
            <a:r>
              <a:rPr lang="fr-FR" sz="1100" b="1" i="1">
                <a:solidFill>
                  <a:srgbClr val="00B050"/>
                </a:solidFill>
                <a:latin typeface="Calibri" pitchFamily="34" charset="0"/>
              </a:rPr>
              <a:t>POINTS FORTS</a:t>
            </a:r>
          </a:p>
        </p:txBody>
      </p:sp>
      <p:sp>
        <p:nvSpPr>
          <p:cNvPr id="32" name="Text Box 3"/>
          <p:cNvSpPr txBox="1">
            <a:spLocks noChangeArrowheads="1"/>
          </p:cNvSpPr>
          <p:nvPr/>
        </p:nvSpPr>
        <p:spPr bwMode="auto">
          <a:xfrm>
            <a:off x="179512" y="2564904"/>
            <a:ext cx="289053" cy="2060132"/>
          </a:xfrm>
          <a:prstGeom prst="rect">
            <a:avLst/>
          </a:prstGeom>
          <a:noFill/>
          <a:ln w="9525">
            <a:noFill/>
            <a:miter lim="800000"/>
            <a:headEnd/>
            <a:tailEnd/>
          </a:ln>
          <a:effectLst/>
        </p:spPr>
        <p:txBody>
          <a:bodyPr vert="vert270" lIns="27432" tIns="22860" rIns="0" bIns="2286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auto">
              <a:spcBef>
                <a:spcPts val="0"/>
              </a:spcBef>
              <a:spcAft>
                <a:spcPts val="0"/>
              </a:spcAft>
              <a:defRPr sz="1000"/>
            </a:pPr>
            <a:r>
              <a:rPr lang="fr-FR" sz="1000" b="1" i="1" dirty="0">
                <a:solidFill>
                  <a:srgbClr val="A09687">
                    <a:lumMod val="75000"/>
                  </a:srgbClr>
                </a:solidFill>
                <a:cs typeface="Arial"/>
              </a:rPr>
              <a:t>Importance du critère</a:t>
            </a:r>
          </a:p>
          <a:p>
            <a:pPr algn="ctr" fontAlgn="auto">
              <a:spcBef>
                <a:spcPts val="0"/>
              </a:spcBef>
              <a:spcAft>
                <a:spcPts val="0"/>
              </a:spcAft>
              <a:defRPr sz="1000"/>
            </a:pPr>
            <a:endParaRPr lang="fr-FR" sz="1000" b="1" dirty="0">
              <a:solidFill>
                <a:srgbClr val="A09687">
                  <a:lumMod val="75000"/>
                </a:srgbClr>
              </a:solidFill>
              <a:cs typeface="Arial"/>
            </a:endParaRPr>
          </a:p>
        </p:txBody>
      </p:sp>
      <p:sp>
        <p:nvSpPr>
          <p:cNvPr id="134151" name="Text Box 4"/>
          <p:cNvSpPr txBox="1">
            <a:spLocks noChangeArrowheads="1"/>
          </p:cNvSpPr>
          <p:nvPr/>
        </p:nvSpPr>
        <p:spPr bwMode="auto">
          <a:xfrm>
            <a:off x="3851275" y="6092825"/>
            <a:ext cx="1647825" cy="265113"/>
          </a:xfrm>
          <a:prstGeom prst="rect">
            <a:avLst/>
          </a:prstGeom>
          <a:noFill/>
          <a:ln w="9525">
            <a:noFill/>
            <a:miter lim="800000"/>
            <a:headEnd/>
            <a:tailEnd/>
          </a:ln>
        </p:spPr>
        <p:txBody>
          <a:bodyPr lIns="27432" tIns="22860" rIns="27432" bIns="22860" anchor="ctr"/>
          <a:lstStyle/>
          <a:p>
            <a:pPr algn="ctr"/>
            <a:r>
              <a:rPr lang="fr-FR" sz="1000" b="1" i="1">
                <a:solidFill>
                  <a:srgbClr val="7B7162"/>
                </a:solidFill>
                <a:latin typeface="Calibri" pitchFamily="34" charset="0"/>
                <a:cs typeface="Arial" charset="0"/>
              </a:rPr>
              <a:t>Moyenne du critère</a:t>
            </a:r>
            <a:endParaRPr lang="fr-FR" sz="1000" b="1">
              <a:solidFill>
                <a:srgbClr val="7B7162"/>
              </a:solidFill>
              <a:latin typeface="Calibri" pitchFamily="34" charset="0"/>
              <a:cs typeface="Arial" charset="0"/>
            </a:endParaRPr>
          </a:p>
        </p:txBody>
      </p:sp>
      <p:sp>
        <p:nvSpPr>
          <p:cNvPr id="134152" name="Text Box 13"/>
          <p:cNvSpPr txBox="1">
            <a:spLocks noChangeArrowheads="1"/>
          </p:cNvSpPr>
          <p:nvPr/>
        </p:nvSpPr>
        <p:spPr bwMode="auto">
          <a:xfrm>
            <a:off x="107950" y="1392238"/>
            <a:ext cx="414338" cy="307975"/>
          </a:xfrm>
          <a:prstGeom prst="rect">
            <a:avLst/>
          </a:prstGeom>
          <a:noFill/>
          <a:ln w="3175">
            <a:noFill/>
            <a:miter lim="800000"/>
            <a:headEnd/>
            <a:tailEnd/>
          </a:ln>
        </p:spPr>
        <p:txBody>
          <a:bodyPr lIns="0" tIns="0" rIns="0" bIns="0" anchor="ctr">
            <a:spAutoFit/>
          </a:bodyPr>
          <a:lstStyle/>
          <a:p>
            <a:pPr algn="ctr"/>
            <a:r>
              <a:rPr lang="fr-FR" sz="1000" b="1" i="1">
                <a:solidFill>
                  <a:srgbClr val="7B7162"/>
                </a:solidFill>
                <a:latin typeface="Calibri" pitchFamily="34" charset="0"/>
              </a:rPr>
              <a:t>Attente forte</a:t>
            </a:r>
          </a:p>
        </p:txBody>
      </p:sp>
      <p:sp>
        <p:nvSpPr>
          <p:cNvPr id="134153" name="Text Box 13"/>
          <p:cNvSpPr txBox="1">
            <a:spLocks noChangeArrowheads="1"/>
          </p:cNvSpPr>
          <p:nvPr/>
        </p:nvSpPr>
        <p:spPr bwMode="auto">
          <a:xfrm>
            <a:off x="107950" y="5589588"/>
            <a:ext cx="431800" cy="307975"/>
          </a:xfrm>
          <a:prstGeom prst="rect">
            <a:avLst/>
          </a:prstGeom>
          <a:noFill/>
          <a:ln w="3175">
            <a:noFill/>
            <a:miter lim="800000"/>
            <a:headEnd/>
            <a:tailEnd/>
          </a:ln>
        </p:spPr>
        <p:txBody>
          <a:bodyPr lIns="0" tIns="0" rIns="0" bIns="0" anchor="ctr">
            <a:spAutoFit/>
          </a:bodyPr>
          <a:lstStyle/>
          <a:p>
            <a:pPr algn="ctr"/>
            <a:r>
              <a:rPr lang="fr-FR" sz="1000" b="1" i="1">
                <a:solidFill>
                  <a:srgbClr val="7B7162"/>
                </a:solidFill>
                <a:latin typeface="Calibri" pitchFamily="34" charset="0"/>
              </a:rPr>
              <a:t>Attente faible</a:t>
            </a:r>
          </a:p>
        </p:txBody>
      </p:sp>
      <p:sp>
        <p:nvSpPr>
          <p:cNvPr id="134154" name="Text Box 15"/>
          <p:cNvSpPr txBox="1">
            <a:spLocks noChangeArrowheads="1"/>
          </p:cNvSpPr>
          <p:nvPr/>
        </p:nvSpPr>
        <p:spPr bwMode="auto">
          <a:xfrm>
            <a:off x="631825" y="6021388"/>
            <a:ext cx="915988" cy="153987"/>
          </a:xfrm>
          <a:prstGeom prst="rect">
            <a:avLst/>
          </a:prstGeom>
          <a:noFill/>
          <a:ln w="3175">
            <a:noFill/>
            <a:miter lim="800000"/>
            <a:headEnd/>
            <a:tailEnd/>
          </a:ln>
        </p:spPr>
        <p:txBody>
          <a:bodyPr lIns="0" tIns="0" rIns="0" bIns="0" anchor="ctr">
            <a:spAutoFit/>
          </a:bodyPr>
          <a:lstStyle/>
          <a:p>
            <a:pPr algn="ctr"/>
            <a:r>
              <a:rPr lang="fr-FR" sz="1000" b="1" i="1">
                <a:solidFill>
                  <a:srgbClr val="7B7162"/>
                </a:solidFill>
                <a:latin typeface="Calibri" pitchFamily="34" charset="0"/>
              </a:rPr>
              <a:t>Attribution faible</a:t>
            </a:r>
          </a:p>
        </p:txBody>
      </p:sp>
      <p:sp>
        <p:nvSpPr>
          <p:cNvPr id="134155" name="Text Box 16"/>
          <p:cNvSpPr txBox="1">
            <a:spLocks noChangeArrowheads="1"/>
          </p:cNvSpPr>
          <p:nvPr/>
        </p:nvSpPr>
        <p:spPr bwMode="auto">
          <a:xfrm>
            <a:off x="7885113" y="6021388"/>
            <a:ext cx="952500" cy="153987"/>
          </a:xfrm>
          <a:prstGeom prst="rect">
            <a:avLst/>
          </a:prstGeom>
          <a:noFill/>
          <a:ln w="3175">
            <a:noFill/>
            <a:miter lim="800000"/>
            <a:headEnd/>
            <a:tailEnd/>
          </a:ln>
        </p:spPr>
        <p:txBody>
          <a:bodyPr lIns="0" tIns="0" rIns="0" bIns="0" anchor="ctr">
            <a:spAutoFit/>
          </a:bodyPr>
          <a:lstStyle/>
          <a:p>
            <a:pPr algn="ctr"/>
            <a:r>
              <a:rPr lang="fr-FR" sz="1000" b="1" i="1">
                <a:solidFill>
                  <a:srgbClr val="7B7162"/>
                </a:solidFill>
                <a:latin typeface="Calibri" pitchFamily="34" charset="0"/>
              </a:rPr>
              <a:t>Attribution forte</a:t>
            </a:r>
          </a:p>
        </p:txBody>
      </p:sp>
      <p:sp>
        <p:nvSpPr>
          <p:cNvPr id="29" name="ZoneTexte 28"/>
          <p:cNvSpPr txBox="1"/>
          <p:nvPr/>
        </p:nvSpPr>
        <p:spPr>
          <a:xfrm>
            <a:off x="611188" y="1557338"/>
            <a:ext cx="2160587" cy="400050"/>
          </a:xfrm>
          <a:prstGeom prst="rect">
            <a:avLst/>
          </a:prstGeom>
          <a:solidFill>
            <a:schemeClr val="bg1"/>
          </a:solidFill>
          <a:ln>
            <a:solidFill>
              <a:schemeClr val="tx1"/>
            </a:solidFill>
          </a:ln>
        </p:spPr>
        <p:txBody>
          <a:bodyPr>
            <a:spAutoFit/>
          </a:bodyPr>
          <a:lstStyle/>
          <a:p>
            <a:pPr fontAlgn="auto">
              <a:spcBef>
                <a:spcPts val="0"/>
              </a:spcBef>
              <a:spcAft>
                <a:spcPts val="0"/>
              </a:spcAft>
              <a:buClr>
                <a:schemeClr val="bg2">
                  <a:lumMod val="75000"/>
                </a:schemeClr>
              </a:buClr>
              <a:defRPr/>
            </a:pPr>
            <a:r>
              <a:rPr lang="fr-FR" sz="1000" b="1" dirty="0">
                <a:solidFill>
                  <a:srgbClr val="C00000"/>
                </a:solidFill>
                <a:latin typeface="+mn-lt"/>
              </a:rPr>
              <a:t>En rouge </a:t>
            </a:r>
            <a:r>
              <a:rPr lang="fr-FR" sz="1000" b="1" dirty="0">
                <a:solidFill>
                  <a:schemeClr val="tx1">
                    <a:lumMod val="50000"/>
                  </a:schemeClr>
                </a:solidFill>
                <a:latin typeface="+mn-lt"/>
              </a:rPr>
              <a:t>: items d’image touristiques</a:t>
            </a:r>
          </a:p>
          <a:p>
            <a:pPr fontAlgn="auto">
              <a:spcBef>
                <a:spcPts val="0"/>
              </a:spcBef>
              <a:spcAft>
                <a:spcPts val="0"/>
              </a:spcAft>
              <a:buClr>
                <a:schemeClr val="bg2">
                  <a:lumMod val="75000"/>
                </a:schemeClr>
              </a:buClr>
              <a:defRPr/>
            </a:pPr>
            <a:r>
              <a:rPr lang="fr-FR" sz="1000" b="1" dirty="0">
                <a:solidFill>
                  <a:schemeClr val="accent1">
                    <a:lumMod val="50000"/>
                  </a:schemeClr>
                </a:solidFill>
                <a:latin typeface="+mn-lt"/>
              </a:rPr>
              <a:t>En vert </a:t>
            </a:r>
            <a:r>
              <a:rPr lang="fr-FR" sz="1000" b="1" dirty="0">
                <a:solidFill>
                  <a:schemeClr val="tx1">
                    <a:lumMod val="50000"/>
                  </a:schemeClr>
                </a:solidFill>
                <a:latin typeface="+mn-lt"/>
              </a:rPr>
              <a:t>: items d’image générale</a:t>
            </a:r>
          </a:p>
        </p:txBody>
      </p:sp>
      <p:sp>
        <p:nvSpPr>
          <p:cNvPr id="25" name="Rectangle 24"/>
          <p:cNvSpPr/>
          <p:nvPr/>
        </p:nvSpPr>
        <p:spPr>
          <a:xfrm>
            <a:off x="5076825" y="4116388"/>
            <a:ext cx="3752850" cy="1792287"/>
          </a:xfrm>
          <a:prstGeom prst="rect">
            <a:avLst/>
          </a:prstGeom>
          <a:solidFill>
            <a:schemeClr val="bg2">
              <a:lumMod val="20000"/>
              <a:lumOff val="80000"/>
            </a:schemeClr>
          </a:soli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fr-FR" dirty="0">
              <a:solidFill>
                <a:srgbClr val="A09687"/>
              </a:solidFill>
            </a:endParaRPr>
          </a:p>
        </p:txBody>
      </p:sp>
      <p:sp>
        <p:nvSpPr>
          <p:cNvPr id="24" name="Rectangle 23"/>
          <p:cNvSpPr/>
          <p:nvPr/>
        </p:nvSpPr>
        <p:spPr>
          <a:xfrm>
            <a:off x="554038" y="4121150"/>
            <a:ext cx="4522787" cy="1792288"/>
          </a:xfrm>
          <a:prstGeom prst="rect">
            <a:avLst/>
          </a:prstGeom>
          <a:solidFill>
            <a:srgbClr val="FFFFCC"/>
          </a:soli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fr-FR" dirty="0">
              <a:solidFill>
                <a:srgbClr val="A09687"/>
              </a:solidFill>
            </a:endParaRPr>
          </a:p>
        </p:txBody>
      </p:sp>
      <p:graphicFrame>
        <p:nvGraphicFramePr>
          <p:cNvPr id="134159" name="Graphique 30"/>
          <p:cNvGraphicFramePr>
            <a:graphicFrameLocks/>
          </p:cNvGraphicFramePr>
          <p:nvPr/>
        </p:nvGraphicFramePr>
        <p:xfrm>
          <a:off x="431800" y="1196975"/>
          <a:ext cx="8569325" cy="4859338"/>
        </p:xfrm>
        <a:graphic>
          <a:graphicData uri="http://schemas.openxmlformats.org/presentationml/2006/ole">
            <mc:AlternateContent xmlns:mc="http://schemas.openxmlformats.org/markup-compatibility/2006">
              <mc:Choice xmlns:v="urn:schemas-microsoft-com:vml" Requires="v">
                <p:oleObj spid="_x0000_s134160" r:id="rId6" imgW="8565622" imgH="4865030" progId="Excel.Chart.8">
                  <p:embed/>
                </p:oleObj>
              </mc:Choice>
              <mc:Fallback>
                <p:oleObj r:id="rId6" imgW="8565622" imgH="4865030" progId="Excel.Chart.8">
                  <p:embed/>
                  <p:pic>
                    <p:nvPicPr>
                      <p:cNvPr id="0" name="Graphique 3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800" y="1196975"/>
                        <a:ext cx="8569325" cy="4859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160" name="ZoneTexte 1"/>
          <p:cNvSpPr txBox="1">
            <a:spLocks noChangeArrowheads="1"/>
          </p:cNvSpPr>
          <p:nvPr/>
        </p:nvSpPr>
        <p:spPr bwMode="auto">
          <a:xfrm>
            <a:off x="468313" y="5661025"/>
            <a:ext cx="1474787" cy="215900"/>
          </a:xfrm>
          <a:prstGeom prst="rect">
            <a:avLst/>
          </a:prstGeom>
          <a:noFill/>
          <a:ln w="9525">
            <a:noFill/>
            <a:miter lim="800000"/>
            <a:headEnd/>
            <a:tailEnd/>
          </a:ln>
        </p:spPr>
        <p:txBody>
          <a:bodyPr/>
          <a:lstStyle/>
          <a:p>
            <a:r>
              <a:rPr lang="fr-FR" sz="1100" b="1" i="1">
                <a:solidFill>
                  <a:srgbClr val="FF6600"/>
                </a:solidFill>
                <a:latin typeface="Calibri" pitchFamily="34" charset="0"/>
              </a:rPr>
              <a:t>POINTS À SURVEILLER </a:t>
            </a:r>
          </a:p>
        </p:txBody>
      </p:sp>
      <p:sp>
        <p:nvSpPr>
          <p:cNvPr id="134161" name="ZoneTexte 1"/>
          <p:cNvSpPr txBox="1">
            <a:spLocks noChangeArrowheads="1"/>
          </p:cNvSpPr>
          <p:nvPr/>
        </p:nvSpPr>
        <p:spPr bwMode="auto">
          <a:xfrm>
            <a:off x="7451725" y="5732463"/>
            <a:ext cx="1404938" cy="217487"/>
          </a:xfrm>
          <a:prstGeom prst="rect">
            <a:avLst/>
          </a:prstGeom>
          <a:noFill/>
          <a:ln w="9525">
            <a:noFill/>
            <a:miter lim="800000"/>
            <a:headEnd/>
            <a:tailEnd/>
          </a:ln>
        </p:spPr>
        <p:txBody>
          <a:bodyPr/>
          <a:lstStyle/>
          <a:p>
            <a:pPr algn="r">
              <a:lnSpc>
                <a:spcPts val="1000"/>
              </a:lnSpc>
            </a:pPr>
            <a:r>
              <a:rPr lang="fr-FR" sz="1100" b="1" i="1">
                <a:solidFill>
                  <a:srgbClr val="3399FF"/>
                </a:solidFill>
                <a:latin typeface="Calibri" pitchFamily="34" charset="0"/>
              </a:rPr>
              <a:t>PROMESSES DE BASE</a:t>
            </a:r>
          </a:p>
        </p:txBody>
      </p:sp>
      <p:cxnSp>
        <p:nvCxnSpPr>
          <p:cNvPr id="35" name="Connecteur droit avec flèche 34"/>
          <p:cNvCxnSpPr/>
          <p:nvPr/>
        </p:nvCxnSpPr>
        <p:spPr>
          <a:xfrm>
            <a:off x="3121025" y="6096000"/>
            <a:ext cx="3322638"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rot="5400000" flipH="1" flipV="1">
            <a:off x="-1381918" y="3644106"/>
            <a:ext cx="3600450"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sz="1800" i="1" dirty="0" smtClean="0"/>
              <a:t>Bilan d’image du Limousin :</a:t>
            </a:r>
            <a:r>
              <a:rPr lang="fr-FR" dirty="0" smtClean="0"/>
              <a:t> </a:t>
            </a:r>
            <a:r>
              <a:rPr lang="fr-FR" sz="2000" dirty="0" smtClean="0"/>
              <a:t>La campagne renvoie certes l’image d’une région qui gagne à être connue, mais qui n’apparaît pas touristique.</a:t>
            </a:r>
            <a:endParaRPr lang="fr-FR" sz="2800" dirty="0"/>
          </a:p>
        </p:txBody>
      </p:sp>
      <p:sp>
        <p:nvSpPr>
          <p:cNvPr id="45"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6" name="Espace réservé du texte 4"/>
          <p:cNvSpPr txBox="1">
            <a:spLocks/>
          </p:cNvSpPr>
          <p:nvPr>
            <p:custDataLst>
              <p:tags r:id="rId2"/>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
        <p:nvSpPr>
          <p:cNvPr id="47" name="Espace réservé du texte 4"/>
          <p:cNvSpPr txBox="1">
            <a:spLocks/>
          </p:cNvSpPr>
          <p:nvPr>
            <p:custDataLst>
              <p:tags r:id="rId3"/>
            </p:custDataLst>
          </p:nvPr>
        </p:nvSpPr>
        <p:spPr>
          <a:xfrm>
            <a:off x="6084168" y="6362893"/>
            <a:ext cx="2952328"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Ne connaissent pas la région : 751</a:t>
            </a:r>
            <a:endParaRPr lang="fr-FR" sz="1200" i="1" dirty="0">
              <a:solidFill>
                <a:srgbClr val="000000"/>
              </a:solidFill>
              <a:latin typeface="+mn-lt"/>
              <a:ea typeface="ＭＳ Ｐゴシック" pitchFamily="1" charset="-128"/>
              <a:cs typeface="Arial" pitchFamily="34" charset="0"/>
            </a:endParaRPr>
          </a:p>
        </p:txBody>
      </p:sp>
      <p:sp>
        <p:nvSpPr>
          <p:cNvPr id="28" name="Ellipse 27"/>
          <p:cNvSpPr/>
          <p:nvPr/>
        </p:nvSpPr>
        <p:spPr>
          <a:xfrm rot="178013">
            <a:off x="5072063" y="1281113"/>
            <a:ext cx="3038475" cy="107791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0" name="Rectangle 29"/>
          <p:cNvSpPr/>
          <p:nvPr/>
        </p:nvSpPr>
        <p:spPr>
          <a:xfrm>
            <a:off x="7164388" y="1700213"/>
            <a:ext cx="1908175" cy="1081087"/>
          </a:xfrm>
          <a:prstGeom prst="rect">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auto">
              <a:spcBef>
                <a:spcPts val="0"/>
              </a:spcBef>
              <a:spcAft>
                <a:spcPts val="0"/>
              </a:spcAft>
              <a:defRPr/>
            </a:pPr>
            <a:r>
              <a:rPr lang="fr-FR" sz="1300" dirty="0">
                <a:solidFill>
                  <a:schemeClr val="tx2"/>
                </a:solidFill>
              </a:rPr>
              <a:t>Une région avec une image positive en terme de culture et de savoir-faire qui montre qu’elle gagne à être connue.</a:t>
            </a:r>
          </a:p>
        </p:txBody>
      </p:sp>
      <p:sp>
        <p:nvSpPr>
          <p:cNvPr id="33" name="Ellipse 32"/>
          <p:cNvSpPr/>
          <p:nvPr/>
        </p:nvSpPr>
        <p:spPr>
          <a:xfrm rot="651040">
            <a:off x="2735263" y="1900238"/>
            <a:ext cx="2203450" cy="768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0" name="Rectangle 39"/>
          <p:cNvSpPr/>
          <p:nvPr/>
        </p:nvSpPr>
        <p:spPr>
          <a:xfrm>
            <a:off x="863600" y="2060575"/>
            <a:ext cx="2124075" cy="647700"/>
          </a:xfrm>
          <a:prstGeom prst="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auto">
              <a:spcBef>
                <a:spcPts val="0"/>
              </a:spcBef>
              <a:spcAft>
                <a:spcPts val="0"/>
              </a:spcAft>
              <a:defRPr/>
            </a:pPr>
            <a:r>
              <a:rPr lang="fr-FR" sz="1300" dirty="0">
                <a:solidFill>
                  <a:schemeClr val="tx2"/>
                </a:solidFill>
              </a:rPr>
              <a:t>Un déficit d’attractivité perçu (dynamique, touristique)</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pour une image  8"/>
          <p:cNvSpPr>
            <a:spLocks noGrp="1"/>
          </p:cNvSpPr>
          <p:nvPr>
            <p:ph type="pic" sz="quarter" idx="14"/>
          </p:nvPr>
        </p:nvSpPr>
        <p:spPr>
          <a:xfrm>
            <a:off x="5513388" y="711200"/>
            <a:ext cx="3630612" cy="4252913"/>
          </a:xfrm>
        </p:spPr>
      </p:sp>
      <p:sp>
        <p:nvSpPr>
          <p:cNvPr id="135170" name="Espace réservé du pied de page 2"/>
          <p:cNvSpPr>
            <a:spLocks noGrp="1"/>
          </p:cNvSpPr>
          <p:nvPr>
            <p:ph type="ftr" sz="quarter" idx="21"/>
          </p:nvPr>
        </p:nvSpPr>
        <p:spPr>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fr-FR"/>
              <a:t>Titre du projet</a:t>
            </a:r>
          </a:p>
        </p:txBody>
      </p:sp>
      <p:sp>
        <p:nvSpPr>
          <p:cNvPr id="135171" name="Espace réservé du numéro de diapositive 3"/>
          <p:cNvSpPr>
            <a:spLocks noGrp="1"/>
          </p:cNvSpPr>
          <p:nvPr>
            <p:ph type="sldNum" sz="quarter" idx="22"/>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B803DA4B-4D8B-45D2-955B-8C296CDC1DA1}" type="slidenum">
              <a:rPr lang="fr-FR"/>
              <a:pPr fontAlgn="base">
                <a:spcBef>
                  <a:spcPct val="0"/>
                </a:spcBef>
                <a:spcAft>
                  <a:spcPct val="0"/>
                </a:spcAft>
              </a:pPr>
              <a:t>63</a:t>
            </a:fld>
            <a:endParaRPr lang="fr-FR"/>
          </a:p>
        </p:txBody>
      </p:sp>
      <p:sp>
        <p:nvSpPr>
          <p:cNvPr id="8" name="Titre 7"/>
          <p:cNvSpPr>
            <a:spLocks noGrp="1"/>
          </p:cNvSpPr>
          <p:nvPr>
            <p:ph type="title"/>
          </p:nvPr>
        </p:nvSpPr>
        <p:spPr>
          <a:xfrm>
            <a:off x="1727200" y="2205038"/>
            <a:ext cx="3708400" cy="3168650"/>
          </a:xfrm>
        </p:spPr>
        <p:txBody>
          <a:bodyPr rtlCol="0"/>
          <a:lstStyle/>
          <a:p>
            <a:pPr fontAlgn="auto">
              <a:spcAft>
                <a:spcPts val="0"/>
              </a:spcAft>
              <a:defRPr/>
            </a:pPr>
            <a:r>
              <a:rPr lang="fr-FR" dirty="0" smtClean="0"/>
              <a:t>Perception des Limousins</a:t>
            </a:r>
            <a:endParaRPr lang="fr-FR" dirty="0"/>
          </a:p>
        </p:txBody>
      </p:sp>
      <p:sp>
        <p:nvSpPr>
          <p:cNvPr id="10" name="Espace réservé du texte 9"/>
          <p:cNvSpPr>
            <a:spLocks noGrp="1"/>
          </p:cNvSpPr>
          <p:nvPr>
            <p:ph type="body" sz="quarter" idx="19"/>
          </p:nvPr>
        </p:nvSpPr>
        <p:spPr>
          <a:xfrm>
            <a:off x="0" y="2205038"/>
            <a:ext cx="1528763" cy="3168650"/>
          </a:xfrm>
        </p:spPr>
        <p:txBody>
          <a:bodyPr rtlCol="0"/>
          <a:lstStyle/>
          <a:p>
            <a:pPr fontAlgn="auto">
              <a:spcBef>
                <a:spcPts val="0"/>
              </a:spcBef>
              <a:spcAft>
                <a:spcPts val="0"/>
              </a:spcAft>
              <a:defRPr/>
            </a:pPr>
            <a:r>
              <a:rPr lang="fr-FR" dirty="0" smtClean="0"/>
              <a:t>1.2c</a:t>
            </a:r>
            <a:endParaRPr lang="fr-FR"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570413" y="3284538"/>
            <a:ext cx="4364037" cy="50482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pic>
        <p:nvPicPr>
          <p:cNvPr id="27" name="Image 26" descr="region Limousin.jpg"/>
          <p:cNvPicPr>
            <a:picLocks noChangeAspect="1"/>
          </p:cNvPicPr>
          <p:nvPr/>
        </p:nvPicPr>
        <p:blipFill>
          <a:blip r:embed="rId7"/>
          <a:stretch>
            <a:fillRect/>
          </a:stretch>
        </p:blipFill>
        <p:spPr>
          <a:xfrm>
            <a:off x="4641850" y="3333750"/>
            <a:ext cx="307975" cy="406400"/>
          </a:xfrm>
          <a:prstGeom prst="rect">
            <a:avLst/>
          </a:prstGeom>
          <a:ln>
            <a:solidFill>
              <a:schemeClr val="tx1">
                <a:lumMod val="50000"/>
              </a:schemeClr>
            </a:solidFill>
          </a:ln>
        </p:spPr>
      </p:pic>
      <p:sp>
        <p:nvSpPr>
          <p:cNvPr id="15" name="Rectangle 14"/>
          <p:cNvSpPr/>
          <p:nvPr/>
        </p:nvSpPr>
        <p:spPr>
          <a:xfrm>
            <a:off x="-36513" y="4487863"/>
            <a:ext cx="4365626" cy="50323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pic>
        <p:nvPicPr>
          <p:cNvPr id="18" name="Image 17" descr="region Limousin.jpg"/>
          <p:cNvPicPr>
            <a:picLocks noChangeAspect="1"/>
          </p:cNvPicPr>
          <p:nvPr/>
        </p:nvPicPr>
        <p:blipFill>
          <a:blip r:embed="rId7"/>
          <a:stretch>
            <a:fillRect/>
          </a:stretch>
        </p:blipFill>
        <p:spPr>
          <a:xfrm>
            <a:off x="34925" y="4535488"/>
            <a:ext cx="307975" cy="407987"/>
          </a:xfrm>
          <a:prstGeom prst="rect">
            <a:avLst/>
          </a:prstGeom>
          <a:ln>
            <a:solidFill>
              <a:schemeClr val="tx1">
                <a:lumMod val="50000"/>
              </a:schemeClr>
            </a:solidFill>
          </a:ln>
        </p:spPr>
      </p:pic>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Note d’image globale des régions</a:t>
            </a:r>
            <a:endParaRPr lang="fr-FR" sz="2300" i="1" dirty="0">
              <a:solidFill>
                <a:srgbClr val="00B0F0"/>
              </a:solidFill>
            </a:endParaRPr>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27EC5A30-BD8D-409E-BA22-C2D4F9FAE7DB}" type="slidenum">
              <a:rPr lang="fr-FR"/>
              <a:pPr>
                <a:defRPr/>
              </a:pPr>
              <a:t>64</a:t>
            </a:fld>
            <a:endParaRPr lang="fr-FR"/>
          </a:p>
        </p:txBody>
      </p:sp>
      <p:sp>
        <p:nvSpPr>
          <p:cNvPr id="8" name="ZoneTexte 7"/>
          <p:cNvSpPr txBox="1"/>
          <p:nvPr/>
        </p:nvSpPr>
        <p:spPr>
          <a:xfrm>
            <a:off x="468313" y="6021388"/>
            <a:ext cx="8675687" cy="769937"/>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Q4reg</a:t>
            </a:r>
            <a:r>
              <a:rPr lang="fr-FR" sz="1100" dirty="0">
                <a:solidFill>
                  <a:schemeClr val="tx1">
                    <a:lumMod val="75000"/>
                  </a:schemeClr>
                </a:solidFill>
                <a:latin typeface="+mn-lt"/>
              </a:rPr>
              <a:t>. Parlons maintenant plus précisément des régions que vous connaissez. Quelle note globale de 0 à 10 donneriez-vous à chacune des régions que vous connaissez ?  10 signifie que vous en avez une excellente image et 0 que vous en avez une très mauvaise. Les notes intermédiaires servent à nuancer votre jugement.</a:t>
            </a:r>
          </a:p>
          <a:p>
            <a:pPr fontAlgn="auto">
              <a:spcBef>
                <a:spcPts val="0"/>
              </a:spcBef>
              <a:spcAft>
                <a:spcPts val="0"/>
              </a:spcAft>
              <a:defRPr/>
            </a:pPr>
            <a:endParaRPr lang="fr-FR" sz="1100" dirty="0">
              <a:solidFill>
                <a:schemeClr val="tx1">
                  <a:lumMod val="75000"/>
                </a:schemeClr>
              </a:solidFill>
              <a:latin typeface="+mn-lt"/>
            </a:endParaRPr>
          </a:p>
        </p:txBody>
      </p:sp>
      <p:graphicFrame>
        <p:nvGraphicFramePr>
          <p:cNvPr id="136201" name="Graphique 9"/>
          <p:cNvGraphicFramePr>
            <a:graphicFrameLocks/>
          </p:cNvGraphicFramePr>
          <p:nvPr/>
        </p:nvGraphicFramePr>
        <p:xfrm>
          <a:off x="-323850" y="1773238"/>
          <a:ext cx="4624388" cy="3816350"/>
        </p:xfrm>
        <a:graphic>
          <a:graphicData uri="http://schemas.openxmlformats.org/presentationml/2006/ole">
            <mc:AlternateContent xmlns:mc="http://schemas.openxmlformats.org/markup-compatibility/2006">
              <mc:Choice xmlns:v="urn:schemas-microsoft-com:vml" Requires="v">
                <p:oleObj spid="_x0000_s136215" r:id="rId8" imgW="4627265" imgH="3816427" progId="Excel.Chart.8">
                  <p:embed/>
                </p:oleObj>
              </mc:Choice>
              <mc:Fallback>
                <p:oleObj r:id="rId8" imgW="4627265" imgH="3816427" progId="Excel.Chart.8">
                  <p:embed/>
                  <p:pic>
                    <p:nvPicPr>
                      <p:cNvPr id="0" name="Graphique 9"/>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1773238"/>
                        <a:ext cx="4624388" cy="3816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à coins arrondis 10"/>
          <p:cNvSpPr/>
          <p:nvPr/>
        </p:nvSpPr>
        <p:spPr>
          <a:xfrm>
            <a:off x="3311525" y="1700213"/>
            <a:ext cx="1295400" cy="504825"/>
          </a:xfrm>
          <a:prstGeom prst="roundRect">
            <a:avLst/>
          </a:prstGeom>
          <a:solidFill>
            <a:srgbClr val="008E00"/>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chemeClr val="bg1"/>
                </a:solidFill>
              </a:rPr>
              <a:t>Notes moyennes /10</a:t>
            </a:r>
          </a:p>
        </p:txBody>
      </p:sp>
      <p:graphicFrame>
        <p:nvGraphicFramePr>
          <p:cNvPr id="12" name="Tableau 11"/>
          <p:cNvGraphicFramePr>
            <a:graphicFrameLocks noGrp="1"/>
          </p:cNvGraphicFramePr>
          <p:nvPr/>
        </p:nvGraphicFramePr>
        <p:xfrm>
          <a:off x="3598863" y="2205038"/>
          <a:ext cx="720725" cy="3362325"/>
        </p:xfrm>
        <a:graphic>
          <a:graphicData uri="http://schemas.openxmlformats.org/drawingml/2006/table">
            <a:tbl>
              <a:tblPr firstRow="1" bandRow="1">
                <a:tableStyleId>{5C22544A-7EE6-4342-B048-85BDC9FD1C3A}</a:tableStyleId>
              </a:tblPr>
              <a:tblGrid>
                <a:gridCol w="720080"/>
              </a:tblGrid>
              <a:tr h="560463">
                <a:tc>
                  <a:txBody>
                    <a:bodyPr/>
                    <a:lstStyle/>
                    <a:p>
                      <a:pPr algn="ctr" fontAlgn="b"/>
                      <a:r>
                        <a:rPr lang="fr-FR" sz="1400" b="1" i="0" u="none" strike="noStrike" dirty="0" smtClean="0">
                          <a:solidFill>
                            <a:srgbClr val="00B050"/>
                          </a:solidFill>
                          <a:latin typeface="+mj-lt"/>
                        </a:rPr>
                        <a:t>8,4</a:t>
                      </a:r>
                      <a:endParaRPr lang="fr-FR" sz="1400" b="1" i="0" u="none" strike="noStrike" dirty="0">
                        <a:solidFill>
                          <a:srgbClr val="00B050"/>
                        </a:solidFill>
                        <a:latin typeface="+mj-lt"/>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560463">
                <a:tc>
                  <a:txBody>
                    <a:bodyPr/>
                    <a:lstStyle/>
                    <a:p>
                      <a:pPr algn="ctr" fontAlgn="b"/>
                      <a:r>
                        <a:rPr lang="fr-FR" sz="1400" b="1" i="0" u="none" strike="noStrike" dirty="0" smtClean="0">
                          <a:solidFill>
                            <a:srgbClr val="00B050"/>
                          </a:solidFill>
                          <a:latin typeface="+mj-lt"/>
                        </a:rPr>
                        <a:t>8,3</a:t>
                      </a:r>
                      <a:endParaRPr lang="fr-FR" sz="1400" b="1" i="0" u="none" strike="noStrike" dirty="0">
                        <a:solidFill>
                          <a:srgbClr val="00B050"/>
                        </a:solidFill>
                        <a:latin typeface="+mj-lt"/>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560463">
                <a:tc>
                  <a:txBody>
                    <a:bodyPr/>
                    <a:lstStyle/>
                    <a:p>
                      <a:pPr algn="ctr" fontAlgn="b"/>
                      <a:r>
                        <a:rPr lang="fr-FR" sz="1400" b="1" i="0" u="none" strike="noStrike" dirty="0" smtClean="0">
                          <a:solidFill>
                            <a:srgbClr val="00B050"/>
                          </a:solidFill>
                          <a:latin typeface="+mj-lt"/>
                        </a:rPr>
                        <a:t>8,1</a:t>
                      </a:r>
                      <a:endParaRPr lang="fr-FR" sz="1400" b="1" i="0" u="none" strike="noStrike" dirty="0">
                        <a:solidFill>
                          <a:srgbClr val="00B050"/>
                        </a:solidFill>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60463">
                <a:tc>
                  <a:txBody>
                    <a:bodyPr/>
                    <a:lstStyle/>
                    <a:p>
                      <a:pPr algn="ctr" fontAlgn="b"/>
                      <a:r>
                        <a:rPr lang="fr-FR" sz="1400" b="1" i="0" u="none" strike="noStrike" dirty="0" smtClean="0">
                          <a:solidFill>
                            <a:srgbClr val="00B050"/>
                          </a:solidFill>
                          <a:latin typeface="+mj-lt"/>
                        </a:rPr>
                        <a:t>8,2</a:t>
                      </a:r>
                      <a:endParaRPr lang="fr-FR" sz="1400" b="1" i="0" u="none" strike="noStrike" dirty="0">
                        <a:solidFill>
                          <a:srgbClr val="00B050"/>
                        </a:solidFill>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60463">
                <a:tc>
                  <a:txBody>
                    <a:bodyPr/>
                    <a:lstStyle/>
                    <a:p>
                      <a:pPr algn="ctr" fontAlgn="b"/>
                      <a:r>
                        <a:rPr lang="fr-FR" sz="1400" b="1" i="0" u="none" strike="noStrike" dirty="0" smtClean="0">
                          <a:solidFill>
                            <a:srgbClr val="00B050"/>
                          </a:solidFill>
                          <a:latin typeface="+mj-lt"/>
                        </a:rPr>
                        <a:t>7,6</a:t>
                      </a:r>
                      <a:endParaRPr lang="fr-FR" sz="1400" b="1" i="0" u="none" strike="noStrike" dirty="0">
                        <a:solidFill>
                          <a:srgbClr val="00B050"/>
                        </a:solidFill>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60463">
                <a:tc>
                  <a:txBody>
                    <a:bodyPr/>
                    <a:lstStyle/>
                    <a:p>
                      <a:pPr algn="ctr" fontAlgn="b"/>
                      <a:r>
                        <a:rPr lang="fr-FR" sz="1400" b="1" i="0" u="none" strike="noStrike" dirty="0" smtClean="0">
                          <a:solidFill>
                            <a:srgbClr val="00B050"/>
                          </a:solidFill>
                          <a:latin typeface="+mj-lt"/>
                        </a:rPr>
                        <a:t>7,4</a:t>
                      </a:r>
                      <a:endParaRPr lang="fr-FR" sz="1400" b="1" i="0" u="none" strike="noStrike" dirty="0">
                        <a:solidFill>
                          <a:srgbClr val="00B050"/>
                        </a:solidFill>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13" name="Espace réservé du texte 4"/>
          <p:cNvSpPr txBox="1">
            <a:spLocks/>
          </p:cNvSpPr>
          <p:nvPr>
            <p:custDataLst>
              <p:tags r:id="rId2"/>
            </p:custDataLst>
          </p:nvPr>
        </p:nvSpPr>
        <p:spPr>
          <a:xfrm>
            <a:off x="6084168" y="5714821"/>
            <a:ext cx="2952328"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la région (bien)</a:t>
            </a:r>
            <a:endParaRPr lang="fr-FR" sz="1200" i="1" dirty="0">
              <a:solidFill>
                <a:srgbClr val="000000"/>
              </a:solidFill>
              <a:latin typeface="+mn-lt"/>
              <a:ea typeface="ＭＳ Ｐゴシック" pitchFamily="1" charset="-128"/>
              <a:cs typeface="Arial" pitchFamily="34" charset="0"/>
            </a:endParaRPr>
          </a:p>
        </p:txBody>
      </p:sp>
      <p:sp>
        <p:nvSpPr>
          <p:cNvPr id="16" name="ZoneTexte 15"/>
          <p:cNvSpPr txBox="1"/>
          <p:nvPr/>
        </p:nvSpPr>
        <p:spPr>
          <a:xfrm>
            <a:off x="2700338" y="1109663"/>
            <a:ext cx="2879725" cy="231775"/>
          </a:xfrm>
          <a:prstGeom prst="rect">
            <a:avLst/>
          </a:prstGeom>
          <a:noFill/>
        </p:spPr>
        <p:txBody>
          <a:bodyPr>
            <a:spAutoFit/>
          </a:bodyPr>
          <a:lstStyle/>
          <a:p>
            <a:pPr algn="r" fontAlgn="auto">
              <a:spcBef>
                <a:spcPts val="0"/>
              </a:spcBef>
              <a:spcAft>
                <a:spcPts val="0"/>
              </a:spcAft>
              <a:buClr>
                <a:schemeClr val="bg2">
                  <a:lumMod val="75000"/>
                </a:schemeClr>
              </a:buClr>
              <a:defRPr/>
            </a:pPr>
            <a:r>
              <a:rPr lang="fr-FR" sz="900" b="1" dirty="0">
                <a:solidFill>
                  <a:srgbClr val="00B0F0"/>
                </a:solidFill>
                <a:latin typeface="+mn-lt"/>
              </a:rPr>
              <a:t>Résultats triés sur le % de bonnes notes (8 à 10/10)</a:t>
            </a:r>
          </a:p>
        </p:txBody>
      </p:sp>
      <p:graphicFrame>
        <p:nvGraphicFramePr>
          <p:cNvPr id="136214" name="Graphique 13"/>
          <p:cNvGraphicFramePr>
            <a:graphicFrameLocks/>
          </p:cNvGraphicFramePr>
          <p:nvPr/>
        </p:nvGraphicFramePr>
        <p:xfrm>
          <a:off x="4176713" y="1773238"/>
          <a:ext cx="4625975" cy="3816350"/>
        </p:xfrm>
        <a:graphic>
          <a:graphicData uri="http://schemas.openxmlformats.org/presentationml/2006/ole">
            <mc:AlternateContent xmlns:mc="http://schemas.openxmlformats.org/markup-compatibility/2006">
              <mc:Choice xmlns:v="urn:schemas-microsoft-com:vml" Requires="v">
                <p:oleObj spid="_x0000_s136216" r:id="rId10" imgW="4627265" imgH="3816427" progId="Excel.Chart.8">
                  <p:embed/>
                </p:oleObj>
              </mc:Choice>
              <mc:Fallback>
                <p:oleObj r:id="rId10" imgW="4627265" imgH="3816427" progId="Excel.Chart.8">
                  <p:embed/>
                  <p:pic>
                    <p:nvPicPr>
                      <p:cNvPr id="0" name="Graphique 13"/>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76713" y="1773238"/>
                        <a:ext cx="4625975" cy="3816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à coins arrondis 16"/>
          <p:cNvSpPr/>
          <p:nvPr/>
        </p:nvSpPr>
        <p:spPr>
          <a:xfrm>
            <a:off x="7812088" y="1700213"/>
            <a:ext cx="1296987" cy="504825"/>
          </a:xfrm>
          <a:prstGeom prst="roundRect">
            <a:avLst/>
          </a:prstGeom>
          <a:solidFill>
            <a:srgbClr val="008E00"/>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chemeClr val="bg1"/>
                </a:solidFill>
              </a:rPr>
              <a:t>Notes moyennes /10</a:t>
            </a:r>
          </a:p>
        </p:txBody>
      </p:sp>
      <p:graphicFrame>
        <p:nvGraphicFramePr>
          <p:cNvPr id="19" name="Tableau 18"/>
          <p:cNvGraphicFramePr>
            <a:graphicFrameLocks noGrp="1"/>
          </p:cNvGraphicFramePr>
          <p:nvPr/>
        </p:nvGraphicFramePr>
        <p:xfrm>
          <a:off x="8101013" y="2205038"/>
          <a:ext cx="719137" cy="3362325"/>
        </p:xfrm>
        <a:graphic>
          <a:graphicData uri="http://schemas.openxmlformats.org/drawingml/2006/table">
            <a:tbl>
              <a:tblPr firstRow="1" bandRow="1">
                <a:tableStyleId>{5C22544A-7EE6-4342-B048-85BDC9FD1C3A}</a:tableStyleId>
              </a:tblPr>
              <a:tblGrid>
                <a:gridCol w="720080"/>
              </a:tblGrid>
              <a:tr h="560463">
                <a:tc>
                  <a:txBody>
                    <a:bodyPr/>
                    <a:lstStyle/>
                    <a:p>
                      <a:pPr algn="ctr" fontAlgn="b"/>
                      <a:r>
                        <a:rPr lang="fr-FR" sz="1400" b="1" i="0" u="none" strike="noStrike" dirty="0" smtClean="0">
                          <a:solidFill>
                            <a:srgbClr val="00B050"/>
                          </a:solidFill>
                          <a:latin typeface="+mj-lt"/>
                        </a:rPr>
                        <a:t>8,6</a:t>
                      </a:r>
                      <a:endParaRPr lang="fr-FR" sz="1400" b="1" i="0" u="none" strike="noStrike" dirty="0">
                        <a:solidFill>
                          <a:srgbClr val="00B050"/>
                        </a:solidFill>
                        <a:latin typeface="+mj-lt"/>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560463">
                <a:tc>
                  <a:txBody>
                    <a:bodyPr/>
                    <a:lstStyle/>
                    <a:p>
                      <a:pPr algn="ctr" fontAlgn="b"/>
                      <a:r>
                        <a:rPr lang="fr-FR" sz="1400" b="1" i="0" u="none" strike="noStrike" dirty="0" smtClean="0">
                          <a:solidFill>
                            <a:srgbClr val="00B050"/>
                          </a:solidFill>
                          <a:latin typeface="+mj-lt"/>
                        </a:rPr>
                        <a:t>8,4</a:t>
                      </a:r>
                      <a:endParaRPr lang="fr-FR" sz="1400" b="1" i="0" u="none" strike="noStrike" dirty="0">
                        <a:solidFill>
                          <a:srgbClr val="00B050"/>
                        </a:solidFill>
                        <a:latin typeface="+mj-lt"/>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560463">
                <a:tc>
                  <a:txBody>
                    <a:bodyPr/>
                    <a:lstStyle/>
                    <a:p>
                      <a:pPr algn="ctr" fontAlgn="b"/>
                      <a:r>
                        <a:rPr lang="fr-FR" sz="1400" b="1" i="0" u="none" strike="noStrike" kern="1200" dirty="0" smtClean="0">
                          <a:solidFill>
                            <a:srgbClr val="00B050"/>
                          </a:solidFill>
                          <a:latin typeface="+mn-lt"/>
                          <a:ea typeface="+mn-ea"/>
                          <a:cs typeface="+mn-cs"/>
                        </a:rPr>
                        <a:t>8,3</a:t>
                      </a:r>
                      <a:endParaRPr lang="fr-FR" sz="1400" b="1" i="0" u="none" strike="noStrike" kern="1200" dirty="0">
                        <a:solidFill>
                          <a:srgbClr val="00B050"/>
                        </a:solidFill>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60463">
                <a:tc>
                  <a:txBody>
                    <a:bodyPr/>
                    <a:lstStyle/>
                    <a:p>
                      <a:pPr algn="ctr" fontAlgn="b"/>
                      <a:r>
                        <a:rPr lang="fr-FR" sz="1400" b="1" i="0" u="none" strike="noStrike" dirty="0" smtClean="0">
                          <a:solidFill>
                            <a:srgbClr val="00B050"/>
                          </a:solidFill>
                          <a:latin typeface="+mj-lt"/>
                        </a:rPr>
                        <a:t>8,1</a:t>
                      </a:r>
                      <a:endParaRPr lang="fr-FR" sz="1400" b="1" i="0" u="none" strike="noStrike" dirty="0">
                        <a:solidFill>
                          <a:srgbClr val="00B050"/>
                        </a:solidFill>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60463">
                <a:tc>
                  <a:txBody>
                    <a:bodyPr/>
                    <a:lstStyle/>
                    <a:p>
                      <a:pPr algn="ctr" fontAlgn="b"/>
                      <a:r>
                        <a:rPr lang="fr-FR" sz="1400" b="1" i="0" u="none" strike="noStrike" dirty="0" smtClean="0">
                          <a:solidFill>
                            <a:srgbClr val="00B050"/>
                          </a:solidFill>
                          <a:latin typeface="+mj-lt"/>
                        </a:rPr>
                        <a:t>7,5</a:t>
                      </a:r>
                      <a:endParaRPr lang="fr-FR" sz="1400" b="1" i="0" u="none" strike="noStrike" dirty="0">
                        <a:solidFill>
                          <a:srgbClr val="00B050"/>
                        </a:solidFill>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60463">
                <a:tc>
                  <a:txBody>
                    <a:bodyPr/>
                    <a:lstStyle/>
                    <a:p>
                      <a:pPr algn="ctr" fontAlgn="b"/>
                      <a:r>
                        <a:rPr lang="fr-FR" sz="1400" b="1" i="0" u="none" strike="noStrike" dirty="0" smtClean="0">
                          <a:solidFill>
                            <a:srgbClr val="00B050"/>
                          </a:solidFill>
                          <a:latin typeface="+mj-lt"/>
                        </a:rPr>
                        <a:t>8,0</a:t>
                      </a:r>
                      <a:endParaRPr lang="fr-FR" sz="1400" b="1" i="0" u="none" strike="noStrike" dirty="0">
                        <a:solidFill>
                          <a:srgbClr val="00B050"/>
                        </a:solidFill>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20" name="Espace réservé du texte 4"/>
          <p:cNvSpPr txBox="1">
            <a:spLocks/>
          </p:cNvSpPr>
          <p:nvPr>
            <p:custDataLst>
              <p:tags r:id="rId3"/>
            </p:custDataLst>
          </p:nvPr>
        </p:nvSpPr>
        <p:spPr>
          <a:xfrm>
            <a:off x="6012160" y="1340768"/>
            <a:ext cx="1732384"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Limousins</a:t>
            </a:r>
            <a:endParaRPr lang="fr-FR" sz="1200" i="1" dirty="0">
              <a:solidFill>
                <a:schemeClr val="bg1"/>
              </a:solidFill>
              <a:latin typeface="+mn-lt"/>
              <a:ea typeface="ＭＳ Ｐゴシック" pitchFamily="1" charset="-128"/>
              <a:cs typeface="Arial" pitchFamily="34" charset="0"/>
            </a:endParaRPr>
          </a:p>
        </p:txBody>
      </p:sp>
      <p:sp>
        <p:nvSpPr>
          <p:cNvPr id="21" name="Espace réservé du texte 4"/>
          <p:cNvSpPr txBox="1">
            <a:spLocks/>
          </p:cNvSpPr>
          <p:nvPr>
            <p:custDataLst>
              <p:tags r:id="rId4"/>
            </p:custDataLst>
          </p:nvPr>
        </p:nvSpPr>
        <p:spPr>
          <a:xfrm>
            <a:off x="1543472" y="1340768"/>
            <a:ext cx="1732384"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
        <p:nvSpPr>
          <p:cNvPr id="7" name="ZoneTexte 6"/>
          <p:cNvSpPr txBox="1"/>
          <p:nvPr/>
        </p:nvSpPr>
        <p:spPr>
          <a:xfrm>
            <a:off x="4500563" y="5516563"/>
            <a:ext cx="1585912" cy="26193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b="1" dirty="0">
                <a:solidFill>
                  <a:schemeClr val="tx1">
                    <a:lumMod val="50000"/>
                  </a:schemeClr>
                </a:solidFill>
                <a:latin typeface="+mn-lt"/>
              </a:rPr>
              <a:t>*Base faible</a:t>
            </a:r>
          </a:p>
        </p:txBody>
      </p:sp>
      <p:sp>
        <p:nvSpPr>
          <p:cNvPr id="9" name="Rectangle 8"/>
          <p:cNvSpPr/>
          <p:nvPr/>
        </p:nvSpPr>
        <p:spPr>
          <a:xfrm>
            <a:off x="6156325" y="4487863"/>
            <a:ext cx="2592388" cy="50323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000" b="1" dirty="0">
                <a:solidFill>
                  <a:schemeClr val="tx2"/>
                </a:solidFill>
              </a:rPr>
              <a:t>Base faible</a:t>
            </a:r>
          </a:p>
        </p:txBody>
      </p:sp>
      <p:sp>
        <p:nvSpPr>
          <p:cNvPr id="28" name="Ellipse 27"/>
          <p:cNvSpPr/>
          <p:nvPr/>
        </p:nvSpPr>
        <p:spPr>
          <a:xfrm>
            <a:off x="8280400" y="3500438"/>
            <a:ext cx="360363"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grpSp>
        <p:nvGrpSpPr>
          <p:cNvPr id="136232" name="Groupe 28"/>
          <p:cNvGrpSpPr>
            <a:grpSpLocks/>
          </p:cNvGrpSpPr>
          <p:nvPr/>
        </p:nvGrpSpPr>
        <p:grpSpPr bwMode="auto">
          <a:xfrm>
            <a:off x="3995738" y="6507163"/>
            <a:ext cx="2808287" cy="368300"/>
            <a:chOff x="3996061" y="6444192"/>
            <a:chExt cx="2808187" cy="369332"/>
          </a:xfrm>
        </p:grpSpPr>
        <p:sp>
          <p:nvSpPr>
            <p:cNvPr id="30" name="Ellipse 29"/>
            <p:cNvSpPr/>
            <p:nvPr/>
          </p:nvSpPr>
          <p:spPr>
            <a:xfrm>
              <a:off x="3996061" y="6496726"/>
              <a:ext cx="360349" cy="28814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1" name="Ellipse 30"/>
            <p:cNvSpPr/>
            <p:nvPr/>
          </p:nvSpPr>
          <p:spPr>
            <a:xfrm>
              <a:off x="4148456" y="6525381"/>
              <a:ext cx="360349" cy="288143"/>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2" name="ZoneTexte 31"/>
            <p:cNvSpPr txBox="1"/>
            <p:nvPr/>
          </p:nvSpPr>
          <p:spPr>
            <a:xfrm>
              <a:off x="4664374" y="6444192"/>
              <a:ext cx="2139874"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la sous-cible et les Français</a:t>
              </a:r>
            </a:p>
          </p:txBody>
        </p:sp>
      </p:gr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Graphique 17"/>
          <p:cNvGraphicFramePr>
            <a:graphicFrameLocks noGrp="1"/>
          </p:cNvGraphicFramePr>
          <p:nvPr/>
        </p:nvGraphicFramePr>
        <p:xfrm>
          <a:off x="0" y="1124744"/>
          <a:ext cx="9144000" cy="551064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AFC : Territoire d’image des régions</a:t>
            </a:r>
            <a:r>
              <a:rPr lang="fr-FR" sz="1400" dirty="0" smtClean="0"/>
              <a:t/>
            </a:r>
            <a:br>
              <a:rPr lang="fr-FR" sz="1400" dirty="0" smtClean="0"/>
            </a:br>
            <a:r>
              <a:rPr lang="fr-FR" sz="1400" i="1" dirty="0" smtClean="0"/>
              <a:t> Image analysée : Connaissent (Bien)</a:t>
            </a:r>
            <a:endParaRPr lang="fr-FR" sz="14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4A6A918D-F5B3-46E3-9F51-A46D3E1B6B1D}" type="slidenum">
              <a:rPr lang="fr-FR"/>
              <a:pPr>
                <a:defRPr/>
              </a:pPr>
              <a:t>65</a:t>
            </a:fld>
            <a:endParaRPr lang="fr-FR"/>
          </a:p>
        </p:txBody>
      </p:sp>
      <p:sp>
        <p:nvSpPr>
          <p:cNvPr id="11" name="ZoneTexte 10"/>
          <p:cNvSpPr txBox="1"/>
          <p:nvPr/>
        </p:nvSpPr>
        <p:spPr>
          <a:xfrm>
            <a:off x="179388" y="1300163"/>
            <a:ext cx="2160587" cy="400050"/>
          </a:xfrm>
          <a:prstGeom prst="rect">
            <a:avLst/>
          </a:prstGeom>
          <a:solidFill>
            <a:schemeClr val="bg1"/>
          </a:solidFill>
          <a:ln>
            <a:solidFill>
              <a:schemeClr val="tx1"/>
            </a:solidFill>
          </a:ln>
        </p:spPr>
        <p:txBody>
          <a:bodyPr>
            <a:spAutoFit/>
          </a:bodyPr>
          <a:lstStyle/>
          <a:p>
            <a:pPr fontAlgn="auto">
              <a:spcBef>
                <a:spcPts val="0"/>
              </a:spcBef>
              <a:spcAft>
                <a:spcPts val="0"/>
              </a:spcAft>
              <a:buClr>
                <a:schemeClr val="bg2">
                  <a:lumMod val="75000"/>
                </a:schemeClr>
              </a:buClr>
              <a:defRPr/>
            </a:pPr>
            <a:r>
              <a:rPr lang="fr-FR" sz="1000" b="1" dirty="0">
                <a:solidFill>
                  <a:srgbClr val="C00000"/>
                </a:solidFill>
                <a:latin typeface="+mn-lt"/>
              </a:rPr>
              <a:t>En rouge </a:t>
            </a:r>
            <a:r>
              <a:rPr lang="fr-FR" sz="1000" b="1" dirty="0">
                <a:solidFill>
                  <a:schemeClr val="tx1">
                    <a:lumMod val="50000"/>
                  </a:schemeClr>
                </a:solidFill>
                <a:latin typeface="+mn-lt"/>
              </a:rPr>
              <a:t>: items d’image touristiques</a:t>
            </a:r>
          </a:p>
          <a:p>
            <a:pPr fontAlgn="auto">
              <a:spcBef>
                <a:spcPts val="0"/>
              </a:spcBef>
              <a:spcAft>
                <a:spcPts val="0"/>
              </a:spcAft>
              <a:buClr>
                <a:schemeClr val="bg2">
                  <a:lumMod val="75000"/>
                </a:schemeClr>
              </a:buClr>
              <a:defRPr/>
            </a:pPr>
            <a:r>
              <a:rPr lang="fr-FR" sz="1000" b="1" dirty="0">
                <a:solidFill>
                  <a:schemeClr val="accent1"/>
                </a:solidFill>
                <a:latin typeface="+mn-lt"/>
              </a:rPr>
              <a:t>En vert </a:t>
            </a:r>
            <a:r>
              <a:rPr lang="fr-FR" sz="1000" b="1" dirty="0">
                <a:solidFill>
                  <a:schemeClr val="tx1">
                    <a:lumMod val="50000"/>
                  </a:schemeClr>
                </a:solidFill>
                <a:latin typeface="+mn-lt"/>
              </a:rPr>
              <a:t>: items d’image générale</a:t>
            </a:r>
          </a:p>
        </p:txBody>
      </p:sp>
      <p:sp>
        <p:nvSpPr>
          <p:cNvPr id="137222" name="ZoneTexte 11"/>
          <p:cNvSpPr txBox="1">
            <a:spLocks noChangeArrowheads="1"/>
          </p:cNvSpPr>
          <p:nvPr/>
        </p:nvSpPr>
        <p:spPr bwMode="auto">
          <a:xfrm>
            <a:off x="8701088" y="3500438"/>
            <a:ext cx="479425" cy="400050"/>
          </a:xfrm>
          <a:prstGeom prst="rect">
            <a:avLst/>
          </a:prstGeom>
          <a:noFill/>
          <a:ln w="9525">
            <a:noFill/>
            <a:miter lim="800000"/>
            <a:headEnd/>
            <a:tailEnd/>
          </a:ln>
        </p:spPr>
        <p:txBody>
          <a:bodyPr wrap="none">
            <a:spAutoFit/>
          </a:bodyPr>
          <a:lstStyle/>
          <a:p>
            <a:r>
              <a:rPr lang="fr-FR" sz="1000" b="1">
                <a:solidFill>
                  <a:srgbClr val="4D4D4D"/>
                </a:solidFill>
                <a:latin typeface="Calibri" pitchFamily="34" charset="0"/>
              </a:rPr>
              <a:t>Axe 1</a:t>
            </a:r>
          </a:p>
          <a:p>
            <a:r>
              <a:rPr lang="fr-FR" sz="1000" b="1">
                <a:solidFill>
                  <a:srgbClr val="4D4D4D"/>
                </a:solidFill>
                <a:latin typeface="Calibri" pitchFamily="34" charset="0"/>
              </a:rPr>
              <a:t>67%</a:t>
            </a:r>
          </a:p>
        </p:txBody>
      </p:sp>
      <p:sp>
        <p:nvSpPr>
          <p:cNvPr id="137223" name="ZoneTexte 12"/>
          <p:cNvSpPr txBox="1">
            <a:spLocks noChangeArrowheads="1"/>
          </p:cNvSpPr>
          <p:nvPr/>
        </p:nvSpPr>
        <p:spPr bwMode="auto">
          <a:xfrm>
            <a:off x="3851275" y="1196975"/>
            <a:ext cx="481013" cy="400050"/>
          </a:xfrm>
          <a:prstGeom prst="rect">
            <a:avLst/>
          </a:prstGeom>
          <a:noFill/>
          <a:ln w="9525">
            <a:noFill/>
            <a:miter lim="800000"/>
            <a:headEnd/>
            <a:tailEnd/>
          </a:ln>
        </p:spPr>
        <p:txBody>
          <a:bodyPr wrap="none">
            <a:spAutoFit/>
          </a:bodyPr>
          <a:lstStyle/>
          <a:p>
            <a:r>
              <a:rPr lang="fr-FR" sz="1000" b="1">
                <a:solidFill>
                  <a:srgbClr val="4D4D4D"/>
                </a:solidFill>
                <a:latin typeface="Calibri" pitchFamily="34" charset="0"/>
              </a:rPr>
              <a:t>Axe 2</a:t>
            </a:r>
          </a:p>
          <a:p>
            <a:r>
              <a:rPr lang="fr-FR" sz="1000" b="1">
                <a:solidFill>
                  <a:srgbClr val="4D4D4D"/>
                </a:solidFill>
                <a:latin typeface="Calibri" pitchFamily="34" charset="0"/>
              </a:rPr>
              <a:t>18%</a:t>
            </a:r>
          </a:p>
        </p:txBody>
      </p:sp>
      <p:sp>
        <p:nvSpPr>
          <p:cNvPr id="21" name="ZoneTexte 20"/>
          <p:cNvSpPr txBox="1"/>
          <p:nvPr/>
        </p:nvSpPr>
        <p:spPr>
          <a:xfrm>
            <a:off x="2484438" y="1341438"/>
            <a:ext cx="1366837" cy="260350"/>
          </a:xfrm>
          <a:prstGeom prst="rect">
            <a:avLst/>
          </a:prstGeom>
          <a:solidFill>
            <a:schemeClr val="bg2"/>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fr-FR" sz="1100" b="1" i="1" dirty="0">
                <a:solidFill>
                  <a:schemeClr val="bg1"/>
                </a:solidFill>
                <a:latin typeface="+mn-lt"/>
              </a:rPr>
              <a:t>Terroir/Savoir-faire</a:t>
            </a:r>
          </a:p>
        </p:txBody>
      </p:sp>
      <p:sp>
        <p:nvSpPr>
          <p:cNvPr id="22" name="ZoneTexte 21"/>
          <p:cNvSpPr txBox="1"/>
          <p:nvPr/>
        </p:nvSpPr>
        <p:spPr>
          <a:xfrm>
            <a:off x="7812088" y="3906838"/>
            <a:ext cx="1296987" cy="242887"/>
          </a:xfrm>
          <a:prstGeom prst="rect">
            <a:avLst/>
          </a:prstGeom>
          <a:solidFill>
            <a:schemeClr val="bg2"/>
          </a:solidFill>
          <a:effectLst>
            <a:outerShdw blurRad="50800" dist="38100" dir="5400000" algn="t" rotWithShape="0">
              <a:prstClr val="black">
                <a:alpha val="40000"/>
              </a:prstClr>
            </a:outerShdw>
          </a:effectLst>
        </p:spPr>
        <p:txBody>
          <a:bodyPr tIns="36000" bIns="36000">
            <a:spAutoFit/>
          </a:bodyPr>
          <a:lstStyle/>
          <a:p>
            <a:pPr fontAlgn="auto">
              <a:spcBef>
                <a:spcPts val="0"/>
              </a:spcBef>
              <a:spcAft>
                <a:spcPts val="0"/>
              </a:spcAft>
              <a:defRPr/>
            </a:pPr>
            <a:r>
              <a:rPr lang="fr-FR" sz="1100" b="1" i="1" dirty="0">
                <a:solidFill>
                  <a:schemeClr val="bg1"/>
                </a:solidFill>
                <a:latin typeface="+mn-lt"/>
              </a:rPr>
              <a:t>Dynamique/Climat</a:t>
            </a:r>
          </a:p>
        </p:txBody>
      </p:sp>
      <p:sp>
        <p:nvSpPr>
          <p:cNvPr id="27" name="Espace réservé du texte 4"/>
          <p:cNvSpPr txBox="1">
            <a:spLocks/>
          </p:cNvSpPr>
          <p:nvPr>
            <p:custDataLst>
              <p:tags r:id="rId1"/>
            </p:custDataLst>
          </p:nvPr>
        </p:nvSpPr>
        <p:spPr>
          <a:xfrm>
            <a:off x="8172400" y="620688"/>
            <a:ext cx="899592"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Limousins</a:t>
            </a:r>
            <a:endParaRPr lang="fr-FR" sz="1200" i="1" dirty="0">
              <a:solidFill>
                <a:schemeClr val="bg1"/>
              </a:solidFill>
              <a:latin typeface="+mn-lt"/>
              <a:ea typeface="ＭＳ Ｐゴシック" pitchFamily="1" charset="-128"/>
              <a:cs typeface="Arial" pitchFamily="34" charset="0"/>
            </a:endParaRPr>
          </a:p>
        </p:txBody>
      </p:sp>
      <p:sp>
        <p:nvSpPr>
          <p:cNvPr id="28" name="Forme libre 27"/>
          <p:cNvSpPr/>
          <p:nvPr/>
        </p:nvSpPr>
        <p:spPr>
          <a:xfrm>
            <a:off x="7142163" y="2343150"/>
            <a:ext cx="1820862" cy="2847975"/>
          </a:xfrm>
          <a:custGeom>
            <a:avLst/>
            <a:gdLst>
              <a:gd name="connsiteX0" fmla="*/ 1697037 w 1820862"/>
              <a:gd name="connsiteY0" fmla="*/ 0 h 2847975"/>
              <a:gd name="connsiteX1" fmla="*/ 1477962 w 1820862"/>
              <a:gd name="connsiteY1" fmla="*/ 266700 h 2847975"/>
              <a:gd name="connsiteX2" fmla="*/ 896937 w 1820862"/>
              <a:gd name="connsiteY2" fmla="*/ 904875 h 2847975"/>
              <a:gd name="connsiteX3" fmla="*/ 382587 w 1820862"/>
              <a:gd name="connsiteY3" fmla="*/ 1457325 h 2847975"/>
              <a:gd name="connsiteX4" fmla="*/ 239712 w 1820862"/>
              <a:gd name="connsiteY4" fmla="*/ 2076450 h 2847975"/>
              <a:gd name="connsiteX5" fmla="*/ 1820862 w 1820862"/>
              <a:gd name="connsiteY5" fmla="*/ 2847975 h 284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0862" h="2847975">
                <a:moveTo>
                  <a:pt x="1697037" y="0"/>
                </a:moveTo>
                <a:cubicBezTo>
                  <a:pt x="1654174" y="57943"/>
                  <a:pt x="1611312" y="115887"/>
                  <a:pt x="1477962" y="266700"/>
                </a:cubicBezTo>
                <a:cubicBezTo>
                  <a:pt x="1344612" y="417513"/>
                  <a:pt x="1079500" y="706438"/>
                  <a:pt x="896937" y="904875"/>
                </a:cubicBezTo>
                <a:cubicBezTo>
                  <a:pt x="714375" y="1103313"/>
                  <a:pt x="492124" y="1262063"/>
                  <a:pt x="382587" y="1457325"/>
                </a:cubicBezTo>
                <a:cubicBezTo>
                  <a:pt x="273050" y="1652587"/>
                  <a:pt x="0" y="1844675"/>
                  <a:pt x="239712" y="2076450"/>
                </a:cubicBezTo>
                <a:cubicBezTo>
                  <a:pt x="479424" y="2308225"/>
                  <a:pt x="1579562" y="2722562"/>
                  <a:pt x="1820862" y="2847975"/>
                </a:cubicBezTo>
              </a:path>
            </a:pathLst>
          </a:cu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24" name="Forme libre 23"/>
          <p:cNvSpPr/>
          <p:nvPr/>
        </p:nvSpPr>
        <p:spPr>
          <a:xfrm>
            <a:off x="2428875" y="1276350"/>
            <a:ext cx="3224213" cy="860425"/>
          </a:xfrm>
          <a:custGeom>
            <a:avLst/>
            <a:gdLst>
              <a:gd name="connsiteX0" fmla="*/ 3114675 w 3224213"/>
              <a:gd name="connsiteY0" fmla="*/ 0 h 860425"/>
              <a:gd name="connsiteX1" fmla="*/ 2809875 w 3224213"/>
              <a:gd name="connsiteY1" fmla="*/ 647700 h 860425"/>
              <a:gd name="connsiteX2" fmla="*/ 628650 w 3224213"/>
              <a:gd name="connsiteY2" fmla="*/ 752475 h 860425"/>
              <a:gd name="connsiteX3" fmla="*/ 0 w 3224213"/>
              <a:gd name="connsiteY3" fmla="*/ 0 h 860425"/>
            </a:gdLst>
            <a:ahLst/>
            <a:cxnLst>
              <a:cxn ang="0">
                <a:pos x="connsiteX0" y="connsiteY0"/>
              </a:cxn>
              <a:cxn ang="0">
                <a:pos x="connsiteX1" y="connsiteY1"/>
              </a:cxn>
              <a:cxn ang="0">
                <a:pos x="connsiteX2" y="connsiteY2"/>
              </a:cxn>
              <a:cxn ang="0">
                <a:pos x="connsiteX3" y="connsiteY3"/>
              </a:cxn>
            </a:cxnLst>
            <a:rect l="l" t="t" r="r" b="b"/>
            <a:pathLst>
              <a:path w="3224213" h="860425">
                <a:moveTo>
                  <a:pt x="3114675" y="0"/>
                </a:moveTo>
                <a:cubicBezTo>
                  <a:pt x="3169444" y="261144"/>
                  <a:pt x="3224213" y="522288"/>
                  <a:pt x="2809875" y="647700"/>
                </a:cubicBezTo>
                <a:cubicBezTo>
                  <a:pt x="2395538" y="773113"/>
                  <a:pt x="1096963" y="860425"/>
                  <a:pt x="628650" y="752475"/>
                </a:cubicBezTo>
                <a:cubicBezTo>
                  <a:pt x="160338" y="644525"/>
                  <a:pt x="80169" y="322262"/>
                  <a:pt x="0" y="0"/>
                </a:cubicBezTo>
              </a:path>
            </a:pathLst>
          </a:cu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26" name="Forme libre 25"/>
          <p:cNvSpPr/>
          <p:nvPr/>
        </p:nvSpPr>
        <p:spPr>
          <a:xfrm>
            <a:off x="76200" y="2590800"/>
            <a:ext cx="688975" cy="2514600"/>
          </a:xfrm>
          <a:custGeom>
            <a:avLst/>
            <a:gdLst>
              <a:gd name="connsiteX0" fmla="*/ 104775 w 688975"/>
              <a:gd name="connsiteY0" fmla="*/ 0 h 2514600"/>
              <a:gd name="connsiteX1" fmla="*/ 533400 w 688975"/>
              <a:gd name="connsiteY1" fmla="*/ 409575 h 2514600"/>
              <a:gd name="connsiteX2" fmla="*/ 600075 w 688975"/>
              <a:gd name="connsiteY2" fmla="*/ 1704975 h 2514600"/>
              <a:gd name="connsiteX3" fmla="*/ 0 w 688975"/>
              <a:gd name="connsiteY3" fmla="*/ 2514600 h 2514600"/>
            </a:gdLst>
            <a:ahLst/>
            <a:cxnLst>
              <a:cxn ang="0">
                <a:pos x="connsiteX0" y="connsiteY0"/>
              </a:cxn>
              <a:cxn ang="0">
                <a:pos x="connsiteX1" y="connsiteY1"/>
              </a:cxn>
              <a:cxn ang="0">
                <a:pos x="connsiteX2" y="connsiteY2"/>
              </a:cxn>
              <a:cxn ang="0">
                <a:pos x="connsiteX3" y="connsiteY3"/>
              </a:cxn>
            </a:cxnLst>
            <a:rect l="l" t="t" r="r" b="b"/>
            <a:pathLst>
              <a:path w="688975" h="2514600">
                <a:moveTo>
                  <a:pt x="104775" y="0"/>
                </a:moveTo>
                <a:cubicBezTo>
                  <a:pt x="277812" y="62706"/>
                  <a:pt x="450850" y="125413"/>
                  <a:pt x="533400" y="409575"/>
                </a:cubicBezTo>
                <a:cubicBezTo>
                  <a:pt x="615950" y="693737"/>
                  <a:pt x="688975" y="1354138"/>
                  <a:pt x="600075" y="1704975"/>
                </a:cubicBezTo>
                <a:cubicBezTo>
                  <a:pt x="511175" y="2055813"/>
                  <a:pt x="255587" y="2285206"/>
                  <a:pt x="0" y="2514600"/>
                </a:cubicBezTo>
              </a:path>
            </a:pathLst>
          </a:cu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20" name="ZoneTexte 19"/>
          <p:cNvSpPr txBox="1"/>
          <p:nvPr/>
        </p:nvSpPr>
        <p:spPr>
          <a:xfrm>
            <a:off x="34925" y="3933825"/>
            <a:ext cx="1223963" cy="260350"/>
          </a:xfrm>
          <a:prstGeom prst="rect">
            <a:avLst/>
          </a:prstGeom>
          <a:solidFill>
            <a:schemeClr val="bg2"/>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fr-FR" sz="1100" b="1" i="1" dirty="0">
                <a:solidFill>
                  <a:schemeClr val="bg1"/>
                </a:solidFill>
                <a:latin typeface="+mn-lt"/>
              </a:rPr>
              <a:t>Simplicité/Nature</a:t>
            </a:r>
          </a:p>
        </p:txBody>
      </p:sp>
      <p:grpSp>
        <p:nvGrpSpPr>
          <p:cNvPr id="137233" name="Groupe 32"/>
          <p:cNvGrpSpPr>
            <a:grpSpLocks/>
          </p:cNvGrpSpPr>
          <p:nvPr/>
        </p:nvGrpSpPr>
        <p:grpSpPr bwMode="auto">
          <a:xfrm>
            <a:off x="4211638" y="1557338"/>
            <a:ext cx="360362" cy="358775"/>
            <a:chOff x="6084168" y="332656"/>
            <a:chExt cx="432048" cy="432048"/>
          </a:xfrm>
        </p:grpSpPr>
        <p:sp>
          <p:nvSpPr>
            <p:cNvPr id="32" name="Ellipse 31"/>
            <p:cNvSpPr/>
            <p:nvPr/>
          </p:nvSpPr>
          <p:spPr>
            <a:xfrm>
              <a:off x="6084168" y="332656"/>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1" name="Plus 30"/>
            <p:cNvSpPr/>
            <p:nvPr/>
          </p:nvSpPr>
          <p:spPr>
            <a:xfrm>
              <a:off x="6156493" y="405301"/>
              <a:ext cx="287397" cy="286758"/>
            </a:xfrm>
            <a:prstGeom prst="mathPl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grpSp>
      <p:grpSp>
        <p:nvGrpSpPr>
          <p:cNvPr id="137234" name="Groupe 35"/>
          <p:cNvGrpSpPr>
            <a:grpSpLocks/>
          </p:cNvGrpSpPr>
          <p:nvPr/>
        </p:nvGrpSpPr>
        <p:grpSpPr bwMode="auto">
          <a:xfrm>
            <a:off x="3924300" y="6092825"/>
            <a:ext cx="431800" cy="431800"/>
            <a:chOff x="4067944" y="6237312"/>
            <a:chExt cx="432048" cy="432048"/>
          </a:xfrm>
        </p:grpSpPr>
        <p:sp>
          <p:nvSpPr>
            <p:cNvPr id="35" name="Ellipse 34"/>
            <p:cNvSpPr/>
            <p:nvPr/>
          </p:nvSpPr>
          <p:spPr>
            <a:xfrm>
              <a:off x="4067944" y="6237312"/>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4" name="Moins 33"/>
            <p:cNvSpPr/>
            <p:nvPr/>
          </p:nvSpPr>
          <p:spPr>
            <a:xfrm>
              <a:off x="4139423" y="6308791"/>
              <a:ext cx="289091" cy="289091"/>
            </a:xfrm>
            <a:prstGeom prst="mathMin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grpSp>
      <p:pic>
        <p:nvPicPr>
          <p:cNvPr id="137235" name="Image 24" descr="region Limousin.jpg"/>
          <p:cNvPicPr>
            <a:picLocks noChangeAspect="1"/>
          </p:cNvPicPr>
          <p:nvPr/>
        </p:nvPicPr>
        <p:blipFill>
          <a:blip r:embed="rId5"/>
          <a:srcRect/>
          <a:stretch>
            <a:fillRect/>
          </a:stretch>
        </p:blipFill>
        <p:spPr bwMode="auto">
          <a:xfrm>
            <a:off x="547688" y="3163888"/>
            <a:ext cx="279400" cy="371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orme libre 25"/>
          <p:cNvSpPr/>
          <p:nvPr/>
        </p:nvSpPr>
        <p:spPr>
          <a:xfrm>
            <a:off x="1619250" y="5445125"/>
            <a:ext cx="4248150" cy="1152525"/>
          </a:xfrm>
          <a:custGeom>
            <a:avLst/>
            <a:gdLst>
              <a:gd name="connsiteX0" fmla="*/ 60325 w 3965575"/>
              <a:gd name="connsiteY0" fmla="*/ 817562 h 1008062"/>
              <a:gd name="connsiteX1" fmla="*/ 174625 w 3965575"/>
              <a:gd name="connsiteY1" fmla="*/ 750887 h 1008062"/>
              <a:gd name="connsiteX2" fmla="*/ 1108075 w 3965575"/>
              <a:gd name="connsiteY2" fmla="*/ 103187 h 1008062"/>
              <a:gd name="connsiteX3" fmla="*/ 3336925 w 3965575"/>
              <a:gd name="connsiteY3" fmla="*/ 150812 h 1008062"/>
              <a:gd name="connsiteX4" fmla="*/ 3965575 w 3965575"/>
              <a:gd name="connsiteY4" fmla="*/ 1008062 h 1008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5575" h="1008062">
                <a:moveTo>
                  <a:pt x="60325" y="817562"/>
                </a:moveTo>
                <a:cubicBezTo>
                  <a:pt x="30162" y="843756"/>
                  <a:pt x="0" y="869950"/>
                  <a:pt x="174625" y="750887"/>
                </a:cubicBezTo>
                <a:cubicBezTo>
                  <a:pt x="349250" y="631825"/>
                  <a:pt x="581025" y="203200"/>
                  <a:pt x="1108075" y="103187"/>
                </a:cubicBezTo>
                <a:cubicBezTo>
                  <a:pt x="1635125" y="3175"/>
                  <a:pt x="2860675" y="0"/>
                  <a:pt x="3336925" y="150812"/>
                </a:cubicBezTo>
                <a:cubicBezTo>
                  <a:pt x="3813175" y="301625"/>
                  <a:pt x="3949700" y="881062"/>
                  <a:pt x="3965575" y="1008062"/>
                </a:cubicBezTo>
              </a:path>
            </a:pathLst>
          </a:cu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graphicFrame>
        <p:nvGraphicFramePr>
          <p:cNvPr id="18" name="Graphique 17"/>
          <p:cNvGraphicFramePr>
            <a:graphicFrameLocks noGrp="1"/>
          </p:cNvGraphicFramePr>
          <p:nvPr/>
        </p:nvGraphicFramePr>
        <p:xfrm>
          <a:off x="0" y="1052736"/>
          <a:ext cx="9144000" cy="5805264"/>
        </p:xfrm>
        <a:graphic>
          <a:graphicData uri="http://schemas.openxmlformats.org/drawingml/2006/chart">
            <c:chart xmlns:c="http://schemas.openxmlformats.org/drawingml/2006/chart" xmlns:r="http://schemas.openxmlformats.org/officeDocument/2006/relationships" r:id="rId4"/>
          </a:graphicData>
        </a:graphic>
      </p:graphicFrame>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AFC : Territoire d’image des régions</a:t>
            </a:r>
            <a:r>
              <a:rPr lang="fr-FR" sz="1400" dirty="0" smtClean="0"/>
              <a:t/>
            </a:r>
            <a:br>
              <a:rPr lang="fr-FR" sz="1400" dirty="0" smtClean="0"/>
            </a:br>
            <a:r>
              <a:rPr lang="fr-FR" sz="1400" i="1" dirty="0" smtClean="0"/>
              <a:t> Image analysée : Connaissent (Bien)</a:t>
            </a:r>
            <a:endParaRPr lang="fr-FR" sz="14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CEB5CB77-C03E-49F2-9AEF-FCB5FAC19070}" type="slidenum">
              <a:rPr lang="fr-FR"/>
              <a:pPr>
                <a:defRPr/>
              </a:pPr>
              <a:t>66</a:t>
            </a:fld>
            <a:endParaRPr lang="fr-FR"/>
          </a:p>
        </p:txBody>
      </p:sp>
      <p:sp>
        <p:nvSpPr>
          <p:cNvPr id="11" name="ZoneTexte 10"/>
          <p:cNvSpPr txBox="1"/>
          <p:nvPr/>
        </p:nvSpPr>
        <p:spPr>
          <a:xfrm>
            <a:off x="179388" y="1300163"/>
            <a:ext cx="2160587" cy="400050"/>
          </a:xfrm>
          <a:prstGeom prst="rect">
            <a:avLst/>
          </a:prstGeom>
          <a:solidFill>
            <a:schemeClr val="bg1"/>
          </a:solidFill>
          <a:ln>
            <a:solidFill>
              <a:schemeClr val="tx1"/>
            </a:solidFill>
          </a:ln>
        </p:spPr>
        <p:txBody>
          <a:bodyPr>
            <a:spAutoFit/>
          </a:bodyPr>
          <a:lstStyle/>
          <a:p>
            <a:pPr fontAlgn="auto">
              <a:spcBef>
                <a:spcPts val="0"/>
              </a:spcBef>
              <a:spcAft>
                <a:spcPts val="0"/>
              </a:spcAft>
              <a:buClr>
                <a:schemeClr val="bg2">
                  <a:lumMod val="75000"/>
                </a:schemeClr>
              </a:buClr>
              <a:defRPr/>
            </a:pPr>
            <a:r>
              <a:rPr lang="fr-FR" sz="1000" b="1" dirty="0">
                <a:solidFill>
                  <a:srgbClr val="C00000"/>
                </a:solidFill>
                <a:latin typeface="+mn-lt"/>
              </a:rPr>
              <a:t>En rouge </a:t>
            </a:r>
            <a:r>
              <a:rPr lang="fr-FR" sz="1000" b="1" dirty="0">
                <a:solidFill>
                  <a:schemeClr val="tx1">
                    <a:lumMod val="50000"/>
                  </a:schemeClr>
                </a:solidFill>
                <a:latin typeface="+mn-lt"/>
              </a:rPr>
              <a:t>: items d’image touristiques</a:t>
            </a:r>
          </a:p>
          <a:p>
            <a:pPr fontAlgn="auto">
              <a:spcBef>
                <a:spcPts val="0"/>
              </a:spcBef>
              <a:spcAft>
                <a:spcPts val="0"/>
              </a:spcAft>
              <a:buClr>
                <a:schemeClr val="bg2">
                  <a:lumMod val="75000"/>
                </a:schemeClr>
              </a:buClr>
              <a:defRPr/>
            </a:pPr>
            <a:r>
              <a:rPr lang="fr-FR" sz="1000" b="1" dirty="0">
                <a:solidFill>
                  <a:schemeClr val="accent1"/>
                </a:solidFill>
                <a:latin typeface="+mn-lt"/>
              </a:rPr>
              <a:t>En vert </a:t>
            </a:r>
            <a:r>
              <a:rPr lang="fr-FR" sz="1000" b="1" dirty="0">
                <a:solidFill>
                  <a:schemeClr val="tx1">
                    <a:lumMod val="50000"/>
                  </a:schemeClr>
                </a:solidFill>
                <a:latin typeface="+mn-lt"/>
              </a:rPr>
              <a:t>: items d’image générale</a:t>
            </a:r>
          </a:p>
        </p:txBody>
      </p:sp>
      <p:sp>
        <p:nvSpPr>
          <p:cNvPr id="139271" name="ZoneTexte 11"/>
          <p:cNvSpPr txBox="1">
            <a:spLocks noChangeArrowheads="1"/>
          </p:cNvSpPr>
          <p:nvPr/>
        </p:nvSpPr>
        <p:spPr bwMode="auto">
          <a:xfrm>
            <a:off x="8664575" y="4005263"/>
            <a:ext cx="479425" cy="400050"/>
          </a:xfrm>
          <a:prstGeom prst="rect">
            <a:avLst/>
          </a:prstGeom>
          <a:noFill/>
          <a:ln w="9525">
            <a:noFill/>
            <a:miter lim="800000"/>
            <a:headEnd/>
            <a:tailEnd/>
          </a:ln>
        </p:spPr>
        <p:txBody>
          <a:bodyPr wrap="none">
            <a:spAutoFit/>
          </a:bodyPr>
          <a:lstStyle/>
          <a:p>
            <a:r>
              <a:rPr lang="fr-FR" sz="1000" b="1">
                <a:solidFill>
                  <a:srgbClr val="4D4D4D"/>
                </a:solidFill>
                <a:latin typeface="Calibri" pitchFamily="34" charset="0"/>
              </a:rPr>
              <a:t>Axe 1</a:t>
            </a:r>
          </a:p>
          <a:p>
            <a:r>
              <a:rPr lang="fr-FR" sz="1000" b="1">
                <a:solidFill>
                  <a:srgbClr val="4D4D4D"/>
                </a:solidFill>
                <a:latin typeface="Calibri" pitchFamily="34" charset="0"/>
              </a:rPr>
              <a:t>67%</a:t>
            </a:r>
          </a:p>
        </p:txBody>
      </p:sp>
      <p:sp>
        <p:nvSpPr>
          <p:cNvPr id="139272" name="ZoneTexte 12"/>
          <p:cNvSpPr txBox="1">
            <a:spLocks noChangeArrowheads="1"/>
          </p:cNvSpPr>
          <p:nvPr/>
        </p:nvSpPr>
        <p:spPr bwMode="auto">
          <a:xfrm>
            <a:off x="3851275" y="1125538"/>
            <a:ext cx="481013" cy="400050"/>
          </a:xfrm>
          <a:prstGeom prst="rect">
            <a:avLst/>
          </a:prstGeom>
          <a:noFill/>
          <a:ln w="9525">
            <a:noFill/>
            <a:miter lim="800000"/>
            <a:headEnd/>
            <a:tailEnd/>
          </a:ln>
        </p:spPr>
        <p:txBody>
          <a:bodyPr wrap="none">
            <a:spAutoFit/>
          </a:bodyPr>
          <a:lstStyle/>
          <a:p>
            <a:r>
              <a:rPr lang="fr-FR" sz="1000" b="1">
                <a:solidFill>
                  <a:srgbClr val="4D4D4D"/>
                </a:solidFill>
                <a:latin typeface="Calibri" pitchFamily="34" charset="0"/>
              </a:rPr>
              <a:t>Axe 3</a:t>
            </a:r>
          </a:p>
          <a:p>
            <a:r>
              <a:rPr lang="fr-FR" sz="1000" b="1">
                <a:solidFill>
                  <a:srgbClr val="4D4D4D"/>
                </a:solidFill>
                <a:latin typeface="Calibri" pitchFamily="34" charset="0"/>
              </a:rPr>
              <a:t>9%</a:t>
            </a:r>
          </a:p>
        </p:txBody>
      </p:sp>
      <p:sp>
        <p:nvSpPr>
          <p:cNvPr id="19" name="ZoneTexte 18"/>
          <p:cNvSpPr txBox="1"/>
          <p:nvPr/>
        </p:nvSpPr>
        <p:spPr>
          <a:xfrm>
            <a:off x="3132138" y="6092825"/>
            <a:ext cx="935037" cy="431800"/>
          </a:xfrm>
          <a:prstGeom prst="rect">
            <a:avLst/>
          </a:prstGeom>
          <a:solidFill>
            <a:schemeClr val="bg2"/>
          </a:solidFill>
          <a:effectLst>
            <a:outerShdw blurRad="50800" dist="38100" dir="5400000" algn="t" rotWithShape="0">
              <a:prstClr val="black">
                <a:alpha val="40000"/>
              </a:prstClr>
            </a:outerShdw>
          </a:effectLst>
        </p:spPr>
        <p:txBody>
          <a:bodyPr>
            <a:spAutoFit/>
          </a:bodyPr>
          <a:lstStyle/>
          <a:p>
            <a:pPr algn="ctr" fontAlgn="auto">
              <a:spcBef>
                <a:spcPts val="0"/>
              </a:spcBef>
              <a:spcAft>
                <a:spcPts val="0"/>
              </a:spcAft>
              <a:defRPr/>
            </a:pPr>
            <a:r>
              <a:rPr lang="fr-FR" sz="1100" b="1" i="1" dirty="0">
                <a:solidFill>
                  <a:schemeClr val="bg1"/>
                </a:solidFill>
                <a:latin typeface="+mn-lt"/>
              </a:rPr>
              <a:t>Vacances</a:t>
            </a:r>
          </a:p>
          <a:p>
            <a:pPr algn="ctr" fontAlgn="auto">
              <a:spcBef>
                <a:spcPts val="0"/>
              </a:spcBef>
              <a:spcAft>
                <a:spcPts val="0"/>
              </a:spcAft>
              <a:defRPr/>
            </a:pPr>
            <a:r>
              <a:rPr lang="fr-FR" sz="1100" b="1" i="1" dirty="0">
                <a:solidFill>
                  <a:schemeClr val="bg1"/>
                </a:solidFill>
                <a:latin typeface="+mn-lt"/>
              </a:rPr>
              <a:t>Famille</a:t>
            </a:r>
          </a:p>
        </p:txBody>
      </p:sp>
      <p:sp>
        <p:nvSpPr>
          <p:cNvPr id="21" name="ZoneTexte 20"/>
          <p:cNvSpPr txBox="1"/>
          <p:nvPr/>
        </p:nvSpPr>
        <p:spPr>
          <a:xfrm>
            <a:off x="3492500" y="1484313"/>
            <a:ext cx="935038" cy="431800"/>
          </a:xfrm>
          <a:prstGeom prst="rect">
            <a:avLst/>
          </a:prstGeom>
          <a:solidFill>
            <a:schemeClr val="bg2"/>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fr-FR" sz="1100" b="1" i="1" dirty="0">
                <a:solidFill>
                  <a:schemeClr val="bg1"/>
                </a:solidFill>
                <a:latin typeface="+mn-lt"/>
              </a:rPr>
              <a:t>Dynamisme économique</a:t>
            </a:r>
          </a:p>
        </p:txBody>
      </p:sp>
      <p:sp>
        <p:nvSpPr>
          <p:cNvPr id="22" name="ZoneTexte 21"/>
          <p:cNvSpPr txBox="1"/>
          <p:nvPr/>
        </p:nvSpPr>
        <p:spPr>
          <a:xfrm>
            <a:off x="7524750" y="3644900"/>
            <a:ext cx="1403350" cy="261938"/>
          </a:xfrm>
          <a:prstGeom prst="rect">
            <a:avLst/>
          </a:prstGeom>
          <a:solidFill>
            <a:schemeClr val="bg2"/>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fr-FR" sz="1100" b="1" i="1" dirty="0">
                <a:solidFill>
                  <a:schemeClr val="bg1"/>
                </a:solidFill>
                <a:latin typeface="+mn-lt"/>
              </a:rPr>
              <a:t>Dynamique/Climat</a:t>
            </a:r>
          </a:p>
        </p:txBody>
      </p:sp>
      <p:sp>
        <p:nvSpPr>
          <p:cNvPr id="27" name="Espace réservé du texte 4"/>
          <p:cNvSpPr txBox="1">
            <a:spLocks/>
          </p:cNvSpPr>
          <p:nvPr>
            <p:custDataLst>
              <p:tags r:id="rId1"/>
            </p:custDataLst>
          </p:nvPr>
        </p:nvSpPr>
        <p:spPr>
          <a:xfrm>
            <a:off x="8172400" y="620688"/>
            <a:ext cx="899592"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Limousins</a:t>
            </a:r>
            <a:endParaRPr lang="fr-FR" sz="1200" i="1" dirty="0">
              <a:solidFill>
                <a:schemeClr val="bg1"/>
              </a:solidFill>
              <a:latin typeface="+mn-lt"/>
              <a:ea typeface="ＭＳ Ｐゴシック" pitchFamily="1" charset="-128"/>
              <a:cs typeface="Arial" pitchFamily="34" charset="0"/>
            </a:endParaRPr>
          </a:p>
        </p:txBody>
      </p:sp>
      <p:sp>
        <p:nvSpPr>
          <p:cNvPr id="28" name="Forme libre 27"/>
          <p:cNvSpPr/>
          <p:nvPr/>
        </p:nvSpPr>
        <p:spPr>
          <a:xfrm>
            <a:off x="7204075" y="1404938"/>
            <a:ext cx="1616075" cy="4214812"/>
          </a:xfrm>
          <a:custGeom>
            <a:avLst/>
            <a:gdLst>
              <a:gd name="connsiteX0" fmla="*/ 1549400 w 1616075"/>
              <a:gd name="connsiteY0" fmla="*/ 347662 h 4214812"/>
              <a:gd name="connsiteX1" fmla="*/ 1492250 w 1616075"/>
              <a:gd name="connsiteY1" fmla="*/ 347662 h 4214812"/>
              <a:gd name="connsiteX2" fmla="*/ 806450 w 1616075"/>
              <a:gd name="connsiteY2" fmla="*/ 509587 h 4214812"/>
              <a:gd name="connsiteX3" fmla="*/ 130175 w 1616075"/>
              <a:gd name="connsiteY3" fmla="*/ 3405187 h 4214812"/>
              <a:gd name="connsiteX4" fmla="*/ 1587500 w 1616075"/>
              <a:gd name="connsiteY4" fmla="*/ 4214812 h 4214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075" h="4214812">
                <a:moveTo>
                  <a:pt x="1549400" y="347662"/>
                </a:moveTo>
                <a:cubicBezTo>
                  <a:pt x="1582737" y="334168"/>
                  <a:pt x="1616075" y="320675"/>
                  <a:pt x="1492250" y="347662"/>
                </a:cubicBezTo>
                <a:cubicBezTo>
                  <a:pt x="1368425" y="374649"/>
                  <a:pt x="1033462" y="0"/>
                  <a:pt x="806450" y="509587"/>
                </a:cubicBezTo>
                <a:cubicBezTo>
                  <a:pt x="579438" y="1019174"/>
                  <a:pt x="0" y="2787650"/>
                  <a:pt x="130175" y="3405187"/>
                </a:cubicBezTo>
                <a:cubicBezTo>
                  <a:pt x="260350" y="4022725"/>
                  <a:pt x="923925" y="4118768"/>
                  <a:pt x="1587500" y="4214812"/>
                </a:cubicBezTo>
              </a:path>
            </a:pathLst>
          </a:cu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30" name="Forme libre 29"/>
          <p:cNvSpPr/>
          <p:nvPr/>
        </p:nvSpPr>
        <p:spPr>
          <a:xfrm>
            <a:off x="2278063" y="1238250"/>
            <a:ext cx="4808537" cy="947738"/>
          </a:xfrm>
          <a:custGeom>
            <a:avLst/>
            <a:gdLst>
              <a:gd name="connsiteX0" fmla="*/ 4808537 w 4808537"/>
              <a:gd name="connsiteY0" fmla="*/ 0 h 947738"/>
              <a:gd name="connsiteX1" fmla="*/ 3979862 w 4808537"/>
              <a:gd name="connsiteY1" fmla="*/ 838200 h 947738"/>
              <a:gd name="connsiteX2" fmla="*/ 617537 w 4808537"/>
              <a:gd name="connsiteY2" fmla="*/ 657225 h 947738"/>
              <a:gd name="connsiteX3" fmla="*/ 274637 w 4808537"/>
              <a:gd name="connsiteY3" fmla="*/ 19050 h 947738"/>
            </a:gdLst>
            <a:ahLst/>
            <a:cxnLst>
              <a:cxn ang="0">
                <a:pos x="connsiteX0" y="connsiteY0"/>
              </a:cxn>
              <a:cxn ang="0">
                <a:pos x="connsiteX1" y="connsiteY1"/>
              </a:cxn>
              <a:cxn ang="0">
                <a:pos x="connsiteX2" y="connsiteY2"/>
              </a:cxn>
              <a:cxn ang="0">
                <a:pos x="connsiteX3" y="connsiteY3"/>
              </a:cxn>
            </a:cxnLst>
            <a:rect l="l" t="t" r="r" b="b"/>
            <a:pathLst>
              <a:path w="4808537" h="947738">
                <a:moveTo>
                  <a:pt x="4808537" y="0"/>
                </a:moveTo>
                <a:cubicBezTo>
                  <a:pt x="4743449" y="364331"/>
                  <a:pt x="4678362" y="728663"/>
                  <a:pt x="3979862" y="838200"/>
                </a:cubicBezTo>
                <a:cubicBezTo>
                  <a:pt x="3281362" y="947738"/>
                  <a:pt x="1235075" y="793750"/>
                  <a:pt x="617537" y="657225"/>
                </a:cubicBezTo>
                <a:cubicBezTo>
                  <a:pt x="0" y="520700"/>
                  <a:pt x="137318" y="269875"/>
                  <a:pt x="274637" y="19050"/>
                </a:cubicBezTo>
              </a:path>
            </a:pathLst>
          </a:cu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20" name="ZoneTexte 19"/>
          <p:cNvSpPr txBox="1"/>
          <p:nvPr/>
        </p:nvSpPr>
        <p:spPr>
          <a:xfrm>
            <a:off x="71438" y="4006850"/>
            <a:ext cx="900112" cy="430213"/>
          </a:xfrm>
          <a:prstGeom prst="rect">
            <a:avLst/>
          </a:prstGeom>
          <a:solidFill>
            <a:schemeClr val="bg2"/>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fr-FR" sz="1100" b="1" i="1" dirty="0">
                <a:solidFill>
                  <a:schemeClr val="bg1"/>
                </a:solidFill>
                <a:latin typeface="+mn-lt"/>
              </a:rPr>
              <a:t>Simplicité/Nature</a:t>
            </a:r>
          </a:p>
        </p:txBody>
      </p:sp>
      <p:sp>
        <p:nvSpPr>
          <p:cNvPr id="24" name="Forme libre 23"/>
          <p:cNvSpPr/>
          <p:nvPr/>
        </p:nvSpPr>
        <p:spPr>
          <a:xfrm>
            <a:off x="190500" y="2219325"/>
            <a:ext cx="1119188" cy="3390900"/>
          </a:xfrm>
          <a:custGeom>
            <a:avLst/>
            <a:gdLst>
              <a:gd name="connsiteX0" fmla="*/ 0 w 1119188"/>
              <a:gd name="connsiteY0" fmla="*/ 0 h 3390900"/>
              <a:gd name="connsiteX1" fmla="*/ 619125 w 1119188"/>
              <a:gd name="connsiteY1" fmla="*/ 266700 h 3390900"/>
              <a:gd name="connsiteX2" fmla="*/ 923925 w 1119188"/>
              <a:gd name="connsiteY2" fmla="*/ 1190625 h 3390900"/>
              <a:gd name="connsiteX3" fmla="*/ 971550 w 1119188"/>
              <a:gd name="connsiteY3" fmla="*/ 2733675 h 3390900"/>
              <a:gd name="connsiteX4" fmla="*/ 38100 w 1119188"/>
              <a:gd name="connsiteY4" fmla="*/ 3390900 h 339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88" h="3390900">
                <a:moveTo>
                  <a:pt x="0" y="0"/>
                </a:moveTo>
                <a:cubicBezTo>
                  <a:pt x="232569" y="34131"/>
                  <a:pt x="465138" y="68263"/>
                  <a:pt x="619125" y="266700"/>
                </a:cubicBezTo>
                <a:cubicBezTo>
                  <a:pt x="773112" y="465137"/>
                  <a:pt x="865188" y="779463"/>
                  <a:pt x="923925" y="1190625"/>
                </a:cubicBezTo>
                <a:cubicBezTo>
                  <a:pt x="982662" y="1601787"/>
                  <a:pt x="1119188" y="2366963"/>
                  <a:pt x="971550" y="2733675"/>
                </a:cubicBezTo>
                <a:cubicBezTo>
                  <a:pt x="823913" y="3100388"/>
                  <a:pt x="431006" y="3245644"/>
                  <a:pt x="38100" y="3390900"/>
                </a:cubicBezTo>
              </a:path>
            </a:pathLst>
          </a:cu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pic>
        <p:nvPicPr>
          <p:cNvPr id="139283" name="Image 24" descr="region Limousin.jpg"/>
          <p:cNvPicPr>
            <a:picLocks noChangeAspect="1"/>
          </p:cNvPicPr>
          <p:nvPr/>
        </p:nvPicPr>
        <p:blipFill>
          <a:blip r:embed="rId5"/>
          <a:srcRect/>
          <a:stretch>
            <a:fillRect/>
          </a:stretch>
        </p:blipFill>
        <p:spPr bwMode="auto">
          <a:xfrm>
            <a:off x="539750" y="3163888"/>
            <a:ext cx="280988" cy="371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Récapitulatifs des Top 3 des attributions aux items</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2A9399E5-909A-4600-B9AA-18CD9D383EAB}" type="slidenum">
              <a:rPr lang="fr-FR"/>
              <a:pPr>
                <a:defRPr/>
              </a:pPr>
              <a:t>67</a:t>
            </a:fld>
            <a:endParaRPr lang="fr-FR"/>
          </a:p>
        </p:txBody>
      </p:sp>
      <p:sp>
        <p:nvSpPr>
          <p:cNvPr id="7" name="ZoneTexte 6"/>
          <p:cNvSpPr txBox="1"/>
          <p:nvPr/>
        </p:nvSpPr>
        <p:spPr>
          <a:xfrm>
            <a:off x="468313" y="6094413"/>
            <a:ext cx="8675687" cy="430212"/>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Q5areg</a:t>
            </a:r>
            <a:r>
              <a:rPr lang="fr-FR" sz="1100" dirty="0">
                <a:solidFill>
                  <a:schemeClr val="tx1">
                    <a:lumMod val="75000"/>
                  </a:schemeClr>
                </a:solidFill>
                <a:latin typeface="+mn-lt"/>
              </a:rPr>
              <a:t>. Voici à présent une liste de caractéristiques que nous ont dites d’autres personnes à propos de certaines régions de France. Pour chacune de ces caractéristiques, veuillez donner une note de 0 à 10 à chacune des régions que vous connaissez.</a:t>
            </a:r>
          </a:p>
        </p:txBody>
      </p:sp>
      <p:graphicFrame>
        <p:nvGraphicFramePr>
          <p:cNvPr id="141317" name="Graphique 7"/>
          <p:cNvGraphicFramePr>
            <a:graphicFrameLocks/>
          </p:cNvGraphicFramePr>
          <p:nvPr/>
        </p:nvGraphicFramePr>
        <p:xfrm>
          <a:off x="0" y="476250"/>
          <a:ext cx="9144000" cy="2681288"/>
        </p:xfrm>
        <a:graphic>
          <a:graphicData uri="http://schemas.openxmlformats.org/presentationml/2006/ole">
            <mc:AlternateContent xmlns:mc="http://schemas.openxmlformats.org/markup-compatibility/2006">
              <mc:Choice xmlns:v="urn:schemas-microsoft-com:vml" Requires="v">
                <p:oleObj spid="_x0000_s141319" r:id="rId6" imgW="9144793" imgH="2682472" progId="Excel.Chart.8">
                  <p:embed/>
                </p:oleObj>
              </mc:Choice>
              <mc:Fallback>
                <p:oleObj r:id="rId6" imgW="9144793" imgH="2682472" progId="Excel.Chart.8">
                  <p:embed/>
                  <p:pic>
                    <p:nvPicPr>
                      <p:cNvPr id="0" name="Graphique 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76250"/>
                        <a:ext cx="9144000" cy="2681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318" name="Graphique 9"/>
          <p:cNvGraphicFramePr>
            <a:graphicFrameLocks/>
          </p:cNvGraphicFramePr>
          <p:nvPr/>
        </p:nvGraphicFramePr>
        <p:xfrm>
          <a:off x="36513" y="2852738"/>
          <a:ext cx="9144000" cy="2679700"/>
        </p:xfrm>
        <a:graphic>
          <a:graphicData uri="http://schemas.openxmlformats.org/presentationml/2006/ole">
            <mc:AlternateContent xmlns:mc="http://schemas.openxmlformats.org/markup-compatibility/2006">
              <mc:Choice xmlns:v="urn:schemas-microsoft-com:vml" Requires="v">
                <p:oleObj spid="_x0000_s141320" r:id="rId8" imgW="9144793" imgH="2682472" progId="Excel.Chart.8">
                  <p:embed/>
                </p:oleObj>
              </mc:Choice>
              <mc:Fallback>
                <p:oleObj r:id="rId8" imgW="9144793" imgH="2682472" progId="Excel.Chart.8">
                  <p:embed/>
                  <p:pic>
                    <p:nvPicPr>
                      <p:cNvPr id="0" name="Graphique 9"/>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13" y="2852738"/>
                        <a:ext cx="9144000" cy="2679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Tableau 10"/>
          <p:cNvGraphicFramePr>
            <a:graphicFrameLocks noGrp="1"/>
          </p:cNvGraphicFramePr>
          <p:nvPr/>
        </p:nvGraphicFramePr>
        <p:xfrm>
          <a:off x="323850" y="2060575"/>
          <a:ext cx="8496300" cy="371475"/>
        </p:xfrm>
        <a:graphic>
          <a:graphicData uri="http://schemas.openxmlformats.org/drawingml/2006/table">
            <a:tbl>
              <a:tblPr firstRow="1" bandRow="1">
                <a:tableStyleId>{5C22544A-7EE6-4342-B048-85BDC9FD1C3A}</a:tableStyleId>
              </a:tblPr>
              <a:tblGrid>
                <a:gridCol w="447207"/>
                <a:gridCol w="447207"/>
                <a:gridCol w="447207"/>
                <a:gridCol w="447207"/>
                <a:gridCol w="447207"/>
                <a:gridCol w="447207"/>
                <a:gridCol w="447207"/>
                <a:gridCol w="447207"/>
                <a:gridCol w="447207"/>
                <a:gridCol w="447207"/>
                <a:gridCol w="447207"/>
                <a:gridCol w="447207"/>
                <a:gridCol w="447207"/>
                <a:gridCol w="447207"/>
                <a:gridCol w="447207"/>
                <a:gridCol w="447207"/>
                <a:gridCol w="447207"/>
                <a:gridCol w="447207"/>
                <a:gridCol w="447207"/>
              </a:tblGrid>
              <a:tr h="370840">
                <a:tc>
                  <a:txBody>
                    <a:bodyPr/>
                    <a:lstStyle/>
                    <a:p>
                      <a:pPr algn="ctr"/>
                      <a:r>
                        <a:rPr lang="fr-FR" sz="1100" dirty="0" smtClean="0"/>
                        <a:t>MP</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err="1" smtClean="0"/>
                        <a:t>Aq</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PC</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Au</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MP</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err="1" smtClean="0"/>
                        <a:t>Aq</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PC</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MP</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err="1" smtClean="0"/>
                        <a:t>Aq</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MP</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err="1" smtClean="0"/>
                        <a:t>Aq</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Au</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Au</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b="0" dirty="0" smtClean="0"/>
                        <a:t>Li</a:t>
                      </a:r>
                      <a:endParaRPr lang="fr-FR" sz="1100" b="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C</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141339" name="Image 11" descr="region mp.jpg"/>
          <p:cNvPicPr>
            <a:picLocks noChangeAspect="1"/>
          </p:cNvPicPr>
          <p:nvPr/>
        </p:nvPicPr>
        <p:blipFill>
          <a:blip r:embed="rId10"/>
          <a:srcRect/>
          <a:stretch>
            <a:fillRect/>
          </a:stretch>
        </p:blipFill>
        <p:spPr bwMode="auto">
          <a:xfrm>
            <a:off x="323850" y="2060575"/>
            <a:ext cx="360363" cy="360363"/>
          </a:xfrm>
          <a:prstGeom prst="rect">
            <a:avLst/>
          </a:prstGeom>
          <a:noFill/>
          <a:ln w="9525">
            <a:solidFill>
              <a:srgbClr val="FFFF00"/>
            </a:solidFill>
            <a:miter lim="800000"/>
            <a:headEnd/>
            <a:tailEnd/>
          </a:ln>
        </p:spPr>
      </p:pic>
      <p:pic>
        <p:nvPicPr>
          <p:cNvPr id="141340" name="Image 12" descr="logo-region-aquitaine.png"/>
          <p:cNvPicPr>
            <a:picLocks noChangeAspect="1"/>
          </p:cNvPicPr>
          <p:nvPr/>
        </p:nvPicPr>
        <p:blipFill>
          <a:blip r:embed="rId11"/>
          <a:srcRect/>
          <a:stretch>
            <a:fillRect/>
          </a:stretch>
        </p:blipFill>
        <p:spPr bwMode="auto">
          <a:xfrm>
            <a:off x="900113" y="2151063"/>
            <a:ext cx="300037" cy="269875"/>
          </a:xfrm>
          <a:prstGeom prst="rect">
            <a:avLst/>
          </a:prstGeom>
          <a:noFill/>
          <a:ln w="9525">
            <a:solidFill>
              <a:schemeClr val="tx1"/>
            </a:solidFill>
            <a:miter lim="800000"/>
            <a:headEnd/>
            <a:tailEnd/>
          </a:ln>
        </p:spPr>
      </p:pic>
      <p:pic>
        <p:nvPicPr>
          <p:cNvPr id="141341" name="Image 13" descr="region poitou charentes.jpg"/>
          <p:cNvPicPr>
            <a:picLocks noChangeAspect="1"/>
          </p:cNvPicPr>
          <p:nvPr/>
        </p:nvPicPr>
        <p:blipFill>
          <a:blip r:embed="rId12"/>
          <a:srcRect/>
          <a:stretch>
            <a:fillRect/>
          </a:stretch>
        </p:blipFill>
        <p:spPr bwMode="auto">
          <a:xfrm>
            <a:off x="1331913" y="2047875"/>
            <a:ext cx="328612" cy="373063"/>
          </a:xfrm>
          <a:prstGeom prst="rect">
            <a:avLst/>
          </a:prstGeom>
          <a:noFill/>
          <a:ln w="9525">
            <a:solidFill>
              <a:schemeClr val="tx1"/>
            </a:solidFill>
            <a:miter lim="800000"/>
            <a:headEnd/>
            <a:tailEnd/>
          </a:ln>
        </p:spPr>
      </p:pic>
      <p:pic>
        <p:nvPicPr>
          <p:cNvPr id="141342" name="Image 14" descr="logo-region-aquitaine.png"/>
          <p:cNvPicPr>
            <a:picLocks noChangeAspect="1"/>
          </p:cNvPicPr>
          <p:nvPr/>
        </p:nvPicPr>
        <p:blipFill>
          <a:blip r:embed="rId11"/>
          <a:srcRect/>
          <a:stretch>
            <a:fillRect/>
          </a:stretch>
        </p:blipFill>
        <p:spPr bwMode="auto">
          <a:xfrm>
            <a:off x="3132138" y="2151063"/>
            <a:ext cx="300037" cy="269875"/>
          </a:xfrm>
          <a:prstGeom prst="rect">
            <a:avLst/>
          </a:prstGeom>
          <a:noFill/>
          <a:ln w="9525">
            <a:solidFill>
              <a:schemeClr val="tx1"/>
            </a:solidFill>
            <a:miter lim="800000"/>
            <a:headEnd/>
            <a:tailEnd/>
          </a:ln>
        </p:spPr>
      </p:pic>
      <p:pic>
        <p:nvPicPr>
          <p:cNvPr id="141343" name="Image 15" descr="logo-region-aquitaine.png"/>
          <p:cNvPicPr>
            <a:picLocks noChangeAspect="1"/>
          </p:cNvPicPr>
          <p:nvPr/>
        </p:nvPicPr>
        <p:blipFill>
          <a:blip r:embed="rId11"/>
          <a:srcRect/>
          <a:stretch>
            <a:fillRect/>
          </a:stretch>
        </p:blipFill>
        <p:spPr bwMode="auto">
          <a:xfrm>
            <a:off x="6216650" y="2151063"/>
            <a:ext cx="300038" cy="269875"/>
          </a:xfrm>
          <a:prstGeom prst="rect">
            <a:avLst/>
          </a:prstGeom>
          <a:noFill/>
          <a:ln w="9525">
            <a:solidFill>
              <a:schemeClr val="tx1"/>
            </a:solidFill>
            <a:miter lim="800000"/>
            <a:headEnd/>
            <a:tailEnd/>
          </a:ln>
        </p:spPr>
      </p:pic>
      <p:pic>
        <p:nvPicPr>
          <p:cNvPr id="141344" name="Image 16" descr="region poitou charentes.jpg"/>
          <p:cNvPicPr>
            <a:picLocks noChangeAspect="1"/>
          </p:cNvPicPr>
          <p:nvPr/>
        </p:nvPicPr>
        <p:blipFill>
          <a:blip r:embed="rId12"/>
          <a:srcRect/>
          <a:stretch>
            <a:fillRect/>
          </a:stretch>
        </p:blipFill>
        <p:spPr bwMode="auto">
          <a:xfrm>
            <a:off x="4932363" y="2047875"/>
            <a:ext cx="328612" cy="373063"/>
          </a:xfrm>
          <a:prstGeom prst="rect">
            <a:avLst/>
          </a:prstGeom>
          <a:noFill/>
          <a:ln w="9525">
            <a:solidFill>
              <a:schemeClr val="tx1"/>
            </a:solidFill>
            <a:miter lim="800000"/>
            <a:headEnd/>
            <a:tailEnd/>
          </a:ln>
        </p:spPr>
      </p:pic>
      <p:pic>
        <p:nvPicPr>
          <p:cNvPr id="141345" name="Image 19" descr="region mp.jpg"/>
          <p:cNvPicPr>
            <a:picLocks noChangeAspect="1"/>
          </p:cNvPicPr>
          <p:nvPr/>
        </p:nvPicPr>
        <p:blipFill>
          <a:blip r:embed="rId10"/>
          <a:srcRect/>
          <a:stretch>
            <a:fillRect/>
          </a:stretch>
        </p:blipFill>
        <p:spPr bwMode="auto">
          <a:xfrm>
            <a:off x="2627313" y="2060575"/>
            <a:ext cx="360362" cy="360363"/>
          </a:xfrm>
          <a:prstGeom prst="rect">
            <a:avLst/>
          </a:prstGeom>
          <a:noFill/>
          <a:ln w="9525">
            <a:solidFill>
              <a:srgbClr val="FFFF00"/>
            </a:solidFill>
            <a:miter lim="800000"/>
            <a:headEnd/>
            <a:tailEnd/>
          </a:ln>
        </p:spPr>
      </p:pic>
      <p:pic>
        <p:nvPicPr>
          <p:cNvPr id="141346" name="Image 20" descr="region mp.jpg"/>
          <p:cNvPicPr>
            <a:picLocks noChangeAspect="1"/>
          </p:cNvPicPr>
          <p:nvPr/>
        </p:nvPicPr>
        <p:blipFill>
          <a:blip r:embed="rId10"/>
          <a:srcRect/>
          <a:stretch>
            <a:fillRect/>
          </a:stretch>
        </p:blipFill>
        <p:spPr bwMode="auto">
          <a:xfrm>
            <a:off x="3851275" y="2060575"/>
            <a:ext cx="360363" cy="360363"/>
          </a:xfrm>
          <a:prstGeom prst="rect">
            <a:avLst/>
          </a:prstGeom>
          <a:noFill/>
          <a:ln w="9525">
            <a:solidFill>
              <a:srgbClr val="FFFF00"/>
            </a:solidFill>
            <a:miter lim="800000"/>
            <a:headEnd/>
            <a:tailEnd/>
          </a:ln>
        </p:spPr>
      </p:pic>
      <p:pic>
        <p:nvPicPr>
          <p:cNvPr id="141347" name="Image 21" descr="region mp.jpg"/>
          <p:cNvPicPr>
            <a:picLocks noChangeAspect="1"/>
          </p:cNvPicPr>
          <p:nvPr/>
        </p:nvPicPr>
        <p:blipFill>
          <a:blip r:embed="rId10"/>
          <a:srcRect/>
          <a:stretch>
            <a:fillRect/>
          </a:stretch>
        </p:blipFill>
        <p:spPr bwMode="auto">
          <a:xfrm>
            <a:off x="5651500" y="2060575"/>
            <a:ext cx="360363" cy="360363"/>
          </a:xfrm>
          <a:prstGeom prst="rect">
            <a:avLst/>
          </a:prstGeom>
          <a:noFill/>
          <a:ln w="9525">
            <a:solidFill>
              <a:srgbClr val="FFFF00"/>
            </a:solidFill>
            <a:miter lim="800000"/>
            <a:headEnd/>
            <a:tailEnd/>
          </a:ln>
        </p:spPr>
      </p:pic>
      <p:pic>
        <p:nvPicPr>
          <p:cNvPr id="141348" name="Image 22" descr="region auvergne.jpg"/>
          <p:cNvPicPr>
            <a:picLocks noChangeAspect="1"/>
          </p:cNvPicPr>
          <p:nvPr/>
        </p:nvPicPr>
        <p:blipFill>
          <a:blip r:embed="rId13"/>
          <a:srcRect/>
          <a:stretch>
            <a:fillRect/>
          </a:stretch>
        </p:blipFill>
        <p:spPr bwMode="auto">
          <a:xfrm>
            <a:off x="2124075" y="2225675"/>
            <a:ext cx="374650" cy="195263"/>
          </a:xfrm>
          <a:prstGeom prst="rect">
            <a:avLst/>
          </a:prstGeom>
          <a:noFill/>
          <a:ln w="9525">
            <a:noFill/>
            <a:miter lim="800000"/>
            <a:headEnd/>
            <a:tailEnd/>
          </a:ln>
        </p:spPr>
      </p:pic>
      <p:pic>
        <p:nvPicPr>
          <p:cNvPr id="141349" name="Image 23" descr="region auvergne.jpg"/>
          <p:cNvPicPr>
            <a:picLocks noChangeAspect="1"/>
          </p:cNvPicPr>
          <p:nvPr/>
        </p:nvPicPr>
        <p:blipFill>
          <a:blip r:embed="rId13"/>
          <a:srcRect/>
          <a:stretch>
            <a:fillRect/>
          </a:stretch>
        </p:blipFill>
        <p:spPr bwMode="auto">
          <a:xfrm>
            <a:off x="6645275" y="2225675"/>
            <a:ext cx="374650" cy="195263"/>
          </a:xfrm>
          <a:prstGeom prst="rect">
            <a:avLst/>
          </a:prstGeom>
          <a:noFill/>
          <a:ln w="9525">
            <a:noFill/>
            <a:miter lim="800000"/>
            <a:headEnd/>
            <a:tailEnd/>
          </a:ln>
        </p:spPr>
      </p:pic>
      <p:pic>
        <p:nvPicPr>
          <p:cNvPr id="141350" name="Image 24" descr="region auvergne.jpg"/>
          <p:cNvPicPr>
            <a:picLocks noChangeAspect="1"/>
          </p:cNvPicPr>
          <p:nvPr/>
        </p:nvPicPr>
        <p:blipFill>
          <a:blip r:embed="rId13"/>
          <a:srcRect/>
          <a:stretch>
            <a:fillRect/>
          </a:stretch>
        </p:blipFill>
        <p:spPr bwMode="auto">
          <a:xfrm>
            <a:off x="7446963" y="2225675"/>
            <a:ext cx="376237" cy="195263"/>
          </a:xfrm>
          <a:prstGeom prst="rect">
            <a:avLst/>
          </a:prstGeom>
          <a:noFill/>
          <a:ln w="9525">
            <a:noFill/>
            <a:miter lim="800000"/>
            <a:headEnd/>
            <a:tailEnd/>
          </a:ln>
        </p:spPr>
      </p:pic>
      <p:pic>
        <p:nvPicPr>
          <p:cNvPr id="26" name="Image 25" descr="region Limousin.jpg"/>
          <p:cNvPicPr>
            <a:picLocks noChangeAspect="1"/>
          </p:cNvPicPr>
          <p:nvPr/>
        </p:nvPicPr>
        <p:blipFill>
          <a:blip r:embed="rId14"/>
          <a:stretch>
            <a:fillRect/>
          </a:stretch>
        </p:blipFill>
        <p:spPr>
          <a:xfrm>
            <a:off x="7991475" y="2055813"/>
            <a:ext cx="274638" cy="365125"/>
          </a:xfrm>
          <a:prstGeom prst="rect">
            <a:avLst/>
          </a:prstGeom>
          <a:ln>
            <a:solidFill>
              <a:schemeClr val="tx1">
                <a:lumMod val="50000"/>
              </a:schemeClr>
            </a:solidFill>
          </a:ln>
        </p:spPr>
      </p:pic>
      <p:graphicFrame>
        <p:nvGraphicFramePr>
          <p:cNvPr id="27" name="Tableau 26"/>
          <p:cNvGraphicFramePr>
            <a:graphicFrameLocks noGrp="1"/>
          </p:cNvGraphicFramePr>
          <p:nvPr/>
        </p:nvGraphicFramePr>
        <p:xfrm>
          <a:off x="323850" y="4514850"/>
          <a:ext cx="8569325" cy="369888"/>
        </p:xfrm>
        <a:graphic>
          <a:graphicData uri="http://schemas.openxmlformats.org/drawingml/2006/table">
            <a:tbl>
              <a:tblPr firstRow="1" bandRow="1">
                <a:tableStyleId>{5C22544A-7EE6-4342-B048-85BDC9FD1C3A}</a:tableStyleId>
              </a:tblPr>
              <a:tblGrid>
                <a:gridCol w="447207"/>
                <a:gridCol w="447207"/>
                <a:gridCol w="617743"/>
                <a:gridCol w="276671"/>
                <a:gridCol w="447207"/>
                <a:gridCol w="500258"/>
                <a:gridCol w="576064"/>
                <a:gridCol w="265299"/>
                <a:gridCol w="447207"/>
                <a:gridCol w="511630"/>
                <a:gridCol w="504056"/>
                <a:gridCol w="288032"/>
                <a:gridCol w="485110"/>
                <a:gridCol w="523002"/>
                <a:gridCol w="504056"/>
                <a:gridCol w="216024"/>
                <a:gridCol w="545746"/>
                <a:gridCol w="447207"/>
                <a:gridCol w="519215"/>
              </a:tblGrid>
              <a:tr h="370840">
                <a:tc>
                  <a:txBody>
                    <a:bodyPr/>
                    <a:lstStyle/>
                    <a:p>
                      <a:pPr algn="ctr"/>
                      <a:r>
                        <a:rPr lang="fr-FR" sz="1100" dirty="0" smtClean="0"/>
                        <a:t>Au</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Li</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MP</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Au</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Li</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MP</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Au</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MP</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err="1" smtClean="0"/>
                        <a:t>Aq</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MP</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err="1" smtClean="0"/>
                        <a:t>Aq</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Au</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MP</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err="1" smtClean="0"/>
                        <a:t>Aq</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100" dirty="0" smtClean="0"/>
                        <a:t>Au</a:t>
                      </a:r>
                      <a:endParaRPr lang="fr-FR" sz="11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141372" name="Image 31" descr="region mp.jpg"/>
          <p:cNvPicPr>
            <a:picLocks noChangeAspect="1"/>
          </p:cNvPicPr>
          <p:nvPr/>
        </p:nvPicPr>
        <p:blipFill>
          <a:blip r:embed="rId10"/>
          <a:srcRect/>
          <a:stretch>
            <a:fillRect/>
          </a:stretch>
        </p:blipFill>
        <p:spPr bwMode="auto">
          <a:xfrm>
            <a:off x="5683250" y="4441825"/>
            <a:ext cx="360363" cy="360363"/>
          </a:xfrm>
          <a:prstGeom prst="rect">
            <a:avLst/>
          </a:prstGeom>
          <a:noFill/>
          <a:ln w="9525">
            <a:solidFill>
              <a:srgbClr val="FFFF00"/>
            </a:solidFill>
            <a:miter lim="800000"/>
            <a:headEnd/>
            <a:tailEnd/>
          </a:ln>
        </p:spPr>
      </p:pic>
      <p:pic>
        <p:nvPicPr>
          <p:cNvPr id="141373" name="Image 32" descr="region mp.jpg"/>
          <p:cNvPicPr>
            <a:picLocks noChangeAspect="1"/>
          </p:cNvPicPr>
          <p:nvPr/>
        </p:nvPicPr>
        <p:blipFill>
          <a:blip r:embed="rId10"/>
          <a:srcRect/>
          <a:stretch>
            <a:fillRect/>
          </a:stretch>
        </p:blipFill>
        <p:spPr bwMode="auto">
          <a:xfrm>
            <a:off x="7464425" y="4441825"/>
            <a:ext cx="360363" cy="360363"/>
          </a:xfrm>
          <a:prstGeom prst="rect">
            <a:avLst/>
          </a:prstGeom>
          <a:noFill/>
          <a:ln w="9525">
            <a:solidFill>
              <a:srgbClr val="FFFF00"/>
            </a:solidFill>
            <a:miter lim="800000"/>
            <a:headEnd/>
            <a:tailEnd/>
          </a:ln>
        </p:spPr>
      </p:pic>
      <p:pic>
        <p:nvPicPr>
          <p:cNvPr id="141374" name="Image 33" descr="region auvergne.jpg"/>
          <p:cNvPicPr>
            <a:picLocks noChangeAspect="1"/>
          </p:cNvPicPr>
          <p:nvPr/>
        </p:nvPicPr>
        <p:blipFill>
          <a:blip r:embed="rId13"/>
          <a:srcRect/>
          <a:stretch>
            <a:fillRect/>
          </a:stretch>
        </p:blipFill>
        <p:spPr bwMode="auto">
          <a:xfrm>
            <a:off x="3913188" y="4606925"/>
            <a:ext cx="374650" cy="195263"/>
          </a:xfrm>
          <a:prstGeom prst="rect">
            <a:avLst/>
          </a:prstGeom>
          <a:noFill/>
          <a:ln w="9525">
            <a:noFill/>
            <a:miter lim="800000"/>
            <a:headEnd/>
            <a:tailEnd/>
          </a:ln>
        </p:spPr>
      </p:pic>
      <p:pic>
        <p:nvPicPr>
          <p:cNvPr id="141375" name="Image 34" descr="region auvergne.jpg"/>
          <p:cNvPicPr>
            <a:picLocks noChangeAspect="1"/>
          </p:cNvPicPr>
          <p:nvPr/>
        </p:nvPicPr>
        <p:blipFill>
          <a:blip r:embed="rId13"/>
          <a:srcRect/>
          <a:stretch>
            <a:fillRect/>
          </a:stretch>
        </p:blipFill>
        <p:spPr bwMode="auto">
          <a:xfrm>
            <a:off x="2130425" y="4606925"/>
            <a:ext cx="376238" cy="195263"/>
          </a:xfrm>
          <a:prstGeom prst="rect">
            <a:avLst/>
          </a:prstGeom>
          <a:noFill/>
          <a:ln w="9525">
            <a:noFill/>
            <a:miter lim="800000"/>
            <a:headEnd/>
            <a:tailEnd/>
          </a:ln>
        </p:spPr>
      </p:pic>
      <p:pic>
        <p:nvPicPr>
          <p:cNvPr id="141376" name="Image 35" descr="region auvergne.jpg"/>
          <p:cNvPicPr>
            <a:picLocks noChangeAspect="1"/>
          </p:cNvPicPr>
          <p:nvPr/>
        </p:nvPicPr>
        <p:blipFill>
          <a:blip r:embed="rId13"/>
          <a:srcRect/>
          <a:stretch>
            <a:fillRect/>
          </a:stretch>
        </p:blipFill>
        <p:spPr bwMode="auto">
          <a:xfrm>
            <a:off x="381000" y="4606925"/>
            <a:ext cx="374650" cy="195263"/>
          </a:xfrm>
          <a:prstGeom prst="rect">
            <a:avLst/>
          </a:prstGeom>
          <a:noFill/>
          <a:ln w="9525">
            <a:noFill/>
            <a:miter lim="800000"/>
            <a:headEnd/>
            <a:tailEnd/>
          </a:ln>
        </p:spPr>
      </p:pic>
      <p:pic>
        <p:nvPicPr>
          <p:cNvPr id="37" name="Image 36" descr="region Limousin.jpg"/>
          <p:cNvPicPr>
            <a:picLocks noChangeAspect="1"/>
          </p:cNvPicPr>
          <p:nvPr/>
        </p:nvPicPr>
        <p:blipFill>
          <a:blip r:embed="rId14"/>
          <a:stretch>
            <a:fillRect/>
          </a:stretch>
        </p:blipFill>
        <p:spPr>
          <a:xfrm>
            <a:off x="900113" y="4437063"/>
            <a:ext cx="274637" cy="365125"/>
          </a:xfrm>
          <a:prstGeom prst="rect">
            <a:avLst/>
          </a:prstGeom>
          <a:ln>
            <a:solidFill>
              <a:schemeClr val="tx1">
                <a:lumMod val="50000"/>
              </a:schemeClr>
            </a:solidFill>
          </a:ln>
        </p:spPr>
      </p:pic>
      <p:pic>
        <p:nvPicPr>
          <p:cNvPr id="38" name="Image 37" descr="region Limousin.jpg"/>
          <p:cNvPicPr>
            <a:picLocks noChangeAspect="1"/>
          </p:cNvPicPr>
          <p:nvPr/>
        </p:nvPicPr>
        <p:blipFill>
          <a:blip r:embed="rId14"/>
          <a:stretch>
            <a:fillRect/>
          </a:stretch>
        </p:blipFill>
        <p:spPr>
          <a:xfrm>
            <a:off x="2719388" y="4437063"/>
            <a:ext cx="276225" cy="365125"/>
          </a:xfrm>
          <a:prstGeom prst="rect">
            <a:avLst/>
          </a:prstGeom>
          <a:ln>
            <a:solidFill>
              <a:schemeClr val="tx1">
                <a:lumMod val="50000"/>
              </a:schemeClr>
            </a:solidFill>
          </a:ln>
        </p:spPr>
      </p:pic>
      <p:pic>
        <p:nvPicPr>
          <p:cNvPr id="141379" name="Image 39" descr="logo-region-aquitaine.png"/>
          <p:cNvPicPr>
            <a:picLocks noChangeAspect="1"/>
          </p:cNvPicPr>
          <p:nvPr/>
        </p:nvPicPr>
        <p:blipFill>
          <a:blip r:embed="rId11"/>
          <a:srcRect/>
          <a:stretch>
            <a:fillRect/>
          </a:stretch>
        </p:blipFill>
        <p:spPr bwMode="auto">
          <a:xfrm>
            <a:off x="4945063" y="4530725"/>
            <a:ext cx="300037" cy="271463"/>
          </a:xfrm>
          <a:prstGeom prst="rect">
            <a:avLst/>
          </a:prstGeom>
          <a:noFill/>
          <a:ln w="9525">
            <a:solidFill>
              <a:schemeClr val="tx1"/>
            </a:solidFill>
            <a:miter lim="800000"/>
            <a:headEnd/>
            <a:tailEnd/>
          </a:ln>
        </p:spPr>
      </p:pic>
      <p:pic>
        <p:nvPicPr>
          <p:cNvPr id="141380" name="Image 40" descr="logo-region-aquitaine.png"/>
          <p:cNvPicPr>
            <a:picLocks noChangeAspect="1"/>
          </p:cNvPicPr>
          <p:nvPr/>
        </p:nvPicPr>
        <p:blipFill>
          <a:blip r:embed="rId11"/>
          <a:srcRect/>
          <a:stretch>
            <a:fillRect/>
          </a:stretch>
        </p:blipFill>
        <p:spPr bwMode="auto">
          <a:xfrm>
            <a:off x="6210300" y="4530725"/>
            <a:ext cx="300038" cy="271463"/>
          </a:xfrm>
          <a:prstGeom prst="rect">
            <a:avLst/>
          </a:prstGeom>
          <a:noFill/>
          <a:ln w="9525">
            <a:solidFill>
              <a:schemeClr val="tx1"/>
            </a:solidFill>
            <a:miter lim="800000"/>
            <a:headEnd/>
            <a:tailEnd/>
          </a:ln>
        </p:spPr>
      </p:pic>
      <p:pic>
        <p:nvPicPr>
          <p:cNvPr id="141381" name="Image 41" descr="logo-region-aquitaine.png"/>
          <p:cNvPicPr>
            <a:picLocks noChangeAspect="1"/>
          </p:cNvPicPr>
          <p:nvPr/>
        </p:nvPicPr>
        <p:blipFill>
          <a:blip r:embed="rId11"/>
          <a:srcRect/>
          <a:stretch>
            <a:fillRect/>
          </a:stretch>
        </p:blipFill>
        <p:spPr bwMode="auto">
          <a:xfrm>
            <a:off x="7969250" y="4530725"/>
            <a:ext cx="300038" cy="271463"/>
          </a:xfrm>
          <a:prstGeom prst="rect">
            <a:avLst/>
          </a:prstGeom>
          <a:noFill/>
          <a:ln w="9525">
            <a:solidFill>
              <a:schemeClr val="tx1"/>
            </a:solidFill>
            <a:miter lim="800000"/>
            <a:headEnd/>
            <a:tailEnd/>
          </a:ln>
        </p:spPr>
      </p:pic>
      <p:sp>
        <p:nvSpPr>
          <p:cNvPr id="141382" name="Rectangle 42"/>
          <p:cNvSpPr>
            <a:spLocks noChangeArrowheads="1"/>
          </p:cNvSpPr>
          <p:nvPr/>
        </p:nvSpPr>
        <p:spPr bwMode="auto">
          <a:xfrm>
            <a:off x="2286000" y="3105150"/>
            <a:ext cx="4572000" cy="369888"/>
          </a:xfrm>
          <a:prstGeom prst="rect">
            <a:avLst/>
          </a:prstGeom>
          <a:noFill/>
          <a:ln w="9525">
            <a:noFill/>
            <a:miter lim="800000"/>
            <a:headEnd/>
            <a:tailEnd/>
          </a:ln>
        </p:spPr>
        <p:txBody>
          <a:bodyPr>
            <a:spAutoFit/>
          </a:bodyPr>
          <a:lstStyle/>
          <a:p>
            <a:endParaRPr lang="fr-FR">
              <a:latin typeface="Calibri" pitchFamily="34" charset="0"/>
            </a:endParaRPr>
          </a:p>
        </p:txBody>
      </p:sp>
      <p:graphicFrame>
        <p:nvGraphicFramePr>
          <p:cNvPr id="46" name="Tableau 45"/>
          <p:cNvGraphicFramePr>
            <a:graphicFrameLocks noGrp="1"/>
          </p:cNvGraphicFramePr>
          <p:nvPr/>
        </p:nvGraphicFramePr>
        <p:xfrm>
          <a:off x="34925" y="3068638"/>
          <a:ext cx="9001125" cy="244475"/>
        </p:xfrm>
        <a:graphic>
          <a:graphicData uri="http://schemas.openxmlformats.org/drawingml/2006/table">
            <a:tbl>
              <a:tblPr firstRow="1" bandRow="1">
                <a:tableStyleId>{5C22544A-7EE6-4342-B048-85BDC9FD1C3A}</a:tableStyleId>
              </a:tblPr>
              <a:tblGrid>
                <a:gridCol w="756000"/>
                <a:gridCol w="1872000"/>
                <a:gridCol w="1728000"/>
                <a:gridCol w="1836000"/>
                <a:gridCol w="1692000"/>
                <a:gridCol w="1116000"/>
              </a:tblGrid>
              <a:tr h="216024">
                <a:tc>
                  <a:txBody>
                    <a:bodyPr/>
                    <a:lstStyle/>
                    <a:p>
                      <a:r>
                        <a:rPr lang="fr-FR" sz="1000" dirty="0" smtClean="0">
                          <a:solidFill>
                            <a:schemeClr val="tx1">
                              <a:lumMod val="50000"/>
                            </a:schemeClr>
                          </a:solidFill>
                        </a:rPr>
                        <a:t>Limousin : </a:t>
                      </a:r>
                      <a:endParaRPr lang="fr-FR" sz="1000" dirty="0">
                        <a:solidFill>
                          <a:schemeClr val="tx1">
                            <a:lumMod val="50000"/>
                          </a:schemeClr>
                        </a:solidFill>
                      </a:endParaRPr>
                    </a:p>
                  </a:txBody>
                  <a:tcPr marL="36000" marR="36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fr-FR" sz="1000" dirty="0" smtClean="0">
                          <a:solidFill>
                            <a:schemeClr val="tx1">
                              <a:lumMod val="50000"/>
                            </a:schemeClr>
                          </a:solidFill>
                        </a:rPr>
                        <a:t>6,1</a:t>
                      </a:r>
                      <a:endParaRPr lang="fr-FR" sz="1000" dirty="0">
                        <a:solidFill>
                          <a:schemeClr val="tx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fr-FR" sz="1000" dirty="0" smtClean="0">
                          <a:solidFill>
                            <a:schemeClr val="tx1">
                              <a:lumMod val="50000"/>
                            </a:schemeClr>
                          </a:solidFill>
                        </a:rPr>
                        <a:t>8,4</a:t>
                      </a:r>
                      <a:endParaRPr lang="fr-FR" sz="1000" dirty="0">
                        <a:solidFill>
                          <a:schemeClr val="tx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fr-FR" sz="1000" dirty="0" smtClean="0">
                          <a:solidFill>
                            <a:schemeClr val="tx1">
                              <a:lumMod val="50000"/>
                            </a:schemeClr>
                          </a:solidFill>
                        </a:rPr>
                        <a:t>6,5</a:t>
                      </a:r>
                      <a:endParaRPr lang="fr-FR" sz="1000" dirty="0">
                        <a:solidFill>
                          <a:schemeClr val="tx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fr-FR" sz="1000" dirty="0" smtClean="0">
                          <a:solidFill>
                            <a:schemeClr val="tx1">
                              <a:lumMod val="50000"/>
                            </a:schemeClr>
                          </a:solidFill>
                        </a:rPr>
                        <a:t>7,1</a:t>
                      </a:r>
                      <a:endParaRPr lang="fr-FR" sz="1000" dirty="0">
                        <a:solidFill>
                          <a:schemeClr val="tx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fr-FR" sz="1000" dirty="0" smtClean="0">
                          <a:solidFill>
                            <a:schemeClr val="tx1">
                              <a:lumMod val="50000"/>
                            </a:schemeClr>
                          </a:solidFill>
                        </a:rPr>
                        <a:t>8,6</a:t>
                      </a:r>
                      <a:endParaRPr lang="fr-FR" sz="1000" dirty="0">
                        <a:solidFill>
                          <a:schemeClr val="tx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r>
            </a:tbl>
          </a:graphicData>
        </a:graphic>
      </p:graphicFrame>
      <p:graphicFrame>
        <p:nvGraphicFramePr>
          <p:cNvPr id="47" name="Tableau 46"/>
          <p:cNvGraphicFramePr>
            <a:graphicFrameLocks noGrp="1"/>
          </p:cNvGraphicFramePr>
          <p:nvPr/>
        </p:nvGraphicFramePr>
        <p:xfrm>
          <a:off x="34925" y="5459413"/>
          <a:ext cx="9001125" cy="242887"/>
        </p:xfrm>
        <a:graphic>
          <a:graphicData uri="http://schemas.openxmlformats.org/drawingml/2006/table">
            <a:tbl>
              <a:tblPr firstRow="1" bandRow="1">
                <a:tableStyleId>{5C22544A-7EE6-4342-B048-85BDC9FD1C3A}</a:tableStyleId>
              </a:tblPr>
              <a:tblGrid>
                <a:gridCol w="756000"/>
                <a:gridCol w="1872000"/>
                <a:gridCol w="1728000"/>
                <a:gridCol w="1836000"/>
                <a:gridCol w="1692000"/>
                <a:gridCol w="1116000"/>
              </a:tblGrid>
              <a:tr h="216024">
                <a:tc>
                  <a:txBody>
                    <a:bodyPr/>
                    <a:lstStyle/>
                    <a:p>
                      <a:r>
                        <a:rPr lang="fr-FR" sz="1000" dirty="0" smtClean="0">
                          <a:solidFill>
                            <a:schemeClr val="tx1">
                              <a:lumMod val="50000"/>
                            </a:schemeClr>
                          </a:solidFill>
                        </a:rPr>
                        <a:t>Limousin : </a:t>
                      </a:r>
                      <a:endParaRPr lang="fr-FR" sz="1000" dirty="0">
                        <a:solidFill>
                          <a:schemeClr val="tx1">
                            <a:lumMod val="50000"/>
                          </a:schemeClr>
                        </a:solidFill>
                      </a:endParaRPr>
                    </a:p>
                  </a:txBody>
                  <a:tcPr marL="36000" marR="36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fr-FR" sz="1000" dirty="0" smtClean="0">
                          <a:solidFill>
                            <a:schemeClr val="tx1">
                              <a:lumMod val="50000"/>
                            </a:schemeClr>
                          </a:solidFill>
                        </a:rPr>
                        <a:t>8,6</a:t>
                      </a:r>
                      <a:endParaRPr lang="fr-FR" sz="1000" dirty="0">
                        <a:solidFill>
                          <a:schemeClr val="tx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fr-FR" sz="1000" dirty="0" smtClean="0">
                          <a:solidFill>
                            <a:schemeClr val="tx1">
                              <a:lumMod val="50000"/>
                            </a:schemeClr>
                          </a:solidFill>
                        </a:rPr>
                        <a:t>8,6</a:t>
                      </a:r>
                      <a:endParaRPr lang="fr-FR" sz="1000" dirty="0">
                        <a:solidFill>
                          <a:schemeClr val="tx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fr-FR" sz="1000" dirty="0" smtClean="0">
                          <a:solidFill>
                            <a:schemeClr val="tx1">
                              <a:lumMod val="50000"/>
                            </a:schemeClr>
                          </a:solidFill>
                        </a:rPr>
                        <a:t>7,7</a:t>
                      </a:r>
                      <a:endParaRPr lang="fr-FR" sz="1000" dirty="0">
                        <a:solidFill>
                          <a:schemeClr val="tx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fr-FR" sz="1000" dirty="0" smtClean="0">
                          <a:solidFill>
                            <a:schemeClr val="tx1">
                              <a:lumMod val="50000"/>
                            </a:schemeClr>
                          </a:solidFill>
                        </a:rPr>
                        <a:t>6,5</a:t>
                      </a:r>
                      <a:endParaRPr lang="fr-FR" sz="1000" dirty="0">
                        <a:solidFill>
                          <a:schemeClr val="tx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fr-FR" sz="1000" dirty="0" smtClean="0">
                          <a:solidFill>
                            <a:schemeClr val="tx1">
                              <a:lumMod val="50000"/>
                            </a:schemeClr>
                          </a:solidFill>
                        </a:rPr>
                        <a:t>7,3</a:t>
                      </a:r>
                      <a:endParaRPr lang="fr-FR" sz="1000" dirty="0">
                        <a:solidFill>
                          <a:schemeClr val="tx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r>
            </a:tbl>
          </a:graphicData>
        </a:graphic>
      </p:graphicFrame>
      <p:sp>
        <p:nvSpPr>
          <p:cNvPr id="45" name="Espace réservé du texte 4"/>
          <p:cNvSpPr txBox="1">
            <a:spLocks/>
          </p:cNvSpPr>
          <p:nvPr>
            <p:custDataLst>
              <p:tags r:id="rId2"/>
            </p:custDataLst>
          </p:nvPr>
        </p:nvSpPr>
        <p:spPr>
          <a:xfrm>
            <a:off x="6084168" y="5786829"/>
            <a:ext cx="2952328"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la région (bien)</a:t>
            </a:r>
            <a:endParaRPr lang="fr-FR" sz="1200" i="1" dirty="0">
              <a:solidFill>
                <a:srgbClr val="000000"/>
              </a:solidFill>
              <a:latin typeface="+mn-lt"/>
              <a:ea typeface="ＭＳ Ｐゴシック" pitchFamily="1" charset="-128"/>
              <a:cs typeface="Arial" pitchFamily="34" charset="0"/>
            </a:endParaRPr>
          </a:p>
        </p:txBody>
      </p:sp>
      <p:pic>
        <p:nvPicPr>
          <p:cNvPr id="141400" name="Image 43" descr="logo-region-aquitaine.png"/>
          <p:cNvPicPr>
            <a:picLocks noChangeAspect="1"/>
          </p:cNvPicPr>
          <p:nvPr/>
        </p:nvPicPr>
        <p:blipFill>
          <a:blip r:embed="rId11"/>
          <a:srcRect/>
          <a:stretch>
            <a:fillRect/>
          </a:stretch>
        </p:blipFill>
        <p:spPr bwMode="auto">
          <a:xfrm>
            <a:off x="4427538" y="2151063"/>
            <a:ext cx="300037" cy="269875"/>
          </a:xfrm>
          <a:prstGeom prst="rect">
            <a:avLst/>
          </a:prstGeom>
          <a:noFill/>
          <a:ln w="9525">
            <a:solidFill>
              <a:schemeClr val="tx1"/>
            </a:solidFill>
            <a:miter lim="800000"/>
            <a:headEnd/>
            <a:tailEnd/>
          </a:ln>
        </p:spPr>
      </p:pic>
      <p:pic>
        <p:nvPicPr>
          <p:cNvPr id="141401" name="Image 47" descr="region centre.jpg"/>
          <p:cNvPicPr>
            <a:picLocks noChangeAspect="1"/>
          </p:cNvPicPr>
          <p:nvPr/>
        </p:nvPicPr>
        <p:blipFill>
          <a:blip r:embed="rId15"/>
          <a:srcRect/>
          <a:stretch>
            <a:fillRect/>
          </a:stretch>
        </p:blipFill>
        <p:spPr bwMode="auto">
          <a:xfrm>
            <a:off x="8491538" y="2135188"/>
            <a:ext cx="252412" cy="285750"/>
          </a:xfrm>
          <a:prstGeom prst="rect">
            <a:avLst/>
          </a:prstGeom>
          <a:noFill/>
          <a:ln w="9525">
            <a:noFill/>
            <a:miter lim="800000"/>
            <a:headEnd/>
            <a:tailEnd/>
          </a:ln>
        </p:spPr>
      </p:pic>
      <p:pic>
        <p:nvPicPr>
          <p:cNvPr id="141402" name="Image 48" descr="region mp.jpg"/>
          <p:cNvPicPr>
            <a:picLocks noChangeAspect="1"/>
          </p:cNvPicPr>
          <p:nvPr/>
        </p:nvPicPr>
        <p:blipFill>
          <a:blip r:embed="rId10"/>
          <a:srcRect/>
          <a:stretch>
            <a:fillRect/>
          </a:stretch>
        </p:blipFill>
        <p:spPr bwMode="auto">
          <a:xfrm>
            <a:off x="1370013" y="4441825"/>
            <a:ext cx="360362" cy="360363"/>
          </a:xfrm>
          <a:prstGeom prst="rect">
            <a:avLst/>
          </a:prstGeom>
          <a:noFill/>
          <a:ln w="9525">
            <a:solidFill>
              <a:srgbClr val="FFFF00"/>
            </a:solidFill>
            <a:miter lim="800000"/>
            <a:headEnd/>
            <a:tailEnd/>
          </a:ln>
        </p:spPr>
      </p:pic>
      <p:pic>
        <p:nvPicPr>
          <p:cNvPr id="141403" name="Image 49" descr="region mp.jpg"/>
          <p:cNvPicPr>
            <a:picLocks noChangeAspect="1"/>
          </p:cNvPicPr>
          <p:nvPr/>
        </p:nvPicPr>
        <p:blipFill>
          <a:blip r:embed="rId10"/>
          <a:srcRect/>
          <a:stretch>
            <a:fillRect/>
          </a:stretch>
        </p:blipFill>
        <p:spPr bwMode="auto">
          <a:xfrm>
            <a:off x="3132138" y="4441825"/>
            <a:ext cx="360362" cy="360363"/>
          </a:xfrm>
          <a:prstGeom prst="rect">
            <a:avLst/>
          </a:prstGeom>
          <a:noFill/>
          <a:ln w="9525">
            <a:solidFill>
              <a:srgbClr val="FFFF00"/>
            </a:solidFill>
            <a:miter lim="800000"/>
            <a:headEnd/>
            <a:tailEnd/>
          </a:ln>
        </p:spPr>
      </p:pic>
      <p:pic>
        <p:nvPicPr>
          <p:cNvPr id="141404" name="Image 50" descr="region mp.jpg"/>
          <p:cNvPicPr>
            <a:picLocks noChangeAspect="1"/>
          </p:cNvPicPr>
          <p:nvPr/>
        </p:nvPicPr>
        <p:blipFill>
          <a:blip r:embed="rId10"/>
          <a:srcRect/>
          <a:stretch>
            <a:fillRect/>
          </a:stretch>
        </p:blipFill>
        <p:spPr bwMode="auto">
          <a:xfrm>
            <a:off x="4440238" y="4441825"/>
            <a:ext cx="360362" cy="360363"/>
          </a:xfrm>
          <a:prstGeom prst="rect">
            <a:avLst/>
          </a:prstGeom>
          <a:noFill/>
          <a:ln w="9525">
            <a:solidFill>
              <a:srgbClr val="FFFF00"/>
            </a:solidFill>
            <a:miter lim="800000"/>
            <a:headEnd/>
            <a:tailEnd/>
          </a:ln>
        </p:spPr>
      </p:pic>
      <p:pic>
        <p:nvPicPr>
          <p:cNvPr id="141405" name="Image 51" descr="region auvergne.jpg"/>
          <p:cNvPicPr>
            <a:picLocks noChangeAspect="1"/>
          </p:cNvPicPr>
          <p:nvPr/>
        </p:nvPicPr>
        <p:blipFill>
          <a:blip r:embed="rId13"/>
          <a:srcRect/>
          <a:stretch>
            <a:fillRect/>
          </a:stretch>
        </p:blipFill>
        <p:spPr bwMode="auto">
          <a:xfrm>
            <a:off x="6732588" y="4606925"/>
            <a:ext cx="374650" cy="195263"/>
          </a:xfrm>
          <a:prstGeom prst="rect">
            <a:avLst/>
          </a:prstGeom>
          <a:noFill/>
          <a:ln w="9525">
            <a:noFill/>
            <a:miter lim="800000"/>
            <a:headEnd/>
            <a:tailEnd/>
          </a:ln>
        </p:spPr>
      </p:pic>
      <p:pic>
        <p:nvPicPr>
          <p:cNvPr id="141406" name="Image 52" descr="region auvergne.jpg"/>
          <p:cNvPicPr>
            <a:picLocks noChangeAspect="1"/>
          </p:cNvPicPr>
          <p:nvPr/>
        </p:nvPicPr>
        <p:blipFill>
          <a:blip r:embed="rId13"/>
          <a:srcRect/>
          <a:stretch>
            <a:fillRect/>
          </a:stretch>
        </p:blipFill>
        <p:spPr bwMode="auto">
          <a:xfrm>
            <a:off x="8459788" y="4606925"/>
            <a:ext cx="376237" cy="195263"/>
          </a:xfrm>
          <a:prstGeom prst="rect">
            <a:avLst/>
          </a:prstGeom>
          <a:noFill/>
          <a:ln w="9525">
            <a:noFill/>
            <a:miter lim="800000"/>
            <a:headEnd/>
            <a:tailEnd/>
          </a:ln>
        </p:spPr>
      </p:pic>
      <p:sp>
        <p:nvSpPr>
          <p:cNvPr id="55" name="Espace réservé du texte 4"/>
          <p:cNvSpPr txBox="1">
            <a:spLocks/>
          </p:cNvSpPr>
          <p:nvPr>
            <p:custDataLst>
              <p:tags r:id="rId3"/>
            </p:custDataLst>
          </p:nvPr>
        </p:nvSpPr>
        <p:spPr>
          <a:xfrm>
            <a:off x="8172400" y="620688"/>
            <a:ext cx="899592"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Limousins</a:t>
            </a:r>
            <a:endParaRPr lang="fr-FR" sz="1200" i="1" dirty="0">
              <a:solidFill>
                <a:schemeClr val="bg1"/>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Récapitulatifs des Top 3 des attributions aux items</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8BC54870-F14D-47D3-967F-EEF83307E5EB}" type="slidenum">
              <a:rPr lang="fr-FR"/>
              <a:pPr>
                <a:defRPr/>
              </a:pPr>
              <a:t>68</a:t>
            </a:fld>
            <a:endParaRPr lang="fr-FR"/>
          </a:p>
        </p:txBody>
      </p:sp>
      <p:sp>
        <p:nvSpPr>
          <p:cNvPr id="7" name="ZoneTexte 6"/>
          <p:cNvSpPr txBox="1"/>
          <p:nvPr/>
        </p:nvSpPr>
        <p:spPr>
          <a:xfrm>
            <a:off x="468313" y="6165850"/>
            <a:ext cx="8675687" cy="430213"/>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Q5breg. </a:t>
            </a:r>
            <a:r>
              <a:rPr lang="fr-FR" sz="1100" b="1" dirty="0">
                <a:latin typeface="+mn-lt"/>
              </a:rPr>
              <a:t>Vo</a:t>
            </a:r>
            <a:r>
              <a:rPr lang="fr-FR" sz="1100" dirty="0">
                <a:solidFill>
                  <a:schemeClr val="tx1">
                    <a:lumMod val="75000"/>
                  </a:schemeClr>
                </a:solidFill>
                <a:latin typeface="+mn-lt"/>
              </a:rPr>
              <a:t>ici à présent une liste des qualités possibles pour une destination touristique. Pour chacune de ces qualités, veuillez donner une note de 0 à 10 à chacune des régions que vous connaissez.</a:t>
            </a:r>
          </a:p>
        </p:txBody>
      </p:sp>
      <p:graphicFrame>
        <p:nvGraphicFramePr>
          <p:cNvPr id="142341" name="Graphique 7"/>
          <p:cNvGraphicFramePr>
            <a:graphicFrameLocks/>
          </p:cNvGraphicFramePr>
          <p:nvPr/>
        </p:nvGraphicFramePr>
        <p:xfrm>
          <a:off x="0" y="476250"/>
          <a:ext cx="9144000" cy="2681288"/>
        </p:xfrm>
        <a:graphic>
          <a:graphicData uri="http://schemas.openxmlformats.org/presentationml/2006/ole">
            <mc:AlternateContent xmlns:mc="http://schemas.openxmlformats.org/markup-compatibility/2006">
              <mc:Choice xmlns:v="urn:schemas-microsoft-com:vml" Requires="v">
                <p:oleObj spid="_x0000_s142343" r:id="rId6" imgW="9144793" imgH="2682472" progId="Excel.Chart.8">
                  <p:embed/>
                </p:oleObj>
              </mc:Choice>
              <mc:Fallback>
                <p:oleObj r:id="rId6" imgW="9144793" imgH="2682472" progId="Excel.Chart.8">
                  <p:embed/>
                  <p:pic>
                    <p:nvPicPr>
                      <p:cNvPr id="0" name="Graphique 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76250"/>
                        <a:ext cx="9144000" cy="2681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2342" name="Graphique 9"/>
          <p:cNvGraphicFramePr>
            <a:graphicFrameLocks/>
          </p:cNvGraphicFramePr>
          <p:nvPr/>
        </p:nvGraphicFramePr>
        <p:xfrm>
          <a:off x="36513" y="2852738"/>
          <a:ext cx="9144000" cy="2679700"/>
        </p:xfrm>
        <a:graphic>
          <a:graphicData uri="http://schemas.openxmlformats.org/presentationml/2006/ole">
            <mc:AlternateContent xmlns:mc="http://schemas.openxmlformats.org/markup-compatibility/2006">
              <mc:Choice xmlns:v="urn:schemas-microsoft-com:vml" Requires="v">
                <p:oleObj spid="_x0000_s142344" r:id="rId8" imgW="9144793" imgH="2682472" progId="Excel.Chart.8">
                  <p:embed/>
                </p:oleObj>
              </mc:Choice>
              <mc:Fallback>
                <p:oleObj r:id="rId8" imgW="9144793" imgH="2682472" progId="Excel.Chart.8">
                  <p:embed/>
                  <p:pic>
                    <p:nvPicPr>
                      <p:cNvPr id="0" name="Graphique 9"/>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13" y="2852738"/>
                        <a:ext cx="9144000" cy="2679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Tableau 10"/>
          <p:cNvGraphicFramePr>
            <a:graphicFrameLocks noGrp="1"/>
          </p:cNvGraphicFramePr>
          <p:nvPr/>
        </p:nvGraphicFramePr>
        <p:xfrm>
          <a:off x="250825" y="2060575"/>
          <a:ext cx="1008063" cy="371475"/>
        </p:xfrm>
        <a:graphic>
          <a:graphicData uri="http://schemas.openxmlformats.org/drawingml/2006/table">
            <a:tbl>
              <a:tblPr firstRow="1" bandRow="1">
                <a:tableStyleId>{5C22544A-7EE6-4342-B048-85BDC9FD1C3A}</a:tableStyleId>
              </a:tblPr>
              <a:tblGrid>
                <a:gridCol w="336038"/>
                <a:gridCol w="336038"/>
                <a:gridCol w="336038"/>
              </a:tblGrid>
              <a:tr h="370840">
                <a:tc>
                  <a:txBody>
                    <a:bodyPr/>
                    <a:lstStyle/>
                    <a:p>
                      <a:pPr algn="ctr"/>
                      <a:r>
                        <a:rPr lang="fr-FR" sz="800" dirty="0" smtClean="0"/>
                        <a:t>Au</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smtClean="0"/>
                        <a:t>MP</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smtClean="0"/>
                        <a:t>Li</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142347" name="Image 11" descr="region mp.jpg"/>
          <p:cNvPicPr>
            <a:picLocks noChangeAspect="1"/>
          </p:cNvPicPr>
          <p:nvPr/>
        </p:nvPicPr>
        <p:blipFill>
          <a:blip r:embed="rId10"/>
          <a:srcRect/>
          <a:stretch>
            <a:fillRect/>
          </a:stretch>
        </p:blipFill>
        <p:spPr bwMode="auto">
          <a:xfrm>
            <a:off x="647700" y="2190750"/>
            <a:ext cx="252413" cy="252413"/>
          </a:xfrm>
          <a:prstGeom prst="rect">
            <a:avLst/>
          </a:prstGeom>
          <a:noFill/>
          <a:ln w="9525">
            <a:solidFill>
              <a:srgbClr val="FFFF00"/>
            </a:solidFill>
            <a:miter lim="800000"/>
            <a:headEnd/>
            <a:tailEnd/>
          </a:ln>
        </p:spPr>
      </p:pic>
      <p:pic>
        <p:nvPicPr>
          <p:cNvPr id="142348" name="Image 12" descr="logo-region-aquitaine.png"/>
          <p:cNvPicPr>
            <a:picLocks noChangeAspect="1"/>
          </p:cNvPicPr>
          <p:nvPr/>
        </p:nvPicPr>
        <p:blipFill>
          <a:blip r:embed="rId11"/>
          <a:srcRect/>
          <a:stretch>
            <a:fillRect/>
          </a:stretch>
        </p:blipFill>
        <p:spPr bwMode="auto">
          <a:xfrm>
            <a:off x="4065588" y="2227263"/>
            <a:ext cx="239712" cy="215900"/>
          </a:xfrm>
          <a:prstGeom prst="rect">
            <a:avLst/>
          </a:prstGeom>
          <a:noFill/>
          <a:ln w="9525">
            <a:solidFill>
              <a:schemeClr val="tx1"/>
            </a:solidFill>
            <a:miter lim="800000"/>
            <a:headEnd/>
            <a:tailEnd/>
          </a:ln>
        </p:spPr>
      </p:pic>
      <p:pic>
        <p:nvPicPr>
          <p:cNvPr id="142349" name="Image 22" descr="region auvergne.jpg"/>
          <p:cNvPicPr>
            <a:picLocks noChangeAspect="1"/>
          </p:cNvPicPr>
          <p:nvPr/>
        </p:nvPicPr>
        <p:blipFill>
          <a:blip r:embed="rId12"/>
          <a:srcRect/>
          <a:stretch>
            <a:fillRect/>
          </a:stretch>
        </p:blipFill>
        <p:spPr bwMode="auto">
          <a:xfrm>
            <a:off x="230188" y="2274888"/>
            <a:ext cx="323850" cy="168275"/>
          </a:xfrm>
          <a:prstGeom prst="rect">
            <a:avLst/>
          </a:prstGeom>
          <a:noFill/>
          <a:ln w="9525">
            <a:noFill/>
            <a:miter lim="800000"/>
            <a:headEnd/>
            <a:tailEnd/>
          </a:ln>
        </p:spPr>
      </p:pic>
      <p:pic>
        <p:nvPicPr>
          <p:cNvPr id="26" name="Image 25" descr="region Limousin.jpg"/>
          <p:cNvPicPr>
            <a:picLocks noChangeAspect="1"/>
          </p:cNvPicPr>
          <p:nvPr/>
        </p:nvPicPr>
        <p:blipFill>
          <a:blip r:embed="rId13"/>
          <a:stretch>
            <a:fillRect/>
          </a:stretch>
        </p:blipFill>
        <p:spPr>
          <a:xfrm>
            <a:off x="7885113" y="2078038"/>
            <a:ext cx="274637" cy="365125"/>
          </a:xfrm>
          <a:prstGeom prst="rect">
            <a:avLst/>
          </a:prstGeom>
          <a:ln>
            <a:solidFill>
              <a:schemeClr val="tx1">
                <a:lumMod val="50000"/>
              </a:schemeClr>
            </a:solidFill>
          </a:ln>
        </p:spPr>
      </p:pic>
      <p:graphicFrame>
        <p:nvGraphicFramePr>
          <p:cNvPr id="27" name="Tableau 26"/>
          <p:cNvGraphicFramePr>
            <a:graphicFrameLocks noGrp="1"/>
          </p:cNvGraphicFramePr>
          <p:nvPr/>
        </p:nvGraphicFramePr>
        <p:xfrm>
          <a:off x="323850" y="4437063"/>
          <a:ext cx="8640763" cy="371475"/>
        </p:xfrm>
        <a:graphic>
          <a:graphicData uri="http://schemas.openxmlformats.org/drawingml/2006/table">
            <a:tbl>
              <a:tblPr firstRow="1" bandRow="1">
                <a:tableStyleId>{5C22544A-7EE6-4342-B048-85BDC9FD1C3A}</a:tableStyleId>
              </a:tblPr>
              <a:tblGrid>
                <a:gridCol w="375693"/>
                <a:gridCol w="375693"/>
                <a:gridCol w="472730"/>
                <a:gridCol w="278656"/>
                <a:gridCol w="375693"/>
                <a:gridCol w="375693"/>
                <a:gridCol w="482126"/>
                <a:gridCol w="216024"/>
                <a:gridCol w="428929"/>
                <a:gridCol w="375693"/>
                <a:gridCol w="419514"/>
                <a:gridCol w="216024"/>
                <a:gridCol w="432048"/>
                <a:gridCol w="435186"/>
                <a:gridCol w="375693"/>
                <a:gridCol w="208280"/>
                <a:gridCol w="421001"/>
                <a:gridCol w="497798"/>
                <a:gridCol w="375693"/>
                <a:gridCol w="208280"/>
                <a:gridCol w="430397"/>
                <a:gridCol w="432048"/>
                <a:gridCol w="432047"/>
              </a:tblGrid>
              <a:tr h="370840">
                <a:tc>
                  <a:txBody>
                    <a:bodyPr/>
                    <a:lstStyle/>
                    <a:p>
                      <a:pPr algn="ctr"/>
                      <a:r>
                        <a:rPr lang="fr-FR" sz="1050" dirty="0" err="1" smtClean="0"/>
                        <a:t>Aq</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smtClean="0"/>
                        <a:t>MP</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smtClean="0"/>
                        <a:t>PC</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smtClean="0"/>
                        <a:t>MP</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err="1" smtClean="0"/>
                        <a:t>Aq</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smtClean="0"/>
                        <a:t>PC</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smtClean="0"/>
                        <a:t>MP</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err="1" smtClean="0"/>
                        <a:t>Aq</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smtClean="0"/>
                        <a:t>PC</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smtClean="0"/>
                        <a:t>Au</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smtClean="0"/>
                        <a:t>MP</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smtClean="0"/>
                        <a:t>PC</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smtClean="0"/>
                        <a:t>MP</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b="0" dirty="0" err="1" smtClean="0"/>
                        <a:t>Aq</a:t>
                      </a:r>
                      <a:endParaRPr lang="fr-FR" sz="1050" b="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b="0" dirty="0" smtClean="0"/>
                        <a:t>Au</a:t>
                      </a:r>
                      <a:endParaRPr lang="fr-FR" sz="1050" b="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fr-FR" sz="1050" b="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b="0" dirty="0" smtClean="0"/>
                        <a:t>Au</a:t>
                      </a:r>
                      <a:endParaRPr lang="fr-FR" sz="1050" b="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smtClean="0"/>
                        <a:t>Li</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050" dirty="0" smtClean="0"/>
                        <a:t>MP</a:t>
                      </a:r>
                      <a:endParaRPr lang="fr-FR" sz="105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43" name="Tableau 42"/>
          <p:cNvGraphicFramePr>
            <a:graphicFrameLocks noGrp="1"/>
          </p:cNvGraphicFramePr>
          <p:nvPr/>
        </p:nvGraphicFramePr>
        <p:xfrm>
          <a:off x="1547813" y="2060575"/>
          <a:ext cx="1008062" cy="371475"/>
        </p:xfrm>
        <a:graphic>
          <a:graphicData uri="http://schemas.openxmlformats.org/drawingml/2006/table">
            <a:tbl>
              <a:tblPr firstRow="1" bandRow="1">
                <a:tableStyleId>{5C22544A-7EE6-4342-B048-85BDC9FD1C3A}</a:tableStyleId>
              </a:tblPr>
              <a:tblGrid>
                <a:gridCol w="336038"/>
                <a:gridCol w="336038"/>
                <a:gridCol w="336038"/>
              </a:tblGrid>
              <a:tr h="370840">
                <a:tc>
                  <a:txBody>
                    <a:bodyPr/>
                    <a:lstStyle/>
                    <a:p>
                      <a:pPr algn="ctr"/>
                      <a:r>
                        <a:rPr lang="fr-FR" sz="800" dirty="0" smtClean="0"/>
                        <a:t>MP</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smtClean="0"/>
                        <a:t>Au</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smtClean="0"/>
                        <a:t>PC</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44" name="Tableau 43"/>
          <p:cNvGraphicFramePr>
            <a:graphicFrameLocks noGrp="1"/>
          </p:cNvGraphicFramePr>
          <p:nvPr/>
        </p:nvGraphicFramePr>
        <p:xfrm>
          <a:off x="2771775" y="2060575"/>
          <a:ext cx="1008063" cy="371475"/>
        </p:xfrm>
        <a:graphic>
          <a:graphicData uri="http://schemas.openxmlformats.org/drawingml/2006/table">
            <a:tbl>
              <a:tblPr firstRow="1" bandRow="1">
                <a:tableStyleId>{5C22544A-7EE6-4342-B048-85BDC9FD1C3A}</a:tableStyleId>
              </a:tblPr>
              <a:tblGrid>
                <a:gridCol w="336038"/>
                <a:gridCol w="336038"/>
                <a:gridCol w="336038"/>
              </a:tblGrid>
              <a:tr h="370840">
                <a:tc>
                  <a:txBody>
                    <a:bodyPr/>
                    <a:lstStyle/>
                    <a:p>
                      <a:pPr algn="ctr"/>
                      <a:r>
                        <a:rPr lang="fr-FR" sz="800" dirty="0" smtClean="0"/>
                        <a:t>MP</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smtClean="0"/>
                        <a:t>Au</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smtClean="0"/>
                        <a:t>C</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45" name="Tableau 44"/>
          <p:cNvGraphicFramePr>
            <a:graphicFrameLocks noGrp="1"/>
          </p:cNvGraphicFramePr>
          <p:nvPr/>
        </p:nvGraphicFramePr>
        <p:xfrm>
          <a:off x="4067175" y="2060575"/>
          <a:ext cx="1009650" cy="371475"/>
        </p:xfrm>
        <a:graphic>
          <a:graphicData uri="http://schemas.openxmlformats.org/drawingml/2006/table">
            <a:tbl>
              <a:tblPr firstRow="1" bandRow="1">
                <a:tableStyleId>{5C22544A-7EE6-4342-B048-85BDC9FD1C3A}</a:tableStyleId>
              </a:tblPr>
              <a:tblGrid>
                <a:gridCol w="336038"/>
                <a:gridCol w="336038"/>
                <a:gridCol w="336038"/>
              </a:tblGrid>
              <a:tr h="370840">
                <a:tc>
                  <a:txBody>
                    <a:bodyPr/>
                    <a:lstStyle/>
                    <a:p>
                      <a:pPr algn="ctr"/>
                      <a:r>
                        <a:rPr lang="fr-FR" sz="800" dirty="0" err="1" smtClean="0"/>
                        <a:t>Aq</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b="0" dirty="0" smtClean="0"/>
                        <a:t>C</a:t>
                      </a:r>
                      <a:endParaRPr lang="fr-FR" sz="800" b="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smtClean="0"/>
                        <a:t>MP</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46" name="Tableau 45"/>
          <p:cNvGraphicFramePr>
            <a:graphicFrameLocks noGrp="1"/>
          </p:cNvGraphicFramePr>
          <p:nvPr/>
        </p:nvGraphicFramePr>
        <p:xfrm>
          <a:off x="5364163" y="2060575"/>
          <a:ext cx="1008062" cy="371475"/>
        </p:xfrm>
        <a:graphic>
          <a:graphicData uri="http://schemas.openxmlformats.org/drawingml/2006/table">
            <a:tbl>
              <a:tblPr firstRow="1" bandRow="1">
                <a:tableStyleId>{5C22544A-7EE6-4342-B048-85BDC9FD1C3A}</a:tableStyleId>
              </a:tblPr>
              <a:tblGrid>
                <a:gridCol w="336038"/>
                <a:gridCol w="336038"/>
                <a:gridCol w="336038"/>
              </a:tblGrid>
              <a:tr h="370840">
                <a:tc>
                  <a:txBody>
                    <a:bodyPr/>
                    <a:lstStyle/>
                    <a:p>
                      <a:pPr algn="ctr"/>
                      <a:r>
                        <a:rPr lang="fr-FR" sz="800" dirty="0" smtClean="0"/>
                        <a:t>MP</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err="1" smtClean="0"/>
                        <a:t>Aq</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b="0" dirty="0" smtClean="0"/>
                        <a:t>PC</a:t>
                      </a:r>
                      <a:endParaRPr lang="fr-FR" sz="800" b="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47" name="Tableau 46"/>
          <p:cNvGraphicFramePr>
            <a:graphicFrameLocks noGrp="1"/>
          </p:cNvGraphicFramePr>
          <p:nvPr/>
        </p:nvGraphicFramePr>
        <p:xfrm>
          <a:off x="6588125" y="2060575"/>
          <a:ext cx="1008063" cy="371475"/>
        </p:xfrm>
        <a:graphic>
          <a:graphicData uri="http://schemas.openxmlformats.org/drawingml/2006/table">
            <a:tbl>
              <a:tblPr firstRow="1" bandRow="1">
                <a:tableStyleId>{5C22544A-7EE6-4342-B048-85BDC9FD1C3A}</a:tableStyleId>
              </a:tblPr>
              <a:tblGrid>
                <a:gridCol w="336038"/>
                <a:gridCol w="336038"/>
                <a:gridCol w="336038"/>
              </a:tblGrid>
              <a:tr h="370840">
                <a:tc>
                  <a:txBody>
                    <a:bodyPr/>
                    <a:lstStyle/>
                    <a:p>
                      <a:pPr algn="ctr"/>
                      <a:r>
                        <a:rPr lang="fr-FR" sz="800" dirty="0" smtClean="0"/>
                        <a:t>MP</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smtClean="0"/>
                        <a:t>Au</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err="1" smtClean="0"/>
                        <a:t>Aq</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48" name="Tableau 47"/>
          <p:cNvGraphicFramePr>
            <a:graphicFrameLocks noGrp="1"/>
          </p:cNvGraphicFramePr>
          <p:nvPr/>
        </p:nvGraphicFramePr>
        <p:xfrm>
          <a:off x="7885113" y="2060575"/>
          <a:ext cx="1008062" cy="371475"/>
        </p:xfrm>
        <a:graphic>
          <a:graphicData uri="http://schemas.openxmlformats.org/drawingml/2006/table">
            <a:tbl>
              <a:tblPr firstRow="1" bandRow="1">
                <a:tableStyleId>{5C22544A-7EE6-4342-B048-85BDC9FD1C3A}</a:tableStyleId>
              </a:tblPr>
              <a:tblGrid>
                <a:gridCol w="336038"/>
                <a:gridCol w="336038"/>
                <a:gridCol w="336038"/>
              </a:tblGrid>
              <a:tr h="370840">
                <a:tc>
                  <a:txBody>
                    <a:bodyPr/>
                    <a:lstStyle/>
                    <a:p>
                      <a:pPr algn="ctr"/>
                      <a:r>
                        <a:rPr lang="fr-FR" sz="800" dirty="0" smtClean="0"/>
                        <a:t>Li</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smtClean="0"/>
                        <a:t>Au</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800" dirty="0" smtClean="0"/>
                        <a:t>PC</a:t>
                      </a:r>
                      <a:endParaRPr lang="fr-FR" sz="800" dirty="0"/>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142399" name="Image 48" descr="region mp.jpg"/>
          <p:cNvPicPr>
            <a:picLocks noChangeAspect="1"/>
          </p:cNvPicPr>
          <p:nvPr/>
        </p:nvPicPr>
        <p:blipFill>
          <a:blip r:embed="rId10"/>
          <a:srcRect/>
          <a:stretch>
            <a:fillRect/>
          </a:stretch>
        </p:blipFill>
        <p:spPr bwMode="auto">
          <a:xfrm>
            <a:off x="1547813" y="2190750"/>
            <a:ext cx="252412" cy="252413"/>
          </a:xfrm>
          <a:prstGeom prst="rect">
            <a:avLst/>
          </a:prstGeom>
          <a:noFill/>
          <a:ln w="9525">
            <a:solidFill>
              <a:srgbClr val="FFFF00"/>
            </a:solidFill>
            <a:miter lim="800000"/>
            <a:headEnd/>
            <a:tailEnd/>
          </a:ln>
        </p:spPr>
      </p:pic>
      <p:pic>
        <p:nvPicPr>
          <p:cNvPr id="142400" name="Image 49" descr="region mp.jpg"/>
          <p:cNvPicPr>
            <a:picLocks noChangeAspect="1"/>
          </p:cNvPicPr>
          <p:nvPr/>
        </p:nvPicPr>
        <p:blipFill>
          <a:blip r:embed="rId10"/>
          <a:srcRect/>
          <a:stretch>
            <a:fillRect/>
          </a:stretch>
        </p:blipFill>
        <p:spPr bwMode="auto">
          <a:xfrm>
            <a:off x="2808288" y="2190750"/>
            <a:ext cx="252412" cy="252413"/>
          </a:xfrm>
          <a:prstGeom prst="rect">
            <a:avLst/>
          </a:prstGeom>
          <a:noFill/>
          <a:ln w="9525">
            <a:solidFill>
              <a:srgbClr val="FFFF00"/>
            </a:solidFill>
            <a:miter lim="800000"/>
            <a:headEnd/>
            <a:tailEnd/>
          </a:ln>
        </p:spPr>
      </p:pic>
      <p:pic>
        <p:nvPicPr>
          <p:cNvPr id="142401" name="Image 50" descr="region mp.jpg"/>
          <p:cNvPicPr>
            <a:picLocks noChangeAspect="1"/>
          </p:cNvPicPr>
          <p:nvPr/>
        </p:nvPicPr>
        <p:blipFill>
          <a:blip r:embed="rId10"/>
          <a:srcRect/>
          <a:stretch>
            <a:fillRect/>
          </a:stretch>
        </p:blipFill>
        <p:spPr bwMode="auto">
          <a:xfrm>
            <a:off x="4824413" y="2190750"/>
            <a:ext cx="252412" cy="252413"/>
          </a:xfrm>
          <a:prstGeom prst="rect">
            <a:avLst/>
          </a:prstGeom>
          <a:noFill/>
          <a:ln w="9525">
            <a:solidFill>
              <a:srgbClr val="FFFF00"/>
            </a:solidFill>
            <a:miter lim="800000"/>
            <a:headEnd/>
            <a:tailEnd/>
          </a:ln>
        </p:spPr>
      </p:pic>
      <p:pic>
        <p:nvPicPr>
          <p:cNvPr id="142402" name="Image 51" descr="region mp.jpg"/>
          <p:cNvPicPr>
            <a:picLocks noChangeAspect="1"/>
          </p:cNvPicPr>
          <p:nvPr/>
        </p:nvPicPr>
        <p:blipFill>
          <a:blip r:embed="rId10"/>
          <a:srcRect/>
          <a:stretch>
            <a:fillRect/>
          </a:stretch>
        </p:blipFill>
        <p:spPr bwMode="auto">
          <a:xfrm>
            <a:off x="5354638" y="2190750"/>
            <a:ext cx="252412" cy="252413"/>
          </a:xfrm>
          <a:prstGeom prst="rect">
            <a:avLst/>
          </a:prstGeom>
          <a:noFill/>
          <a:ln w="9525">
            <a:solidFill>
              <a:srgbClr val="FFFF00"/>
            </a:solidFill>
            <a:miter lim="800000"/>
            <a:headEnd/>
            <a:tailEnd/>
          </a:ln>
        </p:spPr>
      </p:pic>
      <p:pic>
        <p:nvPicPr>
          <p:cNvPr id="142403" name="Image 52" descr="region mp.jpg"/>
          <p:cNvPicPr>
            <a:picLocks noChangeAspect="1"/>
          </p:cNvPicPr>
          <p:nvPr/>
        </p:nvPicPr>
        <p:blipFill>
          <a:blip r:embed="rId10"/>
          <a:srcRect/>
          <a:stretch>
            <a:fillRect/>
          </a:stretch>
        </p:blipFill>
        <p:spPr bwMode="auto">
          <a:xfrm>
            <a:off x="6624638" y="2190750"/>
            <a:ext cx="250825" cy="252413"/>
          </a:xfrm>
          <a:prstGeom prst="rect">
            <a:avLst/>
          </a:prstGeom>
          <a:noFill/>
          <a:ln w="9525">
            <a:solidFill>
              <a:srgbClr val="FFFF00"/>
            </a:solidFill>
            <a:miter lim="800000"/>
            <a:headEnd/>
            <a:tailEnd/>
          </a:ln>
        </p:spPr>
      </p:pic>
      <p:pic>
        <p:nvPicPr>
          <p:cNvPr id="142404" name="Image 54" descr="region mp.jpg"/>
          <p:cNvPicPr>
            <a:picLocks noChangeAspect="1"/>
          </p:cNvPicPr>
          <p:nvPr/>
        </p:nvPicPr>
        <p:blipFill>
          <a:blip r:embed="rId10"/>
          <a:srcRect/>
          <a:stretch>
            <a:fillRect/>
          </a:stretch>
        </p:blipFill>
        <p:spPr bwMode="auto">
          <a:xfrm>
            <a:off x="773113" y="4562475"/>
            <a:ext cx="252412" cy="252413"/>
          </a:xfrm>
          <a:prstGeom prst="rect">
            <a:avLst/>
          </a:prstGeom>
          <a:noFill/>
          <a:ln w="9525">
            <a:solidFill>
              <a:srgbClr val="FFFF00"/>
            </a:solidFill>
            <a:miter lim="800000"/>
            <a:headEnd/>
            <a:tailEnd/>
          </a:ln>
        </p:spPr>
      </p:pic>
      <p:pic>
        <p:nvPicPr>
          <p:cNvPr id="142405" name="Image 55" descr="region mp.jpg"/>
          <p:cNvPicPr>
            <a:picLocks noChangeAspect="1"/>
          </p:cNvPicPr>
          <p:nvPr/>
        </p:nvPicPr>
        <p:blipFill>
          <a:blip r:embed="rId10"/>
          <a:srcRect/>
          <a:stretch>
            <a:fillRect/>
          </a:stretch>
        </p:blipFill>
        <p:spPr bwMode="auto">
          <a:xfrm>
            <a:off x="1863725" y="4562475"/>
            <a:ext cx="252413" cy="252413"/>
          </a:xfrm>
          <a:prstGeom prst="rect">
            <a:avLst/>
          </a:prstGeom>
          <a:noFill/>
          <a:ln w="9525">
            <a:solidFill>
              <a:srgbClr val="FFFF00"/>
            </a:solidFill>
            <a:miter lim="800000"/>
            <a:headEnd/>
            <a:tailEnd/>
          </a:ln>
        </p:spPr>
      </p:pic>
      <p:pic>
        <p:nvPicPr>
          <p:cNvPr id="142406" name="Image 56" descr="region mp.jpg"/>
          <p:cNvPicPr>
            <a:picLocks noChangeAspect="1"/>
          </p:cNvPicPr>
          <p:nvPr/>
        </p:nvPicPr>
        <p:blipFill>
          <a:blip r:embed="rId10"/>
          <a:srcRect/>
          <a:stretch>
            <a:fillRect/>
          </a:stretch>
        </p:blipFill>
        <p:spPr bwMode="auto">
          <a:xfrm>
            <a:off x="3348038" y="4562475"/>
            <a:ext cx="252412" cy="252413"/>
          </a:xfrm>
          <a:prstGeom prst="rect">
            <a:avLst/>
          </a:prstGeom>
          <a:noFill/>
          <a:ln w="9525">
            <a:solidFill>
              <a:srgbClr val="FFFF00"/>
            </a:solidFill>
            <a:miter lim="800000"/>
            <a:headEnd/>
            <a:tailEnd/>
          </a:ln>
        </p:spPr>
      </p:pic>
      <p:pic>
        <p:nvPicPr>
          <p:cNvPr id="142407" name="Image 57" descr="region mp.jpg"/>
          <p:cNvPicPr>
            <a:picLocks noChangeAspect="1"/>
          </p:cNvPicPr>
          <p:nvPr/>
        </p:nvPicPr>
        <p:blipFill>
          <a:blip r:embed="rId10"/>
          <a:srcRect/>
          <a:stretch>
            <a:fillRect/>
          </a:stretch>
        </p:blipFill>
        <p:spPr bwMode="auto">
          <a:xfrm>
            <a:off x="5219700" y="4562475"/>
            <a:ext cx="252413" cy="252413"/>
          </a:xfrm>
          <a:prstGeom prst="rect">
            <a:avLst/>
          </a:prstGeom>
          <a:noFill/>
          <a:ln w="9525">
            <a:solidFill>
              <a:srgbClr val="FFFF00"/>
            </a:solidFill>
            <a:miter lim="800000"/>
            <a:headEnd/>
            <a:tailEnd/>
          </a:ln>
        </p:spPr>
      </p:pic>
      <p:pic>
        <p:nvPicPr>
          <p:cNvPr id="142408" name="Image 58" descr="region mp.jpg"/>
          <p:cNvPicPr>
            <a:picLocks noChangeAspect="1"/>
          </p:cNvPicPr>
          <p:nvPr/>
        </p:nvPicPr>
        <p:blipFill>
          <a:blip r:embed="rId10"/>
          <a:srcRect/>
          <a:stretch>
            <a:fillRect/>
          </a:stretch>
        </p:blipFill>
        <p:spPr bwMode="auto">
          <a:xfrm>
            <a:off x="6254750" y="4562475"/>
            <a:ext cx="252413" cy="252413"/>
          </a:xfrm>
          <a:prstGeom prst="rect">
            <a:avLst/>
          </a:prstGeom>
          <a:noFill/>
          <a:ln w="9525">
            <a:solidFill>
              <a:srgbClr val="FFFF00"/>
            </a:solidFill>
            <a:miter lim="800000"/>
            <a:headEnd/>
            <a:tailEnd/>
          </a:ln>
        </p:spPr>
      </p:pic>
      <p:pic>
        <p:nvPicPr>
          <p:cNvPr id="142409" name="Image 60" descr="region mp.jpg"/>
          <p:cNvPicPr>
            <a:picLocks noChangeAspect="1"/>
          </p:cNvPicPr>
          <p:nvPr/>
        </p:nvPicPr>
        <p:blipFill>
          <a:blip r:embed="rId10"/>
          <a:srcRect/>
          <a:stretch>
            <a:fillRect/>
          </a:stretch>
        </p:blipFill>
        <p:spPr bwMode="auto">
          <a:xfrm>
            <a:off x="8604250" y="4562475"/>
            <a:ext cx="252413" cy="252413"/>
          </a:xfrm>
          <a:prstGeom prst="rect">
            <a:avLst/>
          </a:prstGeom>
          <a:noFill/>
          <a:ln w="9525">
            <a:solidFill>
              <a:srgbClr val="FFFF00"/>
            </a:solidFill>
            <a:miter lim="800000"/>
            <a:headEnd/>
            <a:tailEnd/>
          </a:ln>
        </p:spPr>
      </p:pic>
      <p:pic>
        <p:nvPicPr>
          <p:cNvPr id="142410" name="Image 63" descr="logo-region-aquitaine.png"/>
          <p:cNvPicPr>
            <a:picLocks noChangeAspect="1"/>
          </p:cNvPicPr>
          <p:nvPr/>
        </p:nvPicPr>
        <p:blipFill>
          <a:blip r:embed="rId11"/>
          <a:srcRect/>
          <a:stretch>
            <a:fillRect/>
          </a:stretch>
        </p:blipFill>
        <p:spPr bwMode="auto">
          <a:xfrm>
            <a:off x="5745163" y="2227263"/>
            <a:ext cx="239712" cy="215900"/>
          </a:xfrm>
          <a:prstGeom prst="rect">
            <a:avLst/>
          </a:prstGeom>
          <a:noFill/>
          <a:ln w="9525">
            <a:solidFill>
              <a:schemeClr val="tx1"/>
            </a:solidFill>
            <a:miter lim="800000"/>
            <a:headEnd/>
            <a:tailEnd/>
          </a:ln>
        </p:spPr>
      </p:pic>
      <p:pic>
        <p:nvPicPr>
          <p:cNvPr id="142411" name="Image 64" descr="logo-region-aquitaine.png"/>
          <p:cNvPicPr>
            <a:picLocks noChangeAspect="1"/>
          </p:cNvPicPr>
          <p:nvPr/>
        </p:nvPicPr>
        <p:blipFill>
          <a:blip r:embed="rId11"/>
          <a:srcRect/>
          <a:stretch>
            <a:fillRect/>
          </a:stretch>
        </p:blipFill>
        <p:spPr bwMode="auto">
          <a:xfrm>
            <a:off x="7321550" y="2227263"/>
            <a:ext cx="238125" cy="215900"/>
          </a:xfrm>
          <a:prstGeom prst="rect">
            <a:avLst/>
          </a:prstGeom>
          <a:noFill/>
          <a:ln w="9525">
            <a:solidFill>
              <a:schemeClr val="tx1"/>
            </a:solidFill>
            <a:miter lim="800000"/>
            <a:headEnd/>
            <a:tailEnd/>
          </a:ln>
        </p:spPr>
      </p:pic>
      <p:pic>
        <p:nvPicPr>
          <p:cNvPr id="142412" name="Image 65" descr="logo-region-aquitaine.png"/>
          <p:cNvPicPr>
            <a:picLocks noChangeAspect="1"/>
          </p:cNvPicPr>
          <p:nvPr/>
        </p:nvPicPr>
        <p:blipFill>
          <a:blip r:embed="rId11"/>
          <a:srcRect/>
          <a:stretch>
            <a:fillRect/>
          </a:stretch>
        </p:blipFill>
        <p:spPr bwMode="auto">
          <a:xfrm>
            <a:off x="6726238" y="4598988"/>
            <a:ext cx="239712" cy="215900"/>
          </a:xfrm>
          <a:prstGeom prst="rect">
            <a:avLst/>
          </a:prstGeom>
          <a:noFill/>
          <a:ln w="9525">
            <a:solidFill>
              <a:schemeClr val="tx1"/>
            </a:solidFill>
            <a:miter lim="800000"/>
            <a:headEnd/>
            <a:tailEnd/>
          </a:ln>
        </p:spPr>
      </p:pic>
      <p:pic>
        <p:nvPicPr>
          <p:cNvPr id="142413" name="Image 66" descr="logo-region-aquitaine.png"/>
          <p:cNvPicPr>
            <a:picLocks noChangeAspect="1"/>
          </p:cNvPicPr>
          <p:nvPr/>
        </p:nvPicPr>
        <p:blipFill>
          <a:blip r:embed="rId11"/>
          <a:srcRect/>
          <a:stretch>
            <a:fillRect/>
          </a:stretch>
        </p:blipFill>
        <p:spPr bwMode="auto">
          <a:xfrm>
            <a:off x="3756025" y="4598988"/>
            <a:ext cx="239713" cy="215900"/>
          </a:xfrm>
          <a:prstGeom prst="rect">
            <a:avLst/>
          </a:prstGeom>
          <a:noFill/>
          <a:ln w="9525">
            <a:solidFill>
              <a:schemeClr val="tx1"/>
            </a:solidFill>
            <a:miter lim="800000"/>
            <a:headEnd/>
            <a:tailEnd/>
          </a:ln>
        </p:spPr>
      </p:pic>
      <p:pic>
        <p:nvPicPr>
          <p:cNvPr id="142414" name="Image 67" descr="logo-region-aquitaine.png"/>
          <p:cNvPicPr>
            <a:picLocks noChangeAspect="1"/>
          </p:cNvPicPr>
          <p:nvPr/>
        </p:nvPicPr>
        <p:blipFill>
          <a:blip r:embed="rId11"/>
          <a:srcRect/>
          <a:stretch>
            <a:fillRect/>
          </a:stretch>
        </p:blipFill>
        <p:spPr bwMode="auto">
          <a:xfrm>
            <a:off x="395288" y="4598988"/>
            <a:ext cx="239712" cy="215900"/>
          </a:xfrm>
          <a:prstGeom prst="rect">
            <a:avLst/>
          </a:prstGeom>
          <a:noFill/>
          <a:ln w="9525">
            <a:solidFill>
              <a:schemeClr val="tx1"/>
            </a:solidFill>
            <a:miter lim="800000"/>
            <a:headEnd/>
            <a:tailEnd/>
          </a:ln>
        </p:spPr>
      </p:pic>
      <p:pic>
        <p:nvPicPr>
          <p:cNvPr id="142415" name="Image 68" descr="region auvergne.jpg"/>
          <p:cNvPicPr>
            <a:picLocks noChangeAspect="1"/>
          </p:cNvPicPr>
          <p:nvPr/>
        </p:nvPicPr>
        <p:blipFill>
          <a:blip r:embed="rId12"/>
          <a:srcRect/>
          <a:stretch>
            <a:fillRect/>
          </a:stretch>
        </p:blipFill>
        <p:spPr bwMode="auto">
          <a:xfrm>
            <a:off x="1871663" y="2274888"/>
            <a:ext cx="323850" cy="168275"/>
          </a:xfrm>
          <a:prstGeom prst="rect">
            <a:avLst/>
          </a:prstGeom>
          <a:noFill/>
          <a:ln w="9525">
            <a:noFill/>
            <a:miter lim="800000"/>
            <a:headEnd/>
            <a:tailEnd/>
          </a:ln>
        </p:spPr>
      </p:pic>
      <p:pic>
        <p:nvPicPr>
          <p:cNvPr id="142416" name="Image 69" descr="region auvergne.jpg"/>
          <p:cNvPicPr>
            <a:picLocks noChangeAspect="1"/>
          </p:cNvPicPr>
          <p:nvPr/>
        </p:nvPicPr>
        <p:blipFill>
          <a:blip r:embed="rId12"/>
          <a:srcRect/>
          <a:stretch>
            <a:fillRect/>
          </a:stretch>
        </p:blipFill>
        <p:spPr bwMode="auto">
          <a:xfrm>
            <a:off x="3149600" y="2274888"/>
            <a:ext cx="323850" cy="168275"/>
          </a:xfrm>
          <a:prstGeom prst="rect">
            <a:avLst/>
          </a:prstGeom>
          <a:noFill/>
          <a:ln w="9525">
            <a:noFill/>
            <a:miter lim="800000"/>
            <a:headEnd/>
            <a:tailEnd/>
          </a:ln>
        </p:spPr>
      </p:pic>
      <p:pic>
        <p:nvPicPr>
          <p:cNvPr id="142417" name="Image 70" descr="region auvergne.jpg"/>
          <p:cNvPicPr>
            <a:picLocks noChangeAspect="1"/>
          </p:cNvPicPr>
          <p:nvPr/>
        </p:nvPicPr>
        <p:blipFill>
          <a:blip r:embed="rId12"/>
          <a:srcRect/>
          <a:stretch>
            <a:fillRect/>
          </a:stretch>
        </p:blipFill>
        <p:spPr bwMode="auto">
          <a:xfrm>
            <a:off x="6965950" y="2274888"/>
            <a:ext cx="323850" cy="168275"/>
          </a:xfrm>
          <a:prstGeom prst="rect">
            <a:avLst/>
          </a:prstGeom>
          <a:noFill/>
          <a:ln w="9525">
            <a:noFill/>
            <a:miter lim="800000"/>
            <a:headEnd/>
            <a:tailEnd/>
          </a:ln>
        </p:spPr>
      </p:pic>
      <p:pic>
        <p:nvPicPr>
          <p:cNvPr id="142418" name="Image 71" descr="region auvergne.jpg"/>
          <p:cNvPicPr>
            <a:picLocks noChangeAspect="1"/>
          </p:cNvPicPr>
          <p:nvPr/>
        </p:nvPicPr>
        <p:blipFill>
          <a:blip r:embed="rId12"/>
          <a:srcRect/>
          <a:stretch>
            <a:fillRect/>
          </a:stretch>
        </p:blipFill>
        <p:spPr bwMode="auto">
          <a:xfrm>
            <a:off x="8205788" y="2274888"/>
            <a:ext cx="323850" cy="168275"/>
          </a:xfrm>
          <a:prstGeom prst="rect">
            <a:avLst/>
          </a:prstGeom>
          <a:noFill/>
          <a:ln w="9525">
            <a:noFill/>
            <a:miter lim="800000"/>
            <a:headEnd/>
            <a:tailEnd/>
          </a:ln>
        </p:spPr>
      </p:pic>
      <p:pic>
        <p:nvPicPr>
          <p:cNvPr id="142419" name="Image 72" descr="region auvergne.jpg"/>
          <p:cNvPicPr>
            <a:picLocks noChangeAspect="1"/>
          </p:cNvPicPr>
          <p:nvPr/>
        </p:nvPicPr>
        <p:blipFill>
          <a:blip r:embed="rId12"/>
          <a:srcRect/>
          <a:stretch>
            <a:fillRect/>
          </a:stretch>
        </p:blipFill>
        <p:spPr bwMode="auto">
          <a:xfrm>
            <a:off x="7740650" y="4646613"/>
            <a:ext cx="323850" cy="168275"/>
          </a:xfrm>
          <a:prstGeom prst="rect">
            <a:avLst/>
          </a:prstGeom>
          <a:noFill/>
          <a:ln w="9525">
            <a:noFill/>
            <a:miter lim="800000"/>
            <a:headEnd/>
            <a:tailEnd/>
          </a:ln>
        </p:spPr>
      </p:pic>
      <p:pic>
        <p:nvPicPr>
          <p:cNvPr id="142420" name="Image 73" descr="region auvergne.jpg"/>
          <p:cNvPicPr>
            <a:picLocks noChangeAspect="1"/>
          </p:cNvPicPr>
          <p:nvPr/>
        </p:nvPicPr>
        <p:blipFill>
          <a:blip r:embed="rId12"/>
          <a:srcRect/>
          <a:stretch>
            <a:fillRect/>
          </a:stretch>
        </p:blipFill>
        <p:spPr bwMode="auto">
          <a:xfrm>
            <a:off x="7092950" y="4646613"/>
            <a:ext cx="323850" cy="168275"/>
          </a:xfrm>
          <a:prstGeom prst="rect">
            <a:avLst/>
          </a:prstGeom>
          <a:noFill/>
          <a:ln w="9525">
            <a:noFill/>
            <a:miter lim="800000"/>
            <a:headEnd/>
            <a:tailEnd/>
          </a:ln>
        </p:spPr>
      </p:pic>
      <p:pic>
        <p:nvPicPr>
          <p:cNvPr id="142421" name="Image 74" descr="region auvergne.jpg"/>
          <p:cNvPicPr>
            <a:picLocks noChangeAspect="1"/>
          </p:cNvPicPr>
          <p:nvPr/>
        </p:nvPicPr>
        <p:blipFill>
          <a:blip r:embed="rId12"/>
          <a:srcRect/>
          <a:stretch>
            <a:fillRect/>
          </a:stretch>
        </p:blipFill>
        <p:spPr bwMode="auto">
          <a:xfrm>
            <a:off x="4787900" y="4646613"/>
            <a:ext cx="323850" cy="168275"/>
          </a:xfrm>
          <a:prstGeom prst="rect">
            <a:avLst/>
          </a:prstGeom>
          <a:noFill/>
          <a:ln w="9525">
            <a:noFill/>
            <a:miter lim="800000"/>
            <a:headEnd/>
            <a:tailEnd/>
          </a:ln>
        </p:spPr>
      </p:pic>
      <p:pic>
        <p:nvPicPr>
          <p:cNvPr id="142422" name="Image 76" descr="region poitou charentes.jpg"/>
          <p:cNvPicPr>
            <a:picLocks noChangeAspect="1"/>
          </p:cNvPicPr>
          <p:nvPr/>
        </p:nvPicPr>
        <p:blipFill>
          <a:blip r:embed="rId14"/>
          <a:srcRect/>
          <a:stretch>
            <a:fillRect/>
          </a:stretch>
        </p:blipFill>
        <p:spPr bwMode="auto">
          <a:xfrm>
            <a:off x="1230313" y="4537075"/>
            <a:ext cx="246062" cy="277813"/>
          </a:xfrm>
          <a:prstGeom prst="rect">
            <a:avLst/>
          </a:prstGeom>
          <a:noFill/>
          <a:ln w="9525">
            <a:solidFill>
              <a:schemeClr val="tx1"/>
            </a:solidFill>
            <a:miter lim="800000"/>
            <a:headEnd/>
            <a:tailEnd/>
          </a:ln>
        </p:spPr>
      </p:pic>
      <p:pic>
        <p:nvPicPr>
          <p:cNvPr id="142423" name="Image 77" descr="region poitou charentes.jpg"/>
          <p:cNvPicPr>
            <a:picLocks noChangeAspect="1"/>
          </p:cNvPicPr>
          <p:nvPr/>
        </p:nvPicPr>
        <p:blipFill>
          <a:blip r:embed="rId14"/>
          <a:srcRect/>
          <a:stretch>
            <a:fillRect/>
          </a:stretch>
        </p:blipFill>
        <p:spPr bwMode="auto">
          <a:xfrm>
            <a:off x="2700338" y="4537075"/>
            <a:ext cx="246062" cy="277813"/>
          </a:xfrm>
          <a:prstGeom prst="rect">
            <a:avLst/>
          </a:prstGeom>
          <a:noFill/>
          <a:ln w="9525">
            <a:solidFill>
              <a:schemeClr val="tx1"/>
            </a:solidFill>
            <a:miter lim="800000"/>
            <a:headEnd/>
            <a:tailEnd/>
          </a:ln>
        </p:spPr>
      </p:pic>
      <p:pic>
        <p:nvPicPr>
          <p:cNvPr id="142424" name="Image 78" descr="region poitou charentes.jpg"/>
          <p:cNvPicPr>
            <a:picLocks noChangeAspect="1"/>
          </p:cNvPicPr>
          <p:nvPr/>
        </p:nvPicPr>
        <p:blipFill>
          <a:blip r:embed="rId14"/>
          <a:srcRect/>
          <a:stretch>
            <a:fillRect/>
          </a:stretch>
        </p:blipFill>
        <p:spPr bwMode="auto">
          <a:xfrm>
            <a:off x="4164013" y="4537075"/>
            <a:ext cx="244475" cy="277813"/>
          </a:xfrm>
          <a:prstGeom prst="rect">
            <a:avLst/>
          </a:prstGeom>
          <a:noFill/>
          <a:ln w="9525">
            <a:solidFill>
              <a:schemeClr val="tx1"/>
            </a:solidFill>
            <a:miter lim="800000"/>
            <a:headEnd/>
            <a:tailEnd/>
          </a:ln>
        </p:spPr>
      </p:pic>
      <p:pic>
        <p:nvPicPr>
          <p:cNvPr id="142425" name="Image 79" descr="region poitou charentes.jpg"/>
          <p:cNvPicPr>
            <a:picLocks noChangeAspect="1"/>
          </p:cNvPicPr>
          <p:nvPr/>
        </p:nvPicPr>
        <p:blipFill>
          <a:blip r:embed="rId14"/>
          <a:srcRect/>
          <a:stretch>
            <a:fillRect/>
          </a:stretch>
        </p:blipFill>
        <p:spPr bwMode="auto">
          <a:xfrm>
            <a:off x="5651500" y="4537075"/>
            <a:ext cx="246063" cy="277813"/>
          </a:xfrm>
          <a:prstGeom prst="rect">
            <a:avLst/>
          </a:prstGeom>
          <a:noFill/>
          <a:ln w="9525">
            <a:solidFill>
              <a:schemeClr val="tx1"/>
            </a:solidFill>
            <a:miter lim="800000"/>
            <a:headEnd/>
            <a:tailEnd/>
          </a:ln>
        </p:spPr>
      </p:pic>
      <p:pic>
        <p:nvPicPr>
          <p:cNvPr id="142426" name="Image 80" descr="region poitou charentes.jpg"/>
          <p:cNvPicPr>
            <a:picLocks noChangeAspect="1"/>
          </p:cNvPicPr>
          <p:nvPr/>
        </p:nvPicPr>
        <p:blipFill>
          <a:blip r:embed="rId14"/>
          <a:srcRect/>
          <a:stretch>
            <a:fillRect/>
          </a:stretch>
        </p:blipFill>
        <p:spPr bwMode="auto">
          <a:xfrm>
            <a:off x="2268538" y="2165350"/>
            <a:ext cx="244475" cy="277813"/>
          </a:xfrm>
          <a:prstGeom prst="rect">
            <a:avLst/>
          </a:prstGeom>
          <a:noFill/>
          <a:ln w="9525">
            <a:solidFill>
              <a:schemeClr val="tx1"/>
            </a:solidFill>
            <a:miter lim="800000"/>
            <a:headEnd/>
            <a:tailEnd/>
          </a:ln>
        </p:spPr>
      </p:pic>
      <p:pic>
        <p:nvPicPr>
          <p:cNvPr id="83" name="Image 82" descr="region Limousin.jpg"/>
          <p:cNvPicPr>
            <a:picLocks noChangeAspect="1"/>
          </p:cNvPicPr>
          <p:nvPr/>
        </p:nvPicPr>
        <p:blipFill>
          <a:blip r:embed="rId13"/>
          <a:stretch>
            <a:fillRect/>
          </a:stretch>
        </p:blipFill>
        <p:spPr>
          <a:xfrm>
            <a:off x="8185150" y="4449763"/>
            <a:ext cx="274638" cy="365125"/>
          </a:xfrm>
          <a:prstGeom prst="rect">
            <a:avLst/>
          </a:prstGeom>
          <a:ln>
            <a:solidFill>
              <a:schemeClr val="tx1">
                <a:lumMod val="50000"/>
              </a:schemeClr>
            </a:solidFill>
          </a:ln>
        </p:spPr>
      </p:pic>
      <p:pic>
        <p:nvPicPr>
          <p:cNvPr id="84" name="Image 83" descr="region Limousin.jpg"/>
          <p:cNvPicPr>
            <a:picLocks noChangeAspect="1"/>
          </p:cNvPicPr>
          <p:nvPr/>
        </p:nvPicPr>
        <p:blipFill>
          <a:blip r:embed="rId13"/>
          <a:stretch>
            <a:fillRect/>
          </a:stretch>
        </p:blipFill>
        <p:spPr>
          <a:xfrm>
            <a:off x="1004888" y="2078038"/>
            <a:ext cx="276225" cy="365125"/>
          </a:xfrm>
          <a:prstGeom prst="rect">
            <a:avLst/>
          </a:prstGeom>
          <a:ln>
            <a:solidFill>
              <a:schemeClr val="tx1">
                <a:lumMod val="50000"/>
              </a:schemeClr>
            </a:solidFill>
          </a:ln>
        </p:spPr>
      </p:pic>
      <p:pic>
        <p:nvPicPr>
          <p:cNvPr id="142429" name="Image 84" descr="region centre.jpg"/>
          <p:cNvPicPr>
            <a:picLocks noChangeAspect="1"/>
          </p:cNvPicPr>
          <p:nvPr/>
        </p:nvPicPr>
        <p:blipFill>
          <a:blip r:embed="rId15"/>
          <a:srcRect/>
          <a:stretch>
            <a:fillRect/>
          </a:stretch>
        </p:blipFill>
        <p:spPr bwMode="auto">
          <a:xfrm>
            <a:off x="3563938" y="2157413"/>
            <a:ext cx="252412" cy="285750"/>
          </a:xfrm>
          <a:prstGeom prst="rect">
            <a:avLst/>
          </a:prstGeom>
          <a:noFill/>
          <a:ln w="9525">
            <a:noFill/>
            <a:miter lim="800000"/>
            <a:headEnd/>
            <a:tailEnd/>
          </a:ln>
        </p:spPr>
      </p:pic>
      <p:graphicFrame>
        <p:nvGraphicFramePr>
          <p:cNvPr id="82" name="Tableau 81"/>
          <p:cNvGraphicFramePr>
            <a:graphicFrameLocks noGrp="1"/>
          </p:cNvGraphicFramePr>
          <p:nvPr/>
        </p:nvGraphicFramePr>
        <p:xfrm>
          <a:off x="34925" y="3068638"/>
          <a:ext cx="8918575" cy="244475"/>
        </p:xfrm>
        <a:graphic>
          <a:graphicData uri="http://schemas.openxmlformats.org/drawingml/2006/table">
            <a:tbl>
              <a:tblPr firstRow="1" bandRow="1">
                <a:tableStyleId>{5C22544A-7EE6-4342-B048-85BDC9FD1C3A}</a:tableStyleId>
              </a:tblPr>
              <a:tblGrid>
                <a:gridCol w="756000"/>
                <a:gridCol w="1044000"/>
                <a:gridCol w="1296000"/>
                <a:gridCol w="1248555"/>
                <a:gridCol w="1248555"/>
                <a:gridCol w="1296000"/>
                <a:gridCol w="1222543"/>
                <a:gridCol w="806359"/>
              </a:tblGrid>
              <a:tr h="216024">
                <a:tc>
                  <a:txBody>
                    <a:bodyPr/>
                    <a:lstStyle/>
                    <a:p>
                      <a:r>
                        <a:rPr lang="fr-FR" sz="1000" dirty="0" smtClean="0">
                          <a:solidFill>
                            <a:schemeClr val="tx1">
                              <a:lumMod val="50000"/>
                            </a:schemeClr>
                          </a:solidFill>
                        </a:rPr>
                        <a:t>Limousin : </a:t>
                      </a:r>
                      <a:endParaRPr lang="fr-FR" sz="1000" dirty="0">
                        <a:solidFill>
                          <a:schemeClr val="tx1">
                            <a:lumMod val="50000"/>
                          </a:schemeClr>
                        </a:solidFill>
                      </a:endParaRPr>
                    </a:p>
                  </a:txBody>
                  <a:tcPr marL="36000" marR="36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fr-FR" sz="1000" dirty="0" smtClean="0">
                          <a:solidFill>
                            <a:schemeClr val="tx1">
                              <a:lumMod val="50000"/>
                            </a:schemeClr>
                          </a:solidFill>
                        </a:rPr>
                        <a:t>8,5</a:t>
                      </a:r>
                      <a:endParaRPr lang="fr-FR" sz="1000" dirty="0">
                        <a:solidFill>
                          <a:schemeClr val="tx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fr-FR" sz="1000" dirty="0" smtClean="0">
                          <a:solidFill>
                            <a:schemeClr val="tx1">
                              <a:lumMod val="50000"/>
                            </a:schemeClr>
                          </a:solidFill>
                        </a:rPr>
                        <a:t>7,1</a:t>
                      </a:r>
                      <a:endParaRPr lang="fr-FR" sz="1000" dirty="0">
                        <a:solidFill>
                          <a:schemeClr val="tx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fr-FR" sz="1000" dirty="0" smtClean="0">
                          <a:solidFill>
                            <a:schemeClr val="tx1">
                              <a:lumMod val="50000"/>
                            </a:schemeClr>
                          </a:solidFill>
                        </a:rPr>
                        <a:t>7,9</a:t>
                      </a:r>
                      <a:endParaRPr lang="fr-FR" sz="1000" dirty="0">
                        <a:solidFill>
                          <a:schemeClr val="tx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fr-FR" sz="1000" dirty="0" smtClean="0">
                          <a:solidFill>
                            <a:schemeClr val="tx1">
                              <a:lumMod val="50000"/>
                            </a:schemeClr>
                          </a:solidFill>
                        </a:rPr>
                        <a:t>7,4</a:t>
                      </a:r>
                      <a:endParaRPr lang="fr-FR" sz="1000" dirty="0">
                        <a:solidFill>
                          <a:schemeClr val="tx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fr-FR" sz="1000" dirty="0" smtClean="0">
                          <a:solidFill>
                            <a:schemeClr val="tx1">
                              <a:lumMod val="50000"/>
                            </a:schemeClr>
                          </a:solidFill>
                        </a:rPr>
                        <a:t>7,3</a:t>
                      </a:r>
                      <a:endParaRPr lang="fr-FR" sz="1000" dirty="0">
                        <a:solidFill>
                          <a:schemeClr val="tx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fr-FR" sz="1000" dirty="0" smtClean="0">
                          <a:solidFill>
                            <a:schemeClr val="tx1">
                              <a:lumMod val="50000"/>
                            </a:schemeClr>
                          </a:solidFill>
                        </a:rPr>
                        <a:t>7,6</a:t>
                      </a:r>
                      <a:endParaRPr lang="fr-FR" sz="1000" dirty="0">
                        <a:solidFill>
                          <a:schemeClr val="tx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fr-FR" sz="1000" dirty="0" smtClean="0">
                          <a:solidFill>
                            <a:schemeClr val="tx1">
                              <a:lumMod val="50000"/>
                            </a:schemeClr>
                          </a:solidFill>
                        </a:rPr>
                        <a:t>7,6</a:t>
                      </a:r>
                      <a:endParaRPr lang="fr-FR" sz="1000" dirty="0">
                        <a:solidFill>
                          <a:schemeClr val="tx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r>
            </a:tbl>
          </a:graphicData>
        </a:graphic>
      </p:graphicFrame>
      <p:graphicFrame>
        <p:nvGraphicFramePr>
          <p:cNvPr id="87" name="Tableau 86"/>
          <p:cNvGraphicFramePr>
            <a:graphicFrameLocks noGrp="1"/>
          </p:cNvGraphicFramePr>
          <p:nvPr/>
        </p:nvGraphicFramePr>
        <p:xfrm>
          <a:off x="34925" y="5459413"/>
          <a:ext cx="8955088" cy="242887"/>
        </p:xfrm>
        <a:graphic>
          <a:graphicData uri="http://schemas.openxmlformats.org/drawingml/2006/table">
            <a:tbl>
              <a:tblPr firstRow="1" bandRow="1">
                <a:tableStyleId>{5C22544A-7EE6-4342-B048-85BDC9FD1C3A}</a:tableStyleId>
              </a:tblPr>
              <a:tblGrid>
                <a:gridCol w="756000"/>
                <a:gridCol w="1404000"/>
                <a:gridCol w="1449664"/>
                <a:gridCol w="1449664"/>
                <a:gridCol w="1540268"/>
                <a:gridCol w="1419463"/>
                <a:gridCol w="936242"/>
              </a:tblGrid>
              <a:tr h="216024">
                <a:tc>
                  <a:txBody>
                    <a:bodyPr/>
                    <a:lstStyle/>
                    <a:p>
                      <a:r>
                        <a:rPr lang="fr-FR" sz="1000" dirty="0" smtClean="0">
                          <a:solidFill>
                            <a:schemeClr val="tx1">
                              <a:lumMod val="50000"/>
                            </a:schemeClr>
                          </a:solidFill>
                        </a:rPr>
                        <a:t>Limousin : </a:t>
                      </a:r>
                      <a:endParaRPr lang="fr-FR" sz="1000" dirty="0">
                        <a:solidFill>
                          <a:schemeClr val="tx1">
                            <a:lumMod val="50000"/>
                          </a:schemeClr>
                        </a:solidFill>
                      </a:endParaRPr>
                    </a:p>
                  </a:txBody>
                  <a:tcPr marL="36000" marR="36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fr-FR" sz="1000" dirty="0" smtClean="0">
                          <a:solidFill>
                            <a:schemeClr val="tx1">
                              <a:lumMod val="50000"/>
                            </a:schemeClr>
                          </a:solidFill>
                        </a:rPr>
                        <a:t>7,1</a:t>
                      </a:r>
                      <a:endParaRPr lang="fr-FR" sz="1000" dirty="0">
                        <a:solidFill>
                          <a:schemeClr val="tx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fr-FR" sz="1000" dirty="0" smtClean="0">
                          <a:solidFill>
                            <a:schemeClr val="tx1">
                              <a:lumMod val="50000"/>
                            </a:schemeClr>
                          </a:solidFill>
                        </a:rPr>
                        <a:t>6,8</a:t>
                      </a:r>
                      <a:endParaRPr lang="fr-FR" sz="1000" dirty="0">
                        <a:solidFill>
                          <a:schemeClr val="tx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fr-FR" sz="1000" dirty="0" smtClean="0">
                          <a:solidFill>
                            <a:schemeClr val="tx1">
                              <a:lumMod val="50000"/>
                            </a:schemeClr>
                          </a:solidFill>
                        </a:rPr>
                        <a:t>6,8</a:t>
                      </a:r>
                      <a:endParaRPr lang="fr-FR" sz="1000" dirty="0">
                        <a:solidFill>
                          <a:schemeClr val="tx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fr-FR" sz="1000" dirty="0" smtClean="0">
                          <a:solidFill>
                            <a:schemeClr val="tx1">
                              <a:lumMod val="50000"/>
                            </a:schemeClr>
                          </a:solidFill>
                        </a:rPr>
                        <a:t>8,2</a:t>
                      </a:r>
                      <a:endParaRPr lang="fr-FR" sz="1000" dirty="0">
                        <a:solidFill>
                          <a:schemeClr val="tx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fr-FR" sz="1000" dirty="0" smtClean="0">
                          <a:solidFill>
                            <a:schemeClr val="tx1">
                              <a:lumMod val="50000"/>
                            </a:schemeClr>
                          </a:solidFill>
                        </a:rPr>
                        <a:t>8,2</a:t>
                      </a:r>
                      <a:endParaRPr lang="fr-FR" sz="1000" dirty="0">
                        <a:solidFill>
                          <a:schemeClr val="tx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fr-FR" sz="1000" dirty="0" smtClean="0">
                          <a:solidFill>
                            <a:schemeClr val="tx1">
                              <a:lumMod val="50000"/>
                            </a:schemeClr>
                          </a:solidFill>
                        </a:rPr>
                        <a:t>7,9</a:t>
                      </a:r>
                      <a:endParaRPr lang="fr-FR" sz="1000" dirty="0">
                        <a:solidFill>
                          <a:schemeClr val="tx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r>
            </a:tbl>
          </a:graphicData>
        </a:graphic>
      </p:graphicFrame>
      <p:sp>
        <p:nvSpPr>
          <p:cNvPr id="60" name="Espace réservé du texte 4"/>
          <p:cNvSpPr txBox="1">
            <a:spLocks/>
          </p:cNvSpPr>
          <p:nvPr>
            <p:custDataLst>
              <p:tags r:id="rId2"/>
            </p:custDataLst>
          </p:nvPr>
        </p:nvSpPr>
        <p:spPr>
          <a:xfrm>
            <a:off x="6084168" y="5805264"/>
            <a:ext cx="2952328"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la région (bien)</a:t>
            </a:r>
            <a:endParaRPr lang="fr-FR" sz="1200" i="1" dirty="0">
              <a:solidFill>
                <a:srgbClr val="000000"/>
              </a:solidFill>
              <a:latin typeface="+mn-lt"/>
              <a:ea typeface="ＭＳ Ｐゴシック" pitchFamily="1" charset="-128"/>
              <a:cs typeface="Arial" pitchFamily="34" charset="0"/>
            </a:endParaRPr>
          </a:p>
        </p:txBody>
      </p:sp>
      <p:pic>
        <p:nvPicPr>
          <p:cNvPr id="142450" name="Image 87" descr="region centre.jpg"/>
          <p:cNvPicPr>
            <a:picLocks noChangeAspect="1"/>
          </p:cNvPicPr>
          <p:nvPr/>
        </p:nvPicPr>
        <p:blipFill>
          <a:blip r:embed="rId15"/>
          <a:srcRect/>
          <a:stretch>
            <a:fillRect/>
          </a:stretch>
        </p:blipFill>
        <p:spPr bwMode="auto">
          <a:xfrm>
            <a:off x="4433888" y="2157413"/>
            <a:ext cx="252412" cy="285750"/>
          </a:xfrm>
          <a:prstGeom prst="rect">
            <a:avLst/>
          </a:prstGeom>
          <a:noFill/>
          <a:ln w="9525">
            <a:noFill/>
            <a:miter lim="800000"/>
            <a:headEnd/>
            <a:tailEnd/>
          </a:ln>
        </p:spPr>
      </p:pic>
      <p:pic>
        <p:nvPicPr>
          <p:cNvPr id="142451" name="Image 88" descr="region poitou charentes.jpg"/>
          <p:cNvPicPr>
            <a:picLocks noChangeAspect="1"/>
          </p:cNvPicPr>
          <p:nvPr/>
        </p:nvPicPr>
        <p:blipFill>
          <a:blip r:embed="rId14"/>
          <a:srcRect/>
          <a:stretch>
            <a:fillRect/>
          </a:stretch>
        </p:blipFill>
        <p:spPr bwMode="auto">
          <a:xfrm>
            <a:off x="6054725" y="2165350"/>
            <a:ext cx="246063" cy="277813"/>
          </a:xfrm>
          <a:prstGeom prst="rect">
            <a:avLst/>
          </a:prstGeom>
          <a:noFill/>
          <a:ln w="9525">
            <a:solidFill>
              <a:schemeClr val="tx1"/>
            </a:solidFill>
            <a:miter lim="800000"/>
            <a:headEnd/>
            <a:tailEnd/>
          </a:ln>
        </p:spPr>
      </p:pic>
      <p:pic>
        <p:nvPicPr>
          <p:cNvPr id="142452" name="Image 89" descr="region poitou charentes.jpg"/>
          <p:cNvPicPr>
            <a:picLocks noChangeAspect="1"/>
          </p:cNvPicPr>
          <p:nvPr/>
        </p:nvPicPr>
        <p:blipFill>
          <a:blip r:embed="rId14"/>
          <a:srcRect/>
          <a:stretch>
            <a:fillRect/>
          </a:stretch>
        </p:blipFill>
        <p:spPr bwMode="auto">
          <a:xfrm>
            <a:off x="8610600" y="2165350"/>
            <a:ext cx="246063" cy="277813"/>
          </a:xfrm>
          <a:prstGeom prst="rect">
            <a:avLst/>
          </a:prstGeom>
          <a:noFill/>
          <a:ln w="9525">
            <a:solidFill>
              <a:schemeClr val="tx1"/>
            </a:solidFill>
            <a:miter lim="800000"/>
            <a:headEnd/>
            <a:tailEnd/>
          </a:ln>
        </p:spPr>
      </p:pic>
      <p:pic>
        <p:nvPicPr>
          <p:cNvPr id="142453" name="Image 90" descr="logo-region-aquitaine.png"/>
          <p:cNvPicPr>
            <a:picLocks noChangeAspect="1"/>
          </p:cNvPicPr>
          <p:nvPr/>
        </p:nvPicPr>
        <p:blipFill>
          <a:blip r:embed="rId11"/>
          <a:srcRect/>
          <a:stretch>
            <a:fillRect/>
          </a:stretch>
        </p:blipFill>
        <p:spPr bwMode="auto">
          <a:xfrm>
            <a:off x="2273300" y="4598988"/>
            <a:ext cx="239713" cy="215900"/>
          </a:xfrm>
          <a:prstGeom prst="rect">
            <a:avLst/>
          </a:prstGeom>
          <a:noFill/>
          <a:ln w="9525">
            <a:solidFill>
              <a:schemeClr val="tx1"/>
            </a:solidFill>
            <a:miter lim="800000"/>
            <a:headEnd/>
            <a:tailEnd/>
          </a:ln>
        </p:spPr>
      </p:pic>
      <p:sp>
        <p:nvSpPr>
          <p:cNvPr id="63" name="Espace réservé du texte 4"/>
          <p:cNvSpPr txBox="1">
            <a:spLocks/>
          </p:cNvSpPr>
          <p:nvPr>
            <p:custDataLst>
              <p:tags r:id="rId3"/>
            </p:custDataLst>
          </p:nvPr>
        </p:nvSpPr>
        <p:spPr>
          <a:xfrm>
            <a:off x="8172400" y="620688"/>
            <a:ext cx="899592"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Limousins</a:t>
            </a:r>
            <a:endParaRPr lang="fr-FR" sz="1200" i="1" dirty="0">
              <a:solidFill>
                <a:schemeClr val="bg1"/>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de la région Limousin</a:t>
            </a:r>
            <a:br>
              <a:rPr lang="fr-FR" dirty="0" smtClean="0"/>
            </a:br>
            <a:r>
              <a:rPr lang="fr-FR" sz="2000" i="1" dirty="0" smtClean="0"/>
              <a:t>Image générale</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D576033E-4BCD-4296-88BF-2AD826FAD8E1}" type="slidenum">
              <a:rPr lang="fr-FR"/>
              <a:pPr>
                <a:defRPr/>
              </a:pPr>
              <a:t>69</a:t>
            </a:fld>
            <a:endParaRPr lang="fr-FR"/>
          </a:p>
        </p:txBody>
      </p:sp>
      <p:sp>
        <p:nvSpPr>
          <p:cNvPr id="10" name="ZoneTexte 9"/>
          <p:cNvSpPr txBox="1"/>
          <p:nvPr/>
        </p:nvSpPr>
        <p:spPr>
          <a:xfrm>
            <a:off x="468313" y="6092825"/>
            <a:ext cx="8675687" cy="431800"/>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Q5areg</a:t>
            </a:r>
            <a:r>
              <a:rPr lang="fr-FR" sz="1100" dirty="0">
                <a:solidFill>
                  <a:schemeClr val="tx1">
                    <a:lumMod val="75000"/>
                  </a:schemeClr>
                </a:solidFill>
                <a:latin typeface="+mn-lt"/>
              </a:rPr>
              <a:t>. Voici à présent une liste de caractéristiques que nous ont dites d’autres personnes à propos de certaines régions de France. Pour chacune de ces caractéristiques, veuillez donner une note de 0 à 10 à chacune des régions que vous connaissez.</a:t>
            </a:r>
          </a:p>
        </p:txBody>
      </p:sp>
      <p:graphicFrame>
        <p:nvGraphicFramePr>
          <p:cNvPr id="143365" name="Object 34"/>
          <p:cNvGraphicFramePr>
            <a:graphicFrameLocks noChangeAspect="1"/>
          </p:cNvGraphicFramePr>
          <p:nvPr/>
        </p:nvGraphicFramePr>
        <p:xfrm>
          <a:off x="3203575" y="1557338"/>
          <a:ext cx="3744913" cy="4233862"/>
        </p:xfrm>
        <a:graphic>
          <a:graphicData uri="http://schemas.openxmlformats.org/presentationml/2006/ole">
            <mc:AlternateContent xmlns:mc="http://schemas.openxmlformats.org/markup-compatibility/2006">
              <mc:Choice xmlns:v="urn:schemas-microsoft-com:vml" Requires="v">
                <p:oleObj spid="_x0000_s143366" r:id="rId6" imgW="3743268" imgH="4237087" progId="Excel.Chart.8">
                  <p:embed/>
                </p:oleObj>
              </mc:Choice>
              <mc:Fallback>
                <p:oleObj r:id="rId6" imgW="3743268" imgH="4237087"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575" y="1557338"/>
                        <a:ext cx="3744913" cy="4233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Tableau 13"/>
          <p:cNvGraphicFramePr>
            <a:graphicFrameLocks noGrp="1"/>
          </p:cNvGraphicFramePr>
          <p:nvPr/>
        </p:nvGraphicFramePr>
        <p:xfrm>
          <a:off x="95250" y="1565275"/>
          <a:ext cx="3613150" cy="4311650"/>
        </p:xfrm>
        <a:graphic>
          <a:graphicData uri="http://schemas.openxmlformats.org/drawingml/2006/table">
            <a:tbl>
              <a:tblPr firstRow="1" bandRow="1">
                <a:tableStyleId>{2D5ABB26-0587-4C30-8999-92F81FD0307C}</a:tableStyleId>
              </a:tblPr>
              <a:tblGrid>
                <a:gridCol w="3612688"/>
              </a:tblGrid>
              <a:tr h="431133">
                <a:tc>
                  <a:txBody>
                    <a:bodyPr/>
                    <a:lstStyle/>
                    <a:p>
                      <a:pPr algn="r" rtl="0" fontAlgn="ctr"/>
                      <a:r>
                        <a:rPr lang="fr-FR" sz="1100" b="0" i="0" u="none" strike="noStrike" dirty="0">
                          <a:solidFill>
                            <a:srgbClr val="524B41"/>
                          </a:solidFill>
                          <a:latin typeface="Calibri"/>
                        </a:rPr>
                        <a:t>Où l'on se ressource</a:t>
                      </a:r>
                    </a:p>
                  </a:txBody>
                  <a:tcPr marL="9525" marR="9525" marT="9525" marB="0" anchor="ctr"/>
                </a:tc>
              </a:tr>
              <a:tr h="431133">
                <a:tc>
                  <a:txBody>
                    <a:bodyPr/>
                    <a:lstStyle/>
                    <a:p>
                      <a:pPr algn="r" rtl="0" fontAlgn="ctr"/>
                      <a:r>
                        <a:rPr lang="fr-FR" sz="1100" b="0" i="0" u="none" strike="noStrike" dirty="0">
                          <a:solidFill>
                            <a:srgbClr val="524B41"/>
                          </a:solidFill>
                          <a:latin typeface="Calibri"/>
                        </a:rPr>
                        <a:t>Propose de découvrir une nature préservée</a:t>
                      </a:r>
                    </a:p>
                  </a:txBody>
                  <a:tcPr marL="9525" marR="9525" marT="9525" marB="0" anchor="ctr"/>
                </a:tc>
              </a:tr>
              <a:tr h="431133">
                <a:tc>
                  <a:txBody>
                    <a:bodyPr/>
                    <a:lstStyle/>
                    <a:p>
                      <a:pPr algn="r" rtl="0" fontAlgn="ctr"/>
                      <a:r>
                        <a:rPr lang="fr-FR" sz="1100" b="0" i="0" u="none" strike="noStrike" dirty="0">
                          <a:solidFill>
                            <a:srgbClr val="524B41"/>
                          </a:solidFill>
                          <a:latin typeface="Calibri"/>
                        </a:rPr>
                        <a:t>Où l'on vit simplement, en harmonie avec la nature</a:t>
                      </a:r>
                    </a:p>
                  </a:txBody>
                  <a:tcPr marL="9525" marR="9525" marT="9525" marB="0" anchor="ctr"/>
                </a:tc>
              </a:tr>
              <a:tr h="431133">
                <a:tc>
                  <a:txBody>
                    <a:bodyPr/>
                    <a:lstStyle/>
                    <a:p>
                      <a:pPr algn="r" rtl="0" fontAlgn="ctr"/>
                      <a:r>
                        <a:rPr lang="fr-FR" sz="1100" b="0" i="0" u="none" strike="noStrike" dirty="0">
                          <a:solidFill>
                            <a:srgbClr val="524B41"/>
                          </a:solidFill>
                          <a:latin typeface="Calibri"/>
                        </a:rPr>
                        <a:t>Qui gagne à être connue</a:t>
                      </a:r>
                    </a:p>
                  </a:txBody>
                  <a:tcPr marL="9525" marR="9525" marT="9525" marB="0" anchor="ctr"/>
                </a:tc>
              </a:tr>
              <a:tr h="431133">
                <a:tc>
                  <a:txBody>
                    <a:bodyPr/>
                    <a:lstStyle/>
                    <a:p>
                      <a:pPr algn="r" rtl="0" fontAlgn="ctr"/>
                      <a:r>
                        <a:rPr lang="fr-FR" sz="1100" b="0" i="0" u="none" strike="noStrike" dirty="0">
                          <a:solidFill>
                            <a:srgbClr val="524B41"/>
                          </a:solidFill>
                          <a:latin typeface="Calibri"/>
                        </a:rPr>
                        <a:t>Protège et valorise sa culture et ses savoir-faire</a:t>
                      </a:r>
                    </a:p>
                  </a:txBody>
                  <a:tcPr marL="9525" marR="9525" marT="9525" marB="0" anchor="ctr"/>
                </a:tc>
              </a:tr>
              <a:tr h="431133">
                <a:tc>
                  <a:txBody>
                    <a:bodyPr/>
                    <a:lstStyle/>
                    <a:p>
                      <a:pPr algn="r" rtl="0" fontAlgn="ctr"/>
                      <a:r>
                        <a:rPr lang="fr-FR" sz="1100" b="0" i="0" u="none" strike="noStrike" dirty="0">
                          <a:solidFill>
                            <a:srgbClr val="524B41"/>
                          </a:solidFill>
                          <a:latin typeface="Calibri"/>
                        </a:rPr>
                        <a:t>Touristique </a:t>
                      </a:r>
                    </a:p>
                  </a:txBody>
                  <a:tcPr marL="9525" marR="9525" marT="9525" marB="0" anchor="ctr"/>
                </a:tc>
              </a:tr>
              <a:tr h="431133">
                <a:tc>
                  <a:txBody>
                    <a:bodyPr/>
                    <a:lstStyle/>
                    <a:p>
                      <a:pPr algn="r" rtl="0" fontAlgn="ctr"/>
                      <a:r>
                        <a:rPr lang="fr-FR" sz="1100" b="0" i="0" u="none" strike="noStrike" dirty="0">
                          <a:solidFill>
                            <a:srgbClr val="524B41"/>
                          </a:solidFill>
                          <a:latin typeface="Calibri"/>
                        </a:rPr>
                        <a:t>Qui a des entreprises aux savoir-faire reconnus à l'international</a:t>
                      </a:r>
                    </a:p>
                  </a:txBody>
                  <a:tcPr marL="9525" marR="9525" marT="9525" marB="0" anchor="ctr"/>
                </a:tc>
              </a:tr>
              <a:tr h="431133">
                <a:tc>
                  <a:txBody>
                    <a:bodyPr/>
                    <a:lstStyle/>
                    <a:p>
                      <a:pPr algn="r" rtl="0" fontAlgn="ctr"/>
                      <a:r>
                        <a:rPr lang="fr-FR" sz="1100" b="0" i="0" u="none" strike="noStrike" dirty="0">
                          <a:solidFill>
                            <a:srgbClr val="524B41"/>
                          </a:solidFill>
                          <a:latin typeface="Calibri"/>
                        </a:rPr>
                        <a:t>Qui soutient la recherche et les projets innovants</a:t>
                      </a:r>
                    </a:p>
                  </a:txBody>
                  <a:tcPr marL="9525" marR="9525" marT="9525" marB="0" anchor="ctr"/>
                </a:tc>
              </a:tr>
              <a:tr h="431133">
                <a:tc>
                  <a:txBody>
                    <a:bodyPr/>
                    <a:lstStyle/>
                    <a:p>
                      <a:pPr algn="r" rtl="0" fontAlgn="ctr"/>
                      <a:r>
                        <a:rPr lang="fr-FR" sz="1100" b="0" i="0" u="none" strike="noStrike" dirty="0">
                          <a:solidFill>
                            <a:srgbClr val="524B41"/>
                          </a:solidFill>
                          <a:latin typeface="Calibri"/>
                        </a:rPr>
                        <a:t>Où se développent des partenariats entre entreprises, collectivités et entre Limousins </a:t>
                      </a:r>
                    </a:p>
                  </a:txBody>
                  <a:tcPr marL="9525" marR="9525" marT="9525" marB="0" anchor="ctr"/>
                </a:tc>
              </a:tr>
              <a:tr h="431133">
                <a:tc>
                  <a:txBody>
                    <a:bodyPr/>
                    <a:lstStyle/>
                    <a:p>
                      <a:pPr algn="r" rtl="0" fontAlgn="ctr"/>
                      <a:r>
                        <a:rPr lang="fr-FR" sz="1100" b="0" i="0" u="none" strike="noStrike" dirty="0">
                          <a:solidFill>
                            <a:srgbClr val="524B41"/>
                          </a:solidFill>
                          <a:latin typeface="Calibri"/>
                        </a:rPr>
                        <a:t>Dynamique </a:t>
                      </a:r>
                    </a:p>
                  </a:txBody>
                  <a:tcPr marL="9525" marR="9525" marT="9525" marB="0" anchor="ctr"/>
                </a:tc>
              </a:tr>
            </a:tbl>
          </a:graphicData>
        </a:graphic>
      </p:graphicFrame>
      <p:pic>
        <p:nvPicPr>
          <p:cNvPr id="143377" name="Image 16" descr="region Limousin.jpg"/>
          <p:cNvPicPr>
            <a:picLocks noChangeAspect="1"/>
          </p:cNvPicPr>
          <p:nvPr/>
        </p:nvPicPr>
        <p:blipFill>
          <a:blip r:embed="rId8"/>
          <a:srcRect/>
          <a:stretch>
            <a:fillRect/>
          </a:stretch>
        </p:blipFill>
        <p:spPr bwMode="auto">
          <a:xfrm>
            <a:off x="8323263" y="1125538"/>
            <a:ext cx="641350" cy="846137"/>
          </a:xfrm>
          <a:prstGeom prst="rect">
            <a:avLst/>
          </a:prstGeom>
          <a:noFill/>
          <a:ln w="9525">
            <a:noFill/>
            <a:miter lim="800000"/>
            <a:headEnd/>
            <a:tailEnd/>
          </a:ln>
        </p:spPr>
      </p:pic>
      <p:grpSp>
        <p:nvGrpSpPr>
          <p:cNvPr id="143378" name="Groupe 37"/>
          <p:cNvGrpSpPr>
            <a:grpSpLocks/>
          </p:cNvGrpSpPr>
          <p:nvPr/>
        </p:nvGrpSpPr>
        <p:grpSpPr bwMode="auto">
          <a:xfrm>
            <a:off x="2916238" y="1295400"/>
            <a:ext cx="4968875" cy="261938"/>
            <a:chOff x="2195736" y="1079158"/>
            <a:chExt cx="4968552" cy="261610"/>
          </a:xfrm>
        </p:grpSpPr>
        <p:sp>
          <p:nvSpPr>
            <p:cNvPr id="39" name="Ellipse 38"/>
            <p:cNvSpPr/>
            <p:nvPr/>
          </p:nvSpPr>
          <p:spPr>
            <a:xfrm>
              <a:off x="2303679" y="1174289"/>
              <a:ext cx="71432" cy="713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40" name="Connecteur droit 39"/>
            <p:cNvCxnSpPr/>
            <p:nvPr/>
          </p:nvCxnSpPr>
          <p:spPr>
            <a:xfrm>
              <a:off x="2195736" y="1210756"/>
              <a:ext cx="287318"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2419558" y="1079158"/>
              <a:ext cx="4744730"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Connaisseurs (242)                Meilleurs scores de la concurrence (base variable)</a:t>
              </a:r>
            </a:p>
          </p:txBody>
        </p:sp>
        <p:sp>
          <p:nvSpPr>
            <p:cNvPr id="42" name="Rectangle 41"/>
            <p:cNvSpPr/>
            <p:nvPr/>
          </p:nvSpPr>
          <p:spPr>
            <a:xfrm>
              <a:off x="3816468" y="1174289"/>
              <a:ext cx="71433" cy="713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43" name="Connecteur droit 42"/>
            <p:cNvCxnSpPr/>
            <p:nvPr/>
          </p:nvCxnSpPr>
          <p:spPr>
            <a:xfrm>
              <a:off x="3708525" y="1210756"/>
              <a:ext cx="28731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43379" name="Image 43" descr="region auvergne.jpg"/>
          <p:cNvPicPr>
            <a:picLocks noChangeAspect="1"/>
          </p:cNvPicPr>
          <p:nvPr/>
        </p:nvPicPr>
        <p:blipFill>
          <a:blip r:embed="rId9"/>
          <a:srcRect/>
          <a:stretch>
            <a:fillRect/>
          </a:stretch>
        </p:blipFill>
        <p:spPr bwMode="auto">
          <a:xfrm>
            <a:off x="6875463" y="3781425"/>
            <a:ext cx="484187" cy="250825"/>
          </a:xfrm>
          <a:prstGeom prst="rect">
            <a:avLst/>
          </a:prstGeom>
          <a:noFill/>
          <a:ln w="9525">
            <a:noFill/>
            <a:miter lim="800000"/>
            <a:headEnd/>
            <a:tailEnd/>
          </a:ln>
        </p:spPr>
      </p:pic>
      <p:pic>
        <p:nvPicPr>
          <p:cNvPr id="143380" name="Image 46" descr="region mp.jpg"/>
          <p:cNvPicPr>
            <a:picLocks noChangeAspect="1"/>
          </p:cNvPicPr>
          <p:nvPr/>
        </p:nvPicPr>
        <p:blipFill>
          <a:blip r:embed="rId10"/>
          <a:srcRect/>
          <a:stretch>
            <a:fillRect/>
          </a:stretch>
        </p:blipFill>
        <p:spPr bwMode="auto">
          <a:xfrm>
            <a:off x="6992938" y="1700213"/>
            <a:ext cx="250825" cy="252412"/>
          </a:xfrm>
          <a:prstGeom prst="rect">
            <a:avLst/>
          </a:prstGeom>
          <a:noFill/>
          <a:ln w="9525">
            <a:noFill/>
            <a:miter lim="800000"/>
            <a:headEnd/>
            <a:tailEnd/>
          </a:ln>
        </p:spPr>
      </p:pic>
      <p:pic>
        <p:nvPicPr>
          <p:cNvPr id="143381" name="Image 47" descr="region poitou charentes.jpg"/>
          <p:cNvPicPr>
            <a:picLocks noChangeAspect="1"/>
          </p:cNvPicPr>
          <p:nvPr/>
        </p:nvPicPr>
        <p:blipFill>
          <a:blip r:embed="rId11"/>
          <a:srcRect/>
          <a:stretch>
            <a:fillRect/>
          </a:stretch>
        </p:blipFill>
        <p:spPr bwMode="auto">
          <a:xfrm>
            <a:off x="7007225" y="2533650"/>
            <a:ext cx="222250" cy="250825"/>
          </a:xfrm>
          <a:prstGeom prst="rect">
            <a:avLst/>
          </a:prstGeom>
          <a:noFill/>
          <a:ln w="9525">
            <a:noFill/>
            <a:miter lim="800000"/>
            <a:headEnd/>
            <a:tailEnd/>
          </a:ln>
        </p:spPr>
      </p:pic>
      <p:pic>
        <p:nvPicPr>
          <p:cNvPr id="143382" name="Image 48" descr="region mp.jpg"/>
          <p:cNvPicPr>
            <a:picLocks noChangeAspect="1"/>
          </p:cNvPicPr>
          <p:nvPr/>
        </p:nvPicPr>
        <p:blipFill>
          <a:blip r:embed="rId10"/>
          <a:srcRect/>
          <a:stretch>
            <a:fillRect/>
          </a:stretch>
        </p:blipFill>
        <p:spPr bwMode="auto">
          <a:xfrm>
            <a:off x="6992938" y="2116138"/>
            <a:ext cx="250825" cy="252412"/>
          </a:xfrm>
          <a:prstGeom prst="rect">
            <a:avLst/>
          </a:prstGeom>
          <a:noFill/>
          <a:ln w="9525">
            <a:noFill/>
            <a:miter lim="800000"/>
            <a:headEnd/>
            <a:tailEnd/>
          </a:ln>
        </p:spPr>
      </p:pic>
      <p:pic>
        <p:nvPicPr>
          <p:cNvPr id="143383" name="Image 49" descr="region mp.jpg"/>
          <p:cNvPicPr>
            <a:picLocks noChangeAspect="1"/>
          </p:cNvPicPr>
          <p:nvPr/>
        </p:nvPicPr>
        <p:blipFill>
          <a:blip r:embed="rId10"/>
          <a:srcRect/>
          <a:stretch>
            <a:fillRect/>
          </a:stretch>
        </p:blipFill>
        <p:spPr bwMode="auto">
          <a:xfrm>
            <a:off x="6992938" y="2949575"/>
            <a:ext cx="250825" cy="250825"/>
          </a:xfrm>
          <a:prstGeom prst="rect">
            <a:avLst/>
          </a:prstGeom>
          <a:noFill/>
          <a:ln w="9525">
            <a:noFill/>
            <a:miter lim="800000"/>
            <a:headEnd/>
            <a:tailEnd/>
          </a:ln>
        </p:spPr>
      </p:pic>
      <p:pic>
        <p:nvPicPr>
          <p:cNvPr id="143384" name="Image 50" descr="region mp.jpg"/>
          <p:cNvPicPr>
            <a:picLocks noChangeAspect="1"/>
          </p:cNvPicPr>
          <p:nvPr/>
        </p:nvPicPr>
        <p:blipFill>
          <a:blip r:embed="rId10"/>
          <a:srcRect/>
          <a:stretch>
            <a:fillRect/>
          </a:stretch>
        </p:blipFill>
        <p:spPr bwMode="auto">
          <a:xfrm>
            <a:off x="6992938" y="3365500"/>
            <a:ext cx="250825" cy="250825"/>
          </a:xfrm>
          <a:prstGeom prst="rect">
            <a:avLst/>
          </a:prstGeom>
          <a:noFill/>
          <a:ln w="9525">
            <a:noFill/>
            <a:miter lim="800000"/>
            <a:headEnd/>
            <a:tailEnd/>
          </a:ln>
        </p:spPr>
      </p:pic>
      <p:pic>
        <p:nvPicPr>
          <p:cNvPr id="143385" name="Image 51" descr="region auvergne.jpg"/>
          <p:cNvPicPr>
            <a:picLocks noChangeAspect="1"/>
          </p:cNvPicPr>
          <p:nvPr/>
        </p:nvPicPr>
        <p:blipFill>
          <a:blip r:embed="rId9"/>
          <a:srcRect/>
          <a:stretch>
            <a:fillRect/>
          </a:stretch>
        </p:blipFill>
        <p:spPr bwMode="auto">
          <a:xfrm>
            <a:off x="6875463" y="4197350"/>
            <a:ext cx="484187" cy="252413"/>
          </a:xfrm>
          <a:prstGeom prst="rect">
            <a:avLst/>
          </a:prstGeom>
          <a:noFill/>
          <a:ln w="9525">
            <a:noFill/>
            <a:miter lim="800000"/>
            <a:headEnd/>
            <a:tailEnd/>
          </a:ln>
        </p:spPr>
      </p:pic>
      <p:pic>
        <p:nvPicPr>
          <p:cNvPr id="143386" name="Image 52" descr="region auvergne.jpg"/>
          <p:cNvPicPr>
            <a:picLocks noChangeAspect="1"/>
          </p:cNvPicPr>
          <p:nvPr/>
        </p:nvPicPr>
        <p:blipFill>
          <a:blip r:embed="rId9"/>
          <a:srcRect/>
          <a:stretch>
            <a:fillRect/>
          </a:stretch>
        </p:blipFill>
        <p:spPr bwMode="auto">
          <a:xfrm>
            <a:off x="6875463" y="4613275"/>
            <a:ext cx="484187" cy="252413"/>
          </a:xfrm>
          <a:prstGeom prst="rect">
            <a:avLst/>
          </a:prstGeom>
          <a:noFill/>
          <a:ln w="9525">
            <a:noFill/>
            <a:miter lim="800000"/>
            <a:headEnd/>
            <a:tailEnd/>
          </a:ln>
        </p:spPr>
      </p:pic>
      <p:pic>
        <p:nvPicPr>
          <p:cNvPr id="143387" name="Image 53" descr="region auvergne.jpg"/>
          <p:cNvPicPr>
            <a:picLocks noChangeAspect="1"/>
          </p:cNvPicPr>
          <p:nvPr/>
        </p:nvPicPr>
        <p:blipFill>
          <a:blip r:embed="rId9"/>
          <a:srcRect/>
          <a:stretch>
            <a:fillRect/>
          </a:stretch>
        </p:blipFill>
        <p:spPr bwMode="auto">
          <a:xfrm>
            <a:off x="6875463" y="5029200"/>
            <a:ext cx="484187" cy="252413"/>
          </a:xfrm>
          <a:prstGeom prst="rect">
            <a:avLst/>
          </a:prstGeom>
          <a:noFill/>
          <a:ln w="9525">
            <a:noFill/>
            <a:miter lim="800000"/>
            <a:headEnd/>
            <a:tailEnd/>
          </a:ln>
        </p:spPr>
      </p:pic>
      <p:pic>
        <p:nvPicPr>
          <p:cNvPr id="143388" name="Image 54" descr="region auvergne.jpg"/>
          <p:cNvPicPr>
            <a:picLocks noChangeAspect="1"/>
          </p:cNvPicPr>
          <p:nvPr/>
        </p:nvPicPr>
        <p:blipFill>
          <a:blip r:embed="rId9"/>
          <a:srcRect/>
          <a:stretch>
            <a:fillRect/>
          </a:stretch>
        </p:blipFill>
        <p:spPr bwMode="auto">
          <a:xfrm>
            <a:off x="6875463" y="5445125"/>
            <a:ext cx="484187" cy="252413"/>
          </a:xfrm>
          <a:prstGeom prst="rect">
            <a:avLst/>
          </a:prstGeom>
          <a:noFill/>
          <a:ln w="9525">
            <a:noFill/>
            <a:miter lim="800000"/>
            <a:headEnd/>
            <a:tailEnd/>
          </a:ln>
        </p:spPr>
      </p:pic>
      <p:sp>
        <p:nvSpPr>
          <p:cNvPr id="29" name="Espace réservé du texte 4"/>
          <p:cNvSpPr txBox="1">
            <a:spLocks/>
          </p:cNvSpPr>
          <p:nvPr>
            <p:custDataLst>
              <p:tags r:id="rId2"/>
            </p:custDataLst>
          </p:nvPr>
        </p:nvSpPr>
        <p:spPr>
          <a:xfrm>
            <a:off x="6084168" y="5805264"/>
            <a:ext cx="2952328"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la région (bien)</a:t>
            </a:r>
            <a:endParaRPr lang="fr-FR" sz="1200" i="1" dirty="0">
              <a:solidFill>
                <a:srgbClr val="000000"/>
              </a:solidFill>
              <a:latin typeface="+mn-lt"/>
              <a:ea typeface="ＭＳ Ｐゴシック" pitchFamily="1" charset="-128"/>
              <a:cs typeface="Arial" pitchFamily="34" charset="0"/>
            </a:endParaRPr>
          </a:p>
        </p:txBody>
      </p:sp>
      <p:sp>
        <p:nvSpPr>
          <p:cNvPr id="30" name="Espace réservé du texte 4"/>
          <p:cNvSpPr txBox="1">
            <a:spLocks/>
          </p:cNvSpPr>
          <p:nvPr>
            <p:custDataLst>
              <p:tags r:id="rId3"/>
            </p:custDataLst>
          </p:nvPr>
        </p:nvSpPr>
        <p:spPr>
          <a:xfrm>
            <a:off x="8172400" y="620688"/>
            <a:ext cx="899592"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Limousins</a:t>
            </a:r>
            <a:endParaRPr lang="fr-FR" sz="1200" i="1" dirty="0">
              <a:solidFill>
                <a:schemeClr val="bg1"/>
              </a:solidFill>
              <a:latin typeface="+mn-lt"/>
              <a:ea typeface="ＭＳ Ｐゴシック" pitchFamily="1" charset="-128"/>
              <a:cs typeface="Arial" pitchFamily="34" charset="0"/>
            </a:endParaRPr>
          </a:p>
        </p:txBody>
      </p:sp>
      <p:grpSp>
        <p:nvGrpSpPr>
          <p:cNvPr id="143395" name="Groupe 30"/>
          <p:cNvGrpSpPr>
            <a:grpSpLocks/>
          </p:cNvGrpSpPr>
          <p:nvPr/>
        </p:nvGrpSpPr>
        <p:grpSpPr bwMode="auto">
          <a:xfrm>
            <a:off x="3995738" y="6453188"/>
            <a:ext cx="2232025" cy="369887"/>
            <a:chOff x="3996061" y="6453336"/>
            <a:chExt cx="2232123" cy="369332"/>
          </a:xfrm>
        </p:grpSpPr>
        <p:sp>
          <p:nvSpPr>
            <p:cNvPr id="32" name="Ellipse 31"/>
            <p:cNvSpPr/>
            <p:nvPr/>
          </p:nvSpPr>
          <p:spPr>
            <a:xfrm>
              <a:off x="3996061" y="6496134"/>
              <a:ext cx="360378" cy="288491"/>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3" name="Ellipse 32"/>
            <p:cNvSpPr/>
            <p:nvPr/>
          </p:nvSpPr>
          <p:spPr>
            <a:xfrm>
              <a:off x="4148468" y="6524666"/>
              <a:ext cx="360378" cy="288491"/>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4" name="ZoneTexte 33"/>
            <p:cNvSpPr txBox="1"/>
            <p:nvPr/>
          </p:nvSpPr>
          <p:spPr>
            <a:xfrm>
              <a:off x="4508846" y="6453336"/>
              <a:ext cx="1719338"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les 2 régions</a:t>
              </a:r>
            </a:p>
          </p:txBody>
        </p:sp>
      </p:grpSp>
      <p:sp>
        <p:nvSpPr>
          <p:cNvPr id="56" name="Ellipse 55"/>
          <p:cNvSpPr/>
          <p:nvPr/>
        </p:nvSpPr>
        <p:spPr>
          <a:xfrm>
            <a:off x="6443663" y="3716338"/>
            <a:ext cx="360362"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7" name="Ellipse 56"/>
          <p:cNvSpPr/>
          <p:nvPr/>
        </p:nvSpPr>
        <p:spPr>
          <a:xfrm>
            <a:off x="6372225" y="4149725"/>
            <a:ext cx="360363"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8" name="Ellipse 57"/>
          <p:cNvSpPr/>
          <p:nvPr/>
        </p:nvSpPr>
        <p:spPr>
          <a:xfrm>
            <a:off x="6227763" y="4581525"/>
            <a:ext cx="360362"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9" name="Ellipse 58"/>
          <p:cNvSpPr/>
          <p:nvPr/>
        </p:nvSpPr>
        <p:spPr>
          <a:xfrm>
            <a:off x="6011863" y="5013325"/>
            <a:ext cx="360362"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0" name="Ellipse 59"/>
          <p:cNvSpPr/>
          <p:nvPr/>
        </p:nvSpPr>
        <p:spPr>
          <a:xfrm>
            <a:off x="6372225" y="5445125"/>
            <a:ext cx="360363"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30"/>
          </p:nvPr>
        </p:nvSpPr>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6D93518E-4494-409E-A70E-08F5D89DD32C}" type="slidenum">
              <a:rPr lang="fr-FR"/>
              <a:pPr>
                <a:defRPr/>
              </a:pPr>
              <a:t>7</a:t>
            </a:fld>
            <a:endParaRPr lang="fr-FR" dirty="0"/>
          </a:p>
        </p:txBody>
      </p:sp>
      <p:sp>
        <p:nvSpPr>
          <p:cNvPr id="8" name="ZoneTexte 7"/>
          <p:cNvSpPr txBox="1"/>
          <p:nvPr/>
        </p:nvSpPr>
        <p:spPr>
          <a:xfrm>
            <a:off x="468313" y="1722438"/>
            <a:ext cx="8207375" cy="338137"/>
          </a:xfrm>
          <a:prstGeom prst="rect">
            <a:avLst/>
          </a:prstGeom>
          <a:noFill/>
        </p:spPr>
        <p:txBody>
          <a:bodyPr>
            <a:spAutoFit/>
          </a:bodyPr>
          <a:lstStyle/>
          <a:p>
            <a:pPr fontAlgn="auto">
              <a:spcBef>
                <a:spcPts val="0"/>
              </a:spcBef>
              <a:spcAft>
                <a:spcPts val="0"/>
              </a:spcAft>
              <a:buClr>
                <a:schemeClr val="bg2">
                  <a:lumMod val="75000"/>
                </a:schemeClr>
              </a:buClr>
              <a:defRPr/>
            </a:pPr>
            <a:r>
              <a:rPr lang="fr-FR" sz="1600" b="1" dirty="0">
                <a:solidFill>
                  <a:schemeClr val="tx1">
                    <a:lumMod val="50000"/>
                  </a:schemeClr>
                </a:solidFill>
                <a:latin typeface="+mn-lt"/>
              </a:rPr>
              <a:t>Dans ce rapport, les catégories socioprofessionnelles sont regroupées telles que :</a:t>
            </a:r>
          </a:p>
        </p:txBody>
      </p:sp>
      <p:sp>
        <p:nvSpPr>
          <p:cNvPr id="51" name="Titre 1"/>
          <p:cNvSpPr>
            <a:spLocks noGrp="1"/>
          </p:cNvSpPr>
          <p:nvPr>
            <p:ph type="title"/>
          </p:nvPr>
        </p:nvSpPr>
        <p:spPr>
          <a:xfrm>
            <a:off x="971600" y="116632"/>
            <a:ext cx="7884000" cy="792162"/>
          </a:xfr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effectLst>
            <a:softEdge rad="127000"/>
          </a:effectLst>
        </p:spPr>
        <p:txBody>
          <a:bodyPr rtlCol="0">
            <a:normAutofit/>
          </a:bodyPr>
          <a:lstStyle/>
          <a:p>
            <a:pPr algn="ctr" fontAlgn="auto">
              <a:spcAft>
                <a:spcPts val="0"/>
              </a:spcAft>
              <a:defRPr/>
            </a:pPr>
            <a:r>
              <a:rPr lang="fr-FR" dirty="0" smtClean="0">
                <a:solidFill>
                  <a:schemeClr val="tx2"/>
                </a:solidFill>
              </a:rPr>
              <a:t>Note de lecture : Définition des CSP</a:t>
            </a:r>
            <a:endParaRPr lang="fr-FR" dirty="0">
              <a:solidFill>
                <a:schemeClr val="tx2"/>
              </a:solidFill>
            </a:endParaRPr>
          </a:p>
        </p:txBody>
      </p:sp>
      <p:sp>
        <p:nvSpPr>
          <p:cNvPr id="42" name="Rectangle 41"/>
          <p:cNvSpPr/>
          <p:nvPr/>
        </p:nvSpPr>
        <p:spPr>
          <a:xfrm>
            <a:off x="323850" y="2492375"/>
            <a:ext cx="1871663" cy="2952750"/>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a:lstStyle/>
          <a:p>
            <a:pPr marL="85725" indent="-85725" fontAlgn="auto">
              <a:spcBef>
                <a:spcPts val="0"/>
              </a:spcBef>
              <a:spcAft>
                <a:spcPts val="0"/>
              </a:spcAft>
              <a:buFont typeface="Arial" pitchFamily="34" charset="0"/>
              <a:buChar char="•"/>
              <a:defRPr/>
            </a:pPr>
            <a:r>
              <a:rPr lang="fr-FR" sz="1200" dirty="0">
                <a:solidFill>
                  <a:schemeClr val="tx1">
                    <a:lumMod val="50000"/>
                  </a:schemeClr>
                </a:solidFill>
              </a:rPr>
              <a:t>Agriculteur exploitant</a:t>
            </a:r>
          </a:p>
          <a:p>
            <a:pPr marL="85725" indent="-85725" fontAlgn="auto">
              <a:spcBef>
                <a:spcPts val="0"/>
              </a:spcBef>
              <a:spcAft>
                <a:spcPts val="0"/>
              </a:spcAft>
              <a:buFont typeface="Arial" pitchFamily="34" charset="0"/>
              <a:buChar char="•"/>
              <a:defRPr/>
            </a:pPr>
            <a:r>
              <a:rPr lang="fr-FR" sz="1200" dirty="0">
                <a:solidFill>
                  <a:schemeClr val="tx1">
                    <a:lumMod val="50000"/>
                  </a:schemeClr>
                </a:solidFill>
              </a:rPr>
              <a:t>Artisan</a:t>
            </a:r>
          </a:p>
          <a:p>
            <a:pPr marL="85725" indent="-85725" fontAlgn="auto">
              <a:spcBef>
                <a:spcPts val="0"/>
              </a:spcBef>
              <a:spcAft>
                <a:spcPts val="0"/>
              </a:spcAft>
              <a:buFont typeface="Arial" pitchFamily="34" charset="0"/>
              <a:buChar char="•"/>
              <a:defRPr/>
            </a:pPr>
            <a:r>
              <a:rPr lang="fr-FR" sz="1200" dirty="0">
                <a:solidFill>
                  <a:schemeClr val="tx1">
                    <a:lumMod val="50000"/>
                  </a:schemeClr>
                </a:solidFill>
              </a:rPr>
              <a:t>Commerçant et assimilé</a:t>
            </a:r>
          </a:p>
          <a:p>
            <a:pPr marL="85725" indent="-85725" fontAlgn="auto">
              <a:spcBef>
                <a:spcPts val="0"/>
              </a:spcBef>
              <a:spcAft>
                <a:spcPts val="0"/>
              </a:spcAft>
              <a:buFont typeface="Arial" pitchFamily="34" charset="0"/>
              <a:buChar char="•"/>
              <a:defRPr/>
            </a:pPr>
            <a:r>
              <a:rPr lang="fr-FR" sz="1200" dirty="0">
                <a:solidFill>
                  <a:schemeClr val="tx1">
                    <a:lumMod val="50000"/>
                  </a:schemeClr>
                </a:solidFill>
              </a:rPr>
              <a:t>Chef d'entreprise</a:t>
            </a:r>
          </a:p>
          <a:p>
            <a:pPr marL="85725" indent="-85725" fontAlgn="auto">
              <a:spcBef>
                <a:spcPts val="0"/>
              </a:spcBef>
              <a:spcAft>
                <a:spcPts val="0"/>
              </a:spcAft>
              <a:buFont typeface="Arial" pitchFamily="34" charset="0"/>
              <a:buChar char="•"/>
              <a:defRPr/>
            </a:pPr>
            <a:r>
              <a:rPr lang="fr-FR" sz="1200" dirty="0">
                <a:solidFill>
                  <a:schemeClr val="tx1">
                    <a:lumMod val="50000"/>
                  </a:schemeClr>
                </a:solidFill>
              </a:rPr>
              <a:t>Profession libérale et assimilée</a:t>
            </a:r>
          </a:p>
          <a:p>
            <a:pPr marL="85725" indent="-85725" fontAlgn="auto">
              <a:spcBef>
                <a:spcPts val="0"/>
              </a:spcBef>
              <a:spcAft>
                <a:spcPts val="0"/>
              </a:spcAft>
              <a:buFont typeface="Arial" pitchFamily="34" charset="0"/>
              <a:buChar char="•"/>
              <a:defRPr/>
            </a:pPr>
            <a:r>
              <a:rPr lang="fr-FR" sz="1200" dirty="0">
                <a:solidFill>
                  <a:schemeClr val="tx1">
                    <a:lumMod val="50000"/>
                  </a:schemeClr>
                </a:solidFill>
              </a:rPr>
              <a:t>Cadre de la fonction publique, profession intellectuelle supérieure et artistique</a:t>
            </a:r>
          </a:p>
          <a:p>
            <a:pPr marL="85725" indent="-85725" fontAlgn="auto">
              <a:spcBef>
                <a:spcPts val="0"/>
              </a:spcBef>
              <a:spcAft>
                <a:spcPts val="0"/>
              </a:spcAft>
              <a:buFont typeface="Arial" pitchFamily="34" charset="0"/>
              <a:buChar char="•"/>
              <a:defRPr/>
            </a:pPr>
            <a:r>
              <a:rPr lang="fr-FR" sz="1200" dirty="0">
                <a:solidFill>
                  <a:schemeClr val="tx1">
                    <a:lumMod val="50000"/>
                  </a:schemeClr>
                </a:solidFill>
              </a:rPr>
              <a:t>Cadre supérieur d’entreprise</a:t>
            </a:r>
          </a:p>
          <a:p>
            <a:pPr marL="85725" indent="-85725" fontAlgn="auto">
              <a:spcBef>
                <a:spcPts val="0"/>
              </a:spcBef>
              <a:spcAft>
                <a:spcPts val="0"/>
              </a:spcAft>
              <a:buFont typeface="Arial" pitchFamily="34" charset="0"/>
              <a:buChar char="•"/>
              <a:defRPr/>
            </a:pPr>
            <a:r>
              <a:rPr lang="fr-FR" sz="1200" dirty="0">
                <a:solidFill>
                  <a:schemeClr val="tx1">
                    <a:lumMod val="50000"/>
                  </a:schemeClr>
                </a:solidFill>
              </a:rPr>
              <a:t>Cadre moyen d’entreprise</a:t>
            </a:r>
          </a:p>
        </p:txBody>
      </p:sp>
      <p:sp>
        <p:nvSpPr>
          <p:cNvPr id="48" name="Rectangle 47"/>
          <p:cNvSpPr/>
          <p:nvPr/>
        </p:nvSpPr>
        <p:spPr>
          <a:xfrm>
            <a:off x="2555875" y="2492375"/>
            <a:ext cx="1871663" cy="2952750"/>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a:lstStyle/>
          <a:p>
            <a:pPr marL="85725" indent="-85725" fontAlgn="auto">
              <a:spcBef>
                <a:spcPts val="0"/>
              </a:spcBef>
              <a:spcAft>
                <a:spcPts val="0"/>
              </a:spcAft>
              <a:buFont typeface="Arial" pitchFamily="34" charset="0"/>
              <a:buChar char="•"/>
              <a:defRPr/>
            </a:pPr>
            <a:r>
              <a:rPr lang="fr-FR" sz="1200" dirty="0">
                <a:solidFill>
                  <a:schemeClr val="tx1">
                    <a:lumMod val="50000"/>
                  </a:schemeClr>
                </a:solidFill>
              </a:rPr>
              <a:t>Profession intermédiaire de l'enseignement, de la santé, de la fonction publique et assimilée</a:t>
            </a:r>
          </a:p>
          <a:p>
            <a:pPr marL="85725" indent="-85725" fontAlgn="auto">
              <a:spcBef>
                <a:spcPts val="0"/>
              </a:spcBef>
              <a:spcAft>
                <a:spcPts val="0"/>
              </a:spcAft>
              <a:buFont typeface="Arial" pitchFamily="34" charset="0"/>
              <a:buChar char="•"/>
              <a:defRPr/>
            </a:pPr>
            <a:r>
              <a:rPr lang="fr-FR" sz="1200" dirty="0">
                <a:solidFill>
                  <a:schemeClr val="tx1">
                    <a:lumMod val="50000"/>
                  </a:schemeClr>
                </a:solidFill>
              </a:rPr>
              <a:t>Profession intermédiaire administrative et commerciale des entreprises</a:t>
            </a:r>
          </a:p>
        </p:txBody>
      </p:sp>
      <p:sp>
        <p:nvSpPr>
          <p:cNvPr id="49" name="Rectangle 48"/>
          <p:cNvSpPr/>
          <p:nvPr/>
        </p:nvSpPr>
        <p:spPr>
          <a:xfrm>
            <a:off x="4859338" y="2492375"/>
            <a:ext cx="1873250" cy="2952750"/>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a:lstStyle/>
          <a:p>
            <a:pPr marL="85725" indent="-85725" fontAlgn="auto">
              <a:spcBef>
                <a:spcPts val="0"/>
              </a:spcBef>
              <a:spcAft>
                <a:spcPts val="0"/>
              </a:spcAft>
              <a:buFont typeface="Arial" pitchFamily="34" charset="0"/>
              <a:buChar char="•"/>
              <a:defRPr/>
            </a:pPr>
            <a:r>
              <a:rPr lang="fr-FR" sz="1200" dirty="0">
                <a:solidFill>
                  <a:schemeClr val="tx1">
                    <a:lumMod val="50000"/>
                  </a:schemeClr>
                </a:solidFill>
              </a:rPr>
              <a:t>Technicien</a:t>
            </a:r>
          </a:p>
          <a:p>
            <a:pPr marL="85725" indent="-85725" fontAlgn="auto">
              <a:spcBef>
                <a:spcPts val="0"/>
              </a:spcBef>
              <a:spcAft>
                <a:spcPts val="0"/>
              </a:spcAft>
              <a:buFont typeface="Arial" pitchFamily="34" charset="0"/>
              <a:buChar char="•"/>
              <a:defRPr/>
            </a:pPr>
            <a:r>
              <a:rPr lang="fr-FR" sz="1200" dirty="0">
                <a:solidFill>
                  <a:schemeClr val="tx1">
                    <a:lumMod val="50000"/>
                  </a:schemeClr>
                </a:solidFill>
              </a:rPr>
              <a:t>Contremaître, agent de maîtrise</a:t>
            </a:r>
          </a:p>
          <a:p>
            <a:pPr marL="85725" indent="-85725" fontAlgn="auto">
              <a:spcBef>
                <a:spcPts val="0"/>
              </a:spcBef>
              <a:spcAft>
                <a:spcPts val="0"/>
              </a:spcAft>
              <a:buFont typeface="Arial" pitchFamily="34" charset="0"/>
              <a:buChar char="•"/>
              <a:defRPr/>
            </a:pPr>
            <a:r>
              <a:rPr lang="fr-FR" sz="1200" dirty="0">
                <a:solidFill>
                  <a:schemeClr val="tx1">
                    <a:lumMod val="50000"/>
                  </a:schemeClr>
                </a:solidFill>
              </a:rPr>
              <a:t>Employé de la fonction publique</a:t>
            </a:r>
          </a:p>
          <a:p>
            <a:pPr marL="85725" indent="-85725" fontAlgn="auto">
              <a:spcBef>
                <a:spcPts val="0"/>
              </a:spcBef>
              <a:spcAft>
                <a:spcPts val="0"/>
              </a:spcAft>
              <a:buFont typeface="Arial" pitchFamily="34" charset="0"/>
              <a:buChar char="•"/>
              <a:defRPr/>
            </a:pPr>
            <a:r>
              <a:rPr lang="fr-FR" sz="1200" dirty="0">
                <a:solidFill>
                  <a:schemeClr val="tx1">
                    <a:lumMod val="50000"/>
                  </a:schemeClr>
                </a:solidFill>
              </a:rPr>
              <a:t>Employé de commerce ou d’entreprise</a:t>
            </a:r>
          </a:p>
          <a:p>
            <a:pPr marL="85725" indent="-85725" fontAlgn="auto">
              <a:spcBef>
                <a:spcPts val="0"/>
              </a:spcBef>
              <a:spcAft>
                <a:spcPts val="0"/>
              </a:spcAft>
              <a:buFont typeface="Arial" pitchFamily="34" charset="0"/>
              <a:buChar char="•"/>
              <a:defRPr/>
            </a:pPr>
            <a:r>
              <a:rPr lang="fr-FR" sz="1200" dirty="0">
                <a:solidFill>
                  <a:schemeClr val="tx1">
                    <a:lumMod val="50000"/>
                  </a:schemeClr>
                </a:solidFill>
              </a:rPr>
              <a:t>Ouvrier qualifié</a:t>
            </a:r>
          </a:p>
          <a:p>
            <a:pPr marL="85725" indent="-85725" fontAlgn="auto">
              <a:spcBef>
                <a:spcPts val="0"/>
              </a:spcBef>
              <a:spcAft>
                <a:spcPts val="0"/>
              </a:spcAft>
              <a:buFont typeface="Arial" pitchFamily="34" charset="0"/>
              <a:buChar char="•"/>
              <a:defRPr/>
            </a:pPr>
            <a:r>
              <a:rPr lang="fr-FR" sz="1200" dirty="0">
                <a:solidFill>
                  <a:schemeClr val="tx1">
                    <a:lumMod val="50000"/>
                  </a:schemeClr>
                </a:solidFill>
              </a:rPr>
              <a:t>Ouvrier spécialisé</a:t>
            </a:r>
          </a:p>
        </p:txBody>
      </p:sp>
      <p:sp>
        <p:nvSpPr>
          <p:cNvPr id="50" name="Rectangle 49"/>
          <p:cNvSpPr/>
          <p:nvPr/>
        </p:nvSpPr>
        <p:spPr>
          <a:xfrm>
            <a:off x="7092950" y="2492375"/>
            <a:ext cx="1871663" cy="2952750"/>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a:lstStyle/>
          <a:p>
            <a:pPr marL="85725" indent="-85725" fontAlgn="auto">
              <a:spcBef>
                <a:spcPts val="0"/>
              </a:spcBef>
              <a:spcAft>
                <a:spcPts val="0"/>
              </a:spcAft>
              <a:buFont typeface="Arial" pitchFamily="34" charset="0"/>
              <a:buChar char="•"/>
              <a:defRPr/>
            </a:pPr>
            <a:r>
              <a:rPr lang="fr-FR" sz="1200" dirty="0">
                <a:solidFill>
                  <a:schemeClr val="tx1">
                    <a:lumMod val="50000"/>
                  </a:schemeClr>
                </a:solidFill>
              </a:rPr>
              <a:t>Retraité ou préretraité</a:t>
            </a:r>
          </a:p>
          <a:p>
            <a:pPr marL="85725" indent="-85725" fontAlgn="auto">
              <a:spcBef>
                <a:spcPts val="0"/>
              </a:spcBef>
              <a:spcAft>
                <a:spcPts val="0"/>
              </a:spcAft>
              <a:buFont typeface="Arial" pitchFamily="34" charset="0"/>
              <a:buChar char="•"/>
              <a:defRPr/>
            </a:pPr>
            <a:r>
              <a:rPr lang="fr-FR" sz="1200" dirty="0">
                <a:solidFill>
                  <a:schemeClr val="tx1">
                    <a:lumMod val="50000"/>
                  </a:schemeClr>
                </a:solidFill>
              </a:rPr>
              <a:t>Elève ou étudiant</a:t>
            </a:r>
          </a:p>
          <a:p>
            <a:pPr marL="85725" indent="-85725" fontAlgn="auto">
              <a:spcBef>
                <a:spcPts val="0"/>
              </a:spcBef>
              <a:spcAft>
                <a:spcPts val="0"/>
              </a:spcAft>
              <a:buFont typeface="Arial" pitchFamily="34" charset="0"/>
              <a:buChar char="•"/>
              <a:defRPr/>
            </a:pPr>
            <a:r>
              <a:rPr lang="fr-FR" sz="1200" dirty="0">
                <a:solidFill>
                  <a:schemeClr val="tx1">
                    <a:lumMod val="50000"/>
                  </a:schemeClr>
                </a:solidFill>
              </a:rPr>
              <a:t>Sans emploi, n’ayant jamais travaillé </a:t>
            </a:r>
          </a:p>
          <a:p>
            <a:pPr marL="85725" indent="-85725" fontAlgn="auto">
              <a:spcBef>
                <a:spcPts val="0"/>
              </a:spcBef>
              <a:spcAft>
                <a:spcPts val="0"/>
              </a:spcAft>
              <a:buFont typeface="Arial" pitchFamily="34" charset="0"/>
              <a:buChar char="•"/>
              <a:defRPr/>
            </a:pPr>
            <a:r>
              <a:rPr lang="fr-FR" sz="1200" dirty="0">
                <a:solidFill>
                  <a:schemeClr val="tx1">
                    <a:lumMod val="50000"/>
                  </a:schemeClr>
                </a:solidFill>
              </a:rPr>
              <a:t>Autre, sans activité professionnelle</a:t>
            </a:r>
          </a:p>
        </p:txBody>
      </p:sp>
      <p:sp>
        <p:nvSpPr>
          <p:cNvPr id="52" name="Rectangle à coins arrondis 51"/>
          <p:cNvSpPr/>
          <p:nvPr/>
        </p:nvSpPr>
        <p:spPr>
          <a:xfrm>
            <a:off x="611560" y="2420888"/>
            <a:ext cx="1296144" cy="432048"/>
          </a:xfrm>
          <a:prstGeom prst="roundRect">
            <a:avLst/>
          </a:prstGeom>
          <a:solidFill>
            <a:schemeClr val="tx1">
              <a:lumMod val="50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300" b="1" dirty="0">
                <a:solidFill>
                  <a:schemeClr val="bg1"/>
                </a:solidFill>
              </a:rPr>
              <a:t>CSP +</a:t>
            </a:r>
          </a:p>
        </p:txBody>
      </p:sp>
      <p:sp>
        <p:nvSpPr>
          <p:cNvPr id="53" name="Rectangle à coins arrondis 52"/>
          <p:cNvSpPr/>
          <p:nvPr/>
        </p:nvSpPr>
        <p:spPr>
          <a:xfrm>
            <a:off x="2843808" y="2420888"/>
            <a:ext cx="1296144" cy="432048"/>
          </a:xfrm>
          <a:prstGeom prst="roundRect">
            <a:avLst/>
          </a:prstGeom>
          <a:solidFill>
            <a:schemeClr val="tx1">
              <a:lumMod val="50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300" b="1" dirty="0">
                <a:solidFill>
                  <a:schemeClr val="bg1"/>
                </a:solidFill>
              </a:rPr>
              <a:t>Profession intermédiaire</a:t>
            </a:r>
          </a:p>
        </p:txBody>
      </p:sp>
      <p:sp>
        <p:nvSpPr>
          <p:cNvPr id="54" name="Rectangle à coins arrondis 53"/>
          <p:cNvSpPr/>
          <p:nvPr/>
        </p:nvSpPr>
        <p:spPr>
          <a:xfrm>
            <a:off x="5148064" y="2420888"/>
            <a:ext cx="1296144" cy="432048"/>
          </a:xfrm>
          <a:prstGeom prst="roundRect">
            <a:avLst/>
          </a:prstGeom>
          <a:solidFill>
            <a:schemeClr val="tx1">
              <a:lumMod val="50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300" b="1" dirty="0">
                <a:solidFill>
                  <a:schemeClr val="bg1"/>
                </a:solidFill>
              </a:rPr>
              <a:t>CSP -</a:t>
            </a:r>
          </a:p>
        </p:txBody>
      </p:sp>
      <p:sp>
        <p:nvSpPr>
          <p:cNvPr id="55" name="Rectangle à coins arrondis 54"/>
          <p:cNvSpPr/>
          <p:nvPr/>
        </p:nvSpPr>
        <p:spPr>
          <a:xfrm>
            <a:off x="7380312" y="2420888"/>
            <a:ext cx="1296144" cy="432048"/>
          </a:xfrm>
          <a:prstGeom prst="roundRect">
            <a:avLst/>
          </a:prstGeom>
          <a:solidFill>
            <a:schemeClr val="tx1">
              <a:lumMod val="50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300" b="1" dirty="0">
                <a:solidFill>
                  <a:schemeClr val="bg1"/>
                </a:solidFill>
              </a:rPr>
              <a:t>Inactifs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de la région Limousin</a:t>
            </a:r>
            <a:br>
              <a:rPr lang="fr-FR" dirty="0" smtClean="0"/>
            </a:br>
            <a:r>
              <a:rPr lang="fr-FR" sz="2000" i="1" dirty="0" smtClean="0"/>
              <a:t>Image touristique</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FF5191C5-99C0-403A-81E9-40E83B139412}" type="slidenum">
              <a:rPr lang="fr-FR"/>
              <a:pPr>
                <a:defRPr/>
              </a:pPr>
              <a:t>70</a:t>
            </a:fld>
            <a:endParaRPr lang="fr-FR"/>
          </a:p>
        </p:txBody>
      </p:sp>
      <p:sp>
        <p:nvSpPr>
          <p:cNvPr id="10" name="ZoneTexte 9"/>
          <p:cNvSpPr txBox="1"/>
          <p:nvPr/>
        </p:nvSpPr>
        <p:spPr>
          <a:xfrm>
            <a:off x="468313" y="6238875"/>
            <a:ext cx="8675687" cy="430213"/>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Q5breg. </a:t>
            </a:r>
            <a:r>
              <a:rPr lang="fr-FR" sz="1100" b="1" dirty="0">
                <a:latin typeface="+mn-lt"/>
              </a:rPr>
              <a:t>Vo</a:t>
            </a:r>
            <a:r>
              <a:rPr lang="fr-FR" sz="1100" dirty="0">
                <a:solidFill>
                  <a:schemeClr val="tx1">
                    <a:lumMod val="75000"/>
                  </a:schemeClr>
                </a:solidFill>
                <a:latin typeface="+mn-lt"/>
              </a:rPr>
              <a:t>ici à présent une liste des qualités possibles pour une destination touristique. Pour chacune de ces qualités, veuillez donner une note de 0 à 10 à chacune des régions que vous connaissez.</a:t>
            </a:r>
          </a:p>
        </p:txBody>
      </p:sp>
      <p:graphicFrame>
        <p:nvGraphicFramePr>
          <p:cNvPr id="144389" name="Object 34"/>
          <p:cNvGraphicFramePr>
            <a:graphicFrameLocks noChangeAspect="1"/>
          </p:cNvGraphicFramePr>
          <p:nvPr/>
        </p:nvGraphicFramePr>
        <p:xfrm>
          <a:off x="3419475" y="1763713"/>
          <a:ext cx="4105275" cy="4160837"/>
        </p:xfrm>
        <a:graphic>
          <a:graphicData uri="http://schemas.openxmlformats.org/presentationml/2006/ole">
            <mc:AlternateContent xmlns:mc="http://schemas.openxmlformats.org/markup-compatibility/2006">
              <mc:Choice xmlns:v="urn:schemas-microsoft-com:vml" Requires="v">
                <p:oleObj spid="_x0000_s144390" r:id="rId6" imgW="4102964" imgH="4163929" progId="Excel.Chart.8">
                  <p:embed/>
                </p:oleObj>
              </mc:Choice>
              <mc:Fallback>
                <p:oleObj r:id="rId6" imgW="4102964" imgH="4163929"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475" y="1763713"/>
                        <a:ext cx="4105275" cy="4160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Tableau 15"/>
          <p:cNvGraphicFramePr>
            <a:graphicFrameLocks noGrp="1"/>
          </p:cNvGraphicFramePr>
          <p:nvPr/>
        </p:nvGraphicFramePr>
        <p:xfrm>
          <a:off x="0" y="1731963"/>
          <a:ext cx="3779838" cy="4217987"/>
        </p:xfrm>
        <a:graphic>
          <a:graphicData uri="http://schemas.openxmlformats.org/drawingml/2006/table">
            <a:tbl>
              <a:tblPr firstRow="1" bandRow="1">
                <a:tableStyleId>{2D5ABB26-0587-4C30-8999-92F81FD0307C}</a:tableStyleId>
              </a:tblPr>
              <a:tblGrid>
                <a:gridCol w="3779912"/>
              </a:tblGrid>
              <a:tr h="324355">
                <a:tc>
                  <a:txBody>
                    <a:bodyPr/>
                    <a:lstStyle/>
                    <a:p>
                      <a:pPr algn="r" fontAlgn="ctr"/>
                      <a:r>
                        <a:rPr lang="fr-FR" sz="1100" b="0" i="0" u="none" strike="noStrike" kern="1200" dirty="0">
                          <a:solidFill>
                            <a:schemeClr val="tx1">
                              <a:lumMod val="50000"/>
                            </a:schemeClr>
                          </a:solidFill>
                          <a:latin typeface="+mj-lt"/>
                          <a:ea typeface="+mn-ea"/>
                          <a:cs typeface="+mn-cs"/>
                        </a:rPr>
                        <a:t>La diversité et la beauté des paysages</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richesse de la gastronomie et des produits du terroir </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Adaptée pour des vacances en famille</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diversité des activités autour des lacs et des rivières </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richesse du patrimoine historique et culturel </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Le rapport qualité-prix des prestations touristiques</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diversité des activités sportives de pleine nature </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qualité de l'hébergement</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facilité d'accès</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qualité de l'information fournie</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qualité de l'accueil, la convivialité des </a:t>
                      </a:r>
                      <a:r>
                        <a:rPr lang="fr-FR" sz="1100" b="0" i="0" u="none" strike="noStrike" kern="1200" dirty="0" smtClean="0">
                          <a:solidFill>
                            <a:schemeClr val="tx1">
                              <a:lumMod val="50000"/>
                            </a:schemeClr>
                          </a:solidFill>
                          <a:latin typeface="+mj-lt"/>
                          <a:ea typeface="+mn-ea"/>
                          <a:cs typeface="+mn-cs"/>
                        </a:rPr>
                        <a:t>Limousins</a:t>
                      </a:r>
                      <a:endParaRPr lang="fr-FR" sz="1100" b="0" i="0" u="none" strike="noStrike" kern="1200" dirty="0">
                        <a:solidFill>
                          <a:schemeClr val="tx1">
                            <a:lumMod val="50000"/>
                          </a:schemeClr>
                        </a:solidFill>
                        <a:latin typeface="+mj-lt"/>
                        <a:ea typeface="+mn-ea"/>
                        <a:cs typeface="+mn-cs"/>
                      </a:endParaRP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Le climat agréable</a:t>
                      </a:r>
                    </a:p>
                  </a:txBody>
                  <a:tcPr marL="9525" marR="9525" marT="9525" marB="0" anchor="ctr"/>
                </a:tc>
              </a:tr>
              <a:tr h="324355">
                <a:tc>
                  <a:txBody>
                    <a:bodyPr/>
                    <a:lstStyle/>
                    <a:p>
                      <a:pPr algn="r" fontAlgn="b"/>
                      <a:r>
                        <a:rPr lang="fr-FR" sz="1100" b="0" i="0" u="none" strike="noStrike" kern="1200" dirty="0">
                          <a:solidFill>
                            <a:schemeClr val="tx1">
                              <a:lumMod val="50000"/>
                            </a:schemeClr>
                          </a:solidFill>
                          <a:latin typeface="+mj-lt"/>
                          <a:ea typeface="+mn-ea"/>
                          <a:cs typeface="+mn-cs"/>
                        </a:rPr>
                        <a:t>La diversité des animations culturelles et des festivals</a:t>
                      </a:r>
                    </a:p>
                  </a:txBody>
                  <a:tcPr marL="9525" marR="9525" marT="9525" marB="0" anchor="ctr"/>
                </a:tc>
              </a:tr>
            </a:tbl>
          </a:graphicData>
        </a:graphic>
      </p:graphicFrame>
      <p:grpSp>
        <p:nvGrpSpPr>
          <p:cNvPr id="144404" name="Groupe 23"/>
          <p:cNvGrpSpPr>
            <a:grpSpLocks/>
          </p:cNvGrpSpPr>
          <p:nvPr/>
        </p:nvGrpSpPr>
        <p:grpSpPr bwMode="auto">
          <a:xfrm>
            <a:off x="2916238" y="1295400"/>
            <a:ext cx="4968875" cy="261938"/>
            <a:chOff x="2195736" y="1079158"/>
            <a:chExt cx="4968552" cy="261610"/>
          </a:xfrm>
        </p:grpSpPr>
        <p:sp>
          <p:nvSpPr>
            <p:cNvPr id="26" name="Ellipse 25"/>
            <p:cNvSpPr/>
            <p:nvPr/>
          </p:nvSpPr>
          <p:spPr>
            <a:xfrm>
              <a:off x="2303679" y="1174289"/>
              <a:ext cx="71432" cy="713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27" name="Connecteur droit 26"/>
            <p:cNvCxnSpPr/>
            <p:nvPr/>
          </p:nvCxnSpPr>
          <p:spPr>
            <a:xfrm>
              <a:off x="2195736" y="1210756"/>
              <a:ext cx="287318"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2419558" y="1079158"/>
              <a:ext cx="4744730"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Connaisseurs (242)                Meilleurs scores de la concurrence (base variable)</a:t>
              </a:r>
            </a:p>
          </p:txBody>
        </p:sp>
        <p:sp>
          <p:nvSpPr>
            <p:cNvPr id="29" name="Rectangle 28"/>
            <p:cNvSpPr/>
            <p:nvPr/>
          </p:nvSpPr>
          <p:spPr>
            <a:xfrm>
              <a:off x="3816468" y="1174289"/>
              <a:ext cx="71433" cy="713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30" name="Connecteur droit 29"/>
            <p:cNvCxnSpPr/>
            <p:nvPr/>
          </p:nvCxnSpPr>
          <p:spPr>
            <a:xfrm>
              <a:off x="3708525" y="1210756"/>
              <a:ext cx="28731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44405" name="Image 33" descr="logo-region-aquitaine.png"/>
          <p:cNvPicPr>
            <a:picLocks noChangeAspect="1"/>
          </p:cNvPicPr>
          <p:nvPr/>
        </p:nvPicPr>
        <p:blipFill>
          <a:blip r:embed="rId8"/>
          <a:srcRect/>
          <a:stretch>
            <a:fillRect/>
          </a:stretch>
        </p:blipFill>
        <p:spPr bwMode="auto">
          <a:xfrm>
            <a:off x="6926263" y="4035425"/>
            <a:ext cx="279400" cy="252413"/>
          </a:xfrm>
          <a:prstGeom prst="rect">
            <a:avLst/>
          </a:prstGeom>
          <a:noFill/>
          <a:ln w="9525">
            <a:noFill/>
            <a:miter lim="800000"/>
            <a:headEnd/>
            <a:tailEnd/>
          </a:ln>
        </p:spPr>
      </p:pic>
      <p:pic>
        <p:nvPicPr>
          <p:cNvPr id="144406" name="Image 36" descr="region auvergne.jpg"/>
          <p:cNvPicPr>
            <a:picLocks noChangeAspect="1"/>
          </p:cNvPicPr>
          <p:nvPr/>
        </p:nvPicPr>
        <p:blipFill>
          <a:blip r:embed="rId9"/>
          <a:srcRect/>
          <a:stretch>
            <a:fillRect/>
          </a:stretch>
        </p:blipFill>
        <p:spPr bwMode="auto">
          <a:xfrm>
            <a:off x="6824663" y="1808163"/>
            <a:ext cx="484187" cy="252412"/>
          </a:xfrm>
          <a:prstGeom prst="rect">
            <a:avLst/>
          </a:prstGeom>
          <a:noFill/>
          <a:ln w="9525">
            <a:noFill/>
            <a:miter lim="800000"/>
            <a:headEnd/>
            <a:tailEnd/>
          </a:ln>
        </p:spPr>
      </p:pic>
      <p:pic>
        <p:nvPicPr>
          <p:cNvPr id="144407" name="Image 39" descr="region Limousin.jpg"/>
          <p:cNvPicPr>
            <a:picLocks noChangeAspect="1"/>
          </p:cNvPicPr>
          <p:nvPr/>
        </p:nvPicPr>
        <p:blipFill>
          <a:blip r:embed="rId10"/>
          <a:srcRect/>
          <a:stretch>
            <a:fillRect/>
          </a:stretch>
        </p:blipFill>
        <p:spPr bwMode="auto">
          <a:xfrm>
            <a:off x="6970713" y="3398838"/>
            <a:ext cx="190500" cy="252412"/>
          </a:xfrm>
          <a:prstGeom prst="rect">
            <a:avLst/>
          </a:prstGeom>
          <a:noFill/>
          <a:ln w="9525">
            <a:noFill/>
            <a:miter lim="800000"/>
            <a:headEnd/>
            <a:tailEnd/>
          </a:ln>
        </p:spPr>
      </p:pic>
      <p:pic>
        <p:nvPicPr>
          <p:cNvPr id="144408" name="Image 40" descr="region mp.jpg"/>
          <p:cNvPicPr>
            <a:picLocks noChangeAspect="1"/>
          </p:cNvPicPr>
          <p:nvPr/>
        </p:nvPicPr>
        <p:blipFill>
          <a:blip r:embed="rId11"/>
          <a:srcRect/>
          <a:stretch>
            <a:fillRect/>
          </a:stretch>
        </p:blipFill>
        <p:spPr bwMode="auto">
          <a:xfrm>
            <a:off x="6940550" y="2127250"/>
            <a:ext cx="252413" cy="252413"/>
          </a:xfrm>
          <a:prstGeom prst="rect">
            <a:avLst/>
          </a:prstGeom>
          <a:noFill/>
          <a:ln w="9525">
            <a:noFill/>
            <a:miter lim="800000"/>
            <a:headEnd/>
            <a:tailEnd/>
          </a:ln>
        </p:spPr>
      </p:pic>
      <p:pic>
        <p:nvPicPr>
          <p:cNvPr id="144409" name="Image 51" descr="region mp.jpg"/>
          <p:cNvPicPr>
            <a:picLocks noChangeAspect="1"/>
          </p:cNvPicPr>
          <p:nvPr/>
        </p:nvPicPr>
        <p:blipFill>
          <a:blip r:embed="rId11"/>
          <a:srcRect/>
          <a:stretch>
            <a:fillRect/>
          </a:stretch>
        </p:blipFill>
        <p:spPr bwMode="auto">
          <a:xfrm>
            <a:off x="6940550" y="3081338"/>
            <a:ext cx="252413" cy="252412"/>
          </a:xfrm>
          <a:prstGeom prst="rect">
            <a:avLst/>
          </a:prstGeom>
          <a:noFill/>
          <a:ln w="9525">
            <a:noFill/>
            <a:miter lim="800000"/>
            <a:headEnd/>
            <a:tailEnd/>
          </a:ln>
        </p:spPr>
      </p:pic>
      <p:pic>
        <p:nvPicPr>
          <p:cNvPr id="144410" name="Image 52" descr="region mp.jpg"/>
          <p:cNvPicPr>
            <a:picLocks noChangeAspect="1"/>
          </p:cNvPicPr>
          <p:nvPr/>
        </p:nvPicPr>
        <p:blipFill>
          <a:blip r:embed="rId11"/>
          <a:srcRect/>
          <a:stretch>
            <a:fillRect/>
          </a:stretch>
        </p:blipFill>
        <p:spPr bwMode="auto">
          <a:xfrm>
            <a:off x="6940550" y="4352925"/>
            <a:ext cx="252413" cy="252413"/>
          </a:xfrm>
          <a:prstGeom prst="rect">
            <a:avLst/>
          </a:prstGeom>
          <a:noFill/>
          <a:ln w="9525">
            <a:noFill/>
            <a:miter lim="800000"/>
            <a:headEnd/>
            <a:tailEnd/>
          </a:ln>
        </p:spPr>
      </p:pic>
      <p:pic>
        <p:nvPicPr>
          <p:cNvPr id="144411" name="Image 53" descr="region mp.jpg"/>
          <p:cNvPicPr>
            <a:picLocks noChangeAspect="1"/>
          </p:cNvPicPr>
          <p:nvPr/>
        </p:nvPicPr>
        <p:blipFill>
          <a:blip r:embed="rId11"/>
          <a:srcRect/>
          <a:stretch>
            <a:fillRect/>
          </a:stretch>
        </p:blipFill>
        <p:spPr bwMode="auto">
          <a:xfrm>
            <a:off x="6940550" y="3716338"/>
            <a:ext cx="252413" cy="252412"/>
          </a:xfrm>
          <a:prstGeom prst="rect">
            <a:avLst/>
          </a:prstGeom>
          <a:noFill/>
          <a:ln w="9525">
            <a:noFill/>
            <a:miter lim="800000"/>
            <a:headEnd/>
            <a:tailEnd/>
          </a:ln>
        </p:spPr>
      </p:pic>
      <p:pic>
        <p:nvPicPr>
          <p:cNvPr id="144412" name="Image 54" descr="region auvergne.jpg"/>
          <p:cNvPicPr>
            <a:picLocks noChangeAspect="1"/>
          </p:cNvPicPr>
          <p:nvPr/>
        </p:nvPicPr>
        <p:blipFill>
          <a:blip r:embed="rId9"/>
          <a:srcRect/>
          <a:stretch>
            <a:fillRect/>
          </a:stretch>
        </p:blipFill>
        <p:spPr bwMode="auto">
          <a:xfrm>
            <a:off x="6824663" y="2444750"/>
            <a:ext cx="484187" cy="252413"/>
          </a:xfrm>
          <a:prstGeom prst="rect">
            <a:avLst/>
          </a:prstGeom>
          <a:noFill/>
          <a:ln w="9525">
            <a:noFill/>
            <a:miter lim="800000"/>
            <a:headEnd/>
            <a:tailEnd/>
          </a:ln>
        </p:spPr>
      </p:pic>
      <p:pic>
        <p:nvPicPr>
          <p:cNvPr id="144413" name="Image 58" descr="region auvergne.jpg"/>
          <p:cNvPicPr>
            <a:picLocks noChangeAspect="1"/>
          </p:cNvPicPr>
          <p:nvPr/>
        </p:nvPicPr>
        <p:blipFill>
          <a:blip r:embed="rId9"/>
          <a:srcRect/>
          <a:stretch>
            <a:fillRect/>
          </a:stretch>
        </p:blipFill>
        <p:spPr bwMode="auto">
          <a:xfrm>
            <a:off x="6824663" y="2762250"/>
            <a:ext cx="484187" cy="252413"/>
          </a:xfrm>
          <a:prstGeom prst="rect">
            <a:avLst/>
          </a:prstGeom>
          <a:noFill/>
          <a:ln w="9525">
            <a:noFill/>
            <a:miter lim="800000"/>
            <a:headEnd/>
            <a:tailEnd/>
          </a:ln>
        </p:spPr>
      </p:pic>
      <p:pic>
        <p:nvPicPr>
          <p:cNvPr id="144414" name="Image 59" descr="logo-region-aquitaine.png"/>
          <p:cNvPicPr>
            <a:picLocks noChangeAspect="1"/>
          </p:cNvPicPr>
          <p:nvPr/>
        </p:nvPicPr>
        <p:blipFill>
          <a:blip r:embed="rId8"/>
          <a:srcRect/>
          <a:stretch>
            <a:fillRect/>
          </a:stretch>
        </p:blipFill>
        <p:spPr bwMode="auto">
          <a:xfrm>
            <a:off x="6926263" y="4670425"/>
            <a:ext cx="279400" cy="252413"/>
          </a:xfrm>
          <a:prstGeom prst="rect">
            <a:avLst/>
          </a:prstGeom>
          <a:noFill/>
          <a:ln w="9525">
            <a:noFill/>
            <a:miter lim="800000"/>
            <a:headEnd/>
            <a:tailEnd/>
          </a:ln>
        </p:spPr>
      </p:pic>
      <p:pic>
        <p:nvPicPr>
          <p:cNvPr id="144415" name="Image 60" descr="region mp.jpg"/>
          <p:cNvPicPr>
            <a:picLocks noChangeAspect="1"/>
          </p:cNvPicPr>
          <p:nvPr/>
        </p:nvPicPr>
        <p:blipFill>
          <a:blip r:embed="rId11"/>
          <a:srcRect/>
          <a:stretch>
            <a:fillRect/>
          </a:stretch>
        </p:blipFill>
        <p:spPr bwMode="auto">
          <a:xfrm>
            <a:off x="6940550" y="4989513"/>
            <a:ext cx="252413" cy="252412"/>
          </a:xfrm>
          <a:prstGeom prst="rect">
            <a:avLst/>
          </a:prstGeom>
          <a:noFill/>
          <a:ln w="9525">
            <a:noFill/>
            <a:miter lim="800000"/>
            <a:headEnd/>
            <a:tailEnd/>
          </a:ln>
        </p:spPr>
      </p:pic>
      <p:pic>
        <p:nvPicPr>
          <p:cNvPr id="144416" name="Image 61" descr="region mp.jpg"/>
          <p:cNvPicPr>
            <a:picLocks noChangeAspect="1"/>
          </p:cNvPicPr>
          <p:nvPr/>
        </p:nvPicPr>
        <p:blipFill>
          <a:blip r:embed="rId11"/>
          <a:srcRect/>
          <a:stretch>
            <a:fillRect/>
          </a:stretch>
        </p:blipFill>
        <p:spPr bwMode="auto">
          <a:xfrm>
            <a:off x="6940550" y="5307013"/>
            <a:ext cx="252413" cy="252412"/>
          </a:xfrm>
          <a:prstGeom prst="rect">
            <a:avLst/>
          </a:prstGeom>
          <a:noFill/>
          <a:ln w="9525">
            <a:noFill/>
            <a:miter lim="800000"/>
            <a:headEnd/>
            <a:tailEnd/>
          </a:ln>
        </p:spPr>
      </p:pic>
      <p:pic>
        <p:nvPicPr>
          <p:cNvPr id="144417" name="Image 62" descr="region mp.jpg"/>
          <p:cNvPicPr>
            <a:picLocks noChangeAspect="1"/>
          </p:cNvPicPr>
          <p:nvPr/>
        </p:nvPicPr>
        <p:blipFill>
          <a:blip r:embed="rId11"/>
          <a:srcRect/>
          <a:stretch>
            <a:fillRect/>
          </a:stretch>
        </p:blipFill>
        <p:spPr bwMode="auto">
          <a:xfrm>
            <a:off x="6940550" y="5624513"/>
            <a:ext cx="252413" cy="252412"/>
          </a:xfrm>
          <a:prstGeom prst="rect">
            <a:avLst/>
          </a:prstGeom>
          <a:noFill/>
          <a:ln w="9525">
            <a:noFill/>
            <a:miter lim="800000"/>
            <a:headEnd/>
            <a:tailEnd/>
          </a:ln>
        </p:spPr>
      </p:pic>
      <p:sp>
        <p:nvSpPr>
          <p:cNvPr id="32" name="Espace réservé du texte 4"/>
          <p:cNvSpPr txBox="1">
            <a:spLocks/>
          </p:cNvSpPr>
          <p:nvPr>
            <p:custDataLst>
              <p:tags r:id="rId2"/>
            </p:custDataLst>
          </p:nvPr>
        </p:nvSpPr>
        <p:spPr>
          <a:xfrm>
            <a:off x="6084168" y="5950441"/>
            <a:ext cx="2952328"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la région (bien)</a:t>
            </a:r>
            <a:endParaRPr lang="fr-FR" sz="1200" i="1" dirty="0">
              <a:solidFill>
                <a:srgbClr val="000000"/>
              </a:solidFill>
              <a:latin typeface="+mn-lt"/>
              <a:ea typeface="ＭＳ Ｐゴシック" pitchFamily="1" charset="-128"/>
              <a:cs typeface="Arial" pitchFamily="34" charset="0"/>
            </a:endParaRPr>
          </a:p>
        </p:txBody>
      </p:sp>
      <p:pic>
        <p:nvPicPr>
          <p:cNvPr id="144421" name="Image 34" descr="region Limousin.jpg"/>
          <p:cNvPicPr>
            <a:picLocks noChangeAspect="1"/>
          </p:cNvPicPr>
          <p:nvPr/>
        </p:nvPicPr>
        <p:blipFill>
          <a:blip r:embed="rId12"/>
          <a:srcRect/>
          <a:stretch>
            <a:fillRect/>
          </a:stretch>
        </p:blipFill>
        <p:spPr bwMode="auto">
          <a:xfrm>
            <a:off x="8323263" y="1125538"/>
            <a:ext cx="641350" cy="846137"/>
          </a:xfrm>
          <a:prstGeom prst="rect">
            <a:avLst/>
          </a:prstGeom>
          <a:noFill/>
          <a:ln w="9525">
            <a:noFill/>
            <a:miter lim="800000"/>
            <a:headEnd/>
            <a:tailEnd/>
          </a:ln>
        </p:spPr>
      </p:pic>
      <p:sp>
        <p:nvSpPr>
          <p:cNvPr id="36" name="Espace réservé du texte 4"/>
          <p:cNvSpPr txBox="1">
            <a:spLocks/>
          </p:cNvSpPr>
          <p:nvPr>
            <p:custDataLst>
              <p:tags r:id="rId3"/>
            </p:custDataLst>
          </p:nvPr>
        </p:nvSpPr>
        <p:spPr>
          <a:xfrm>
            <a:off x="8172400" y="620688"/>
            <a:ext cx="899592"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Limousins</a:t>
            </a:r>
            <a:endParaRPr lang="fr-FR" sz="1200" i="1" dirty="0">
              <a:solidFill>
                <a:schemeClr val="bg1"/>
              </a:solidFill>
              <a:latin typeface="+mn-lt"/>
              <a:ea typeface="ＭＳ Ｐゴシック" pitchFamily="1" charset="-128"/>
              <a:cs typeface="Arial" pitchFamily="34" charset="0"/>
            </a:endParaRPr>
          </a:p>
        </p:txBody>
      </p:sp>
      <p:grpSp>
        <p:nvGrpSpPr>
          <p:cNvPr id="144425" name="Groupe 32"/>
          <p:cNvGrpSpPr>
            <a:grpSpLocks/>
          </p:cNvGrpSpPr>
          <p:nvPr/>
        </p:nvGrpSpPr>
        <p:grpSpPr bwMode="auto">
          <a:xfrm>
            <a:off x="3995738" y="6453188"/>
            <a:ext cx="2232025" cy="369887"/>
            <a:chOff x="3996061" y="6453336"/>
            <a:chExt cx="2232123" cy="369332"/>
          </a:xfrm>
        </p:grpSpPr>
        <p:sp>
          <p:nvSpPr>
            <p:cNvPr id="38" name="Ellipse 37"/>
            <p:cNvSpPr/>
            <p:nvPr/>
          </p:nvSpPr>
          <p:spPr>
            <a:xfrm>
              <a:off x="3996061" y="6496134"/>
              <a:ext cx="360378" cy="288491"/>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9" name="Ellipse 38"/>
            <p:cNvSpPr/>
            <p:nvPr/>
          </p:nvSpPr>
          <p:spPr>
            <a:xfrm>
              <a:off x="4148468" y="6524666"/>
              <a:ext cx="360378" cy="288491"/>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2" name="ZoneTexte 41"/>
            <p:cNvSpPr txBox="1"/>
            <p:nvPr/>
          </p:nvSpPr>
          <p:spPr>
            <a:xfrm>
              <a:off x="4508846" y="6453336"/>
              <a:ext cx="1719338"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les 2 régions</a:t>
              </a:r>
            </a:p>
          </p:txBody>
        </p:sp>
      </p:grpSp>
      <p:sp>
        <p:nvSpPr>
          <p:cNvPr id="64" name="Ellipse 63"/>
          <p:cNvSpPr/>
          <p:nvPr/>
        </p:nvSpPr>
        <p:spPr>
          <a:xfrm>
            <a:off x="6443663" y="1773238"/>
            <a:ext cx="360362"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5" name="Ellipse 64"/>
          <p:cNvSpPr/>
          <p:nvPr/>
        </p:nvSpPr>
        <p:spPr>
          <a:xfrm>
            <a:off x="6443663" y="2060575"/>
            <a:ext cx="360362"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6" name="Ellipse 65"/>
          <p:cNvSpPr/>
          <p:nvPr/>
        </p:nvSpPr>
        <p:spPr>
          <a:xfrm>
            <a:off x="6372225" y="2420938"/>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7" name="Ellipse 66"/>
          <p:cNvSpPr/>
          <p:nvPr/>
        </p:nvSpPr>
        <p:spPr>
          <a:xfrm>
            <a:off x="6372225" y="3068638"/>
            <a:ext cx="360363"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8" name="Ellipse 67"/>
          <p:cNvSpPr/>
          <p:nvPr/>
        </p:nvSpPr>
        <p:spPr>
          <a:xfrm>
            <a:off x="6372225" y="3716338"/>
            <a:ext cx="360363"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9" name="Ellipse 68"/>
          <p:cNvSpPr/>
          <p:nvPr/>
        </p:nvSpPr>
        <p:spPr>
          <a:xfrm>
            <a:off x="6227763" y="4005263"/>
            <a:ext cx="360362"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70" name="Ellipse 69"/>
          <p:cNvSpPr/>
          <p:nvPr/>
        </p:nvSpPr>
        <p:spPr>
          <a:xfrm>
            <a:off x="6372225" y="4365625"/>
            <a:ext cx="360363"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71" name="Ellipse 70"/>
          <p:cNvSpPr/>
          <p:nvPr/>
        </p:nvSpPr>
        <p:spPr>
          <a:xfrm>
            <a:off x="6156325" y="4652963"/>
            <a:ext cx="360363"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72" name="Ellipse 71"/>
          <p:cNvSpPr/>
          <p:nvPr/>
        </p:nvSpPr>
        <p:spPr>
          <a:xfrm>
            <a:off x="6156325" y="4941888"/>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73" name="Ellipse 72"/>
          <p:cNvSpPr/>
          <p:nvPr/>
        </p:nvSpPr>
        <p:spPr>
          <a:xfrm>
            <a:off x="6372225" y="5300663"/>
            <a:ext cx="360363"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74" name="Ellipse 73"/>
          <p:cNvSpPr/>
          <p:nvPr/>
        </p:nvSpPr>
        <p:spPr>
          <a:xfrm>
            <a:off x="6300788" y="5589588"/>
            <a:ext cx="358775"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de la région Limousin</a:t>
            </a:r>
            <a:br>
              <a:rPr lang="fr-FR" dirty="0" smtClean="0"/>
            </a:br>
            <a:r>
              <a:rPr lang="fr-FR" sz="2000" i="1" dirty="0"/>
              <a:t>Image générale</a:t>
            </a:r>
            <a:endParaRPr lang="fr-FR" sz="20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C7E31393-46D7-48E6-8685-38FFE9067321}" type="slidenum">
              <a:rPr lang="fr-FR"/>
              <a:pPr>
                <a:defRPr/>
              </a:pPr>
              <a:t>71</a:t>
            </a:fld>
            <a:endParaRPr lang="fr-FR"/>
          </a:p>
        </p:txBody>
      </p:sp>
      <p:sp>
        <p:nvSpPr>
          <p:cNvPr id="10" name="ZoneTexte 9"/>
          <p:cNvSpPr txBox="1"/>
          <p:nvPr/>
        </p:nvSpPr>
        <p:spPr>
          <a:xfrm>
            <a:off x="468313" y="6094413"/>
            <a:ext cx="8675687" cy="430212"/>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Q5areg</a:t>
            </a:r>
            <a:r>
              <a:rPr lang="fr-FR" sz="1100" dirty="0">
                <a:solidFill>
                  <a:schemeClr val="tx1">
                    <a:lumMod val="75000"/>
                  </a:schemeClr>
                </a:solidFill>
                <a:latin typeface="+mn-lt"/>
              </a:rPr>
              <a:t>. Voici à présent une liste de caractéristiques que nous ont dites d’autres personnes à propos de certaines régions de France. Pour chacune de ces caractéristiques, veuillez donner une note de 0 à 10 à chacune des régions que vous connaissez.</a:t>
            </a:r>
          </a:p>
        </p:txBody>
      </p:sp>
      <p:graphicFrame>
        <p:nvGraphicFramePr>
          <p:cNvPr id="145413" name="Object 34"/>
          <p:cNvGraphicFramePr>
            <a:graphicFrameLocks noChangeAspect="1"/>
          </p:cNvGraphicFramePr>
          <p:nvPr/>
        </p:nvGraphicFramePr>
        <p:xfrm>
          <a:off x="3203575" y="1557338"/>
          <a:ext cx="3744913" cy="4160837"/>
        </p:xfrm>
        <a:graphic>
          <a:graphicData uri="http://schemas.openxmlformats.org/presentationml/2006/ole">
            <mc:AlternateContent xmlns:mc="http://schemas.openxmlformats.org/markup-compatibility/2006">
              <mc:Choice xmlns:v="urn:schemas-microsoft-com:vml" Requires="v">
                <p:oleObj spid="_x0000_s145414" r:id="rId7" imgW="3743268" imgH="4163929" progId="Excel.Chart.8">
                  <p:embed/>
                </p:oleObj>
              </mc:Choice>
              <mc:Fallback>
                <p:oleObj r:id="rId7" imgW="3743268" imgH="4163929" progId="Excel.Chart.8">
                  <p:embed/>
                  <p:pic>
                    <p:nvPicPr>
                      <p:cNvPr id="0" name="Object 3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3575" y="1557338"/>
                        <a:ext cx="3744913" cy="4160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Tableau 13"/>
          <p:cNvGraphicFramePr>
            <a:graphicFrameLocks noGrp="1"/>
          </p:cNvGraphicFramePr>
          <p:nvPr/>
        </p:nvGraphicFramePr>
        <p:xfrm>
          <a:off x="250825" y="1493838"/>
          <a:ext cx="3529013" cy="4238625"/>
        </p:xfrm>
        <a:graphic>
          <a:graphicData uri="http://schemas.openxmlformats.org/drawingml/2006/table">
            <a:tbl>
              <a:tblPr firstRow="1" bandRow="1">
                <a:tableStyleId>{2D5ABB26-0587-4C30-8999-92F81FD0307C}</a:tableStyleId>
              </a:tblPr>
              <a:tblGrid>
                <a:gridCol w="3528392"/>
              </a:tblGrid>
              <a:tr h="423933">
                <a:tc>
                  <a:txBody>
                    <a:bodyPr/>
                    <a:lstStyle/>
                    <a:p>
                      <a:pPr algn="r" fontAlgn="ctr"/>
                      <a:r>
                        <a:rPr lang="fr-FR" sz="1100" b="0" i="0" u="none" strike="noStrike" kern="1200" dirty="0" smtClean="0">
                          <a:solidFill>
                            <a:schemeClr val="tx1">
                              <a:lumMod val="50000"/>
                            </a:schemeClr>
                          </a:solidFill>
                          <a:latin typeface="+mj-lt"/>
                          <a:ea typeface="+mn-ea"/>
                          <a:cs typeface="+mn-cs"/>
                        </a:rPr>
                        <a:t>Où </a:t>
                      </a:r>
                      <a:r>
                        <a:rPr lang="fr-FR" sz="1100" b="0" i="0" u="none" strike="noStrike" kern="1200" dirty="0">
                          <a:solidFill>
                            <a:schemeClr val="tx1">
                              <a:lumMod val="50000"/>
                            </a:schemeClr>
                          </a:solidFill>
                          <a:latin typeface="+mj-lt"/>
                          <a:ea typeface="+mn-ea"/>
                          <a:cs typeface="+mn-cs"/>
                        </a:rPr>
                        <a:t>l'on se ressource</a:t>
                      </a:r>
                    </a:p>
                  </a:txBody>
                  <a:tcPr marL="9525" marR="9525" marT="9525" marB="0" anchor="ctr"/>
                </a:tc>
              </a:tr>
              <a:tr h="423933">
                <a:tc>
                  <a:txBody>
                    <a:bodyPr/>
                    <a:lstStyle/>
                    <a:p>
                      <a:pPr algn="r" fontAlgn="ctr"/>
                      <a:r>
                        <a:rPr lang="fr-FR" sz="1100" b="0" i="0" u="none" strike="noStrike" kern="1200" dirty="0">
                          <a:solidFill>
                            <a:schemeClr val="tx1">
                              <a:lumMod val="50000"/>
                            </a:schemeClr>
                          </a:solidFill>
                          <a:latin typeface="+mj-lt"/>
                          <a:ea typeface="+mn-ea"/>
                          <a:cs typeface="+mn-cs"/>
                        </a:rPr>
                        <a:t>Propose de découvrir une nature préservée</a:t>
                      </a:r>
                    </a:p>
                  </a:txBody>
                  <a:tcPr marL="9525" marR="9525" marT="9525" marB="0" anchor="ctr"/>
                </a:tc>
              </a:tr>
              <a:tr h="423933">
                <a:tc>
                  <a:txBody>
                    <a:bodyPr/>
                    <a:lstStyle/>
                    <a:p>
                      <a:pPr algn="r" fontAlgn="ctr"/>
                      <a:r>
                        <a:rPr lang="fr-FR" sz="1100" b="0" i="0" u="none" strike="noStrike" kern="1200" dirty="0" smtClean="0">
                          <a:solidFill>
                            <a:schemeClr val="tx1">
                              <a:lumMod val="50000"/>
                            </a:schemeClr>
                          </a:solidFill>
                          <a:latin typeface="+mj-lt"/>
                          <a:ea typeface="+mn-ea"/>
                          <a:cs typeface="+mn-cs"/>
                        </a:rPr>
                        <a:t>Où </a:t>
                      </a:r>
                      <a:r>
                        <a:rPr lang="fr-FR" sz="1100" b="0" i="0" u="none" strike="noStrike" kern="1200" dirty="0">
                          <a:solidFill>
                            <a:schemeClr val="tx1">
                              <a:lumMod val="50000"/>
                            </a:schemeClr>
                          </a:solidFill>
                          <a:latin typeface="+mj-lt"/>
                          <a:ea typeface="+mn-ea"/>
                          <a:cs typeface="+mn-cs"/>
                        </a:rPr>
                        <a:t>l'on vit simplement, en harmonie avec la nature</a:t>
                      </a:r>
                    </a:p>
                  </a:txBody>
                  <a:tcPr marL="9525" marR="9525" marT="9525" marB="0" anchor="ctr"/>
                </a:tc>
              </a:tr>
              <a:tr h="423933">
                <a:tc>
                  <a:txBody>
                    <a:bodyPr/>
                    <a:lstStyle/>
                    <a:p>
                      <a:pPr algn="r" fontAlgn="ctr"/>
                      <a:r>
                        <a:rPr lang="fr-FR" sz="1100" b="0" i="0" u="none" strike="noStrike" kern="1200" dirty="0" smtClean="0">
                          <a:solidFill>
                            <a:schemeClr val="tx1">
                              <a:lumMod val="50000"/>
                            </a:schemeClr>
                          </a:solidFill>
                          <a:latin typeface="+mj-lt"/>
                          <a:ea typeface="+mn-ea"/>
                          <a:cs typeface="+mn-cs"/>
                        </a:rPr>
                        <a:t>Qui </a:t>
                      </a:r>
                      <a:r>
                        <a:rPr lang="fr-FR" sz="1100" b="0" i="0" u="none" strike="noStrike" kern="1200" dirty="0">
                          <a:solidFill>
                            <a:schemeClr val="tx1">
                              <a:lumMod val="50000"/>
                            </a:schemeClr>
                          </a:solidFill>
                          <a:latin typeface="+mj-lt"/>
                          <a:ea typeface="+mn-ea"/>
                          <a:cs typeface="+mn-cs"/>
                        </a:rPr>
                        <a:t>gagne à être connue</a:t>
                      </a:r>
                    </a:p>
                  </a:txBody>
                  <a:tcPr marL="9525" marR="9525" marT="9525" marB="0" anchor="ctr"/>
                </a:tc>
              </a:tr>
              <a:tr h="423933">
                <a:tc>
                  <a:txBody>
                    <a:bodyPr/>
                    <a:lstStyle/>
                    <a:p>
                      <a:pPr algn="r" fontAlgn="ctr"/>
                      <a:r>
                        <a:rPr lang="fr-FR" sz="1100" b="0" i="0" u="none" strike="noStrike" kern="1200">
                          <a:solidFill>
                            <a:schemeClr val="tx1">
                              <a:lumMod val="50000"/>
                            </a:schemeClr>
                          </a:solidFill>
                          <a:latin typeface="+mj-lt"/>
                          <a:ea typeface="+mn-ea"/>
                          <a:cs typeface="+mn-cs"/>
                        </a:rPr>
                        <a:t>Protège et valorise sa culture et ses savoir-faire</a:t>
                      </a:r>
                    </a:p>
                  </a:txBody>
                  <a:tcPr marL="9525" marR="9525" marT="9525" marB="0" anchor="ctr"/>
                </a:tc>
              </a:tr>
              <a:tr h="423933">
                <a:tc>
                  <a:txBody>
                    <a:bodyPr/>
                    <a:lstStyle/>
                    <a:p>
                      <a:pPr algn="r" fontAlgn="ctr"/>
                      <a:r>
                        <a:rPr lang="fr-FR" sz="1100" b="0" i="0" u="none" strike="noStrike" kern="1200" dirty="0" smtClean="0">
                          <a:solidFill>
                            <a:schemeClr val="tx1">
                              <a:lumMod val="50000"/>
                            </a:schemeClr>
                          </a:solidFill>
                          <a:latin typeface="+mj-lt"/>
                          <a:ea typeface="+mn-ea"/>
                          <a:cs typeface="+mn-cs"/>
                        </a:rPr>
                        <a:t>Touristique</a:t>
                      </a:r>
                      <a:endParaRPr lang="fr-FR" sz="1100" b="0" i="0" u="none" strike="noStrike" kern="1200" dirty="0">
                        <a:solidFill>
                          <a:schemeClr val="tx1">
                            <a:lumMod val="50000"/>
                          </a:schemeClr>
                        </a:solidFill>
                        <a:latin typeface="+mj-lt"/>
                        <a:ea typeface="+mn-ea"/>
                        <a:cs typeface="+mn-cs"/>
                      </a:endParaRPr>
                    </a:p>
                  </a:txBody>
                  <a:tcPr marL="9525" marR="9525" marT="9525" marB="0" anchor="ctr"/>
                </a:tc>
              </a:tr>
              <a:tr h="423933">
                <a:tc>
                  <a:txBody>
                    <a:bodyPr/>
                    <a:lstStyle/>
                    <a:p>
                      <a:pPr algn="r" fontAlgn="ctr"/>
                      <a:r>
                        <a:rPr lang="fr-FR" sz="1100" b="0" i="0" u="none" strike="noStrike" kern="1200" dirty="0" smtClean="0">
                          <a:solidFill>
                            <a:schemeClr val="tx1">
                              <a:lumMod val="50000"/>
                            </a:schemeClr>
                          </a:solidFill>
                          <a:latin typeface="+mj-lt"/>
                          <a:ea typeface="+mn-ea"/>
                          <a:cs typeface="+mn-cs"/>
                        </a:rPr>
                        <a:t>Qui </a:t>
                      </a:r>
                      <a:r>
                        <a:rPr lang="fr-FR" sz="1100" b="0" i="0" u="none" strike="noStrike" kern="1200" dirty="0">
                          <a:solidFill>
                            <a:schemeClr val="tx1">
                              <a:lumMod val="50000"/>
                            </a:schemeClr>
                          </a:solidFill>
                          <a:latin typeface="+mj-lt"/>
                          <a:ea typeface="+mn-ea"/>
                          <a:cs typeface="+mn-cs"/>
                        </a:rPr>
                        <a:t>a des entreprises aux savoir-faire reconnus à </a:t>
                      </a:r>
                      <a:r>
                        <a:rPr lang="fr-FR" sz="1100" b="0" i="0" u="none" strike="noStrike" kern="1200" dirty="0" smtClean="0">
                          <a:solidFill>
                            <a:schemeClr val="tx1">
                              <a:lumMod val="50000"/>
                            </a:schemeClr>
                          </a:solidFill>
                          <a:latin typeface="+mj-lt"/>
                          <a:ea typeface="+mn-ea"/>
                          <a:cs typeface="+mn-cs"/>
                        </a:rPr>
                        <a:t>l'international</a:t>
                      </a:r>
                      <a:endParaRPr lang="fr-FR" sz="1100" b="0" i="0" u="none" strike="noStrike" kern="1200" dirty="0">
                        <a:solidFill>
                          <a:schemeClr val="tx1">
                            <a:lumMod val="50000"/>
                          </a:schemeClr>
                        </a:solidFill>
                        <a:latin typeface="+mj-lt"/>
                        <a:ea typeface="+mn-ea"/>
                        <a:cs typeface="+mn-cs"/>
                      </a:endParaRPr>
                    </a:p>
                  </a:txBody>
                  <a:tcPr marL="9525" marR="9525" marT="9525" marB="0" anchor="ctr"/>
                </a:tc>
              </a:tr>
              <a:tr h="423933">
                <a:tc>
                  <a:txBody>
                    <a:bodyPr/>
                    <a:lstStyle/>
                    <a:p>
                      <a:pPr algn="r" fontAlgn="ctr"/>
                      <a:r>
                        <a:rPr lang="fr-FR" sz="1100" b="0" i="0" u="none" strike="noStrike" kern="1200" dirty="0" smtClean="0">
                          <a:solidFill>
                            <a:schemeClr val="tx1">
                              <a:lumMod val="50000"/>
                            </a:schemeClr>
                          </a:solidFill>
                          <a:latin typeface="+mj-lt"/>
                          <a:ea typeface="+mn-ea"/>
                          <a:cs typeface="+mn-cs"/>
                        </a:rPr>
                        <a:t>Qui </a:t>
                      </a:r>
                      <a:r>
                        <a:rPr lang="fr-FR" sz="1100" b="0" i="0" u="none" strike="noStrike" kern="1200" dirty="0">
                          <a:solidFill>
                            <a:schemeClr val="tx1">
                              <a:lumMod val="50000"/>
                            </a:schemeClr>
                          </a:solidFill>
                          <a:latin typeface="+mj-lt"/>
                          <a:ea typeface="+mn-ea"/>
                          <a:cs typeface="+mn-cs"/>
                        </a:rPr>
                        <a:t>soutient la recherche et les projets innovants</a:t>
                      </a:r>
                    </a:p>
                  </a:txBody>
                  <a:tcPr marL="9525" marR="9525" marT="9525" marB="0" anchor="ctr"/>
                </a:tc>
              </a:tr>
              <a:tr h="423933">
                <a:tc>
                  <a:txBody>
                    <a:bodyPr/>
                    <a:lstStyle/>
                    <a:p>
                      <a:pPr algn="r" fontAlgn="ctr"/>
                      <a:r>
                        <a:rPr lang="fr-FR" sz="1100" b="0" i="0" u="none" strike="noStrike" kern="1200" dirty="0" smtClean="0">
                          <a:solidFill>
                            <a:schemeClr val="tx1">
                              <a:lumMod val="50000"/>
                            </a:schemeClr>
                          </a:solidFill>
                          <a:latin typeface="+mj-lt"/>
                          <a:ea typeface="+mn-ea"/>
                          <a:cs typeface="+mn-cs"/>
                        </a:rPr>
                        <a:t>Où </a:t>
                      </a:r>
                      <a:r>
                        <a:rPr lang="fr-FR" sz="1100" b="0" i="0" u="none" strike="noStrike" kern="1200" dirty="0">
                          <a:solidFill>
                            <a:schemeClr val="tx1">
                              <a:lumMod val="50000"/>
                            </a:schemeClr>
                          </a:solidFill>
                          <a:latin typeface="+mj-lt"/>
                          <a:ea typeface="+mn-ea"/>
                          <a:cs typeface="+mn-cs"/>
                        </a:rPr>
                        <a:t>se développent des partenariats entre entreprises, collectivités et entre </a:t>
                      </a:r>
                      <a:r>
                        <a:rPr lang="fr-FR" sz="1100" b="0" i="0" u="none" strike="noStrike" kern="1200" dirty="0" smtClean="0">
                          <a:solidFill>
                            <a:schemeClr val="tx1">
                              <a:lumMod val="50000"/>
                            </a:schemeClr>
                          </a:solidFill>
                          <a:latin typeface="+mj-lt"/>
                          <a:ea typeface="+mn-ea"/>
                          <a:cs typeface="+mn-cs"/>
                        </a:rPr>
                        <a:t>Limousins</a:t>
                      </a:r>
                      <a:endParaRPr lang="fr-FR" sz="1100" b="0" i="0" u="none" strike="noStrike" kern="1200" dirty="0">
                        <a:solidFill>
                          <a:schemeClr val="tx1">
                            <a:lumMod val="50000"/>
                          </a:schemeClr>
                        </a:solidFill>
                        <a:latin typeface="+mj-lt"/>
                        <a:ea typeface="+mn-ea"/>
                        <a:cs typeface="+mn-cs"/>
                      </a:endParaRPr>
                    </a:p>
                  </a:txBody>
                  <a:tcPr marL="9525" marR="9525" marT="9525" marB="0" anchor="ctr"/>
                </a:tc>
              </a:tr>
              <a:tr h="423933">
                <a:tc>
                  <a:txBody>
                    <a:bodyPr/>
                    <a:lstStyle/>
                    <a:p>
                      <a:pPr algn="r" fontAlgn="ctr"/>
                      <a:r>
                        <a:rPr lang="fr-FR" sz="1100" b="0" i="0" u="none" strike="noStrike" kern="1200" dirty="0" smtClean="0">
                          <a:solidFill>
                            <a:schemeClr val="tx1">
                              <a:lumMod val="50000"/>
                            </a:schemeClr>
                          </a:solidFill>
                          <a:latin typeface="+mj-lt"/>
                          <a:ea typeface="+mn-ea"/>
                          <a:cs typeface="+mn-cs"/>
                        </a:rPr>
                        <a:t>Dynamique</a:t>
                      </a:r>
                      <a:endParaRPr lang="fr-FR" sz="1100" b="0" i="0" u="none" strike="noStrike" kern="1200" dirty="0">
                        <a:solidFill>
                          <a:schemeClr val="tx1">
                            <a:lumMod val="50000"/>
                          </a:schemeClr>
                        </a:solidFill>
                        <a:latin typeface="+mj-lt"/>
                        <a:ea typeface="+mn-ea"/>
                        <a:cs typeface="+mn-cs"/>
                      </a:endParaRPr>
                    </a:p>
                  </a:txBody>
                  <a:tcPr marL="9525" marR="9525" marT="9525" marB="0" anchor="ctr"/>
                </a:tc>
              </a:tr>
            </a:tbl>
          </a:graphicData>
        </a:graphic>
      </p:graphicFrame>
      <p:sp>
        <p:nvSpPr>
          <p:cNvPr id="21" name="Ellipse 20"/>
          <p:cNvSpPr/>
          <p:nvPr/>
        </p:nvSpPr>
        <p:spPr>
          <a:xfrm>
            <a:off x="6372225" y="1628775"/>
            <a:ext cx="360363"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2" name="Ellipse 21"/>
          <p:cNvSpPr/>
          <p:nvPr/>
        </p:nvSpPr>
        <p:spPr>
          <a:xfrm>
            <a:off x="6372225" y="2060575"/>
            <a:ext cx="360363"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3" name="Ellipse 22"/>
          <p:cNvSpPr/>
          <p:nvPr/>
        </p:nvSpPr>
        <p:spPr>
          <a:xfrm>
            <a:off x="5795963" y="5300663"/>
            <a:ext cx="360362" cy="288925"/>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grpSp>
        <p:nvGrpSpPr>
          <p:cNvPr id="145428" name="Groupe 27"/>
          <p:cNvGrpSpPr>
            <a:grpSpLocks/>
          </p:cNvGrpSpPr>
          <p:nvPr/>
        </p:nvGrpSpPr>
        <p:grpSpPr bwMode="auto">
          <a:xfrm>
            <a:off x="3851275" y="1223963"/>
            <a:ext cx="2808288" cy="260350"/>
            <a:chOff x="3851920" y="1223174"/>
            <a:chExt cx="2808312" cy="261610"/>
          </a:xfrm>
        </p:grpSpPr>
        <p:sp>
          <p:nvSpPr>
            <p:cNvPr id="31" name="Ellipse 30"/>
            <p:cNvSpPr/>
            <p:nvPr/>
          </p:nvSpPr>
          <p:spPr>
            <a:xfrm>
              <a:off x="3959871" y="1317289"/>
              <a:ext cx="71439" cy="73378"/>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accent3">
                    <a:lumMod val="75000"/>
                  </a:schemeClr>
                </a:solidFill>
              </a:endParaRPr>
            </a:p>
          </p:txBody>
        </p:sp>
        <p:cxnSp>
          <p:nvCxnSpPr>
            <p:cNvPr id="32" name="Connecteur droit 31"/>
            <p:cNvCxnSpPr/>
            <p:nvPr/>
          </p:nvCxnSpPr>
          <p:spPr>
            <a:xfrm>
              <a:off x="3851920" y="1353979"/>
              <a:ext cx="28734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4075760" y="1223174"/>
              <a:ext cx="2584472"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Français (74)                  Limousins (242)</a:t>
              </a:r>
            </a:p>
          </p:txBody>
        </p:sp>
        <p:sp>
          <p:nvSpPr>
            <p:cNvPr id="34" name="Rectangle 33"/>
            <p:cNvSpPr/>
            <p:nvPr/>
          </p:nvSpPr>
          <p:spPr>
            <a:xfrm>
              <a:off x="5256870" y="1317289"/>
              <a:ext cx="71438" cy="733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35" name="Connecteur droit 34"/>
            <p:cNvCxnSpPr/>
            <p:nvPr/>
          </p:nvCxnSpPr>
          <p:spPr>
            <a:xfrm>
              <a:off x="5147331" y="1353979"/>
              <a:ext cx="28892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45429" name="Groupe 35"/>
          <p:cNvGrpSpPr>
            <a:grpSpLocks/>
          </p:cNvGrpSpPr>
          <p:nvPr/>
        </p:nvGrpSpPr>
        <p:grpSpPr bwMode="auto">
          <a:xfrm>
            <a:off x="3995738" y="6507163"/>
            <a:ext cx="2808287" cy="368300"/>
            <a:chOff x="3996061" y="6444192"/>
            <a:chExt cx="2808187" cy="369332"/>
          </a:xfrm>
        </p:grpSpPr>
        <p:sp>
          <p:nvSpPr>
            <p:cNvPr id="37" name="Ellipse 36"/>
            <p:cNvSpPr/>
            <p:nvPr/>
          </p:nvSpPr>
          <p:spPr>
            <a:xfrm>
              <a:off x="3996061" y="6496726"/>
              <a:ext cx="360349" cy="28814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8" name="Ellipse 37"/>
            <p:cNvSpPr/>
            <p:nvPr/>
          </p:nvSpPr>
          <p:spPr>
            <a:xfrm>
              <a:off x="4148456" y="6525381"/>
              <a:ext cx="360349" cy="288143"/>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9" name="ZoneTexte 38"/>
            <p:cNvSpPr txBox="1"/>
            <p:nvPr/>
          </p:nvSpPr>
          <p:spPr>
            <a:xfrm>
              <a:off x="4664374" y="6444192"/>
              <a:ext cx="2139874"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la sous-cible et les Français</a:t>
              </a:r>
            </a:p>
          </p:txBody>
        </p:sp>
      </p:grpSp>
      <p:sp>
        <p:nvSpPr>
          <p:cNvPr id="25" name="Espace réservé du texte 4"/>
          <p:cNvSpPr txBox="1">
            <a:spLocks/>
          </p:cNvSpPr>
          <p:nvPr>
            <p:custDataLst>
              <p:tags r:id="rId2"/>
            </p:custDataLst>
          </p:nvPr>
        </p:nvSpPr>
        <p:spPr>
          <a:xfrm>
            <a:off x="6084168" y="5805264"/>
            <a:ext cx="2952328"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la région (bien)</a:t>
            </a:r>
            <a:endParaRPr lang="fr-FR" sz="1200" i="1" dirty="0">
              <a:solidFill>
                <a:srgbClr val="000000"/>
              </a:solidFill>
              <a:latin typeface="+mn-lt"/>
              <a:ea typeface="ＭＳ Ｐゴシック" pitchFamily="1" charset="-128"/>
              <a:cs typeface="Arial" pitchFamily="34" charset="0"/>
            </a:endParaRPr>
          </a:p>
        </p:txBody>
      </p:sp>
      <p:pic>
        <p:nvPicPr>
          <p:cNvPr id="145433" name="Image 25" descr="region Limousin.jpg"/>
          <p:cNvPicPr>
            <a:picLocks noChangeAspect="1"/>
          </p:cNvPicPr>
          <p:nvPr/>
        </p:nvPicPr>
        <p:blipFill>
          <a:blip r:embed="rId9"/>
          <a:srcRect/>
          <a:stretch>
            <a:fillRect/>
          </a:stretch>
        </p:blipFill>
        <p:spPr bwMode="auto">
          <a:xfrm>
            <a:off x="8323263" y="1125538"/>
            <a:ext cx="641350" cy="846137"/>
          </a:xfrm>
          <a:prstGeom prst="rect">
            <a:avLst/>
          </a:prstGeom>
          <a:noFill/>
          <a:ln w="9525">
            <a:noFill/>
            <a:miter lim="800000"/>
            <a:headEnd/>
            <a:tailEnd/>
          </a:ln>
        </p:spPr>
      </p:pic>
      <p:sp>
        <p:nvSpPr>
          <p:cNvPr id="27" name="Espace réservé du texte 4"/>
          <p:cNvSpPr txBox="1">
            <a:spLocks/>
          </p:cNvSpPr>
          <p:nvPr>
            <p:custDataLst>
              <p:tags r:id="rId3"/>
            </p:custDataLst>
          </p:nvPr>
        </p:nvSpPr>
        <p:spPr>
          <a:xfrm>
            <a:off x="8172400" y="620688"/>
            <a:ext cx="899592"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Limousins</a:t>
            </a:r>
            <a:endParaRPr lang="fr-FR" sz="1200" i="1" dirty="0">
              <a:solidFill>
                <a:schemeClr val="bg1"/>
              </a:solidFill>
              <a:latin typeface="+mn-lt"/>
              <a:ea typeface="ＭＳ Ｐゴシック" pitchFamily="1" charset="-128"/>
              <a:cs typeface="Arial" pitchFamily="34" charset="0"/>
            </a:endParaRPr>
          </a:p>
        </p:txBody>
      </p:sp>
      <p:sp>
        <p:nvSpPr>
          <p:cNvPr id="29" name="Espace réservé du texte 4"/>
          <p:cNvSpPr txBox="1">
            <a:spLocks/>
          </p:cNvSpPr>
          <p:nvPr>
            <p:custDataLst>
              <p:tags r:id="rId4"/>
            </p:custDataLst>
          </p:nvPr>
        </p:nvSpPr>
        <p:spPr>
          <a:xfrm>
            <a:off x="8172400" y="224696"/>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de la région Limousin</a:t>
            </a:r>
            <a:br>
              <a:rPr lang="fr-FR" dirty="0" smtClean="0"/>
            </a:br>
            <a:r>
              <a:rPr lang="fr-FR" sz="2000" i="1" dirty="0"/>
              <a:t>Image touristique</a:t>
            </a:r>
            <a:endParaRPr lang="fr-FR" sz="20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D4636B4F-2DAC-4FC3-9AD2-5232DE746340}" type="slidenum">
              <a:rPr lang="fr-FR"/>
              <a:pPr>
                <a:defRPr/>
              </a:pPr>
              <a:t>72</a:t>
            </a:fld>
            <a:endParaRPr lang="fr-FR"/>
          </a:p>
        </p:txBody>
      </p:sp>
      <p:sp>
        <p:nvSpPr>
          <p:cNvPr id="10" name="ZoneTexte 9"/>
          <p:cNvSpPr txBox="1"/>
          <p:nvPr/>
        </p:nvSpPr>
        <p:spPr>
          <a:xfrm>
            <a:off x="468313" y="6165850"/>
            <a:ext cx="8675687" cy="431800"/>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Q5breg. </a:t>
            </a:r>
            <a:r>
              <a:rPr lang="fr-FR" sz="1100" b="1" dirty="0">
                <a:latin typeface="+mn-lt"/>
              </a:rPr>
              <a:t>Vo</a:t>
            </a:r>
            <a:r>
              <a:rPr lang="fr-FR" sz="1100" dirty="0">
                <a:solidFill>
                  <a:schemeClr val="tx1">
                    <a:lumMod val="75000"/>
                  </a:schemeClr>
                </a:solidFill>
                <a:latin typeface="+mn-lt"/>
              </a:rPr>
              <a:t>ici à présent une liste des qualités possibles pour une destination touristique. Pour chacune de ces qualités, veuillez donner une note de 0 à 10 à chacune des régions que vous connaissez.</a:t>
            </a:r>
          </a:p>
        </p:txBody>
      </p:sp>
      <p:graphicFrame>
        <p:nvGraphicFramePr>
          <p:cNvPr id="146437" name="Object 34"/>
          <p:cNvGraphicFramePr>
            <a:graphicFrameLocks noChangeAspect="1"/>
          </p:cNvGraphicFramePr>
          <p:nvPr/>
        </p:nvGraphicFramePr>
        <p:xfrm>
          <a:off x="3276600" y="1619250"/>
          <a:ext cx="3598863" cy="4162425"/>
        </p:xfrm>
        <a:graphic>
          <a:graphicData uri="http://schemas.openxmlformats.org/presentationml/2006/ole">
            <mc:AlternateContent xmlns:mc="http://schemas.openxmlformats.org/markup-compatibility/2006">
              <mc:Choice xmlns:v="urn:schemas-microsoft-com:vml" Requires="v">
                <p:oleObj spid="_x0000_s146438" r:id="rId7" imgW="3603048" imgH="4157832" progId="Excel.Chart.8">
                  <p:embed/>
                </p:oleObj>
              </mc:Choice>
              <mc:Fallback>
                <p:oleObj r:id="rId7" imgW="3603048" imgH="4157832" progId="Excel.Chart.8">
                  <p:embed/>
                  <p:pic>
                    <p:nvPicPr>
                      <p:cNvPr id="0" name="Object 3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1619250"/>
                        <a:ext cx="3598863" cy="416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Tableau 15"/>
          <p:cNvGraphicFramePr>
            <a:graphicFrameLocks noGrp="1"/>
          </p:cNvGraphicFramePr>
          <p:nvPr/>
        </p:nvGraphicFramePr>
        <p:xfrm>
          <a:off x="587375" y="1589088"/>
          <a:ext cx="3192463" cy="4216400"/>
        </p:xfrm>
        <a:graphic>
          <a:graphicData uri="http://schemas.openxmlformats.org/drawingml/2006/table">
            <a:tbl>
              <a:tblPr firstRow="1" bandRow="1">
                <a:tableStyleId>{2D5ABB26-0587-4C30-8999-92F81FD0307C}</a:tableStyleId>
              </a:tblPr>
              <a:tblGrid>
                <a:gridCol w="3192928"/>
              </a:tblGrid>
              <a:tr h="324355">
                <a:tc>
                  <a:txBody>
                    <a:bodyPr/>
                    <a:lstStyle/>
                    <a:p>
                      <a:pPr algn="r" fontAlgn="ctr"/>
                      <a:r>
                        <a:rPr lang="fr-FR" sz="1100" b="0" i="0" u="none" strike="noStrike" kern="1200" dirty="0">
                          <a:solidFill>
                            <a:schemeClr val="tx1">
                              <a:lumMod val="50000"/>
                            </a:schemeClr>
                          </a:solidFill>
                          <a:latin typeface="+mj-lt"/>
                          <a:ea typeface="+mn-ea"/>
                          <a:cs typeface="+mn-cs"/>
                        </a:rPr>
                        <a:t>La diversité et la beauté des paysages</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richesse de la gastronomie et des produits du terroir</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Adaptée pour des vacances en famille</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diversité des activités autour des lacs et des rivières</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richesse du patrimoine historique et culturel</a:t>
                      </a:r>
                    </a:p>
                  </a:txBody>
                  <a:tcPr marL="9525" marR="9525" marT="9525" marB="0" anchor="ctr"/>
                </a:tc>
              </a:tr>
              <a:tr h="324355">
                <a:tc>
                  <a:txBody>
                    <a:bodyPr/>
                    <a:lstStyle/>
                    <a:p>
                      <a:pPr algn="r" fontAlgn="ctr"/>
                      <a:r>
                        <a:rPr lang="fr-FR" sz="1100" b="0" i="0" u="none" strike="noStrike" kern="1200">
                          <a:solidFill>
                            <a:schemeClr val="tx1">
                              <a:lumMod val="50000"/>
                            </a:schemeClr>
                          </a:solidFill>
                          <a:latin typeface="+mj-lt"/>
                          <a:ea typeface="+mn-ea"/>
                          <a:cs typeface="+mn-cs"/>
                        </a:rPr>
                        <a:t>Le rapport qualité-prix des prestations touristiques</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diversité des activités sportives de pleine nature</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qualité de l'hébergement</a:t>
                      </a:r>
                    </a:p>
                  </a:txBody>
                  <a:tcPr marL="9525" marR="9525" marT="9525" marB="0" anchor="ctr"/>
                </a:tc>
              </a:tr>
              <a:tr h="324355">
                <a:tc>
                  <a:txBody>
                    <a:bodyPr/>
                    <a:lstStyle/>
                    <a:p>
                      <a:pPr algn="r" fontAlgn="ctr"/>
                      <a:r>
                        <a:rPr lang="fr-FR" sz="1100" b="0" i="0" u="none" strike="noStrike" kern="1200">
                          <a:solidFill>
                            <a:schemeClr val="tx1">
                              <a:lumMod val="50000"/>
                            </a:schemeClr>
                          </a:solidFill>
                          <a:latin typeface="+mj-lt"/>
                          <a:ea typeface="+mn-ea"/>
                          <a:cs typeface="+mn-cs"/>
                        </a:rPr>
                        <a:t>La facilité d'accès</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qualité de l'information fournie</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qualité de l'accueil, la convivialité des </a:t>
                      </a:r>
                      <a:r>
                        <a:rPr lang="fr-FR" sz="1100" b="0" i="0" u="none" strike="noStrike" kern="1200" dirty="0" smtClean="0">
                          <a:solidFill>
                            <a:schemeClr val="tx1">
                              <a:lumMod val="50000"/>
                            </a:schemeClr>
                          </a:solidFill>
                          <a:latin typeface="+mj-lt"/>
                          <a:ea typeface="+mn-ea"/>
                          <a:cs typeface="+mn-cs"/>
                        </a:rPr>
                        <a:t>Limousins</a:t>
                      </a:r>
                      <a:endParaRPr lang="fr-FR" sz="1100" b="0" i="0" u="none" strike="noStrike" kern="1200" dirty="0">
                        <a:solidFill>
                          <a:schemeClr val="tx1">
                            <a:lumMod val="50000"/>
                          </a:schemeClr>
                        </a:solidFill>
                        <a:latin typeface="+mj-lt"/>
                        <a:ea typeface="+mn-ea"/>
                        <a:cs typeface="+mn-cs"/>
                      </a:endParaRPr>
                    </a:p>
                  </a:txBody>
                  <a:tcPr marL="9525" marR="9525" marT="9525" marB="0" anchor="ctr"/>
                </a:tc>
              </a:tr>
              <a:tr h="324355">
                <a:tc>
                  <a:txBody>
                    <a:bodyPr/>
                    <a:lstStyle/>
                    <a:p>
                      <a:pPr algn="r" fontAlgn="ctr"/>
                      <a:r>
                        <a:rPr lang="fr-FR" sz="1100" b="0" i="0" u="none" strike="noStrike" kern="1200">
                          <a:solidFill>
                            <a:schemeClr val="tx1">
                              <a:lumMod val="50000"/>
                            </a:schemeClr>
                          </a:solidFill>
                          <a:latin typeface="+mj-lt"/>
                          <a:ea typeface="+mn-ea"/>
                          <a:cs typeface="+mn-cs"/>
                        </a:rPr>
                        <a:t>Le climat agréable</a:t>
                      </a:r>
                    </a:p>
                  </a:txBody>
                  <a:tcPr marL="9525" marR="9525" marT="9525" marB="0" anchor="ctr"/>
                </a:tc>
              </a:tr>
              <a:tr h="324355">
                <a:tc>
                  <a:txBody>
                    <a:bodyPr/>
                    <a:lstStyle/>
                    <a:p>
                      <a:pPr algn="r" fontAlgn="ctr"/>
                      <a:r>
                        <a:rPr lang="fr-FR" sz="1100" b="0" i="0" u="none" strike="noStrike" kern="1200" dirty="0">
                          <a:solidFill>
                            <a:schemeClr val="tx1">
                              <a:lumMod val="50000"/>
                            </a:schemeClr>
                          </a:solidFill>
                          <a:latin typeface="+mj-lt"/>
                          <a:ea typeface="+mn-ea"/>
                          <a:cs typeface="+mn-cs"/>
                        </a:rPr>
                        <a:t>La diversité des animations culturelles et des festivals</a:t>
                      </a:r>
                    </a:p>
                  </a:txBody>
                  <a:tcPr marL="9525" marR="9525" marT="9525" marB="0" anchor="ctr"/>
                </a:tc>
              </a:tr>
            </a:tbl>
          </a:graphicData>
        </a:graphic>
      </p:graphicFrame>
      <p:grpSp>
        <p:nvGrpSpPr>
          <p:cNvPr id="146452" name="Groupe 39"/>
          <p:cNvGrpSpPr>
            <a:grpSpLocks/>
          </p:cNvGrpSpPr>
          <p:nvPr/>
        </p:nvGrpSpPr>
        <p:grpSpPr bwMode="auto">
          <a:xfrm>
            <a:off x="3995738" y="6507163"/>
            <a:ext cx="2808287" cy="368300"/>
            <a:chOff x="3996061" y="6444192"/>
            <a:chExt cx="2808187" cy="369332"/>
          </a:xfrm>
        </p:grpSpPr>
        <p:sp>
          <p:nvSpPr>
            <p:cNvPr id="41" name="Ellipse 40"/>
            <p:cNvSpPr/>
            <p:nvPr/>
          </p:nvSpPr>
          <p:spPr>
            <a:xfrm>
              <a:off x="3996061" y="6496726"/>
              <a:ext cx="360349" cy="28814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2" name="Ellipse 41"/>
            <p:cNvSpPr/>
            <p:nvPr/>
          </p:nvSpPr>
          <p:spPr>
            <a:xfrm>
              <a:off x="4148456" y="6525381"/>
              <a:ext cx="360349" cy="288143"/>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3" name="ZoneTexte 42"/>
            <p:cNvSpPr txBox="1"/>
            <p:nvPr/>
          </p:nvSpPr>
          <p:spPr>
            <a:xfrm>
              <a:off x="4664374" y="6444192"/>
              <a:ext cx="2139874"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la sous-cible et les Français</a:t>
              </a:r>
            </a:p>
          </p:txBody>
        </p:sp>
      </p:grpSp>
      <p:sp>
        <p:nvSpPr>
          <p:cNvPr id="20" name="Espace réservé du texte 4"/>
          <p:cNvSpPr txBox="1">
            <a:spLocks/>
          </p:cNvSpPr>
          <p:nvPr>
            <p:custDataLst>
              <p:tags r:id="rId2"/>
            </p:custDataLst>
          </p:nvPr>
        </p:nvSpPr>
        <p:spPr>
          <a:xfrm>
            <a:off x="6084168" y="5878433"/>
            <a:ext cx="2952328"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la région (bien)</a:t>
            </a:r>
            <a:endParaRPr lang="fr-FR" sz="1200" i="1" dirty="0">
              <a:solidFill>
                <a:srgbClr val="000000"/>
              </a:solidFill>
              <a:latin typeface="+mn-lt"/>
              <a:ea typeface="ＭＳ Ｐゴシック" pitchFamily="1" charset="-128"/>
              <a:cs typeface="Arial" pitchFamily="34" charset="0"/>
            </a:endParaRPr>
          </a:p>
        </p:txBody>
      </p:sp>
      <p:pic>
        <p:nvPicPr>
          <p:cNvPr id="146456" name="Image 20" descr="region Limousin.jpg"/>
          <p:cNvPicPr>
            <a:picLocks noChangeAspect="1"/>
          </p:cNvPicPr>
          <p:nvPr/>
        </p:nvPicPr>
        <p:blipFill>
          <a:blip r:embed="rId9"/>
          <a:srcRect/>
          <a:stretch>
            <a:fillRect/>
          </a:stretch>
        </p:blipFill>
        <p:spPr bwMode="auto">
          <a:xfrm>
            <a:off x="8323263" y="1125538"/>
            <a:ext cx="641350" cy="846137"/>
          </a:xfrm>
          <a:prstGeom prst="rect">
            <a:avLst/>
          </a:prstGeom>
          <a:noFill/>
          <a:ln w="9525">
            <a:noFill/>
            <a:miter lim="800000"/>
            <a:headEnd/>
            <a:tailEnd/>
          </a:ln>
        </p:spPr>
      </p:pic>
      <p:sp>
        <p:nvSpPr>
          <p:cNvPr id="22" name="Espace réservé du texte 4"/>
          <p:cNvSpPr txBox="1">
            <a:spLocks/>
          </p:cNvSpPr>
          <p:nvPr>
            <p:custDataLst>
              <p:tags r:id="rId3"/>
            </p:custDataLst>
          </p:nvPr>
        </p:nvSpPr>
        <p:spPr>
          <a:xfrm>
            <a:off x="8172400" y="620688"/>
            <a:ext cx="899592"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Limousins</a:t>
            </a:r>
            <a:endParaRPr lang="fr-FR" sz="1200" i="1" dirty="0">
              <a:solidFill>
                <a:schemeClr val="bg1"/>
              </a:solidFill>
              <a:latin typeface="+mn-lt"/>
              <a:ea typeface="ＭＳ Ｐゴシック" pitchFamily="1" charset="-128"/>
              <a:cs typeface="Arial" pitchFamily="34" charset="0"/>
            </a:endParaRPr>
          </a:p>
        </p:txBody>
      </p:sp>
      <p:grpSp>
        <p:nvGrpSpPr>
          <p:cNvPr id="146460" name="Groupe 22"/>
          <p:cNvGrpSpPr>
            <a:grpSpLocks/>
          </p:cNvGrpSpPr>
          <p:nvPr/>
        </p:nvGrpSpPr>
        <p:grpSpPr bwMode="auto">
          <a:xfrm>
            <a:off x="3851275" y="1223963"/>
            <a:ext cx="2808288" cy="260350"/>
            <a:chOff x="3851920" y="1223174"/>
            <a:chExt cx="2808312" cy="261610"/>
          </a:xfrm>
        </p:grpSpPr>
        <p:sp>
          <p:nvSpPr>
            <p:cNvPr id="24" name="Ellipse 23"/>
            <p:cNvSpPr/>
            <p:nvPr/>
          </p:nvSpPr>
          <p:spPr>
            <a:xfrm>
              <a:off x="3959871" y="1317289"/>
              <a:ext cx="71439" cy="73378"/>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accent3">
                    <a:lumMod val="75000"/>
                  </a:schemeClr>
                </a:solidFill>
              </a:endParaRPr>
            </a:p>
          </p:txBody>
        </p:sp>
        <p:cxnSp>
          <p:nvCxnSpPr>
            <p:cNvPr id="25" name="Connecteur droit 24"/>
            <p:cNvCxnSpPr/>
            <p:nvPr/>
          </p:nvCxnSpPr>
          <p:spPr>
            <a:xfrm>
              <a:off x="3851920" y="1353979"/>
              <a:ext cx="28734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4075760" y="1223174"/>
              <a:ext cx="2584472"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Français (74)                  Limousins (242)</a:t>
              </a:r>
            </a:p>
          </p:txBody>
        </p:sp>
        <p:sp>
          <p:nvSpPr>
            <p:cNvPr id="27" name="Rectangle 26"/>
            <p:cNvSpPr/>
            <p:nvPr/>
          </p:nvSpPr>
          <p:spPr>
            <a:xfrm>
              <a:off x="5256870" y="1317289"/>
              <a:ext cx="71438" cy="733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28" name="Connecteur droit 27"/>
            <p:cNvCxnSpPr/>
            <p:nvPr/>
          </p:nvCxnSpPr>
          <p:spPr>
            <a:xfrm>
              <a:off x="5147331" y="1353979"/>
              <a:ext cx="28892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9" name="Espace réservé du texte 4"/>
          <p:cNvSpPr txBox="1">
            <a:spLocks/>
          </p:cNvSpPr>
          <p:nvPr>
            <p:custDataLst>
              <p:tags r:id="rId4"/>
            </p:custDataLst>
          </p:nvPr>
        </p:nvSpPr>
        <p:spPr>
          <a:xfrm>
            <a:off x="8172400" y="224696"/>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650" y="115888"/>
            <a:ext cx="8388350" cy="792162"/>
          </a:xfrm>
        </p:spPr>
        <p:txBody>
          <a:bodyPr rtlCol="0">
            <a:noAutofit/>
          </a:bodyPr>
          <a:lstStyle/>
          <a:p>
            <a:pPr fontAlgn="auto">
              <a:lnSpc>
                <a:spcPts val="2000"/>
              </a:lnSpc>
              <a:spcAft>
                <a:spcPts val="0"/>
              </a:spcAft>
              <a:defRPr/>
            </a:pPr>
            <a:r>
              <a:rPr lang="fr-FR" sz="2000" dirty="0" smtClean="0"/>
              <a:t>Finalement, les Limousins ont une bonne image de leur région, bien que décevante par rapport aux Midi-Pyrénées ou à l’Aquitaine.</a:t>
            </a:r>
            <a:endParaRPr lang="fr-FR" sz="20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4771F912-DAA1-4D6F-AE46-002FACB7BD61}" type="slidenum">
              <a:rPr lang="fr-FR"/>
              <a:pPr>
                <a:defRPr/>
              </a:pPr>
              <a:t>73</a:t>
            </a:fld>
            <a:endParaRPr lang="fr-FR" dirty="0"/>
          </a:p>
        </p:txBody>
      </p:sp>
      <p:grpSp>
        <p:nvGrpSpPr>
          <p:cNvPr id="147460" name="Groupe 45"/>
          <p:cNvGrpSpPr>
            <a:grpSpLocks/>
          </p:cNvGrpSpPr>
          <p:nvPr/>
        </p:nvGrpSpPr>
        <p:grpSpPr bwMode="auto">
          <a:xfrm>
            <a:off x="1258888" y="1628775"/>
            <a:ext cx="936625" cy="881063"/>
            <a:chOff x="683568" y="4869160"/>
            <a:chExt cx="936104" cy="880383"/>
          </a:xfrm>
        </p:grpSpPr>
        <p:pic>
          <p:nvPicPr>
            <p:cNvPr id="38" name="Picture 3" descr="O:\Consumer\Banque d'images\Maison-Jardin\8172895-maison-familiale-3d--isole-sur-un-fond-blanc.jpg"/>
            <p:cNvPicPr>
              <a:picLocks noChangeAspect="1" noChangeArrowheads="1"/>
            </p:cNvPicPr>
            <p:nvPr/>
          </p:nvPicPr>
          <p:blipFill>
            <a:blip r:embed="rId3" cstate="print"/>
            <a:srcRect/>
            <a:stretch>
              <a:fillRect/>
            </a:stretch>
          </p:blipFill>
          <p:spPr bwMode="auto">
            <a:xfrm>
              <a:off x="683568" y="4869160"/>
              <a:ext cx="936104" cy="880383"/>
            </a:xfrm>
            <a:prstGeom prst="ellipse">
              <a:avLst/>
            </a:prstGeom>
            <a:noFill/>
            <a:effectLst>
              <a:innerShdw blurRad="63500" dist="50800" dir="13500000">
                <a:prstClr val="black">
                  <a:alpha val="50000"/>
                </a:prstClr>
              </a:innerShdw>
            </a:effectLst>
          </p:spPr>
        </p:pic>
        <p:pic>
          <p:nvPicPr>
            <p:cNvPr id="147473" name="Picture 8" descr="http://t3.gstatic.com/images?q=tbn:ANd9GcQ5J4amsGRFIZ7jyewtTF49ZAxtZb_nbsJzb7nIzK_hEZ_abt5z5bSskdo">
              <a:hlinkClick r:id="rId4"/>
            </p:cNvPr>
            <p:cNvPicPr>
              <a:picLocks noChangeAspect="1" noChangeArrowheads="1"/>
            </p:cNvPicPr>
            <p:nvPr/>
          </p:nvPicPr>
          <p:blipFill>
            <a:blip r:embed="rId5"/>
            <a:srcRect/>
            <a:stretch>
              <a:fillRect/>
            </a:stretch>
          </p:blipFill>
          <p:spPr bwMode="auto">
            <a:xfrm>
              <a:off x="971600" y="5184000"/>
              <a:ext cx="360040" cy="476055"/>
            </a:xfrm>
            <a:prstGeom prst="rect">
              <a:avLst/>
            </a:prstGeom>
            <a:noFill/>
            <a:ln w="9525">
              <a:noFill/>
              <a:miter lim="800000"/>
              <a:headEnd/>
              <a:tailEnd/>
            </a:ln>
          </p:spPr>
        </p:pic>
      </p:grpSp>
      <p:pic>
        <p:nvPicPr>
          <p:cNvPr id="147461" name="Picture 3" descr="O:\Consumer\Banque d'images\Flèches-Evolutions\Flèches\Image8.jpg"/>
          <p:cNvPicPr>
            <a:picLocks noChangeAspect="1" noChangeArrowheads="1"/>
          </p:cNvPicPr>
          <p:nvPr/>
        </p:nvPicPr>
        <p:blipFill>
          <a:blip r:embed="rId6"/>
          <a:srcRect/>
          <a:stretch>
            <a:fillRect/>
          </a:stretch>
        </p:blipFill>
        <p:spPr bwMode="auto">
          <a:xfrm>
            <a:off x="601663" y="1782763"/>
            <a:ext cx="585787" cy="573087"/>
          </a:xfrm>
          <a:prstGeom prst="rect">
            <a:avLst/>
          </a:prstGeom>
          <a:noFill/>
          <a:ln w="9525">
            <a:noFill/>
            <a:miter lim="800000"/>
            <a:headEnd/>
            <a:tailEnd/>
          </a:ln>
        </p:spPr>
      </p:pic>
      <p:pic>
        <p:nvPicPr>
          <p:cNvPr id="147462" name="Picture 2" descr="O:\Consumer\Banque d'images\Résultats\podium\31016-podium.jpg"/>
          <p:cNvPicPr>
            <a:picLocks noChangeAspect="1" noChangeArrowheads="1"/>
          </p:cNvPicPr>
          <p:nvPr/>
        </p:nvPicPr>
        <p:blipFill>
          <a:blip r:embed="rId7"/>
          <a:srcRect/>
          <a:stretch>
            <a:fillRect/>
          </a:stretch>
        </p:blipFill>
        <p:spPr bwMode="auto">
          <a:xfrm>
            <a:off x="2700338" y="2133600"/>
            <a:ext cx="3311525" cy="2482850"/>
          </a:xfrm>
          <a:prstGeom prst="rect">
            <a:avLst/>
          </a:prstGeom>
          <a:noFill/>
          <a:ln w="9525">
            <a:noFill/>
            <a:miter lim="800000"/>
            <a:headEnd/>
            <a:tailEnd/>
          </a:ln>
        </p:spPr>
      </p:pic>
      <p:pic>
        <p:nvPicPr>
          <p:cNvPr id="147463" name="Image 50" descr="region mp.jpg"/>
          <p:cNvPicPr>
            <a:picLocks noChangeAspect="1"/>
          </p:cNvPicPr>
          <p:nvPr/>
        </p:nvPicPr>
        <p:blipFill>
          <a:blip r:embed="rId8"/>
          <a:srcRect/>
          <a:stretch>
            <a:fillRect/>
          </a:stretch>
        </p:blipFill>
        <p:spPr bwMode="auto">
          <a:xfrm>
            <a:off x="3924300" y="2636838"/>
            <a:ext cx="360363" cy="360362"/>
          </a:xfrm>
          <a:prstGeom prst="rect">
            <a:avLst/>
          </a:prstGeom>
          <a:noFill/>
          <a:ln w="9525">
            <a:solidFill>
              <a:srgbClr val="FFFF00"/>
            </a:solidFill>
            <a:miter lim="800000"/>
            <a:headEnd/>
            <a:tailEnd/>
          </a:ln>
        </p:spPr>
      </p:pic>
      <p:pic>
        <p:nvPicPr>
          <p:cNvPr id="147464" name="Image 51" descr="logo-region-aquitaine.png"/>
          <p:cNvPicPr>
            <a:picLocks noChangeAspect="1"/>
          </p:cNvPicPr>
          <p:nvPr/>
        </p:nvPicPr>
        <p:blipFill>
          <a:blip r:embed="rId9"/>
          <a:srcRect/>
          <a:stretch>
            <a:fillRect/>
          </a:stretch>
        </p:blipFill>
        <p:spPr bwMode="auto">
          <a:xfrm>
            <a:off x="2987675" y="2708275"/>
            <a:ext cx="371475" cy="336550"/>
          </a:xfrm>
          <a:prstGeom prst="rect">
            <a:avLst/>
          </a:prstGeom>
          <a:noFill/>
          <a:ln w="9525">
            <a:solidFill>
              <a:schemeClr val="tx1"/>
            </a:solidFill>
            <a:miter lim="800000"/>
            <a:headEnd/>
            <a:tailEnd/>
          </a:ln>
        </p:spPr>
      </p:pic>
      <p:sp>
        <p:nvSpPr>
          <p:cNvPr id="55" name="ZoneTexte 54"/>
          <p:cNvSpPr txBox="1"/>
          <p:nvPr/>
        </p:nvSpPr>
        <p:spPr>
          <a:xfrm>
            <a:off x="3779838" y="2349500"/>
            <a:ext cx="720725" cy="260350"/>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100" b="1" dirty="0">
                <a:solidFill>
                  <a:schemeClr val="tx1">
                    <a:lumMod val="50000"/>
                  </a:schemeClr>
                </a:solidFill>
                <a:latin typeface="+mn-lt"/>
              </a:rPr>
              <a:t>8,6/10*</a:t>
            </a:r>
          </a:p>
        </p:txBody>
      </p:sp>
      <p:sp>
        <p:nvSpPr>
          <p:cNvPr id="56" name="ZoneTexte 55"/>
          <p:cNvSpPr txBox="1"/>
          <p:nvPr/>
        </p:nvSpPr>
        <p:spPr>
          <a:xfrm>
            <a:off x="2843213" y="2420938"/>
            <a:ext cx="649287" cy="261937"/>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100" b="1" dirty="0">
                <a:solidFill>
                  <a:schemeClr val="tx1">
                    <a:lumMod val="50000"/>
                  </a:schemeClr>
                </a:solidFill>
                <a:latin typeface="+mn-lt"/>
              </a:rPr>
              <a:t>8,4/10*</a:t>
            </a:r>
          </a:p>
        </p:txBody>
      </p:sp>
      <p:sp>
        <p:nvSpPr>
          <p:cNvPr id="57" name="ZoneTexte 56"/>
          <p:cNvSpPr txBox="1"/>
          <p:nvPr/>
        </p:nvSpPr>
        <p:spPr>
          <a:xfrm>
            <a:off x="4932363" y="2636838"/>
            <a:ext cx="576262" cy="261937"/>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100" b="1" dirty="0">
                <a:solidFill>
                  <a:schemeClr val="tx1">
                    <a:lumMod val="50000"/>
                  </a:schemeClr>
                </a:solidFill>
                <a:latin typeface="+mn-lt"/>
              </a:rPr>
              <a:t>8,3/10</a:t>
            </a:r>
          </a:p>
        </p:txBody>
      </p:sp>
      <p:pic>
        <p:nvPicPr>
          <p:cNvPr id="147468" name="Picture 8" descr="http://t3.gstatic.com/images?q=tbn:ANd9GcQ5J4amsGRFIZ7jyewtTF49ZAxtZb_nbsJzb7nIzK_hEZ_abt5z5bSskdo">
            <a:hlinkClick r:id="rId4"/>
          </p:cNvPr>
          <p:cNvPicPr>
            <a:picLocks noChangeAspect="1" noChangeArrowheads="1"/>
          </p:cNvPicPr>
          <p:nvPr/>
        </p:nvPicPr>
        <p:blipFill>
          <a:blip r:embed="rId5"/>
          <a:srcRect/>
          <a:stretch>
            <a:fillRect/>
          </a:stretch>
        </p:blipFill>
        <p:spPr bwMode="auto">
          <a:xfrm>
            <a:off x="5003800" y="2924175"/>
            <a:ext cx="360363" cy="476250"/>
          </a:xfrm>
          <a:prstGeom prst="rect">
            <a:avLst/>
          </a:prstGeom>
          <a:noFill/>
          <a:ln w="9525">
            <a:noFill/>
            <a:miter lim="800000"/>
            <a:headEnd/>
            <a:tailEnd/>
          </a:ln>
        </p:spPr>
      </p:pic>
      <p:sp>
        <p:nvSpPr>
          <p:cNvPr id="59" name="ZoneTexte 58"/>
          <p:cNvSpPr txBox="1"/>
          <p:nvPr/>
        </p:nvSpPr>
        <p:spPr>
          <a:xfrm>
            <a:off x="3276600" y="3846513"/>
            <a:ext cx="1871663" cy="230187"/>
          </a:xfrm>
          <a:prstGeom prst="rect">
            <a:avLst/>
          </a:prstGeom>
          <a:noFill/>
        </p:spPr>
        <p:txBody>
          <a:bodyPr>
            <a:spAutoFit/>
          </a:bodyPr>
          <a:lstStyle/>
          <a:p>
            <a:pPr fontAlgn="auto">
              <a:spcBef>
                <a:spcPts val="0"/>
              </a:spcBef>
              <a:spcAft>
                <a:spcPts val="0"/>
              </a:spcAft>
              <a:buClr>
                <a:schemeClr val="bg2">
                  <a:lumMod val="75000"/>
                </a:schemeClr>
              </a:buClr>
              <a:defRPr/>
            </a:pPr>
            <a:r>
              <a:rPr lang="fr-FR" sz="900" b="1" dirty="0">
                <a:solidFill>
                  <a:schemeClr val="tx1">
                    <a:lumMod val="50000"/>
                  </a:schemeClr>
                </a:solidFill>
                <a:latin typeface="+mn-lt"/>
              </a:rPr>
              <a:t>*Base faible</a:t>
            </a:r>
          </a:p>
        </p:txBody>
      </p:sp>
      <p:sp>
        <p:nvSpPr>
          <p:cNvPr id="42" name="ZoneTexte 41"/>
          <p:cNvSpPr txBox="1"/>
          <p:nvPr/>
        </p:nvSpPr>
        <p:spPr>
          <a:xfrm rot="16200000">
            <a:off x="-3280569" y="3244056"/>
            <a:ext cx="6858000" cy="36988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buClr>
                <a:schemeClr val="bg2">
                  <a:lumMod val="75000"/>
                </a:schemeClr>
              </a:buClr>
              <a:defRPr/>
            </a:pPr>
            <a:r>
              <a:rPr lang="fr-FR" b="1" i="1" dirty="0">
                <a:solidFill>
                  <a:schemeClr val="tx1">
                    <a:lumMod val="50000"/>
                  </a:schemeClr>
                </a:solidFill>
                <a:effectLst>
                  <a:outerShdw blurRad="38100" dist="38100" dir="2700000" algn="tl">
                    <a:srgbClr val="000000">
                      <a:alpha val="43137"/>
                    </a:srgbClr>
                  </a:outerShdw>
                </a:effectLst>
              </a:rPr>
              <a:t>EN SYNTHESE</a:t>
            </a:r>
          </a:p>
        </p:txBody>
      </p:sp>
      <p:sp>
        <p:nvSpPr>
          <p:cNvPr id="33" name="Rectangle 32"/>
          <p:cNvSpPr/>
          <p:nvPr/>
        </p:nvSpPr>
        <p:spPr>
          <a:xfrm>
            <a:off x="1258888" y="4508500"/>
            <a:ext cx="6913562" cy="936625"/>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Auprès des Limousins, la région du Limousin obtient un score de 8,3/10 décevant </a:t>
            </a:r>
            <a:r>
              <a:rPr lang="fr-FR" sz="1400" dirty="0">
                <a:solidFill>
                  <a:schemeClr val="tx2"/>
                </a:solidFill>
              </a:rPr>
              <a:t>au vu des scores des Midi-Pyrénées (8,6/10) et de l’Aquitaine (8,4/10), (malgré leur faible base).</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650" y="115888"/>
            <a:ext cx="8388350" cy="792162"/>
          </a:xfrm>
        </p:spPr>
        <p:txBody>
          <a:bodyPr rtlCol="0">
            <a:noAutofit/>
          </a:bodyPr>
          <a:lstStyle/>
          <a:p>
            <a:pPr fontAlgn="auto">
              <a:spcAft>
                <a:spcPts val="0"/>
              </a:spcAft>
              <a:defRPr/>
            </a:pPr>
            <a:r>
              <a:rPr lang="fr-FR" sz="2000" dirty="0" smtClean="0"/>
              <a:t>Les Limousins plébiscitent l’image d’une région verte où l’on se ressource et qui gagne à être connue. Pour autant, ils jugent encore plus sévèrement que les Français son manque de dynamisme. </a:t>
            </a:r>
            <a:endParaRPr lang="fr-FR" sz="2000"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86FCD937-9BA2-49FF-83FF-B76BC588D273}" type="slidenum">
              <a:rPr lang="fr-FR"/>
              <a:pPr>
                <a:defRPr/>
              </a:pPr>
              <a:t>74</a:t>
            </a:fld>
            <a:endParaRPr lang="fr-FR" dirty="0"/>
          </a:p>
        </p:txBody>
      </p:sp>
      <p:sp>
        <p:nvSpPr>
          <p:cNvPr id="32" name="Rectangle 31"/>
          <p:cNvSpPr/>
          <p:nvPr/>
        </p:nvSpPr>
        <p:spPr>
          <a:xfrm>
            <a:off x="1619250" y="1268413"/>
            <a:ext cx="7416800" cy="1141412"/>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Auprès de ses habitants, le Limousin a une image similaire à celle des Français</a:t>
            </a:r>
            <a:r>
              <a:rPr lang="fr-FR" sz="1400" dirty="0">
                <a:solidFill>
                  <a:schemeClr val="tx2"/>
                </a:solidFill>
              </a:rPr>
              <a:t>. La région </a:t>
            </a:r>
            <a:r>
              <a:rPr lang="fr-FR" sz="1400" b="1" dirty="0">
                <a:solidFill>
                  <a:schemeClr val="tx2"/>
                </a:solidFill>
              </a:rPr>
              <a:t>reste moins bien évaluée sur la quasi-totalité des dimensions d’image que ses voisins</a:t>
            </a:r>
            <a:r>
              <a:rPr lang="fr-FR" sz="1400" dirty="0">
                <a:solidFill>
                  <a:schemeClr val="tx2"/>
                </a:solidFill>
              </a:rPr>
              <a:t>, et ce malgré la meilleure évaluation vs les Français sur les dimensions ‘Où l’on se ressource’ et ‘Propose de découvrir une nature préservée’. A noter que </a:t>
            </a:r>
            <a:r>
              <a:rPr lang="fr-FR" sz="1400" b="1" dirty="0">
                <a:solidFill>
                  <a:schemeClr val="tx2"/>
                </a:solidFill>
              </a:rPr>
              <a:t>le dynamisme de la région est encore moins bien évaluée par ses habitants </a:t>
            </a:r>
            <a:r>
              <a:rPr lang="fr-FR" sz="1400" dirty="0">
                <a:solidFill>
                  <a:schemeClr val="tx2"/>
                </a:solidFill>
              </a:rPr>
              <a:t>vs les Français.</a:t>
            </a:r>
          </a:p>
        </p:txBody>
      </p:sp>
      <p:sp>
        <p:nvSpPr>
          <p:cNvPr id="19" name="Rectangle 18"/>
          <p:cNvSpPr/>
          <p:nvPr/>
        </p:nvSpPr>
        <p:spPr>
          <a:xfrm>
            <a:off x="539750" y="2820988"/>
            <a:ext cx="4248150" cy="3632200"/>
          </a:xfrm>
          <a:prstGeom prst="rect">
            <a:avLst/>
          </a:prstGeom>
          <a:solidFill>
            <a:schemeClr val="bg1"/>
          </a:solidFill>
          <a:ln>
            <a:solidFill>
              <a:srgbClr val="82B92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0" name="Rectangle 19"/>
          <p:cNvSpPr/>
          <p:nvPr/>
        </p:nvSpPr>
        <p:spPr>
          <a:xfrm>
            <a:off x="4932363" y="2820988"/>
            <a:ext cx="4032250" cy="3632200"/>
          </a:xfrm>
          <a:prstGeom prst="rect">
            <a:avLst/>
          </a:prstGeom>
          <a:solidFill>
            <a:schemeClr val="bg1"/>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1" name="ZoneTexte 20"/>
          <p:cNvSpPr txBox="1"/>
          <p:nvPr/>
        </p:nvSpPr>
        <p:spPr>
          <a:xfrm>
            <a:off x="468313" y="2492375"/>
            <a:ext cx="3598862" cy="369888"/>
          </a:xfrm>
          <a:prstGeom prst="rect">
            <a:avLst/>
          </a:prstGeom>
          <a:noFill/>
        </p:spPr>
        <p:txBody>
          <a:bodyPr>
            <a:spAutoFit/>
          </a:bodyPr>
          <a:lstStyle/>
          <a:p>
            <a:pPr fontAlgn="auto">
              <a:spcBef>
                <a:spcPts val="0"/>
              </a:spcBef>
              <a:spcAft>
                <a:spcPts val="0"/>
              </a:spcAft>
              <a:buClr>
                <a:schemeClr val="bg2">
                  <a:lumMod val="75000"/>
                </a:schemeClr>
              </a:buClr>
              <a:defRPr/>
            </a:pPr>
            <a:r>
              <a:rPr lang="fr-FR" b="1" i="1" dirty="0">
                <a:solidFill>
                  <a:srgbClr val="82B928"/>
                </a:solidFill>
                <a:latin typeface="+mn-lt"/>
              </a:rPr>
              <a:t>Le Limousin, c’est…</a:t>
            </a:r>
          </a:p>
        </p:txBody>
      </p:sp>
      <p:sp>
        <p:nvSpPr>
          <p:cNvPr id="22" name="ZoneTexte 21"/>
          <p:cNvSpPr txBox="1"/>
          <p:nvPr/>
        </p:nvSpPr>
        <p:spPr>
          <a:xfrm>
            <a:off x="4859338" y="2492375"/>
            <a:ext cx="3600450" cy="369888"/>
          </a:xfrm>
          <a:prstGeom prst="rect">
            <a:avLst/>
          </a:prstGeom>
          <a:noFill/>
        </p:spPr>
        <p:txBody>
          <a:bodyPr>
            <a:spAutoFit/>
          </a:bodyPr>
          <a:lstStyle/>
          <a:p>
            <a:pPr fontAlgn="auto">
              <a:spcBef>
                <a:spcPts val="0"/>
              </a:spcBef>
              <a:spcAft>
                <a:spcPts val="0"/>
              </a:spcAft>
              <a:buClr>
                <a:schemeClr val="bg2">
                  <a:lumMod val="75000"/>
                </a:schemeClr>
              </a:buClr>
              <a:defRPr/>
            </a:pPr>
            <a:r>
              <a:rPr lang="fr-FR" b="1" i="1" dirty="0">
                <a:solidFill>
                  <a:schemeClr val="accent2"/>
                </a:solidFill>
                <a:latin typeface="+mn-lt"/>
              </a:rPr>
              <a:t>Le Limousin, ce n’est pas…</a:t>
            </a:r>
          </a:p>
        </p:txBody>
      </p:sp>
      <p:sp>
        <p:nvSpPr>
          <p:cNvPr id="24" name="ZoneTexte 23"/>
          <p:cNvSpPr txBox="1"/>
          <p:nvPr/>
        </p:nvSpPr>
        <p:spPr>
          <a:xfrm>
            <a:off x="2116138" y="3644900"/>
            <a:ext cx="1943100" cy="646113"/>
          </a:xfrm>
          <a:prstGeom prst="rect">
            <a:avLst/>
          </a:prstGeom>
          <a:noFill/>
        </p:spPr>
        <p:txBody>
          <a:bodyPr>
            <a:spAutoFit/>
          </a:bodyPr>
          <a:lstStyle/>
          <a:p>
            <a:pPr algn="ctr" fontAlgn="auto">
              <a:spcBef>
                <a:spcPts val="0"/>
              </a:spcBef>
              <a:spcAft>
                <a:spcPts val="0"/>
              </a:spcAft>
              <a:buClr>
                <a:schemeClr val="bg2">
                  <a:lumMod val="75000"/>
                </a:schemeClr>
              </a:buClr>
              <a:defRPr/>
            </a:pPr>
            <a:r>
              <a:rPr lang="fr-FR" b="1" dirty="0">
                <a:solidFill>
                  <a:schemeClr val="accent1">
                    <a:lumMod val="75000"/>
                  </a:schemeClr>
                </a:solidFill>
                <a:latin typeface="+mn-lt"/>
              </a:rPr>
              <a:t>REGION OU L’ON SE RESSOURCE</a:t>
            </a:r>
          </a:p>
        </p:txBody>
      </p:sp>
      <p:sp>
        <p:nvSpPr>
          <p:cNvPr id="26" name="ZoneTexte 25"/>
          <p:cNvSpPr txBox="1"/>
          <p:nvPr/>
        </p:nvSpPr>
        <p:spPr>
          <a:xfrm>
            <a:off x="2533650" y="4316413"/>
            <a:ext cx="2476500" cy="307975"/>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400" dirty="0">
                <a:solidFill>
                  <a:schemeClr val="tx1">
                    <a:lumMod val="50000"/>
                  </a:schemeClr>
                </a:solidFill>
                <a:latin typeface="+mn-lt"/>
              </a:rPr>
              <a:t>GAGNE A ETRE CONNUE</a:t>
            </a:r>
          </a:p>
        </p:txBody>
      </p:sp>
      <p:sp>
        <p:nvSpPr>
          <p:cNvPr id="27" name="ZoneTexte 26"/>
          <p:cNvSpPr txBox="1"/>
          <p:nvPr/>
        </p:nvSpPr>
        <p:spPr>
          <a:xfrm>
            <a:off x="471488" y="4076700"/>
            <a:ext cx="2084387" cy="585788"/>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600" dirty="0">
                <a:solidFill>
                  <a:schemeClr val="tx1">
                    <a:lumMod val="50000"/>
                  </a:schemeClr>
                </a:solidFill>
                <a:latin typeface="+mn-lt"/>
              </a:rPr>
              <a:t>PAYSAGES      DIVERSIFIES ET BEAUX </a:t>
            </a:r>
          </a:p>
        </p:txBody>
      </p:sp>
      <p:sp>
        <p:nvSpPr>
          <p:cNvPr id="31" name="ZoneTexte 30"/>
          <p:cNvSpPr txBox="1"/>
          <p:nvPr/>
        </p:nvSpPr>
        <p:spPr>
          <a:xfrm>
            <a:off x="3563938" y="2997200"/>
            <a:ext cx="1223962" cy="646113"/>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200" dirty="0">
                <a:solidFill>
                  <a:schemeClr val="tx1">
                    <a:lumMod val="50000"/>
                  </a:schemeClr>
                </a:solidFill>
                <a:latin typeface="+mn-lt"/>
              </a:rPr>
              <a:t>TERROIR ET GASTRONOMIE RICHES</a:t>
            </a:r>
          </a:p>
        </p:txBody>
      </p:sp>
      <p:sp>
        <p:nvSpPr>
          <p:cNvPr id="37" name="ZoneTexte 36"/>
          <p:cNvSpPr txBox="1"/>
          <p:nvPr/>
        </p:nvSpPr>
        <p:spPr>
          <a:xfrm>
            <a:off x="5003800" y="3141663"/>
            <a:ext cx="3392488" cy="584200"/>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600" dirty="0">
                <a:solidFill>
                  <a:schemeClr val="tx1">
                    <a:lumMod val="50000"/>
                  </a:schemeClr>
                </a:solidFill>
                <a:latin typeface="+mn-lt"/>
              </a:rPr>
              <a:t>REGION QUI SOUTIENT LA RECHERCHE ET LES PROJETS INNOVANTS</a:t>
            </a:r>
          </a:p>
        </p:txBody>
      </p:sp>
      <p:sp>
        <p:nvSpPr>
          <p:cNvPr id="148494" name="ZoneTexte 45"/>
          <p:cNvSpPr txBox="1">
            <a:spLocks noChangeArrowheads="1"/>
          </p:cNvSpPr>
          <p:nvPr/>
        </p:nvSpPr>
        <p:spPr bwMode="auto">
          <a:xfrm>
            <a:off x="5003800" y="3860800"/>
            <a:ext cx="1800225" cy="400050"/>
          </a:xfrm>
          <a:prstGeom prst="rect">
            <a:avLst/>
          </a:prstGeom>
          <a:noFill/>
          <a:ln w="9525">
            <a:noFill/>
            <a:miter lim="800000"/>
            <a:headEnd/>
            <a:tailEnd/>
          </a:ln>
        </p:spPr>
        <p:txBody>
          <a:bodyPr>
            <a:spAutoFit/>
          </a:bodyPr>
          <a:lstStyle/>
          <a:p>
            <a:pPr algn="ctr">
              <a:buClr>
                <a:srgbClr val="008DAB"/>
              </a:buClr>
            </a:pPr>
            <a:r>
              <a:rPr lang="fr-FR" sz="2000" b="1">
                <a:solidFill>
                  <a:schemeClr val="accent2"/>
                </a:solidFill>
                <a:latin typeface="Calibri" pitchFamily="34" charset="0"/>
              </a:rPr>
              <a:t>DYNAMIQUE</a:t>
            </a:r>
          </a:p>
        </p:txBody>
      </p:sp>
      <p:sp>
        <p:nvSpPr>
          <p:cNvPr id="47" name="ZoneTexte 46"/>
          <p:cNvSpPr txBox="1"/>
          <p:nvPr/>
        </p:nvSpPr>
        <p:spPr>
          <a:xfrm>
            <a:off x="6994525" y="4178300"/>
            <a:ext cx="1511300" cy="276225"/>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200" dirty="0">
                <a:solidFill>
                  <a:schemeClr val="tx1">
                    <a:lumMod val="50000"/>
                  </a:schemeClr>
                </a:solidFill>
                <a:latin typeface="+mn-lt"/>
              </a:rPr>
              <a:t>CLIMAT AGREABLE</a:t>
            </a:r>
          </a:p>
        </p:txBody>
      </p:sp>
      <p:sp>
        <p:nvSpPr>
          <p:cNvPr id="48" name="ZoneTexte 47"/>
          <p:cNvSpPr txBox="1"/>
          <p:nvPr/>
        </p:nvSpPr>
        <p:spPr>
          <a:xfrm>
            <a:off x="4859338" y="5630863"/>
            <a:ext cx="2016125" cy="461962"/>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200" dirty="0">
                <a:solidFill>
                  <a:schemeClr val="tx1">
                    <a:lumMod val="50000"/>
                  </a:schemeClr>
                </a:solidFill>
                <a:latin typeface="+mn-lt"/>
              </a:rPr>
              <a:t>ANIMATIONS CULTURELLES / FESTIVALS DIVERSIFIES</a:t>
            </a:r>
          </a:p>
        </p:txBody>
      </p:sp>
      <p:pic>
        <p:nvPicPr>
          <p:cNvPr id="164866" name="Picture 2" descr="O:\Consumer\Banque d'images\Environnement-Recyclage\environnement2.jpg"/>
          <p:cNvPicPr>
            <a:picLocks noChangeAspect="1" noChangeArrowheads="1"/>
          </p:cNvPicPr>
          <p:nvPr/>
        </p:nvPicPr>
        <p:blipFill>
          <a:blip r:embed="rId3" cstate="print"/>
          <a:srcRect/>
          <a:stretch>
            <a:fillRect/>
          </a:stretch>
        </p:blipFill>
        <p:spPr bwMode="auto">
          <a:xfrm>
            <a:off x="2456221" y="2852936"/>
            <a:ext cx="387587" cy="593601"/>
          </a:xfrm>
          <a:prstGeom prst="ellipse">
            <a:avLst/>
          </a:prstGeom>
          <a:noFill/>
        </p:spPr>
      </p:pic>
      <p:pic>
        <p:nvPicPr>
          <p:cNvPr id="164868" name="Picture 4" descr="O:\Consumer\Banque d'images\Situation\famille.jpg"/>
          <p:cNvPicPr>
            <a:picLocks noChangeAspect="1" noChangeArrowheads="1"/>
          </p:cNvPicPr>
          <p:nvPr/>
        </p:nvPicPr>
        <p:blipFill>
          <a:blip r:embed="rId4" cstate="print"/>
          <a:srcRect/>
          <a:stretch>
            <a:fillRect/>
          </a:stretch>
        </p:blipFill>
        <p:spPr bwMode="auto">
          <a:xfrm>
            <a:off x="2331740" y="5631631"/>
            <a:ext cx="584076" cy="584076"/>
          </a:xfrm>
          <a:prstGeom prst="ellipse">
            <a:avLst/>
          </a:prstGeom>
          <a:noFill/>
        </p:spPr>
      </p:pic>
      <p:pic>
        <p:nvPicPr>
          <p:cNvPr id="164869" name="Picture 5" descr="O:\Consumer\Banque d'images\Sport-Loisirs\13549107-homme-3d-se-detendre-dans-une-chaise-de-plage[1].jpg"/>
          <p:cNvPicPr>
            <a:picLocks noChangeAspect="1" noChangeArrowheads="1"/>
          </p:cNvPicPr>
          <p:nvPr/>
        </p:nvPicPr>
        <p:blipFill>
          <a:blip r:embed="rId5" cstate="print"/>
          <a:srcRect/>
          <a:stretch>
            <a:fillRect/>
          </a:stretch>
        </p:blipFill>
        <p:spPr bwMode="auto">
          <a:xfrm>
            <a:off x="3843907" y="3717032"/>
            <a:ext cx="800101" cy="642938"/>
          </a:xfrm>
          <a:prstGeom prst="ellipse">
            <a:avLst/>
          </a:prstGeom>
          <a:noFill/>
        </p:spPr>
      </p:pic>
      <p:pic>
        <p:nvPicPr>
          <p:cNvPr id="164872" name="Picture 8" descr="http://us.cdn1.123rf.com/168nwm/andresr/andresr1104/andresr110400288/9372907-.jpg">
            <a:hlinkClick r:id="rId6"/>
          </p:cNvPr>
          <p:cNvPicPr>
            <a:picLocks noChangeAspect="1" noChangeArrowheads="1"/>
          </p:cNvPicPr>
          <p:nvPr/>
        </p:nvPicPr>
        <p:blipFill>
          <a:blip r:embed="rId7" cstate="print"/>
          <a:srcRect/>
          <a:stretch>
            <a:fillRect/>
          </a:stretch>
        </p:blipFill>
        <p:spPr bwMode="auto">
          <a:xfrm>
            <a:off x="3203848" y="3052936"/>
            <a:ext cx="466448" cy="664096"/>
          </a:xfrm>
          <a:prstGeom prst="ellipse">
            <a:avLst/>
          </a:prstGeom>
          <a:noFill/>
        </p:spPr>
      </p:pic>
      <p:pic>
        <p:nvPicPr>
          <p:cNvPr id="164873" name="Picture 9" descr="O:\Consumer\Banque d'images\Situation\11300801-seasons-printemps-l-39-homme-avec-une-fleur-et-un-papillon-sur-la-main[1].jpg"/>
          <p:cNvPicPr>
            <a:picLocks noChangeAspect="1" noChangeArrowheads="1"/>
          </p:cNvPicPr>
          <p:nvPr/>
        </p:nvPicPr>
        <p:blipFill>
          <a:blip r:embed="rId8" cstate="print"/>
          <a:srcRect/>
          <a:stretch>
            <a:fillRect/>
          </a:stretch>
        </p:blipFill>
        <p:spPr bwMode="auto">
          <a:xfrm>
            <a:off x="547564" y="4653136"/>
            <a:ext cx="792088" cy="792088"/>
          </a:xfrm>
          <a:prstGeom prst="ellipse">
            <a:avLst/>
          </a:prstGeom>
          <a:noFill/>
        </p:spPr>
      </p:pic>
      <p:sp>
        <p:nvSpPr>
          <p:cNvPr id="25" name="ZoneTexte 24"/>
          <p:cNvSpPr txBox="1"/>
          <p:nvPr/>
        </p:nvSpPr>
        <p:spPr>
          <a:xfrm>
            <a:off x="1042988" y="4665663"/>
            <a:ext cx="3529012" cy="646112"/>
          </a:xfrm>
          <a:prstGeom prst="rect">
            <a:avLst/>
          </a:prstGeom>
          <a:noFill/>
        </p:spPr>
        <p:txBody>
          <a:bodyPr>
            <a:spAutoFit/>
          </a:bodyPr>
          <a:lstStyle/>
          <a:p>
            <a:pPr algn="ctr" fontAlgn="auto">
              <a:spcBef>
                <a:spcPts val="0"/>
              </a:spcBef>
              <a:spcAft>
                <a:spcPts val="0"/>
              </a:spcAft>
              <a:buClr>
                <a:schemeClr val="bg2">
                  <a:lumMod val="75000"/>
                </a:schemeClr>
              </a:buClr>
              <a:defRPr/>
            </a:pPr>
            <a:r>
              <a:rPr lang="fr-FR" b="1" dirty="0">
                <a:solidFill>
                  <a:schemeClr val="tx1">
                    <a:lumMod val="50000"/>
                  </a:schemeClr>
                </a:solidFill>
                <a:latin typeface="+mn-lt"/>
              </a:rPr>
              <a:t>MODE DE VIE SIMPLE, EN HARMONIE AVEC LA NATURE</a:t>
            </a:r>
          </a:p>
        </p:txBody>
      </p:sp>
      <p:pic>
        <p:nvPicPr>
          <p:cNvPr id="164876" name="Picture 12" descr="bonhomme blanc concert : 3d personnes - homme, personne avec une guitare acoustique. Guitariste sur scène lors d'un microphone. Bande Banque d'images">
            <a:hlinkClick r:id="rId9"/>
          </p:cNvPr>
          <p:cNvPicPr>
            <a:picLocks noChangeAspect="1" noChangeArrowheads="1"/>
          </p:cNvPicPr>
          <p:nvPr/>
        </p:nvPicPr>
        <p:blipFill>
          <a:blip r:embed="rId10" cstate="print"/>
          <a:srcRect/>
          <a:stretch>
            <a:fillRect/>
          </a:stretch>
        </p:blipFill>
        <p:spPr bwMode="auto">
          <a:xfrm>
            <a:off x="6804248" y="5579339"/>
            <a:ext cx="720080" cy="484340"/>
          </a:xfrm>
          <a:prstGeom prst="ellipse">
            <a:avLst/>
          </a:prstGeom>
          <a:noFill/>
        </p:spPr>
      </p:pic>
      <p:pic>
        <p:nvPicPr>
          <p:cNvPr id="164879" name="Picture 15" descr="O:\Consumer\Banque d'images\Santé - Médical\13933315-3d-personne-de-race-blanche-en-regardant-a-travers-un-microscope-image-3d-isole-sur-fond-blanc[1].jpg"/>
          <p:cNvPicPr>
            <a:picLocks noChangeAspect="1" noChangeArrowheads="1"/>
          </p:cNvPicPr>
          <p:nvPr/>
        </p:nvPicPr>
        <p:blipFill>
          <a:blip r:embed="rId11" cstate="print"/>
          <a:srcRect/>
          <a:stretch>
            <a:fillRect/>
          </a:stretch>
        </p:blipFill>
        <p:spPr bwMode="auto">
          <a:xfrm>
            <a:off x="8300968" y="3196952"/>
            <a:ext cx="591512" cy="736104"/>
          </a:xfrm>
          <a:prstGeom prst="ellipse">
            <a:avLst/>
          </a:prstGeom>
          <a:noFill/>
        </p:spPr>
      </p:pic>
      <p:sp>
        <p:nvSpPr>
          <p:cNvPr id="33" name="ZoneTexte 32"/>
          <p:cNvSpPr txBox="1"/>
          <p:nvPr/>
        </p:nvSpPr>
        <p:spPr>
          <a:xfrm>
            <a:off x="2811463" y="5775325"/>
            <a:ext cx="1616075" cy="461963"/>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200" dirty="0">
                <a:solidFill>
                  <a:schemeClr val="tx1">
                    <a:lumMod val="50000"/>
                  </a:schemeClr>
                </a:solidFill>
                <a:latin typeface="+mn-lt"/>
              </a:rPr>
              <a:t>ADAPTEE AUX VACANCES EN FAMILLE</a:t>
            </a:r>
          </a:p>
        </p:txBody>
      </p:sp>
      <p:pic>
        <p:nvPicPr>
          <p:cNvPr id="164881" name="Picture 17" descr="http://t3.gstatic.com/images?q=tbn:ANd9GcSEZFbvB2k7WWiPmCXtrewDcsIU1TNS_TrGnrKzcUmRXUpjrBHPQUFkaBby">
            <a:hlinkClick r:id="rId12"/>
          </p:cNvPr>
          <p:cNvPicPr>
            <a:picLocks noChangeAspect="1" noChangeArrowheads="1"/>
          </p:cNvPicPr>
          <p:nvPr/>
        </p:nvPicPr>
        <p:blipFill>
          <a:blip r:embed="rId13"/>
          <a:srcRect/>
          <a:stretch>
            <a:fillRect/>
          </a:stretch>
        </p:blipFill>
        <p:spPr bwMode="auto">
          <a:xfrm>
            <a:off x="539750" y="1268413"/>
            <a:ext cx="858838" cy="1141412"/>
          </a:xfrm>
          <a:prstGeom prst="rect">
            <a:avLst/>
          </a:prstGeom>
          <a:noFill/>
          <a:effectLst>
            <a:outerShdw blurRad="50800" dist="38100" dir="2700000" algn="tl" rotWithShape="0">
              <a:prstClr val="black">
                <a:alpha val="40000"/>
              </a:prstClr>
            </a:outerShdw>
          </a:effectLst>
        </p:spPr>
      </p:pic>
      <p:sp>
        <p:nvSpPr>
          <p:cNvPr id="23" name="ZoneTexte 22"/>
          <p:cNvSpPr txBox="1"/>
          <p:nvPr/>
        </p:nvSpPr>
        <p:spPr>
          <a:xfrm>
            <a:off x="539750" y="2997200"/>
            <a:ext cx="2087563" cy="368300"/>
          </a:xfrm>
          <a:prstGeom prst="rect">
            <a:avLst/>
          </a:prstGeom>
          <a:noFill/>
        </p:spPr>
        <p:txBody>
          <a:bodyPr>
            <a:spAutoFit/>
          </a:bodyPr>
          <a:lstStyle/>
          <a:p>
            <a:pPr fontAlgn="auto">
              <a:spcBef>
                <a:spcPts val="0"/>
              </a:spcBef>
              <a:spcAft>
                <a:spcPts val="0"/>
              </a:spcAft>
              <a:buClr>
                <a:schemeClr val="bg2">
                  <a:lumMod val="75000"/>
                </a:schemeClr>
              </a:buClr>
              <a:defRPr/>
            </a:pPr>
            <a:r>
              <a:rPr lang="fr-FR" b="1" dirty="0">
                <a:solidFill>
                  <a:schemeClr val="accent1">
                    <a:lumMod val="75000"/>
                  </a:schemeClr>
                </a:solidFill>
                <a:latin typeface="+mn-lt"/>
              </a:rPr>
              <a:t>NATURE PRESERVEE</a:t>
            </a:r>
          </a:p>
        </p:txBody>
      </p:sp>
      <p:sp>
        <p:nvSpPr>
          <p:cNvPr id="35" name="ZoneTexte 34"/>
          <p:cNvSpPr txBox="1"/>
          <p:nvPr/>
        </p:nvSpPr>
        <p:spPr>
          <a:xfrm>
            <a:off x="508000" y="6021388"/>
            <a:ext cx="1616075" cy="400050"/>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000" dirty="0">
                <a:solidFill>
                  <a:schemeClr val="tx1">
                    <a:lumMod val="50000"/>
                  </a:schemeClr>
                </a:solidFill>
                <a:latin typeface="+mn-lt"/>
              </a:rPr>
              <a:t>Protège et valorise sa culture et ses savoir-faire</a:t>
            </a:r>
          </a:p>
        </p:txBody>
      </p:sp>
      <p:sp>
        <p:nvSpPr>
          <p:cNvPr id="39" name="ZoneTexte 38"/>
          <p:cNvSpPr txBox="1"/>
          <p:nvPr/>
        </p:nvSpPr>
        <p:spPr>
          <a:xfrm>
            <a:off x="595313" y="3613150"/>
            <a:ext cx="1616075" cy="400050"/>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000" dirty="0">
                <a:solidFill>
                  <a:schemeClr val="tx1">
                    <a:lumMod val="50000"/>
                  </a:schemeClr>
                </a:solidFill>
                <a:latin typeface="+mn-lt"/>
              </a:rPr>
              <a:t>Diversité des activités (lacs, sportives de plaine nature)</a:t>
            </a:r>
          </a:p>
        </p:txBody>
      </p:sp>
      <p:sp>
        <p:nvSpPr>
          <p:cNvPr id="40" name="ZoneTexte 39"/>
          <p:cNvSpPr txBox="1"/>
          <p:nvPr/>
        </p:nvSpPr>
        <p:spPr>
          <a:xfrm>
            <a:off x="611188" y="5589588"/>
            <a:ext cx="1616075" cy="400050"/>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000" dirty="0">
                <a:solidFill>
                  <a:schemeClr val="tx1">
                    <a:lumMod val="50000"/>
                  </a:schemeClr>
                </a:solidFill>
                <a:latin typeface="+mn-lt"/>
              </a:rPr>
              <a:t>Richesse du patrimoine historique et culturel</a:t>
            </a:r>
          </a:p>
        </p:txBody>
      </p:sp>
      <p:sp>
        <p:nvSpPr>
          <p:cNvPr id="41" name="ZoneTexte 40"/>
          <p:cNvSpPr txBox="1"/>
          <p:nvPr/>
        </p:nvSpPr>
        <p:spPr>
          <a:xfrm>
            <a:off x="3116263" y="5405438"/>
            <a:ext cx="1616075" cy="400050"/>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000" dirty="0">
                <a:solidFill>
                  <a:schemeClr val="tx1">
                    <a:lumMod val="50000"/>
                  </a:schemeClr>
                </a:solidFill>
                <a:latin typeface="+mn-lt"/>
              </a:rPr>
              <a:t>Rapport qualité-prix des prestations touristiques</a:t>
            </a:r>
          </a:p>
        </p:txBody>
      </p:sp>
      <p:sp>
        <p:nvSpPr>
          <p:cNvPr id="42" name="ZoneTexte 41"/>
          <p:cNvSpPr txBox="1"/>
          <p:nvPr/>
        </p:nvSpPr>
        <p:spPr>
          <a:xfrm>
            <a:off x="6029325" y="4724400"/>
            <a:ext cx="2528888" cy="523875"/>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600" dirty="0">
                <a:solidFill>
                  <a:schemeClr val="tx1">
                    <a:lumMod val="50000"/>
                  </a:schemeClr>
                </a:solidFill>
                <a:latin typeface="+mn-lt"/>
              </a:rPr>
              <a:t>DES PARTENARIATS </a:t>
            </a:r>
          </a:p>
          <a:p>
            <a:pPr algn="ctr" fontAlgn="auto">
              <a:spcBef>
                <a:spcPts val="0"/>
              </a:spcBef>
              <a:spcAft>
                <a:spcPts val="0"/>
              </a:spcAft>
              <a:buClr>
                <a:schemeClr val="bg2">
                  <a:lumMod val="75000"/>
                </a:schemeClr>
              </a:buClr>
              <a:defRPr/>
            </a:pPr>
            <a:r>
              <a:rPr lang="fr-FR" sz="1200" dirty="0">
                <a:solidFill>
                  <a:schemeClr val="tx1">
                    <a:lumMod val="50000"/>
                  </a:schemeClr>
                </a:solidFill>
                <a:latin typeface="+mn-lt"/>
              </a:rPr>
              <a:t>(entreprises/collectivités - habitants)</a:t>
            </a:r>
          </a:p>
        </p:txBody>
      </p:sp>
      <p:pic>
        <p:nvPicPr>
          <p:cNvPr id="43" name="Picture 10" descr="O:\Consumer\Banque d'images\Situation\équipe.jpg"/>
          <p:cNvPicPr>
            <a:picLocks noChangeAspect="1" noChangeArrowheads="1"/>
          </p:cNvPicPr>
          <p:nvPr/>
        </p:nvPicPr>
        <p:blipFill>
          <a:blip r:embed="rId14" cstate="print"/>
          <a:srcRect/>
          <a:stretch>
            <a:fillRect/>
          </a:stretch>
        </p:blipFill>
        <p:spPr bwMode="auto">
          <a:xfrm>
            <a:off x="5508104" y="4627842"/>
            <a:ext cx="665512" cy="745374"/>
          </a:xfrm>
          <a:prstGeom prst="ellipse">
            <a:avLst/>
          </a:prstGeom>
          <a:noFill/>
        </p:spPr>
      </p:pic>
      <p:sp>
        <p:nvSpPr>
          <p:cNvPr id="36" name="ZoneTexte 35"/>
          <p:cNvSpPr txBox="1"/>
          <p:nvPr/>
        </p:nvSpPr>
        <p:spPr>
          <a:xfrm rot="16200000">
            <a:off x="-3280569" y="3244056"/>
            <a:ext cx="6858000" cy="36988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buClr>
                <a:schemeClr val="bg2">
                  <a:lumMod val="75000"/>
                </a:schemeClr>
              </a:buClr>
              <a:defRPr/>
            </a:pPr>
            <a:r>
              <a:rPr lang="fr-FR" b="1" i="1" dirty="0">
                <a:solidFill>
                  <a:schemeClr val="tx1">
                    <a:lumMod val="50000"/>
                  </a:schemeClr>
                </a:solidFill>
                <a:effectLst>
                  <a:outerShdw blurRad="38100" dist="38100" dir="2700000" algn="tl">
                    <a:srgbClr val="000000">
                      <a:alpha val="43137"/>
                    </a:srgbClr>
                  </a:outerShdw>
                </a:effectLst>
              </a:rPr>
              <a:t>EN SYNTHESE</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292725" y="4797425"/>
            <a:ext cx="3600450" cy="1223963"/>
          </a:xfrm>
          <a:prstGeom prst="rect">
            <a:avLst/>
          </a:prstGeom>
          <a:solidFill>
            <a:schemeClr val="bg2">
              <a:lumMod val="20000"/>
              <a:lumOff val="80000"/>
            </a:schemeClr>
          </a:soli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fr-FR" dirty="0">
              <a:solidFill>
                <a:srgbClr val="A09687"/>
              </a:solidFill>
            </a:endParaRPr>
          </a:p>
        </p:txBody>
      </p:sp>
      <p:sp>
        <p:nvSpPr>
          <p:cNvPr id="24" name="Rectangle 23"/>
          <p:cNvSpPr/>
          <p:nvPr/>
        </p:nvSpPr>
        <p:spPr>
          <a:xfrm>
            <a:off x="539750" y="4724400"/>
            <a:ext cx="4752975" cy="1296988"/>
          </a:xfrm>
          <a:prstGeom prst="rect">
            <a:avLst/>
          </a:prstGeom>
          <a:solidFill>
            <a:srgbClr val="FFFFCC"/>
          </a:soli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fr-FR" dirty="0">
              <a:solidFill>
                <a:srgbClr val="A09687"/>
              </a:solidFill>
            </a:endParaRPr>
          </a:p>
        </p:txBody>
      </p:sp>
      <p:sp>
        <p:nvSpPr>
          <p:cNvPr id="26" name="Rectangle 25"/>
          <p:cNvSpPr/>
          <p:nvPr/>
        </p:nvSpPr>
        <p:spPr>
          <a:xfrm>
            <a:off x="5292725" y="1349375"/>
            <a:ext cx="3600450" cy="3448050"/>
          </a:xfrm>
          <a:prstGeom prst="rect">
            <a:avLst/>
          </a:prstGeom>
          <a:solidFill>
            <a:schemeClr val="accent1">
              <a:lumMod val="20000"/>
              <a:lumOff val="80000"/>
            </a:schemeClr>
          </a:soli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fr-FR" dirty="0">
              <a:solidFill>
                <a:srgbClr val="A09687"/>
              </a:solidFill>
            </a:endParaRPr>
          </a:p>
        </p:txBody>
      </p:sp>
      <p:sp>
        <p:nvSpPr>
          <p:cNvPr id="27" name="Rectangle 26"/>
          <p:cNvSpPr/>
          <p:nvPr/>
        </p:nvSpPr>
        <p:spPr>
          <a:xfrm>
            <a:off x="539750" y="1349375"/>
            <a:ext cx="4752975" cy="3448050"/>
          </a:xfrm>
          <a:prstGeom prst="rect">
            <a:avLst/>
          </a:prstGeom>
          <a:solidFill>
            <a:srgbClr val="FFCCCC"/>
          </a:solidFill>
          <a:ln>
            <a:noFill/>
          </a:ln>
          <a:effectLst/>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fr-FR" dirty="0">
              <a:solidFill>
                <a:srgbClr val="A09687"/>
              </a:solidFill>
            </a:endParaRPr>
          </a:p>
        </p:txBody>
      </p:sp>
      <p:sp>
        <p:nvSpPr>
          <p:cNvPr id="4" name="Espace réservé du numéro de diapositive 3"/>
          <p:cNvSpPr>
            <a:spLocks noGrp="1"/>
          </p:cNvSpPr>
          <p:nvPr>
            <p:ph type="sldNum" sz="quarter" idx="31"/>
          </p:nvPr>
        </p:nvSpPr>
        <p:spPr/>
        <p:txBody>
          <a:bodyPr/>
          <a:lstStyle/>
          <a:p>
            <a:pPr>
              <a:defRPr/>
            </a:pPr>
            <a:fld id="{3BAC684A-A352-461E-82E4-63266A033DA1}" type="slidenum">
              <a:rPr lang="fr-FR">
                <a:solidFill>
                  <a:srgbClr val="FFFFFF"/>
                </a:solidFill>
              </a:rPr>
              <a:pPr>
                <a:defRPr/>
              </a:pPr>
              <a:t>75</a:t>
            </a:fld>
            <a:endParaRPr lang="fr-FR" dirty="0">
              <a:solidFill>
                <a:srgbClr val="FFFFFF"/>
              </a:solidFill>
            </a:endParaRPr>
          </a:p>
        </p:txBody>
      </p:sp>
      <p:sp>
        <p:nvSpPr>
          <p:cNvPr id="149510" name="ZoneTexte 1"/>
          <p:cNvSpPr txBox="1">
            <a:spLocks noChangeArrowheads="1"/>
          </p:cNvSpPr>
          <p:nvPr/>
        </p:nvSpPr>
        <p:spPr bwMode="auto">
          <a:xfrm>
            <a:off x="576263" y="1331913"/>
            <a:ext cx="1368425" cy="287337"/>
          </a:xfrm>
          <a:prstGeom prst="rect">
            <a:avLst/>
          </a:prstGeom>
          <a:noFill/>
          <a:ln w="9525">
            <a:noFill/>
            <a:miter lim="800000"/>
            <a:headEnd/>
            <a:tailEnd/>
          </a:ln>
        </p:spPr>
        <p:txBody>
          <a:bodyPr/>
          <a:lstStyle/>
          <a:p>
            <a:r>
              <a:rPr lang="fr-FR" sz="1100" b="1" i="1">
                <a:solidFill>
                  <a:srgbClr val="FF0000"/>
                </a:solidFill>
                <a:latin typeface="Calibri" pitchFamily="34" charset="0"/>
              </a:rPr>
              <a:t>ACTIONS URGENTES</a:t>
            </a:r>
          </a:p>
        </p:txBody>
      </p:sp>
      <p:sp>
        <p:nvSpPr>
          <p:cNvPr id="149511" name="ZoneTexte 1"/>
          <p:cNvSpPr txBox="1">
            <a:spLocks noChangeArrowheads="1"/>
          </p:cNvSpPr>
          <p:nvPr/>
        </p:nvSpPr>
        <p:spPr bwMode="auto">
          <a:xfrm>
            <a:off x="468313" y="5805488"/>
            <a:ext cx="1474787" cy="215900"/>
          </a:xfrm>
          <a:prstGeom prst="rect">
            <a:avLst/>
          </a:prstGeom>
          <a:noFill/>
          <a:ln w="9525">
            <a:noFill/>
            <a:miter lim="800000"/>
            <a:headEnd/>
            <a:tailEnd/>
          </a:ln>
        </p:spPr>
        <p:txBody>
          <a:bodyPr/>
          <a:lstStyle/>
          <a:p>
            <a:r>
              <a:rPr lang="fr-FR" sz="1100" b="1" i="1">
                <a:solidFill>
                  <a:srgbClr val="FF6600"/>
                </a:solidFill>
                <a:latin typeface="Calibri" pitchFamily="34" charset="0"/>
              </a:rPr>
              <a:t>POINTS À SURVEILLER </a:t>
            </a:r>
          </a:p>
        </p:txBody>
      </p:sp>
      <p:sp>
        <p:nvSpPr>
          <p:cNvPr id="149512" name="ZoneTexte 1"/>
          <p:cNvSpPr txBox="1">
            <a:spLocks noChangeArrowheads="1"/>
          </p:cNvSpPr>
          <p:nvPr/>
        </p:nvSpPr>
        <p:spPr bwMode="auto">
          <a:xfrm>
            <a:off x="7451725" y="5876925"/>
            <a:ext cx="1404938" cy="215900"/>
          </a:xfrm>
          <a:prstGeom prst="rect">
            <a:avLst/>
          </a:prstGeom>
          <a:noFill/>
          <a:ln w="9525">
            <a:noFill/>
            <a:miter lim="800000"/>
            <a:headEnd/>
            <a:tailEnd/>
          </a:ln>
        </p:spPr>
        <p:txBody>
          <a:bodyPr/>
          <a:lstStyle/>
          <a:p>
            <a:pPr algn="r">
              <a:lnSpc>
                <a:spcPts val="1000"/>
              </a:lnSpc>
            </a:pPr>
            <a:r>
              <a:rPr lang="fr-FR" sz="1100" b="1" i="1">
                <a:solidFill>
                  <a:srgbClr val="3399FF"/>
                </a:solidFill>
                <a:latin typeface="Calibri" pitchFamily="34" charset="0"/>
              </a:rPr>
              <a:t>PROMESSES DE BASE</a:t>
            </a:r>
          </a:p>
        </p:txBody>
      </p:sp>
      <p:sp>
        <p:nvSpPr>
          <p:cNvPr id="149513" name="ZoneTexte 1"/>
          <p:cNvSpPr txBox="1">
            <a:spLocks noChangeArrowheads="1"/>
          </p:cNvSpPr>
          <p:nvPr/>
        </p:nvSpPr>
        <p:spPr bwMode="auto">
          <a:xfrm>
            <a:off x="7812088" y="1341438"/>
            <a:ext cx="1044575" cy="219075"/>
          </a:xfrm>
          <a:prstGeom prst="rect">
            <a:avLst/>
          </a:prstGeom>
          <a:noFill/>
          <a:ln w="9525">
            <a:noFill/>
            <a:miter lim="800000"/>
            <a:headEnd/>
            <a:tailEnd/>
          </a:ln>
        </p:spPr>
        <p:txBody>
          <a:bodyPr/>
          <a:lstStyle/>
          <a:p>
            <a:r>
              <a:rPr lang="fr-FR" sz="1100" b="1" i="1">
                <a:solidFill>
                  <a:srgbClr val="00B050"/>
                </a:solidFill>
                <a:latin typeface="Calibri" pitchFamily="34" charset="0"/>
              </a:rPr>
              <a:t>POINTS FORTS</a:t>
            </a:r>
          </a:p>
        </p:txBody>
      </p:sp>
      <p:sp>
        <p:nvSpPr>
          <p:cNvPr id="32" name="Text Box 3"/>
          <p:cNvSpPr txBox="1">
            <a:spLocks noChangeArrowheads="1"/>
          </p:cNvSpPr>
          <p:nvPr/>
        </p:nvSpPr>
        <p:spPr bwMode="auto">
          <a:xfrm>
            <a:off x="179512" y="2564904"/>
            <a:ext cx="289053" cy="2060132"/>
          </a:xfrm>
          <a:prstGeom prst="rect">
            <a:avLst/>
          </a:prstGeom>
          <a:noFill/>
          <a:ln w="9525">
            <a:noFill/>
            <a:miter lim="800000"/>
            <a:headEnd/>
            <a:tailEnd/>
          </a:ln>
          <a:effectLst/>
        </p:spPr>
        <p:txBody>
          <a:bodyPr vert="vert270" lIns="27432" tIns="22860" rIns="0" bIns="2286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auto">
              <a:spcBef>
                <a:spcPts val="0"/>
              </a:spcBef>
              <a:spcAft>
                <a:spcPts val="0"/>
              </a:spcAft>
              <a:defRPr sz="1000"/>
            </a:pPr>
            <a:r>
              <a:rPr lang="fr-FR" sz="1000" b="1" i="1" dirty="0">
                <a:solidFill>
                  <a:srgbClr val="A09687">
                    <a:lumMod val="75000"/>
                  </a:srgbClr>
                </a:solidFill>
                <a:cs typeface="Arial"/>
              </a:rPr>
              <a:t>Importance du critère</a:t>
            </a:r>
          </a:p>
          <a:p>
            <a:pPr algn="ctr" fontAlgn="auto">
              <a:spcBef>
                <a:spcPts val="0"/>
              </a:spcBef>
              <a:spcAft>
                <a:spcPts val="0"/>
              </a:spcAft>
              <a:defRPr sz="1000"/>
            </a:pPr>
            <a:endParaRPr lang="fr-FR" sz="1000" b="1" dirty="0">
              <a:solidFill>
                <a:srgbClr val="A09687">
                  <a:lumMod val="75000"/>
                </a:srgbClr>
              </a:solidFill>
              <a:cs typeface="Arial"/>
            </a:endParaRPr>
          </a:p>
        </p:txBody>
      </p:sp>
      <p:cxnSp>
        <p:nvCxnSpPr>
          <p:cNvPr id="33" name="Connecteur droit avec flèche 32"/>
          <p:cNvCxnSpPr/>
          <p:nvPr/>
        </p:nvCxnSpPr>
        <p:spPr>
          <a:xfrm rot="5400000" flipH="1" flipV="1">
            <a:off x="-1381918" y="3644106"/>
            <a:ext cx="3600450"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9516" name="Text Box 4"/>
          <p:cNvSpPr txBox="1">
            <a:spLocks noChangeArrowheads="1"/>
          </p:cNvSpPr>
          <p:nvPr/>
        </p:nvSpPr>
        <p:spPr bwMode="auto">
          <a:xfrm>
            <a:off x="3851275" y="6092825"/>
            <a:ext cx="1647825" cy="265113"/>
          </a:xfrm>
          <a:prstGeom prst="rect">
            <a:avLst/>
          </a:prstGeom>
          <a:noFill/>
          <a:ln w="9525">
            <a:noFill/>
            <a:miter lim="800000"/>
            <a:headEnd/>
            <a:tailEnd/>
          </a:ln>
        </p:spPr>
        <p:txBody>
          <a:bodyPr lIns="27432" tIns="22860" rIns="27432" bIns="22860" anchor="ctr"/>
          <a:lstStyle/>
          <a:p>
            <a:pPr algn="ctr"/>
            <a:r>
              <a:rPr lang="fr-FR" sz="1000" b="1" i="1">
                <a:solidFill>
                  <a:srgbClr val="7B7162"/>
                </a:solidFill>
                <a:latin typeface="Calibri" pitchFamily="34" charset="0"/>
                <a:cs typeface="Arial" charset="0"/>
              </a:rPr>
              <a:t>Moyenne du critère</a:t>
            </a:r>
            <a:endParaRPr lang="fr-FR" sz="1000" b="1">
              <a:solidFill>
                <a:srgbClr val="7B7162"/>
              </a:solidFill>
              <a:latin typeface="Calibri" pitchFamily="34" charset="0"/>
              <a:cs typeface="Arial" charset="0"/>
            </a:endParaRPr>
          </a:p>
        </p:txBody>
      </p:sp>
      <p:cxnSp>
        <p:nvCxnSpPr>
          <p:cNvPr id="35" name="Connecteur droit avec flèche 34"/>
          <p:cNvCxnSpPr/>
          <p:nvPr/>
        </p:nvCxnSpPr>
        <p:spPr>
          <a:xfrm>
            <a:off x="3121025" y="6096000"/>
            <a:ext cx="3322638"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9518" name="Text Box 13"/>
          <p:cNvSpPr txBox="1">
            <a:spLocks noChangeArrowheads="1"/>
          </p:cNvSpPr>
          <p:nvPr/>
        </p:nvSpPr>
        <p:spPr bwMode="auto">
          <a:xfrm>
            <a:off x="107950" y="1392238"/>
            <a:ext cx="414338" cy="307975"/>
          </a:xfrm>
          <a:prstGeom prst="rect">
            <a:avLst/>
          </a:prstGeom>
          <a:noFill/>
          <a:ln w="3175">
            <a:noFill/>
            <a:miter lim="800000"/>
            <a:headEnd/>
            <a:tailEnd/>
          </a:ln>
        </p:spPr>
        <p:txBody>
          <a:bodyPr lIns="0" tIns="0" rIns="0" bIns="0" anchor="ctr">
            <a:spAutoFit/>
          </a:bodyPr>
          <a:lstStyle/>
          <a:p>
            <a:pPr algn="ctr"/>
            <a:r>
              <a:rPr lang="fr-FR" sz="1000" b="1" i="1">
                <a:solidFill>
                  <a:srgbClr val="7B7162"/>
                </a:solidFill>
                <a:latin typeface="Calibri" pitchFamily="34" charset="0"/>
              </a:rPr>
              <a:t>Attente forte</a:t>
            </a:r>
          </a:p>
        </p:txBody>
      </p:sp>
      <p:sp>
        <p:nvSpPr>
          <p:cNvPr id="149519" name="Text Box 13"/>
          <p:cNvSpPr txBox="1">
            <a:spLocks noChangeArrowheads="1"/>
          </p:cNvSpPr>
          <p:nvPr/>
        </p:nvSpPr>
        <p:spPr bwMode="auto">
          <a:xfrm>
            <a:off x="107950" y="5589588"/>
            <a:ext cx="431800" cy="307975"/>
          </a:xfrm>
          <a:prstGeom prst="rect">
            <a:avLst/>
          </a:prstGeom>
          <a:noFill/>
          <a:ln w="3175">
            <a:noFill/>
            <a:miter lim="800000"/>
            <a:headEnd/>
            <a:tailEnd/>
          </a:ln>
        </p:spPr>
        <p:txBody>
          <a:bodyPr lIns="0" tIns="0" rIns="0" bIns="0" anchor="ctr">
            <a:spAutoFit/>
          </a:bodyPr>
          <a:lstStyle/>
          <a:p>
            <a:pPr algn="ctr"/>
            <a:r>
              <a:rPr lang="fr-FR" sz="1000" b="1" i="1">
                <a:solidFill>
                  <a:srgbClr val="7B7162"/>
                </a:solidFill>
                <a:latin typeface="Calibri" pitchFamily="34" charset="0"/>
              </a:rPr>
              <a:t>Attente faible</a:t>
            </a:r>
          </a:p>
        </p:txBody>
      </p:sp>
      <p:sp>
        <p:nvSpPr>
          <p:cNvPr id="149520" name="Text Box 15"/>
          <p:cNvSpPr txBox="1">
            <a:spLocks noChangeArrowheads="1"/>
          </p:cNvSpPr>
          <p:nvPr/>
        </p:nvSpPr>
        <p:spPr bwMode="auto">
          <a:xfrm>
            <a:off x="631825" y="6021388"/>
            <a:ext cx="915988" cy="153987"/>
          </a:xfrm>
          <a:prstGeom prst="rect">
            <a:avLst/>
          </a:prstGeom>
          <a:noFill/>
          <a:ln w="3175">
            <a:noFill/>
            <a:miter lim="800000"/>
            <a:headEnd/>
            <a:tailEnd/>
          </a:ln>
        </p:spPr>
        <p:txBody>
          <a:bodyPr lIns="0" tIns="0" rIns="0" bIns="0" anchor="ctr">
            <a:spAutoFit/>
          </a:bodyPr>
          <a:lstStyle/>
          <a:p>
            <a:pPr algn="ctr"/>
            <a:r>
              <a:rPr lang="fr-FR" sz="1000" b="1" i="1">
                <a:solidFill>
                  <a:srgbClr val="7B7162"/>
                </a:solidFill>
                <a:latin typeface="Calibri" pitchFamily="34" charset="0"/>
              </a:rPr>
              <a:t>Attribution faible</a:t>
            </a:r>
          </a:p>
        </p:txBody>
      </p:sp>
      <p:sp>
        <p:nvSpPr>
          <p:cNvPr id="149521" name="Text Box 16"/>
          <p:cNvSpPr txBox="1">
            <a:spLocks noChangeArrowheads="1"/>
          </p:cNvSpPr>
          <p:nvPr/>
        </p:nvSpPr>
        <p:spPr bwMode="auto">
          <a:xfrm>
            <a:off x="7885113" y="6021388"/>
            <a:ext cx="952500" cy="153987"/>
          </a:xfrm>
          <a:prstGeom prst="rect">
            <a:avLst/>
          </a:prstGeom>
          <a:noFill/>
          <a:ln w="3175">
            <a:noFill/>
            <a:miter lim="800000"/>
            <a:headEnd/>
            <a:tailEnd/>
          </a:ln>
        </p:spPr>
        <p:txBody>
          <a:bodyPr lIns="0" tIns="0" rIns="0" bIns="0" anchor="ctr">
            <a:spAutoFit/>
          </a:bodyPr>
          <a:lstStyle/>
          <a:p>
            <a:pPr algn="ctr"/>
            <a:r>
              <a:rPr lang="fr-FR" sz="1000" b="1" i="1">
                <a:solidFill>
                  <a:srgbClr val="7B7162"/>
                </a:solidFill>
                <a:latin typeface="Calibri" pitchFamily="34" charset="0"/>
              </a:rPr>
              <a:t>Attribution forte</a:t>
            </a:r>
          </a:p>
        </p:txBody>
      </p:sp>
      <p:graphicFrame>
        <p:nvGraphicFramePr>
          <p:cNvPr id="149522" name="Graphique 30"/>
          <p:cNvGraphicFramePr>
            <a:graphicFrameLocks/>
          </p:cNvGraphicFramePr>
          <p:nvPr/>
        </p:nvGraphicFramePr>
        <p:xfrm>
          <a:off x="431800" y="1196975"/>
          <a:ext cx="8569325" cy="4859338"/>
        </p:xfrm>
        <a:graphic>
          <a:graphicData uri="http://schemas.openxmlformats.org/presentationml/2006/ole">
            <mc:AlternateContent xmlns:mc="http://schemas.openxmlformats.org/markup-compatibility/2006">
              <mc:Choice xmlns:v="urn:schemas-microsoft-com:vml" Requires="v">
                <p:oleObj spid="_x0000_s149523" r:id="rId6" imgW="8565622" imgH="4865030" progId="Excel.Chart.8">
                  <p:embed/>
                </p:oleObj>
              </mc:Choice>
              <mc:Fallback>
                <p:oleObj r:id="rId6" imgW="8565622" imgH="4865030" progId="Excel.Chart.8">
                  <p:embed/>
                  <p:pic>
                    <p:nvPicPr>
                      <p:cNvPr id="0" name="Graphique 3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800" y="1196975"/>
                        <a:ext cx="8569325" cy="4859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ZoneTexte 28"/>
          <p:cNvSpPr txBox="1"/>
          <p:nvPr/>
        </p:nvSpPr>
        <p:spPr>
          <a:xfrm>
            <a:off x="611188" y="1557338"/>
            <a:ext cx="2160587" cy="400050"/>
          </a:xfrm>
          <a:prstGeom prst="rect">
            <a:avLst/>
          </a:prstGeom>
          <a:solidFill>
            <a:schemeClr val="bg1"/>
          </a:solidFill>
          <a:ln>
            <a:solidFill>
              <a:schemeClr val="tx1"/>
            </a:solidFill>
          </a:ln>
        </p:spPr>
        <p:txBody>
          <a:bodyPr>
            <a:spAutoFit/>
          </a:bodyPr>
          <a:lstStyle/>
          <a:p>
            <a:pPr fontAlgn="auto">
              <a:spcBef>
                <a:spcPts val="0"/>
              </a:spcBef>
              <a:spcAft>
                <a:spcPts val="0"/>
              </a:spcAft>
              <a:buClr>
                <a:schemeClr val="bg2">
                  <a:lumMod val="75000"/>
                </a:schemeClr>
              </a:buClr>
              <a:defRPr/>
            </a:pPr>
            <a:r>
              <a:rPr lang="fr-FR" sz="1000" b="1" dirty="0">
                <a:solidFill>
                  <a:srgbClr val="C00000"/>
                </a:solidFill>
                <a:latin typeface="+mn-lt"/>
              </a:rPr>
              <a:t>En rouge </a:t>
            </a:r>
            <a:r>
              <a:rPr lang="fr-FR" sz="1000" b="1" dirty="0">
                <a:solidFill>
                  <a:schemeClr val="tx1">
                    <a:lumMod val="50000"/>
                  </a:schemeClr>
                </a:solidFill>
                <a:latin typeface="+mn-lt"/>
              </a:rPr>
              <a:t>: items d’image touristiques</a:t>
            </a:r>
          </a:p>
          <a:p>
            <a:pPr fontAlgn="auto">
              <a:spcBef>
                <a:spcPts val="0"/>
              </a:spcBef>
              <a:spcAft>
                <a:spcPts val="0"/>
              </a:spcAft>
              <a:buClr>
                <a:schemeClr val="bg2">
                  <a:lumMod val="75000"/>
                </a:schemeClr>
              </a:buClr>
              <a:defRPr/>
            </a:pPr>
            <a:r>
              <a:rPr lang="fr-FR" sz="1000" b="1" dirty="0">
                <a:solidFill>
                  <a:schemeClr val="accent1">
                    <a:lumMod val="50000"/>
                  </a:schemeClr>
                </a:solidFill>
                <a:latin typeface="+mn-lt"/>
              </a:rPr>
              <a:t>En vert </a:t>
            </a:r>
            <a:r>
              <a:rPr lang="fr-FR" sz="1000" b="1" dirty="0">
                <a:solidFill>
                  <a:schemeClr val="tx1">
                    <a:lumMod val="50000"/>
                  </a:schemeClr>
                </a:solidFill>
                <a:latin typeface="+mn-lt"/>
              </a:rPr>
              <a:t>: items d’image générale</a:t>
            </a:r>
          </a:p>
        </p:txBody>
      </p:sp>
      <p:sp>
        <p:nvSpPr>
          <p:cNvPr id="41" name="Titre 1"/>
          <p:cNvSpPr>
            <a:spLocks noGrp="1"/>
          </p:cNvSpPr>
          <p:nvPr>
            <p:ph type="title"/>
          </p:nvPr>
        </p:nvSpPr>
        <p:spPr>
          <a:xfrm>
            <a:off x="755650" y="44450"/>
            <a:ext cx="8280400" cy="792163"/>
          </a:xfrm>
        </p:spPr>
        <p:txBody>
          <a:bodyPr rtlCol="0">
            <a:noAutofit/>
          </a:bodyPr>
          <a:lstStyle/>
          <a:p>
            <a:pPr fontAlgn="auto">
              <a:spcAft>
                <a:spcPts val="0"/>
              </a:spcAft>
              <a:defRPr/>
            </a:pPr>
            <a:r>
              <a:rPr lang="fr-FR" dirty="0" smtClean="0"/>
              <a:t>Bilan d’image du Limousin : </a:t>
            </a:r>
            <a:r>
              <a:rPr lang="fr-FR" sz="1800" dirty="0" smtClean="0"/>
              <a:t>Bien que les Limousins reconnaissent que la région gagne à être connue, et qu’elle protège sa culture/son patrimoine/ses paysages, mais ils jugent sévèrement son dynamisme et les partenariats développés.</a:t>
            </a:r>
            <a:endParaRPr lang="fr-FR" sz="1400" dirty="0"/>
          </a:p>
        </p:txBody>
      </p:sp>
      <p:sp>
        <p:nvSpPr>
          <p:cNvPr id="42"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3" name="Espace réservé du texte 4"/>
          <p:cNvSpPr txBox="1">
            <a:spLocks/>
          </p:cNvSpPr>
          <p:nvPr>
            <p:custDataLst>
              <p:tags r:id="rId2"/>
            </p:custDataLst>
          </p:nvPr>
        </p:nvSpPr>
        <p:spPr>
          <a:xfrm>
            <a:off x="6084168" y="6218877"/>
            <a:ext cx="2952328"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la région (bien) : 242</a:t>
            </a:r>
            <a:endParaRPr lang="fr-FR" sz="1200" i="1" dirty="0">
              <a:solidFill>
                <a:srgbClr val="000000"/>
              </a:solidFill>
              <a:latin typeface="+mn-lt"/>
              <a:ea typeface="ＭＳ Ｐゴシック" pitchFamily="1" charset="-128"/>
              <a:cs typeface="Arial" pitchFamily="34" charset="0"/>
            </a:endParaRPr>
          </a:p>
        </p:txBody>
      </p:sp>
      <p:sp>
        <p:nvSpPr>
          <p:cNvPr id="44" name="Espace réservé du texte 4"/>
          <p:cNvSpPr txBox="1">
            <a:spLocks/>
          </p:cNvSpPr>
          <p:nvPr>
            <p:custDataLst>
              <p:tags r:id="rId3"/>
            </p:custDataLst>
          </p:nvPr>
        </p:nvSpPr>
        <p:spPr>
          <a:xfrm>
            <a:off x="8172400" y="620688"/>
            <a:ext cx="899592"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Limousins</a:t>
            </a:r>
            <a:endParaRPr lang="fr-FR" sz="1200" i="1" dirty="0">
              <a:solidFill>
                <a:schemeClr val="bg1"/>
              </a:solidFill>
              <a:latin typeface="+mn-lt"/>
              <a:ea typeface="ＭＳ Ｐゴシック" pitchFamily="1" charset="-128"/>
              <a:cs typeface="Arial" pitchFamily="34" charset="0"/>
            </a:endParaRPr>
          </a:p>
        </p:txBody>
      </p:sp>
      <p:sp>
        <p:nvSpPr>
          <p:cNvPr id="28" name="Ellipse 27"/>
          <p:cNvSpPr/>
          <p:nvPr/>
        </p:nvSpPr>
        <p:spPr>
          <a:xfrm rot="770382">
            <a:off x="5187950" y="1373188"/>
            <a:ext cx="4070350" cy="235267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0" name="Ellipse 29"/>
          <p:cNvSpPr/>
          <p:nvPr/>
        </p:nvSpPr>
        <p:spPr>
          <a:xfrm rot="651040">
            <a:off x="357188" y="2725738"/>
            <a:ext cx="2566987" cy="9286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0" name="Rectangle 39"/>
          <p:cNvSpPr/>
          <p:nvPr/>
        </p:nvSpPr>
        <p:spPr>
          <a:xfrm>
            <a:off x="1547813" y="2060575"/>
            <a:ext cx="2879725" cy="863600"/>
          </a:xfrm>
          <a:prstGeom prst="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auto">
              <a:spcBef>
                <a:spcPts val="0"/>
              </a:spcBef>
              <a:spcAft>
                <a:spcPts val="0"/>
              </a:spcAft>
              <a:defRPr/>
            </a:pPr>
            <a:r>
              <a:rPr lang="fr-FR" sz="1300" dirty="0">
                <a:solidFill>
                  <a:schemeClr val="tx2"/>
                </a:solidFill>
              </a:rPr>
              <a:t>Même les Limousins ne perçoivent pas le dynamisme de leur région. C’est une faiblesse à travailler car elle impacte aussi l’évaluation des habitants.</a:t>
            </a:r>
          </a:p>
        </p:txBody>
      </p:sp>
      <p:sp>
        <p:nvSpPr>
          <p:cNvPr id="45" name="Rectangle 44"/>
          <p:cNvSpPr/>
          <p:nvPr/>
        </p:nvSpPr>
        <p:spPr>
          <a:xfrm>
            <a:off x="4140200" y="981075"/>
            <a:ext cx="2519363" cy="935038"/>
          </a:xfrm>
          <a:prstGeom prst="rect">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auto">
              <a:spcBef>
                <a:spcPts val="0"/>
              </a:spcBef>
              <a:spcAft>
                <a:spcPts val="0"/>
              </a:spcAft>
              <a:defRPr/>
            </a:pPr>
            <a:r>
              <a:rPr lang="fr-FR" sz="1300" dirty="0">
                <a:solidFill>
                  <a:schemeClr val="tx2"/>
                </a:solidFill>
              </a:rPr>
              <a:t>Une région qui gagne à être connue : elle protège et valorise sa culture et ses savoir-faire, et propose une diversité d’activités, de paysages…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Espace réservé du pied de page 1"/>
          <p:cNvSpPr>
            <a:spLocks noGrp="1"/>
          </p:cNvSpPr>
          <p:nvPr>
            <p:ph type="ftr" sz="quarter" idx="21"/>
          </p:nvPr>
        </p:nvSpPr>
        <p:spPr>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fr-FR"/>
              <a:t>Titre du projet</a:t>
            </a:r>
          </a:p>
        </p:txBody>
      </p:sp>
      <p:sp>
        <p:nvSpPr>
          <p:cNvPr id="150530" name="Espace réservé du numéro de diapositive 2"/>
          <p:cNvSpPr>
            <a:spLocks noGrp="1"/>
          </p:cNvSpPr>
          <p:nvPr>
            <p:ph type="sldNum" sz="quarter" idx="22"/>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F5755F52-4A4D-4A2E-8C2D-414C1CACDB3D}" type="slidenum">
              <a:rPr lang="fr-FR"/>
              <a:pPr fontAlgn="base">
                <a:spcBef>
                  <a:spcPct val="0"/>
                </a:spcBef>
                <a:spcAft>
                  <a:spcPct val="0"/>
                </a:spcAft>
              </a:pPr>
              <a:t>76</a:t>
            </a:fld>
            <a:endParaRPr lang="fr-FR"/>
          </a:p>
        </p:txBody>
      </p:sp>
      <p:sp>
        <p:nvSpPr>
          <p:cNvPr id="14" name="Titre 13"/>
          <p:cNvSpPr>
            <a:spLocks noGrp="1"/>
          </p:cNvSpPr>
          <p:nvPr>
            <p:ph type="title"/>
          </p:nvPr>
        </p:nvSpPr>
        <p:spPr>
          <a:xfrm>
            <a:off x="1727200" y="2205038"/>
            <a:ext cx="5868988" cy="3168650"/>
          </a:xfrm>
        </p:spPr>
        <p:txBody>
          <a:bodyPr rtlCol="0"/>
          <a:lstStyle/>
          <a:p>
            <a:pPr fontAlgn="auto">
              <a:spcAft>
                <a:spcPts val="0"/>
              </a:spcAft>
              <a:defRPr/>
            </a:pPr>
            <a:r>
              <a:rPr lang="fr-FR" dirty="0" smtClean="0"/>
              <a:t>Les départements du Limousin</a:t>
            </a:r>
            <a:endParaRPr lang="fr-FR" dirty="0"/>
          </a:p>
        </p:txBody>
      </p:sp>
      <p:sp>
        <p:nvSpPr>
          <p:cNvPr id="150532" name="Espace réservé du texte 14"/>
          <p:cNvSpPr>
            <a:spLocks noGrp="1"/>
          </p:cNvSpPr>
          <p:nvPr>
            <p:ph type="body" sz="quarter" idx="19"/>
          </p:nvPr>
        </p:nvSpPr>
        <p:spPr>
          <a:xfrm>
            <a:off x="719138" y="2205038"/>
            <a:ext cx="809625" cy="3168650"/>
          </a:xfrm>
        </p:spPr>
        <p:txBody>
          <a:bodyPr/>
          <a:lstStyle/>
          <a:p>
            <a:r>
              <a:rPr lang="fr-FR" smtClean="0"/>
              <a:t>2.</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pour une image  8"/>
          <p:cNvSpPr>
            <a:spLocks noGrp="1"/>
          </p:cNvSpPr>
          <p:nvPr>
            <p:ph type="pic" sz="quarter" idx="14"/>
          </p:nvPr>
        </p:nvSpPr>
        <p:spPr>
          <a:xfrm>
            <a:off x="5513388" y="711200"/>
            <a:ext cx="3630612" cy="4252913"/>
          </a:xfrm>
        </p:spPr>
      </p:sp>
      <p:sp>
        <p:nvSpPr>
          <p:cNvPr id="151554" name="Espace réservé du pied de page 2"/>
          <p:cNvSpPr>
            <a:spLocks noGrp="1"/>
          </p:cNvSpPr>
          <p:nvPr>
            <p:ph type="ftr" sz="quarter" idx="21"/>
          </p:nvPr>
        </p:nvSpPr>
        <p:spPr>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fr-FR"/>
              <a:t>Titre du projet</a:t>
            </a:r>
          </a:p>
        </p:txBody>
      </p:sp>
      <p:sp>
        <p:nvSpPr>
          <p:cNvPr id="151555" name="Espace réservé du numéro de diapositive 3"/>
          <p:cNvSpPr>
            <a:spLocks noGrp="1"/>
          </p:cNvSpPr>
          <p:nvPr>
            <p:ph type="sldNum" sz="quarter" idx="22"/>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148A3A7A-CA09-4A1F-9DDA-E4497037E8D2}" type="slidenum">
              <a:rPr lang="fr-FR"/>
              <a:pPr fontAlgn="base">
                <a:spcBef>
                  <a:spcPct val="0"/>
                </a:spcBef>
                <a:spcAft>
                  <a:spcPct val="0"/>
                </a:spcAft>
              </a:pPr>
              <a:t>77</a:t>
            </a:fld>
            <a:endParaRPr lang="fr-FR"/>
          </a:p>
        </p:txBody>
      </p:sp>
      <p:sp>
        <p:nvSpPr>
          <p:cNvPr id="8" name="Titre 7"/>
          <p:cNvSpPr>
            <a:spLocks noGrp="1"/>
          </p:cNvSpPr>
          <p:nvPr>
            <p:ph type="title"/>
          </p:nvPr>
        </p:nvSpPr>
        <p:spPr>
          <a:xfrm>
            <a:off x="1727200" y="2205038"/>
            <a:ext cx="3708400" cy="3168650"/>
          </a:xfrm>
        </p:spPr>
        <p:txBody>
          <a:bodyPr rtlCol="0"/>
          <a:lstStyle/>
          <a:p>
            <a:pPr fontAlgn="auto">
              <a:spcAft>
                <a:spcPts val="0"/>
              </a:spcAft>
              <a:defRPr/>
            </a:pPr>
            <a:r>
              <a:rPr lang="fr-FR" dirty="0" smtClean="0"/>
              <a:t>Notoriété</a:t>
            </a:r>
            <a:endParaRPr lang="fr-FR" dirty="0"/>
          </a:p>
        </p:txBody>
      </p:sp>
      <p:sp>
        <p:nvSpPr>
          <p:cNvPr id="10" name="Espace réservé du texte 9"/>
          <p:cNvSpPr>
            <a:spLocks noGrp="1"/>
          </p:cNvSpPr>
          <p:nvPr>
            <p:ph type="body" sz="quarter" idx="19"/>
          </p:nvPr>
        </p:nvSpPr>
        <p:spPr>
          <a:xfrm>
            <a:off x="0" y="2205038"/>
            <a:ext cx="1528763" cy="3168650"/>
          </a:xfrm>
        </p:spPr>
        <p:txBody>
          <a:bodyPr rtlCol="0"/>
          <a:lstStyle/>
          <a:p>
            <a:pPr fontAlgn="auto">
              <a:spcBef>
                <a:spcPts val="0"/>
              </a:spcBef>
              <a:spcAft>
                <a:spcPts val="0"/>
              </a:spcAft>
              <a:defRPr/>
            </a:pPr>
            <a:r>
              <a:rPr lang="fr-FR" dirty="0" smtClean="0"/>
              <a:t>2.1</a:t>
            </a:r>
            <a:endParaRPr lang="fr-FR"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Rappel des scores de notoriété de la région Limousin</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79D9CAF8-BED9-4360-8D59-9E0F0388C8B7}" type="slidenum">
              <a:rPr lang="fr-FR"/>
              <a:pPr>
                <a:defRPr/>
              </a:pPr>
              <a:t>78</a:t>
            </a:fld>
            <a:endParaRPr lang="fr-FR"/>
          </a:p>
        </p:txBody>
      </p:sp>
      <p:sp>
        <p:nvSpPr>
          <p:cNvPr id="7" name="ZoneTexte 6"/>
          <p:cNvSpPr txBox="1"/>
          <p:nvPr/>
        </p:nvSpPr>
        <p:spPr>
          <a:xfrm>
            <a:off x="468313" y="5876925"/>
            <a:ext cx="8675687" cy="769938"/>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Q2reg</a:t>
            </a:r>
            <a:r>
              <a:rPr lang="fr-FR" sz="1100" dirty="0">
                <a:solidFill>
                  <a:schemeClr val="tx1">
                    <a:lumMod val="75000"/>
                  </a:schemeClr>
                </a:solidFill>
                <a:latin typeface="+mn-lt"/>
              </a:rPr>
              <a:t>. Parmi la liste de régions ci-dessous, quelles sont toutes les régions de France que vous connaissez ?</a:t>
            </a:r>
          </a:p>
          <a:p>
            <a:pPr fontAlgn="auto">
              <a:spcBef>
                <a:spcPts val="0"/>
              </a:spcBef>
              <a:spcAft>
                <a:spcPts val="0"/>
              </a:spcAft>
              <a:defRPr/>
            </a:pPr>
            <a:r>
              <a:rPr lang="fr-FR" sz="1100" dirty="0">
                <a:solidFill>
                  <a:schemeClr val="tx1">
                    <a:lumMod val="75000"/>
                  </a:schemeClr>
                </a:solidFill>
                <a:latin typeface="+mn-lt"/>
              </a:rPr>
              <a:t>Vous pouvez connaître une région parce que vous y habitez, vous y êtes déjà allé ou bien seulement parce que vous en avez entendu </a:t>
            </a:r>
            <a:r>
              <a:rPr lang="fr-FR" sz="1100" dirty="0" err="1">
                <a:solidFill>
                  <a:schemeClr val="tx1">
                    <a:lumMod val="75000"/>
                  </a:schemeClr>
                </a:solidFill>
                <a:latin typeface="+mn-lt"/>
              </a:rPr>
              <a:t>parl</a:t>
            </a:r>
            <a:endParaRPr lang="fr-FR" sz="1100" dirty="0">
              <a:solidFill>
                <a:schemeClr val="tx1">
                  <a:lumMod val="75000"/>
                </a:schemeClr>
              </a:solidFill>
              <a:latin typeface="+mn-lt"/>
            </a:endParaRPr>
          </a:p>
          <a:p>
            <a:pPr fontAlgn="auto">
              <a:spcBef>
                <a:spcPts val="0"/>
              </a:spcBef>
              <a:spcAft>
                <a:spcPts val="0"/>
              </a:spcAft>
              <a:defRPr/>
            </a:pPr>
            <a:r>
              <a:rPr lang="fr-FR" sz="1100" b="1" dirty="0">
                <a:solidFill>
                  <a:schemeClr val="tx1">
                    <a:lumMod val="75000"/>
                  </a:schemeClr>
                </a:solidFill>
                <a:latin typeface="+mn-lt"/>
              </a:rPr>
              <a:t>Q3reg.</a:t>
            </a:r>
            <a:r>
              <a:rPr lang="fr-FR" sz="1100" dirty="0">
                <a:solidFill>
                  <a:schemeClr val="tx1">
                    <a:lumMod val="75000"/>
                  </a:schemeClr>
                </a:solidFill>
                <a:latin typeface="+mn-lt"/>
              </a:rPr>
              <a:t> Voici maintenant une courte présentation de différentes régions de France. Pour chacune des régions présentées, veuillez confirmer si vous la connaissez ou non ?</a:t>
            </a:r>
          </a:p>
        </p:txBody>
      </p:sp>
      <p:sp>
        <p:nvSpPr>
          <p:cNvPr id="8" name="Espace réservé du texte 4"/>
          <p:cNvSpPr txBox="1">
            <a:spLocks/>
          </p:cNvSpPr>
          <p:nvPr>
            <p:custDataLst>
              <p:tags r:id="rId2"/>
            </p:custDataLst>
          </p:nvPr>
        </p:nvSpPr>
        <p:spPr>
          <a:xfrm>
            <a:off x="5364088" y="1556792"/>
            <a:ext cx="1732384"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Total Limousins</a:t>
            </a:r>
            <a:endParaRPr lang="fr-FR" sz="1200" i="1" dirty="0">
              <a:solidFill>
                <a:schemeClr val="bg1"/>
              </a:solidFill>
              <a:latin typeface="+mn-lt"/>
              <a:ea typeface="ＭＳ Ｐゴシック" pitchFamily="1" charset="-128"/>
              <a:cs typeface="Arial" pitchFamily="34" charset="0"/>
            </a:endParaRPr>
          </a:p>
        </p:txBody>
      </p:sp>
      <p:sp>
        <p:nvSpPr>
          <p:cNvPr id="10" name="Espace réservé du texte 4"/>
          <p:cNvSpPr txBox="1">
            <a:spLocks/>
          </p:cNvSpPr>
          <p:nvPr>
            <p:custDataLst>
              <p:tags r:id="rId3"/>
            </p:custDataLst>
          </p:nvPr>
        </p:nvSpPr>
        <p:spPr>
          <a:xfrm>
            <a:off x="2047528" y="1556792"/>
            <a:ext cx="1732384"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Total Français</a:t>
            </a:r>
            <a:endParaRPr lang="fr-FR" sz="1200" i="1" dirty="0">
              <a:solidFill>
                <a:schemeClr val="bg1"/>
              </a:solidFill>
              <a:latin typeface="+mn-lt"/>
              <a:ea typeface="ＭＳ Ｐゴシック" pitchFamily="1" charset="-128"/>
              <a:cs typeface="Arial" pitchFamily="34" charset="0"/>
            </a:endParaRPr>
          </a:p>
        </p:txBody>
      </p:sp>
      <p:sp>
        <p:nvSpPr>
          <p:cNvPr id="11" name="ZoneTexte 10"/>
          <p:cNvSpPr txBox="1"/>
          <p:nvPr/>
        </p:nvSpPr>
        <p:spPr>
          <a:xfrm>
            <a:off x="2619375" y="1844675"/>
            <a:ext cx="1152525" cy="261938"/>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1007</a:t>
            </a:r>
          </a:p>
        </p:txBody>
      </p:sp>
      <p:sp>
        <p:nvSpPr>
          <p:cNvPr id="12" name="ZoneTexte 11"/>
          <p:cNvSpPr txBox="1"/>
          <p:nvPr/>
        </p:nvSpPr>
        <p:spPr>
          <a:xfrm>
            <a:off x="5940425" y="1844675"/>
            <a:ext cx="1152525" cy="261938"/>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297</a:t>
            </a:r>
          </a:p>
        </p:txBody>
      </p:sp>
      <p:graphicFrame>
        <p:nvGraphicFramePr>
          <p:cNvPr id="152589" name="Graphique 12"/>
          <p:cNvGraphicFramePr>
            <a:graphicFrameLocks/>
          </p:cNvGraphicFramePr>
          <p:nvPr/>
        </p:nvGraphicFramePr>
        <p:xfrm>
          <a:off x="250825" y="2276475"/>
          <a:ext cx="4465638" cy="2881313"/>
        </p:xfrm>
        <a:graphic>
          <a:graphicData uri="http://schemas.openxmlformats.org/presentationml/2006/ole">
            <mc:AlternateContent xmlns:mc="http://schemas.openxmlformats.org/markup-compatibility/2006">
              <mc:Choice xmlns:v="urn:schemas-microsoft-com:vml" Requires="v">
                <p:oleObj spid="_x0000_s152591" r:id="rId7" imgW="4468755" imgH="2877561" progId="Excel.Chart.8">
                  <p:embed/>
                </p:oleObj>
              </mc:Choice>
              <mc:Fallback>
                <p:oleObj r:id="rId7" imgW="4468755" imgH="2877561" progId="Excel.Chart.8">
                  <p:embed/>
                  <p:pic>
                    <p:nvPicPr>
                      <p:cNvPr id="0" name="Graphique 1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2276475"/>
                        <a:ext cx="4465638" cy="2881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2590" name="Graphique 13"/>
          <p:cNvGraphicFramePr>
            <a:graphicFrameLocks/>
          </p:cNvGraphicFramePr>
          <p:nvPr/>
        </p:nvGraphicFramePr>
        <p:xfrm>
          <a:off x="3563938" y="2276475"/>
          <a:ext cx="4464050" cy="2881313"/>
        </p:xfrm>
        <a:graphic>
          <a:graphicData uri="http://schemas.openxmlformats.org/presentationml/2006/ole">
            <mc:AlternateContent xmlns:mc="http://schemas.openxmlformats.org/markup-compatibility/2006">
              <mc:Choice xmlns:v="urn:schemas-microsoft-com:vml" Requires="v">
                <p:oleObj spid="_x0000_s152592" r:id="rId9" imgW="4462659" imgH="2877561" progId="Excel.Chart.8">
                  <p:embed/>
                </p:oleObj>
              </mc:Choice>
              <mc:Fallback>
                <p:oleObj r:id="rId9" imgW="4462659" imgH="2877561" progId="Excel.Chart.8">
                  <p:embed/>
                  <p:pic>
                    <p:nvPicPr>
                      <p:cNvPr id="0" name="Graphique 1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63938" y="2276475"/>
                        <a:ext cx="4464050" cy="2881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Espace réservé du texte 4"/>
          <p:cNvSpPr txBox="1">
            <a:spLocks/>
          </p:cNvSpPr>
          <p:nvPr>
            <p:custDataLst>
              <p:tags r:id="rId4"/>
            </p:custDataLst>
          </p:nvPr>
        </p:nvSpPr>
        <p:spPr>
          <a:xfrm>
            <a:off x="7524328" y="5589240"/>
            <a:ext cx="1368152" cy="306467"/>
          </a:xfrm>
          <a:prstGeom prst="roundRect">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Totale</a:t>
            </a:r>
            <a:endParaRPr lang="fr-FR" sz="1200" i="1" dirty="0">
              <a:solidFill>
                <a:srgbClr val="000000"/>
              </a:solidFill>
              <a:latin typeface="+mn-lt"/>
              <a:ea typeface="ＭＳ Ｐゴシック" pitchFamily="1" charset="-128"/>
              <a:cs typeface="Arial" pitchFamily="34" charset="0"/>
            </a:endParaRPr>
          </a:p>
        </p:txBody>
      </p:sp>
      <p:pic>
        <p:nvPicPr>
          <p:cNvPr id="152594" name="Image 14" descr="region Limousin.jpg"/>
          <p:cNvPicPr>
            <a:picLocks noChangeAspect="1"/>
          </p:cNvPicPr>
          <p:nvPr/>
        </p:nvPicPr>
        <p:blipFill>
          <a:blip r:embed="rId11"/>
          <a:srcRect/>
          <a:stretch>
            <a:fillRect/>
          </a:stretch>
        </p:blipFill>
        <p:spPr bwMode="auto">
          <a:xfrm>
            <a:off x="7885113" y="765175"/>
            <a:ext cx="639762" cy="847725"/>
          </a:xfrm>
          <a:prstGeom prst="rect">
            <a:avLst/>
          </a:prstGeom>
          <a:noFill/>
          <a:ln w="9525">
            <a:noFill/>
            <a:miter lim="800000"/>
            <a:headEnd/>
            <a:tailEnd/>
          </a:ln>
        </p:spPr>
      </p:pic>
      <p:sp>
        <p:nvSpPr>
          <p:cNvPr id="22" name="Ellipse 21"/>
          <p:cNvSpPr/>
          <p:nvPr/>
        </p:nvSpPr>
        <p:spPr>
          <a:xfrm>
            <a:off x="6804025" y="2636838"/>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3" name="Ellipse 22"/>
          <p:cNvSpPr/>
          <p:nvPr/>
        </p:nvSpPr>
        <p:spPr>
          <a:xfrm>
            <a:off x="7235825" y="3573463"/>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4" name="Ellipse 23"/>
          <p:cNvSpPr/>
          <p:nvPr/>
        </p:nvSpPr>
        <p:spPr>
          <a:xfrm>
            <a:off x="7451725" y="4508500"/>
            <a:ext cx="433388"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grpSp>
        <p:nvGrpSpPr>
          <p:cNvPr id="152598" name="Groupe 24"/>
          <p:cNvGrpSpPr>
            <a:grpSpLocks/>
          </p:cNvGrpSpPr>
          <p:nvPr/>
        </p:nvGrpSpPr>
        <p:grpSpPr bwMode="auto">
          <a:xfrm>
            <a:off x="3995738" y="6507163"/>
            <a:ext cx="2808287" cy="368300"/>
            <a:chOff x="3996061" y="6444192"/>
            <a:chExt cx="2808187" cy="369332"/>
          </a:xfrm>
        </p:grpSpPr>
        <p:sp>
          <p:nvSpPr>
            <p:cNvPr id="26" name="Ellipse 25"/>
            <p:cNvSpPr/>
            <p:nvPr/>
          </p:nvSpPr>
          <p:spPr>
            <a:xfrm>
              <a:off x="3996061" y="6496726"/>
              <a:ext cx="360349" cy="28814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7" name="Ellipse 26"/>
            <p:cNvSpPr/>
            <p:nvPr/>
          </p:nvSpPr>
          <p:spPr>
            <a:xfrm>
              <a:off x="4148456" y="6525381"/>
              <a:ext cx="360349" cy="288143"/>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8" name="ZoneTexte 27"/>
            <p:cNvSpPr txBox="1"/>
            <p:nvPr/>
          </p:nvSpPr>
          <p:spPr>
            <a:xfrm>
              <a:off x="4664374" y="6444192"/>
              <a:ext cx="2139874"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la sous-cible et les Français</a:t>
              </a:r>
            </a:p>
          </p:txBody>
        </p:sp>
      </p:gr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5148263" y="2205038"/>
            <a:ext cx="3095625" cy="71913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9" name="Rectangle 28"/>
          <p:cNvSpPr/>
          <p:nvPr/>
        </p:nvSpPr>
        <p:spPr>
          <a:xfrm>
            <a:off x="755650" y="4365625"/>
            <a:ext cx="3095625" cy="2159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8" name="Rectangle 27"/>
          <p:cNvSpPr/>
          <p:nvPr/>
        </p:nvSpPr>
        <p:spPr>
          <a:xfrm>
            <a:off x="755650" y="3644900"/>
            <a:ext cx="3095625" cy="2159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6" name="Rectangle 25"/>
          <p:cNvSpPr/>
          <p:nvPr/>
        </p:nvSpPr>
        <p:spPr>
          <a:xfrm>
            <a:off x="755650" y="3141663"/>
            <a:ext cx="3095625" cy="2159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Notoriété assistée</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B5709E09-9D5D-4DCD-9747-9FE0FD8EC0C5}" type="slidenum">
              <a:rPr lang="fr-FR"/>
              <a:pPr>
                <a:defRPr/>
              </a:pPr>
              <a:t>79</a:t>
            </a:fld>
            <a:endParaRPr lang="fr-FR"/>
          </a:p>
        </p:txBody>
      </p:sp>
      <p:sp>
        <p:nvSpPr>
          <p:cNvPr id="7" name="ZoneTexte 6"/>
          <p:cNvSpPr txBox="1"/>
          <p:nvPr/>
        </p:nvSpPr>
        <p:spPr>
          <a:xfrm>
            <a:off x="468313" y="6165850"/>
            <a:ext cx="8675687" cy="430213"/>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Q2dep</a:t>
            </a:r>
            <a:r>
              <a:rPr lang="fr-FR" sz="1100" dirty="0">
                <a:solidFill>
                  <a:schemeClr val="tx1">
                    <a:lumMod val="75000"/>
                  </a:schemeClr>
                </a:solidFill>
                <a:latin typeface="+mn-lt"/>
              </a:rPr>
              <a:t>. Et parmi la liste des départements ci-dessous, lesquels connaissez-vous ?</a:t>
            </a:r>
          </a:p>
          <a:p>
            <a:pPr fontAlgn="auto">
              <a:spcBef>
                <a:spcPts val="0"/>
              </a:spcBef>
              <a:spcAft>
                <a:spcPts val="0"/>
              </a:spcAft>
              <a:defRPr/>
            </a:pPr>
            <a:r>
              <a:rPr lang="fr-FR" sz="1100" dirty="0">
                <a:solidFill>
                  <a:schemeClr val="tx1">
                    <a:lumMod val="75000"/>
                  </a:schemeClr>
                </a:solidFill>
                <a:latin typeface="+mn-lt"/>
              </a:rPr>
              <a:t>Vous pouvez connaître un département parce que vous y habitez, vous y êtes déjà allé ou bien seulement parce que vous en avez entendu </a:t>
            </a:r>
            <a:r>
              <a:rPr lang="fr-FR" sz="1100" dirty="0">
                <a:latin typeface="+mn-lt"/>
              </a:rPr>
              <a:t>parlé</a:t>
            </a:r>
            <a:endParaRPr lang="fr-FR" sz="1100" dirty="0">
              <a:solidFill>
                <a:schemeClr val="tx1">
                  <a:lumMod val="75000"/>
                </a:schemeClr>
              </a:solidFill>
              <a:latin typeface="+mn-lt"/>
            </a:endParaRPr>
          </a:p>
        </p:txBody>
      </p:sp>
      <p:sp>
        <p:nvSpPr>
          <p:cNvPr id="15" name="Espace réservé du texte 4"/>
          <p:cNvSpPr txBox="1">
            <a:spLocks/>
          </p:cNvSpPr>
          <p:nvPr>
            <p:custDataLst>
              <p:tags r:id="rId2"/>
            </p:custDataLst>
          </p:nvPr>
        </p:nvSpPr>
        <p:spPr>
          <a:xfrm>
            <a:off x="7524328" y="6002853"/>
            <a:ext cx="1368152" cy="306467"/>
          </a:xfrm>
          <a:prstGeom prst="roundRect">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Totale</a:t>
            </a:r>
            <a:endParaRPr lang="fr-FR" sz="1200" i="1" dirty="0">
              <a:solidFill>
                <a:srgbClr val="000000"/>
              </a:solidFill>
              <a:latin typeface="+mn-lt"/>
              <a:ea typeface="ＭＳ Ｐゴシック" pitchFamily="1" charset="-128"/>
              <a:cs typeface="Arial" pitchFamily="34" charset="0"/>
            </a:endParaRPr>
          </a:p>
        </p:txBody>
      </p:sp>
      <p:sp>
        <p:nvSpPr>
          <p:cNvPr id="16" name="Espace réservé du texte 4"/>
          <p:cNvSpPr txBox="1">
            <a:spLocks/>
          </p:cNvSpPr>
          <p:nvPr>
            <p:custDataLst>
              <p:tags r:id="rId3"/>
            </p:custDataLst>
          </p:nvPr>
        </p:nvSpPr>
        <p:spPr>
          <a:xfrm>
            <a:off x="6372200" y="1556792"/>
            <a:ext cx="1732384"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Total Limousins</a:t>
            </a:r>
            <a:endParaRPr lang="fr-FR" sz="1200" i="1" dirty="0">
              <a:solidFill>
                <a:schemeClr val="bg1"/>
              </a:solidFill>
              <a:latin typeface="+mn-lt"/>
              <a:ea typeface="ＭＳ Ｐゴシック" pitchFamily="1" charset="-128"/>
              <a:cs typeface="Arial" pitchFamily="34" charset="0"/>
            </a:endParaRPr>
          </a:p>
        </p:txBody>
      </p:sp>
      <p:sp>
        <p:nvSpPr>
          <p:cNvPr id="17" name="Espace réservé du texte 4"/>
          <p:cNvSpPr txBox="1">
            <a:spLocks/>
          </p:cNvSpPr>
          <p:nvPr>
            <p:custDataLst>
              <p:tags r:id="rId4"/>
            </p:custDataLst>
          </p:nvPr>
        </p:nvSpPr>
        <p:spPr>
          <a:xfrm>
            <a:off x="1979712" y="1556792"/>
            <a:ext cx="1732384"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Total Français</a:t>
            </a:r>
            <a:endParaRPr lang="fr-FR" sz="1200" i="1" dirty="0">
              <a:solidFill>
                <a:schemeClr val="bg1"/>
              </a:solidFill>
              <a:latin typeface="+mn-lt"/>
              <a:ea typeface="ＭＳ Ｐゴシック" pitchFamily="1" charset="-128"/>
              <a:cs typeface="Arial" pitchFamily="34" charset="0"/>
            </a:endParaRPr>
          </a:p>
        </p:txBody>
      </p:sp>
      <p:sp>
        <p:nvSpPr>
          <p:cNvPr id="18" name="ZoneTexte 17"/>
          <p:cNvSpPr txBox="1"/>
          <p:nvPr/>
        </p:nvSpPr>
        <p:spPr>
          <a:xfrm>
            <a:off x="2551113" y="1844675"/>
            <a:ext cx="1152525" cy="261938"/>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1007</a:t>
            </a:r>
          </a:p>
        </p:txBody>
      </p:sp>
      <p:sp>
        <p:nvSpPr>
          <p:cNvPr id="19" name="ZoneTexte 18"/>
          <p:cNvSpPr txBox="1"/>
          <p:nvPr/>
        </p:nvSpPr>
        <p:spPr>
          <a:xfrm>
            <a:off x="6948488" y="1844675"/>
            <a:ext cx="1152525" cy="261938"/>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297</a:t>
            </a:r>
          </a:p>
        </p:txBody>
      </p:sp>
      <p:graphicFrame>
        <p:nvGraphicFramePr>
          <p:cNvPr id="153620" name="Graphique 19"/>
          <p:cNvGraphicFramePr>
            <a:graphicFrameLocks/>
          </p:cNvGraphicFramePr>
          <p:nvPr/>
        </p:nvGraphicFramePr>
        <p:xfrm>
          <a:off x="4140200" y="2133600"/>
          <a:ext cx="3995738" cy="3455988"/>
        </p:xfrm>
        <a:graphic>
          <a:graphicData uri="http://schemas.openxmlformats.org/presentationml/2006/ole">
            <mc:AlternateContent xmlns:mc="http://schemas.openxmlformats.org/markup-compatibility/2006">
              <mc:Choice xmlns:v="urn:schemas-microsoft-com:vml" Requires="v">
                <p:oleObj spid="_x0000_s153622" r:id="rId7" imgW="3999323" imgH="3456732" progId="Excel.Chart.8">
                  <p:embed/>
                </p:oleObj>
              </mc:Choice>
              <mc:Fallback>
                <p:oleObj r:id="rId7" imgW="3999323" imgH="3456732" progId="Excel.Chart.8">
                  <p:embed/>
                  <p:pic>
                    <p:nvPicPr>
                      <p:cNvPr id="0" name="Graphique 1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0200" y="2133600"/>
                        <a:ext cx="3995738" cy="3455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21" name="Graphique 20"/>
          <p:cNvGraphicFramePr>
            <a:graphicFrameLocks/>
          </p:cNvGraphicFramePr>
          <p:nvPr/>
        </p:nvGraphicFramePr>
        <p:xfrm>
          <a:off x="-36513" y="2133600"/>
          <a:ext cx="4643438" cy="3455988"/>
        </p:xfrm>
        <a:graphic>
          <a:graphicData uri="http://schemas.openxmlformats.org/presentationml/2006/ole">
            <mc:AlternateContent xmlns:mc="http://schemas.openxmlformats.org/markup-compatibility/2006">
              <mc:Choice xmlns:v="urn:schemas-microsoft-com:vml" Requires="v">
                <p:oleObj spid="_x0000_s153623" r:id="rId9" imgW="4645555" imgH="3456732" progId="Excel.Chart.8">
                  <p:embed/>
                </p:oleObj>
              </mc:Choice>
              <mc:Fallback>
                <p:oleObj r:id="rId9" imgW="4645555" imgH="3456732" progId="Excel.Chart.8">
                  <p:embed/>
                  <p:pic>
                    <p:nvPicPr>
                      <p:cNvPr id="0" name="Graphique 2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13" y="2133600"/>
                        <a:ext cx="4643438" cy="3455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Parallélogramme 21"/>
          <p:cNvSpPr/>
          <p:nvPr/>
        </p:nvSpPr>
        <p:spPr>
          <a:xfrm>
            <a:off x="6300788" y="5589588"/>
            <a:ext cx="1800225" cy="360362"/>
          </a:xfrm>
          <a:prstGeom prst="parallelogram">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solidFill>
              <a:schemeClr val="tx1">
                <a:lumMod val="50000"/>
                <a:lumOff val="50000"/>
              </a:schemeClr>
            </a:solidFill>
          </a:ln>
        </p:spPr>
        <p:style>
          <a:lnRef idx="1">
            <a:schemeClr val="accent2"/>
          </a:lnRef>
          <a:fillRef idx="2">
            <a:schemeClr val="accent2"/>
          </a:fillRef>
          <a:effectRef idx="1">
            <a:schemeClr val="accent2"/>
          </a:effectRef>
          <a:fontRef idx="minor">
            <a:schemeClr val="dk1"/>
          </a:fontRef>
        </p:style>
        <p:txBody>
          <a:bodyPr lIns="0" rIns="0" anchor="ctr"/>
          <a:lstStyle/>
          <a:p>
            <a:pPr algn="ctr" fontAlgn="auto">
              <a:spcBef>
                <a:spcPts val="0"/>
              </a:spcBef>
              <a:spcAft>
                <a:spcPts val="0"/>
              </a:spcAft>
              <a:defRPr/>
            </a:pPr>
            <a:r>
              <a:rPr lang="fr-FR" sz="1100" b="1" i="1" dirty="0">
                <a:solidFill>
                  <a:schemeClr val="tx1">
                    <a:lumMod val="75000"/>
                  </a:schemeClr>
                </a:solidFill>
              </a:rPr>
              <a:t>Nombre moyen de départements cités : 9,9</a:t>
            </a:r>
          </a:p>
        </p:txBody>
      </p:sp>
      <p:sp>
        <p:nvSpPr>
          <p:cNvPr id="23" name="Parallélogramme 22"/>
          <p:cNvSpPr/>
          <p:nvPr/>
        </p:nvSpPr>
        <p:spPr>
          <a:xfrm>
            <a:off x="2051050" y="5589588"/>
            <a:ext cx="1800225" cy="360362"/>
          </a:xfrm>
          <a:prstGeom prst="parallelogram">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solidFill>
              <a:schemeClr val="tx1">
                <a:lumMod val="50000"/>
                <a:lumOff val="50000"/>
              </a:schemeClr>
            </a:solidFill>
          </a:ln>
        </p:spPr>
        <p:style>
          <a:lnRef idx="1">
            <a:schemeClr val="accent2"/>
          </a:lnRef>
          <a:fillRef idx="2">
            <a:schemeClr val="accent2"/>
          </a:fillRef>
          <a:effectRef idx="1">
            <a:schemeClr val="accent2"/>
          </a:effectRef>
          <a:fontRef idx="minor">
            <a:schemeClr val="dk1"/>
          </a:fontRef>
        </p:style>
        <p:txBody>
          <a:bodyPr lIns="0" rIns="0" anchor="ctr"/>
          <a:lstStyle/>
          <a:p>
            <a:pPr algn="ctr" fontAlgn="auto">
              <a:spcBef>
                <a:spcPts val="0"/>
              </a:spcBef>
              <a:spcAft>
                <a:spcPts val="0"/>
              </a:spcAft>
              <a:defRPr/>
            </a:pPr>
            <a:r>
              <a:rPr lang="fr-FR" sz="1100" b="1" i="1" dirty="0">
                <a:solidFill>
                  <a:schemeClr val="tx1">
                    <a:lumMod val="75000"/>
                  </a:schemeClr>
                </a:solidFill>
              </a:rPr>
              <a:t>Nombre moyen de départements cités : 7,7</a:t>
            </a:r>
          </a:p>
        </p:txBody>
      </p:sp>
      <p:pic>
        <p:nvPicPr>
          <p:cNvPr id="27" name="Image 26" descr="region Limousin.jpg"/>
          <p:cNvPicPr>
            <a:picLocks noChangeAspect="1"/>
          </p:cNvPicPr>
          <p:nvPr/>
        </p:nvPicPr>
        <p:blipFill>
          <a:blip r:embed="rId11"/>
          <a:stretch>
            <a:fillRect/>
          </a:stretch>
        </p:blipFill>
        <p:spPr>
          <a:xfrm>
            <a:off x="468313" y="2997200"/>
            <a:ext cx="306387" cy="406400"/>
          </a:xfrm>
          <a:prstGeom prst="rect">
            <a:avLst/>
          </a:prstGeom>
          <a:ln>
            <a:solidFill>
              <a:schemeClr val="tx1">
                <a:lumMod val="50000"/>
              </a:schemeClr>
            </a:solidFill>
          </a:ln>
        </p:spPr>
      </p:pic>
      <p:pic>
        <p:nvPicPr>
          <p:cNvPr id="30" name="Image 29" descr="region Limousin.jpg"/>
          <p:cNvPicPr>
            <a:picLocks noChangeAspect="1"/>
          </p:cNvPicPr>
          <p:nvPr/>
        </p:nvPicPr>
        <p:blipFill>
          <a:blip r:embed="rId11"/>
          <a:stretch>
            <a:fillRect/>
          </a:stretch>
        </p:blipFill>
        <p:spPr>
          <a:xfrm>
            <a:off x="620713" y="3525838"/>
            <a:ext cx="306387" cy="407987"/>
          </a:xfrm>
          <a:prstGeom prst="rect">
            <a:avLst/>
          </a:prstGeom>
          <a:ln>
            <a:solidFill>
              <a:schemeClr val="tx1">
                <a:lumMod val="50000"/>
              </a:schemeClr>
            </a:solidFill>
          </a:ln>
        </p:spPr>
      </p:pic>
      <p:pic>
        <p:nvPicPr>
          <p:cNvPr id="31" name="Image 30" descr="region Limousin.jpg"/>
          <p:cNvPicPr>
            <a:picLocks noChangeAspect="1"/>
          </p:cNvPicPr>
          <p:nvPr/>
        </p:nvPicPr>
        <p:blipFill>
          <a:blip r:embed="rId11"/>
          <a:stretch>
            <a:fillRect/>
          </a:stretch>
        </p:blipFill>
        <p:spPr>
          <a:xfrm>
            <a:off x="539750" y="4246563"/>
            <a:ext cx="306388" cy="406400"/>
          </a:xfrm>
          <a:prstGeom prst="rect">
            <a:avLst/>
          </a:prstGeom>
          <a:ln>
            <a:solidFill>
              <a:schemeClr val="tx1">
                <a:lumMod val="50000"/>
              </a:schemeClr>
            </a:solidFill>
          </a:ln>
        </p:spPr>
      </p:pic>
      <p:pic>
        <p:nvPicPr>
          <p:cNvPr id="35" name="Image 34" descr="region Limousin.jpg"/>
          <p:cNvPicPr>
            <a:picLocks noChangeAspect="1"/>
          </p:cNvPicPr>
          <p:nvPr/>
        </p:nvPicPr>
        <p:blipFill>
          <a:blip r:embed="rId11"/>
          <a:stretch>
            <a:fillRect/>
          </a:stretch>
        </p:blipFill>
        <p:spPr>
          <a:xfrm>
            <a:off x="4913313" y="2374900"/>
            <a:ext cx="306387" cy="406400"/>
          </a:xfrm>
          <a:prstGeom prst="rect">
            <a:avLst/>
          </a:prstGeom>
          <a:ln>
            <a:solidFill>
              <a:schemeClr val="tx1">
                <a:lumMod val="50000"/>
              </a:schemeClr>
            </a:solidFill>
          </a:ln>
        </p:spPr>
      </p:pic>
      <p:sp>
        <p:nvSpPr>
          <p:cNvPr id="37" name="Ellipse 36"/>
          <p:cNvSpPr/>
          <p:nvPr/>
        </p:nvSpPr>
        <p:spPr>
          <a:xfrm>
            <a:off x="7524750" y="2133600"/>
            <a:ext cx="360363"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8" name="Ellipse 37"/>
          <p:cNvSpPr/>
          <p:nvPr/>
        </p:nvSpPr>
        <p:spPr>
          <a:xfrm>
            <a:off x="7524750" y="2349500"/>
            <a:ext cx="360363"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9" name="Ellipse 38"/>
          <p:cNvSpPr/>
          <p:nvPr/>
        </p:nvSpPr>
        <p:spPr>
          <a:xfrm>
            <a:off x="7524750" y="2636838"/>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0" name="Ellipse 39"/>
          <p:cNvSpPr/>
          <p:nvPr/>
        </p:nvSpPr>
        <p:spPr>
          <a:xfrm>
            <a:off x="7451725" y="2852738"/>
            <a:ext cx="360363"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1" name="Ellipse 40"/>
          <p:cNvSpPr/>
          <p:nvPr/>
        </p:nvSpPr>
        <p:spPr>
          <a:xfrm>
            <a:off x="7380288" y="3141663"/>
            <a:ext cx="360362"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2" name="Ellipse 41"/>
          <p:cNvSpPr/>
          <p:nvPr/>
        </p:nvSpPr>
        <p:spPr>
          <a:xfrm>
            <a:off x="7380288" y="3357563"/>
            <a:ext cx="360362"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3" name="Ellipse 42"/>
          <p:cNvSpPr/>
          <p:nvPr/>
        </p:nvSpPr>
        <p:spPr>
          <a:xfrm>
            <a:off x="7308850" y="3573463"/>
            <a:ext cx="358775"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4" name="Ellipse 43"/>
          <p:cNvSpPr/>
          <p:nvPr/>
        </p:nvSpPr>
        <p:spPr>
          <a:xfrm>
            <a:off x="7308850" y="3860800"/>
            <a:ext cx="358775"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5" name="Ellipse 44"/>
          <p:cNvSpPr/>
          <p:nvPr/>
        </p:nvSpPr>
        <p:spPr>
          <a:xfrm>
            <a:off x="7235825" y="4076700"/>
            <a:ext cx="360363"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6" name="Ellipse 45"/>
          <p:cNvSpPr/>
          <p:nvPr/>
        </p:nvSpPr>
        <p:spPr>
          <a:xfrm>
            <a:off x="7235825" y="4292600"/>
            <a:ext cx="360363"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7" name="Ellipse 46"/>
          <p:cNvSpPr/>
          <p:nvPr/>
        </p:nvSpPr>
        <p:spPr>
          <a:xfrm>
            <a:off x="7164388" y="4581525"/>
            <a:ext cx="360362"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8" name="Ellipse 47"/>
          <p:cNvSpPr/>
          <p:nvPr/>
        </p:nvSpPr>
        <p:spPr>
          <a:xfrm>
            <a:off x="7164388" y="4797425"/>
            <a:ext cx="360362"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9" name="Ellipse 48"/>
          <p:cNvSpPr/>
          <p:nvPr/>
        </p:nvSpPr>
        <p:spPr>
          <a:xfrm>
            <a:off x="7596188" y="5732463"/>
            <a:ext cx="360362"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grpSp>
        <p:nvGrpSpPr>
          <p:cNvPr id="153641" name="Groupe 49"/>
          <p:cNvGrpSpPr>
            <a:grpSpLocks/>
          </p:cNvGrpSpPr>
          <p:nvPr/>
        </p:nvGrpSpPr>
        <p:grpSpPr bwMode="auto">
          <a:xfrm>
            <a:off x="3995738" y="6507163"/>
            <a:ext cx="2808287" cy="368300"/>
            <a:chOff x="3996061" y="6444192"/>
            <a:chExt cx="2808187" cy="369332"/>
          </a:xfrm>
        </p:grpSpPr>
        <p:sp>
          <p:nvSpPr>
            <p:cNvPr id="51" name="Ellipse 50"/>
            <p:cNvSpPr/>
            <p:nvPr/>
          </p:nvSpPr>
          <p:spPr>
            <a:xfrm>
              <a:off x="3996061" y="6496726"/>
              <a:ext cx="360349" cy="28814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2" name="Ellipse 51"/>
            <p:cNvSpPr/>
            <p:nvPr/>
          </p:nvSpPr>
          <p:spPr>
            <a:xfrm>
              <a:off x="4148456" y="6525381"/>
              <a:ext cx="360349" cy="288143"/>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3" name="ZoneTexte 52"/>
            <p:cNvSpPr txBox="1"/>
            <p:nvPr/>
          </p:nvSpPr>
          <p:spPr>
            <a:xfrm>
              <a:off x="4664374" y="6444192"/>
              <a:ext cx="2139874"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la sous-cible et les Français</a:t>
              </a: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Structure des échantillons interrogés</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5750EFDA-57A3-4DC1-A6D6-3D2DE98B01C5}" type="slidenum">
              <a:rPr lang="fr-FR"/>
              <a:pPr>
                <a:defRPr/>
              </a:pPr>
              <a:t>8</a:t>
            </a:fld>
            <a:endParaRPr lang="fr-FR"/>
          </a:p>
        </p:txBody>
      </p:sp>
      <p:graphicFrame>
        <p:nvGraphicFramePr>
          <p:cNvPr id="58776" name="Object 408"/>
          <p:cNvGraphicFramePr>
            <a:graphicFrameLocks noChangeAspect="1"/>
          </p:cNvGraphicFramePr>
          <p:nvPr>
            <p:extLst>
              <p:ext uri="{D42A27DB-BD31-4B8C-83A1-F6EECF244321}">
                <p14:modId xmlns:p14="http://schemas.microsoft.com/office/powerpoint/2010/main" val="2265108906"/>
              </p:ext>
            </p:extLst>
          </p:nvPr>
        </p:nvGraphicFramePr>
        <p:xfrm>
          <a:off x="609600" y="1692275"/>
          <a:ext cx="3657600" cy="4121150"/>
        </p:xfrm>
        <a:graphic>
          <a:graphicData uri="http://schemas.openxmlformats.org/presentationml/2006/ole">
            <mc:AlternateContent xmlns:mc="http://schemas.openxmlformats.org/markup-compatibility/2006">
              <mc:Choice xmlns:v="urn:schemas-microsoft-com:vml" Requires="v">
                <p:oleObj spid="_x0000_s58778" name="Worksheet" r:id="rId4" imgW="6153150" imgH="6924675" progId="Excel.Sheet.8">
                  <p:link updateAutomatic="1"/>
                </p:oleObj>
              </mc:Choice>
              <mc:Fallback>
                <p:oleObj name="Worksheet" r:id="rId4" imgW="6153150" imgH="6924675" progId="Excel.Sheet.8">
                  <p:link updateAutomatic="1"/>
                  <p:pic>
                    <p:nvPicPr>
                      <p:cNvPr id="0" name="Picture 4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692275"/>
                        <a:ext cx="3657600" cy="412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8777" name="Object 409"/>
          <p:cNvGraphicFramePr>
            <a:graphicFrameLocks noChangeAspect="1"/>
          </p:cNvGraphicFramePr>
          <p:nvPr>
            <p:extLst>
              <p:ext uri="{D42A27DB-BD31-4B8C-83A1-F6EECF244321}">
                <p14:modId xmlns:p14="http://schemas.microsoft.com/office/powerpoint/2010/main" val="3873736084"/>
              </p:ext>
            </p:extLst>
          </p:nvPr>
        </p:nvGraphicFramePr>
        <p:xfrm>
          <a:off x="4838700" y="1042988"/>
          <a:ext cx="3683000" cy="5291137"/>
        </p:xfrm>
        <a:graphic>
          <a:graphicData uri="http://schemas.openxmlformats.org/presentationml/2006/ole">
            <mc:AlternateContent xmlns:mc="http://schemas.openxmlformats.org/markup-compatibility/2006">
              <mc:Choice xmlns:v="urn:schemas-microsoft-com:vml" Requires="v">
                <p:oleObj spid="_x0000_s58779" name="Worksheet" r:id="rId4" imgW="6153150" imgH="8829675" progId="Excel.Sheet.8">
                  <p:link updateAutomatic="1"/>
                </p:oleObj>
              </mc:Choice>
              <mc:Fallback>
                <p:oleObj name="Worksheet" r:id="rId4" imgW="6153150" imgH="8829675" progId="Excel.Sheet.8">
                  <p:link updateAutomatic="1"/>
                  <p:pic>
                    <p:nvPicPr>
                      <p:cNvPr id="0" name="Picture 4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8700" y="1042988"/>
                        <a:ext cx="3683000" cy="529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ZoneTexte 7"/>
          <p:cNvSpPr txBox="1"/>
          <p:nvPr/>
        </p:nvSpPr>
        <p:spPr>
          <a:xfrm>
            <a:off x="323850" y="5876925"/>
            <a:ext cx="4319588" cy="431800"/>
          </a:xfrm>
          <a:prstGeom prst="rect">
            <a:avLst/>
          </a:prstGeom>
          <a:noFill/>
        </p:spPr>
        <p:txBody>
          <a:bodyPr>
            <a:spAutoFit/>
          </a:bodyPr>
          <a:lstStyle/>
          <a:p>
            <a:pPr fontAlgn="auto">
              <a:spcBef>
                <a:spcPts val="0"/>
              </a:spcBef>
              <a:spcAft>
                <a:spcPts val="0"/>
              </a:spcAft>
              <a:buClr>
                <a:schemeClr val="bg2">
                  <a:lumMod val="75000"/>
                </a:schemeClr>
              </a:buClr>
              <a:defRPr/>
            </a:pPr>
            <a:r>
              <a:rPr lang="fr-FR" sz="1100" dirty="0">
                <a:solidFill>
                  <a:schemeClr val="tx1">
                    <a:lumMod val="50000"/>
                  </a:schemeClr>
                </a:solidFill>
                <a:latin typeface="+mn-lt"/>
              </a:rPr>
              <a:t>(*)   Quotas issus des données INSEE 2009 pour la cible des Français</a:t>
            </a:r>
          </a:p>
          <a:p>
            <a:pPr fontAlgn="auto">
              <a:spcBef>
                <a:spcPts val="0"/>
              </a:spcBef>
              <a:spcAft>
                <a:spcPts val="0"/>
              </a:spcAft>
              <a:buClr>
                <a:schemeClr val="bg2">
                  <a:lumMod val="75000"/>
                </a:schemeClr>
              </a:buClr>
              <a:defRPr/>
            </a:pPr>
            <a:r>
              <a:rPr lang="fr-FR" sz="1100" dirty="0">
                <a:solidFill>
                  <a:schemeClr val="tx1">
                    <a:lumMod val="50000"/>
                  </a:schemeClr>
                </a:solidFill>
                <a:latin typeface="+mn-lt"/>
              </a:rPr>
              <a:t>(**) Quotas issus des données INSEE 2009 pour la cible des Limousins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Espace réservé du numéro de diapositive 2"/>
          <p:cNvSpPr>
            <a:spLocks noGrp="1"/>
          </p:cNvSpPr>
          <p:nvPr>
            <p:ph type="sldNum" sz="quarter" idx="32"/>
          </p:nvPr>
        </p:nvSpPr>
        <p:spPr>
          <a:noFill/>
          <a:ln>
            <a:miter lim="800000"/>
            <a:headEnd/>
            <a:tailEnd/>
          </a:ln>
        </p:spPr>
        <p:txBody>
          <a:bodyPr wrap="square" numCol="1" compatLnSpc="1">
            <a:prstTxWarp prst="textNoShape">
              <a:avLst/>
            </a:prstTxWarp>
          </a:bodyPr>
          <a:lstStyle/>
          <a:p>
            <a:pPr fontAlgn="base">
              <a:spcBef>
                <a:spcPct val="0"/>
              </a:spcBef>
              <a:spcAft>
                <a:spcPct val="0"/>
              </a:spcAft>
            </a:pPr>
            <a:r>
              <a:rPr lang="fr-FR"/>
              <a:t>- </a:t>
            </a:r>
            <a:fld id="{F44D52D3-CC23-417C-91FE-BA828FEA1505}" type="slidenum">
              <a:rPr lang="fr-FR"/>
              <a:pPr fontAlgn="base">
                <a:spcBef>
                  <a:spcPct val="0"/>
                </a:spcBef>
                <a:spcAft>
                  <a:spcPct val="0"/>
                </a:spcAft>
              </a:pPr>
              <a:t>80</a:t>
            </a:fld>
            <a:r>
              <a:rPr lang="fr-FR"/>
              <a:t> -</a:t>
            </a:r>
          </a:p>
        </p:txBody>
      </p:sp>
      <p:sp>
        <p:nvSpPr>
          <p:cNvPr id="2" name="Titre 1"/>
          <p:cNvSpPr>
            <a:spLocks noGrp="1"/>
          </p:cNvSpPr>
          <p:nvPr>
            <p:ph type="title"/>
          </p:nvPr>
        </p:nvSpPr>
        <p:spPr>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effectLst>
            <a:softEdge rad="127000"/>
          </a:effectLst>
        </p:spPr>
        <p:txBody>
          <a:bodyPr rtlCol="0">
            <a:normAutofit/>
          </a:bodyPr>
          <a:lstStyle/>
          <a:p>
            <a:pPr fontAlgn="auto">
              <a:spcAft>
                <a:spcPts val="0"/>
              </a:spcAft>
              <a:defRPr/>
            </a:pPr>
            <a:r>
              <a:rPr lang="fr-FR" dirty="0" smtClean="0">
                <a:solidFill>
                  <a:schemeClr val="tx2"/>
                </a:solidFill>
              </a:rPr>
              <a:t>Descriptifs des départements présentés aux interviewés</a:t>
            </a:r>
            <a:endParaRPr lang="fr-FR" dirty="0">
              <a:solidFill>
                <a:schemeClr val="tx2"/>
              </a:solidFill>
            </a:endParaRPr>
          </a:p>
        </p:txBody>
      </p:sp>
      <p:pic>
        <p:nvPicPr>
          <p:cNvPr id="154629" name="Picture 2" descr="\\vulcain\Etudes\Grande consommation\1301654 - CRT Limousin - Notoriété et image du Limousin\Questionnaire\CLIENT VALIDATION BOARDS\POUR HUBERT VISUELS DEPARTEMENTS\Lot.jpg"/>
          <p:cNvPicPr>
            <a:picLocks noChangeAspect="1" noChangeArrowheads="1"/>
          </p:cNvPicPr>
          <p:nvPr/>
        </p:nvPicPr>
        <p:blipFill>
          <a:blip r:embed="rId3"/>
          <a:srcRect/>
          <a:stretch>
            <a:fillRect/>
          </a:stretch>
        </p:blipFill>
        <p:spPr bwMode="auto">
          <a:xfrm>
            <a:off x="-107950" y="4005263"/>
            <a:ext cx="3119438" cy="2339975"/>
          </a:xfrm>
          <a:prstGeom prst="rect">
            <a:avLst/>
          </a:prstGeom>
          <a:noFill/>
          <a:ln w="9525">
            <a:noFill/>
            <a:miter lim="800000"/>
            <a:headEnd/>
            <a:tailEnd/>
          </a:ln>
        </p:spPr>
      </p:pic>
      <p:pic>
        <p:nvPicPr>
          <p:cNvPr id="154630" name="Picture 3" descr="\\vulcain\Etudes\Grande consommation\1301654 - CRT Limousin - Notoriété et image du Limousin\Questionnaire\CLIENT VALIDATION BOARDS\POUR HUBERT VISUELS DEPARTEMENTS\Cantal.jpg"/>
          <p:cNvPicPr>
            <a:picLocks noChangeAspect="1" noChangeArrowheads="1"/>
          </p:cNvPicPr>
          <p:nvPr/>
        </p:nvPicPr>
        <p:blipFill>
          <a:blip r:embed="rId4"/>
          <a:srcRect/>
          <a:stretch>
            <a:fillRect/>
          </a:stretch>
        </p:blipFill>
        <p:spPr bwMode="auto">
          <a:xfrm>
            <a:off x="2963863" y="4005263"/>
            <a:ext cx="3121025" cy="2339975"/>
          </a:xfrm>
          <a:prstGeom prst="rect">
            <a:avLst/>
          </a:prstGeom>
          <a:noFill/>
          <a:ln w="9525">
            <a:noFill/>
            <a:miter lim="800000"/>
            <a:headEnd/>
            <a:tailEnd/>
          </a:ln>
        </p:spPr>
      </p:pic>
      <p:pic>
        <p:nvPicPr>
          <p:cNvPr id="154631" name="Picture 4" descr="\\vulcain\Etudes\Grande consommation\1301654 - CRT Limousin - Notoriété et image du Limousin\Questionnaire\CLIENT VALIDATION BOARDS\POUR HUBERT VISUELS DEPARTEMENTS\Correze.jpg"/>
          <p:cNvPicPr>
            <a:picLocks noChangeAspect="1" noChangeArrowheads="1"/>
          </p:cNvPicPr>
          <p:nvPr/>
        </p:nvPicPr>
        <p:blipFill>
          <a:blip r:embed="rId5"/>
          <a:srcRect/>
          <a:stretch>
            <a:fillRect/>
          </a:stretch>
        </p:blipFill>
        <p:spPr bwMode="auto">
          <a:xfrm>
            <a:off x="-131763" y="1376363"/>
            <a:ext cx="3119438" cy="2339975"/>
          </a:xfrm>
          <a:prstGeom prst="rect">
            <a:avLst/>
          </a:prstGeom>
          <a:noFill/>
          <a:ln w="28575">
            <a:solidFill>
              <a:srgbClr val="00B0F0"/>
            </a:solidFill>
            <a:miter lim="800000"/>
            <a:headEnd/>
            <a:tailEnd/>
          </a:ln>
        </p:spPr>
      </p:pic>
      <p:pic>
        <p:nvPicPr>
          <p:cNvPr id="154632" name="Picture 5" descr="\\vulcain\Etudes\Grande consommation\1301654 - CRT Limousin - Notoriété et image du Limousin\Questionnaire\CLIENT VALIDATION BOARDS\POUR HUBERT VISUELS DEPARTEMENTS\Creuse.jpg"/>
          <p:cNvPicPr>
            <a:picLocks noChangeAspect="1" noChangeArrowheads="1"/>
          </p:cNvPicPr>
          <p:nvPr/>
        </p:nvPicPr>
        <p:blipFill>
          <a:blip r:embed="rId6"/>
          <a:srcRect/>
          <a:stretch>
            <a:fillRect/>
          </a:stretch>
        </p:blipFill>
        <p:spPr bwMode="auto">
          <a:xfrm>
            <a:off x="2963863" y="1376363"/>
            <a:ext cx="3121025" cy="2339975"/>
          </a:xfrm>
          <a:prstGeom prst="rect">
            <a:avLst/>
          </a:prstGeom>
          <a:noFill/>
          <a:ln w="28575">
            <a:solidFill>
              <a:srgbClr val="00B0F0"/>
            </a:solidFill>
            <a:miter lim="800000"/>
            <a:headEnd/>
            <a:tailEnd/>
          </a:ln>
        </p:spPr>
      </p:pic>
      <p:pic>
        <p:nvPicPr>
          <p:cNvPr id="154633" name="Picture 6" descr="\\vulcain\Etudes\Grande consommation\1301654 - CRT Limousin - Notoriété et image du Limousin\Questionnaire\CLIENT VALIDATION BOARDS\POUR HUBERT VISUELS DEPARTEMENTS\Dordogne.jpg"/>
          <p:cNvPicPr>
            <a:picLocks noChangeAspect="1" noChangeArrowheads="1"/>
          </p:cNvPicPr>
          <p:nvPr/>
        </p:nvPicPr>
        <p:blipFill>
          <a:blip r:embed="rId7"/>
          <a:srcRect/>
          <a:stretch>
            <a:fillRect/>
          </a:stretch>
        </p:blipFill>
        <p:spPr bwMode="auto">
          <a:xfrm>
            <a:off x="6061075" y="4005263"/>
            <a:ext cx="3119438" cy="2339975"/>
          </a:xfrm>
          <a:prstGeom prst="rect">
            <a:avLst/>
          </a:prstGeom>
          <a:noFill/>
          <a:ln w="9525">
            <a:noFill/>
            <a:miter lim="800000"/>
            <a:headEnd/>
            <a:tailEnd/>
          </a:ln>
        </p:spPr>
      </p:pic>
      <p:pic>
        <p:nvPicPr>
          <p:cNvPr id="154634" name="Picture 7" descr="\\vulcain\Etudes\Grande consommation\1301654 - CRT Limousin - Notoriété et image du Limousin\Questionnaire\CLIENT VALIDATION BOARDS\POUR HUBERT VISUELS DEPARTEMENTS\Haute-Vienne.jpg"/>
          <p:cNvPicPr>
            <a:picLocks noChangeAspect="1" noChangeArrowheads="1"/>
          </p:cNvPicPr>
          <p:nvPr/>
        </p:nvPicPr>
        <p:blipFill>
          <a:blip r:embed="rId8"/>
          <a:srcRect/>
          <a:stretch>
            <a:fillRect/>
          </a:stretch>
        </p:blipFill>
        <p:spPr bwMode="auto">
          <a:xfrm>
            <a:off x="6061075" y="1376363"/>
            <a:ext cx="3119438" cy="2339975"/>
          </a:xfrm>
          <a:prstGeom prst="rect">
            <a:avLst/>
          </a:prstGeom>
          <a:noFill/>
          <a:ln w="28575">
            <a:solidFill>
              <a:srgbClr val="00B0F0"/>
            </a:solid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4572000" y="4076700"/>
            <a:ext cx="4572000" cy="5762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9" name="Rectangle 28"/>
          <p:cNvSpPr/>
          <p:nvPr/>
        </p:nvSpPr>
        <p:spPr>
          <a:xfrm>
            <a:off x="4572000" y="2276475"/>
            <a:ext cx="4572000" cy="115252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7" name="Rectangle 26"/>
          <p:cNvSpPr/>
          <p:nvPr/>
        </p:nvSpPr>
        <p:spPr>
          <a:xfrm>
            <a:off x="215900" y="4076700"/>
            <a:ext cx="3492500" cy="180022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Niveau de connaissance</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9E898229-2DEA-42EE-B07F-00EE09920DDB}" type="slidenum">
              <a:rPr lang="fr-FR"/>
              <a:pPr>
                <a:defRPr/>
              </a:pPr>
              <a:t>81</a:t>
            </a:fld>
            <a:endParaRPr lang="fr-FR"/>
          </a:p>
        </p:txBody>
      </p:sp>
      <p:sp>
        <p:nvSpPr>
          <p:cNvPr id="7" name="ZoneTexte 6"/>
          <p:cNvSpPr txBox="1"/>
          <p:nvPr/>
        </p:nvSpPr>
        <p:spPr>
          <a:xfrm>
            <a:off x="468313" y="6165850"/>
            <a:ext cx="8675687" cy="430213"/>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Q3dep</a:t>
            </a:r>
            <a:r>
              <a:rPr lang="fr-FR" sz="1100" dirty="0">
                <a:solidFill>
                  <a:schemeClr val="tx1">
                    <a:lumMod val="75000"/>
                  </a:schemeClr>
                </a:solidFill>
                <a:latin typeface="+mn-lt"/>
              </a:rPr>
              <a:t>. Voici maintenant une courte présentation de différents départements de France. Pour chacun des départements présentées, veuillez confirmer si vous le connaissez ou non ?</a:t>
            </a:r>
          </a:p>
        </p:txBody>
      </p:sp>
      <p:sp>
        <p:nvSpPr>
          <p:cNvPr id="8" name="Espace réservé du texte 4"/>
          <p:cNvSpPr txBox="1">
            <a:spLocks/>
          </p:cNvSpPr>
          <p:nvPr>
            <p:custDataLst>
              <p:tags r:id="rId2"/>
            </p:custDataLst>
          </p:nvPr>
        </p:nvSpPr>
        <p:spPr>
          <a:xfrm>
            <a:off x="6079976" y="1556792"/>
            <a:ext cx="1732384"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Total Limousins</a:t>
            </a:r>
            <a:endParaRPr lang="fr-FR" sz="1200" i="1" dirty="0">
              <a:solidFill>
                <a:schemeClr val="bg1"/>
              </a:solidFill>
              <a:latin typeface="+mn-lt"/>
              <a:ea typeface="ＭＳ Ｐゴシック" pitchFamily="1" charset="-128"/>
              <a:cs typeface="Arial" pitchFamily="34" charset="0"/>
            </a:endParaRPr>
          </a:p>
        </p:txBody>
      </p:sp>
      <p:sp>
        <p:nvSpPr>
          <p:cNvPr id="10" name="Espace réservé du texte 4"/>
          <p:cNvSpPr txBox="1">
            <a:spLocks/>
          </p:cNvSpPr>
          <p:nvPr>
            <p:custDataLst>
              <p:tags r:id="rId3"/>
            </p:custDataLst>
          </p:nvPr>
        </p:nvSpPr>
        <p:spPr>
          <a:xfrm>
            <a:off x="1691680" y="1556792"/>
            <a:ext cx="1732384"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Total Français</a:t>
            </a:r>
            <a:endParaRPr lang="fr-FR" sz="1200" i="1" dirty="0">
              <a:solidFill>
                <a:schemeClr val="bg1"/>
              </a:solidFill>
              <a:latin typeface="+mn-lt"/>
              <a:ea typeface="ＭＳ Ｐゴシック" pitchFamily="1" charset="-128"/>
              <a:cs typeface="Arial" pitchFamily="34" charset="0"/>
            </a:endParaRPr>
          </a:p>
        </p:txBody>
      </p:sp>
      <p:sp>
        <p:nvSpPr>
          <p:cNvPr id="11" name="ZoneTexte 10"/>
          <p:cNvSpPr txBox="1"/>
          <p:nvPr/>
        </p:nvSpPr>
        <p:spPr>
          <a:xfrm>
            <a:off x="2263775" y="1844675"/>
            <a:ext cx="1152525" cy="261938"/>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1007</a:t>
            </a:r>
          </a:p>
        </p:txBody>
      </p:sp>
      <p:sp>
        <p:nvSpPr>
          <p:cNvPr id="12" name="ZoneTexte 11"/>
          <p:cNvSpPr txBox="1"/>
          <p:nvPr/>
        </p:nvSpPr>
        <p:spPr>
          <a:xfrm>
            <a:off x="6656388" y="1844675"/>
            <a:ext cx="1152525" cy="261938"/>
          </a:xfrm>
          <a:prstGeom prst="rect">
            <a:avLst/>
          </a:prstGeom>
          <a:noFill/>
        </p:spPr>
        <p:txBody>
          <a:bodyPr>
            <a:spAutoFit/>
          </a:bodyPr>
          <a:lstStyle/>
          <a:p>
            <a:pPr algn="r" fontAlgn="auto">
              <a:spcBef>
                <a:spcPts val="0"/>
              </a:spcBef>
              <a:spcAft>
                <a:spcPts val="0"/>
              </a:spcAft>
              <a:buClr>
                <a:schemeClr val="bg2">
                  <a:lumMod val="75000"/>
                </a:schemeClr>
              </a:buClr>
              <a:defRPr/>
            </a:pPr>
            <a:r>
              <a:rPr lang="fr-FR" sz="1100" dirty="0">
                <a:solidFill>
                  <a:schemeClr val="tx1">
                    <a:lumMod val="75000"/>
                  </a:schemeClr>
                </a:solidFill>
                <a:latin typeface="+mn-lt"/>
              </a:rPr>
              <a:t>Base : 297</a:t>
            </a:r>
          </a:p>
        </p:txBody>
      </p:sp>
      <p:sp>
        <p:nvSpPr>
          <p:cNvPr id="15" name="Espace réservé du texte 4"/>
          <p:cNvSpPr txBox="1">
            <a:spLocks/>
          </p:cNvSpPr>
          <p:nvPr>
            <p:custDataLst>
              <p:tags r:id="rId4"/>
            </p:custDataLst>
          </p:nvPr>
        </p:nvSpPr>
        <p:spPr>
          <a:xfrm>
            <a:off x="7524328" y="5805264"/>
            <a:ext cx="1368152" cy="306467"/>
          </a:xfrm>
          <a:prstGeom prst="roundRect">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Totale</a:t>
            </a:r>
            <a:endParaRPr lang="fr-FR" sz="1200" i="1" dirty="0">
              <a:solidFill>
                <a:srgbClr val="000000"/>
              </a:solidFill>
              <a:latin typeface="+mn-lt"/>
              <a:ea typeface="ＭＳ Ｐゴシック" pitchFamily="1" charset="-128"/>
              <a:cs typeface="Arial" pitchFamily="34" charset="0"/>
            </a:endParaRPr>
          </a:p>
        </p:txBody>
      </p:sp>
      <p:graphicFrame>
        <p:nvGraphicFramePr>
          <p:cNvPr id="155667" name="Graphique 15"/>
          <p:cNvGraphicFramePr>
            <a:graphicFrameLocks/>
          </p:cNvGraphicFramePr>
          <p:nvPr/>
        </p:nvGraphicFramePr>
        <p:xfrm>
          <a:off x="287338" y="1844675"/>
          <a:ext cx="4645025" cy="4032250"/>
        </p:xfrm>
        <a:graphic>
          <a:graphicData uri="http://schemas.openxmlformats.org/presentationml/2006/ole">
            <mc:AlternateContent xmlns:mc="http://schemas.openxmlformats.org/markup-compatibility/2006">
              <mc:Choice xmlns:v="urn:schemas-microsoft-com:vml" Requires="v">
                <p:oleObj spid="_x0000_s155669" r:id="rId7" imgW="4645555" imgH="4029805" progId="Excel.Chart.8">
                  <p:embed/>
                </p:oleObj>
              </mc:Choice>
              <mc:Fallback>
                <p:oleObj r:id="rId7" imgW="4645555" imgH="4029805" progId="Excel.Chart.8">
                  <p:embed/>
                  <p:pic>
                    <p:nvPicPr>
                      <p:cNvPr id="0" name="Graphique 1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338" y="1844675"/>
                        <a:ext cx="4645025" cy="4032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5668" name="Graphique 16"/>
          <p:cNvGraphicFramePr>
            <a:graphicFrameLocks/>
          </p:cNvGraphicFramePr>
          <p:nvPr/>
        </p:nvGraphicFramePr>
        <p:xfrm>
          <a:off x="4500563" y="1844675"/>
          <a:ext cx="4643437" cy="4032250"/>
        </p:xfrm>
        <a:graphic>
          <a:graphicData uri="http://schemas.openxmlformats.org/presentationml/2006/ole">
            <mc:AlternateContent xmlns:mc="http://schemas.openxmlformats.org/markup-compatibility/2006">
              <mc:Choice xmlns:v="urn:schemas-microsoft-com:vml" Requires="v">
                <p:oleObj spid="_x0000_s155670" r:id="rId9" imgW="4645555" imgH="4029805" progId="Excel.Chart.8">
                  <p:embed/>
                </p:oleObj>
              </mc:Choice>
              <mc:Fallback>
                <p:oleObj r:id="rId9" imgW="4645555" imgH="4029805" progId="Excel.Chart.8">
                  <p:embed/>
                  <p:pic>
                    <p:nvPicPr>
                      <p:cNvPr id="0" name="Graphique 1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00563" y="1844675"/>
                        <a:ext cx="4643437" cy="4032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à coins arrondis 17"/>
          <p:cNvSpPr/>
          <p:nvPr/>
        </p:nvSpPr>
        <p:spPr>
          <a:xfrm>
            <a:off x="8027988" y="2060575"/>
            <a:ext cx="936625" cy="288925"/>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rgbClr val="00B050"/>
                </a:solidFill>
              </a:rPr>
              <a:t>ST Connaît</a:t>
            </a:r>
          </a:p>
        </p:txBody>
      </p:sp>
      <p:grpSp>
        <p:nvGrpSpPr>
          <p:cNvPr id="155670" name="Groupe 18"/>
          <p:cNvGrpSpPr>
            <a:grpSpLocks/>
          </p:cNvGrpSpPr>
          <p:nvPr/>
        </p:nvGrpSpPr>
        <p:grpSpPr bwMode="auto">
          <a:xfrm>
            <a:off x="2843213" y="1268413"/>
            <a:ext cx="6121400" cy="261937"/>
            <a:chOff x="1691680" y="1367190"/>
            <a:chExt cx="6120680" cy="261610"/>
          </a:xfrm>
        </p:grpSpPr>
        <p:sp>
          <p:nvSpPr>
            <p:cNvPr id="20" name="Rectangle 19"/>
            <p:cNvSpPr/>
            <p:nvPr/>
          </p:nvSpPr>
          <p:spPr>
            <a:xfrm>
              <a:off x="1691680" y="1462321"/>
              <a:ext cx="144445" cy="7134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1" name="Rectangle 20"/>
            <p:cNvSpPr/>
            <p:nvPr/>
          </p:nvSpPr>
          <p:spPr>
            <a:xfrm>
              <a:off x="2699623" y="1462321"/>
              <a:ext cx="144446" cy="7134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2" name="Rectangle 21"/>
            <p:cNvSpPr/>
            <p:nvPr/>
          </p:nvSpPr>
          <p:spPr>
            <a:xfrm>
              <a:off x="3780584" y="1462321"/>
              <a:ext cx="142858" cy="7134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3" name="Rectangle 22"/>
            <p:cNvSpPr/>
            <p:nvPr/>
          </p:nvSpPr>
          <p:spPr>
            <a:xfrm>
              <a:off x="4715511" y="1462321"/>
              <a:ext cx="144446" cy="713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4" name="ZoneTexte 23"/>
            <p:cNvSpPr txBox="1"/>
            <p:nvPr/>
          </p:nvSpPr>
          <p:spPr>
            <a:xfrm>
              <a:off x="1763109" y="1367190"/>
              <a:ext cx="6049251" cy="261610"/>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Pas du tout           Pas tellement          Assez bien          </a:t>
              </a:r>
              <a:r>
                <a:rPr lang="fr-FR" sz="1100" b="1" dirty="0" err="1">
                  <a:solidFill>
                    <a:schemeClr val="tx1">
                      <a:lumMod val="75000"/>
                    </a:schemeClr>
                  </a:solidFill>
                  <a:latin typeface="+mn-lt"/>
                </a:rPr>
                <a:t>Bien</a:t>
              </a:r>
              <a:endParaRPr lang="fr-FR" sz="1100" dirty="0">
                <a:solidFill>
                  <a:schemeClr val="tx1">
                    <a:lumMod val="75000"/>
                  </a:schemeClr>
                </a:solidFill>
                <a:latin typeface="+mn-lt"/>
              </a:endParaRPr>
            </a:p>
          </p:txBody>
        </p:sp>
      </p:grpSp>
      <p:sp>
        <p:nvSpPr>
          <p:cNvPr id="25" name="Rectangle à coins arrondis 24"/>
          <p:cNvSpPr/>
          <p:nvPr/>
        </p:nvSpPr>
        <p:spPr>
          <a:xfrm>
            <a:off x="3203575" y="2060575"/>
            <a:ext cx="936625" cy="288925"/>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rgbClr val="00B050"/>
                </a:solidFill>
              </a:rPr>
              <a:t>ST Connaît</a:t>
            </a:r>
          </a:p>
        </p:txBody>
      </p:sp>
      <p:pic>
        <p:nvPicPr>
          <p:cNvPr id="28" name="Image 27" descr="region Limousin.jpg"/>
          <p:cNvPicPr>
            <a:picLocks noChangeAspect="1"/>
          </p:cNvPicPr>
          <p:nvPr/>
        </p:nvPicPr>
        <p:blipFill>
          <a:blip r:embed="rId11"/>
          <a:stretch>
            <a:fillRect/>
          </a:stretch>
        </p:blipFill>
        <p:spPr>
          <a:xfrm>
            <a:off x="34925" y="4724400"/>
            <a:ext cx="307975" cy="407988"/>
          </a:xfrm>
          <a:prstGeom prst="rect">
            <a:avLst/>
          </a:prstGeom>
          <a:ln>
            <a:solidFill>
              <a:schemeClr val="tx1">
                <a:lumMod val="50000"/>
              </a:schemeClr>
            </a:solidFill>
          </a:ln>
        </p:spPr>
      </p:pic>
      <p:pic>
        <p:nvPicPr>
          <p:cNvPr id="30" name="Image 29" descr="region Limousin.jpg"/>
          <p:cNvPicPr>
            <a:picLocks noChangeAspect="1"/>
          </p:cNvPicPr>
          <p:nvPr/>
        </p:nvPicPr>
        <p:blipFill>
          <a:blip r:embed="rId11"/>
          <a:stretch>
            <a:fillRect/>
          </a:stretch>
        </p:blipFill>
        <p:spPr>
          <a:xfrm>
            <a:off x="4356100" y="2636838"/>
            <a:ext cx="306388" cy="406400"/>
          </a:xfrm>
          <a:prstGeom prst="rect">
            <a:avLst/>
          </a:prstGeom>
          <a:ln>
            <a:solidFill>
              <a:schemeClr val="tx1">
                <a:lumMod val="50000"/>
              </a:schemeClr>
            </a:solidFill>
          </a:ln>
        </p:spPr>
      </p:pic>
      <p:pic>
        <p:nvPicPr>
          <p:cNvPr id="32" name="Image 31" descr="region Limousin.jpg"/>
          <p:cNvPicPr>
            <a:picLocks noChangeAspect="1"/>
          </p:cNvPicPr>
          <p:nvPr/>
        </p:nvPicPr>
        <p:blipFill>
          <a:blip r:embed="rId11"/>
          <a:stretch>
            <a:fillRect/>
          </a:stretch>
        </p:blipFill>
        <p:spPr>
          <a:xfrm>
            <a:off x="4356100" y="4175125"/>
            <a:ext cx="306388" cy="406400"/>
          </a:xfrm>
          <a:prstGeom prst="rect">
            <a:avLst/>
          </a:prstGeom>
          <a:ln>
            <a:solidFill>
              <a:schemeClr val="tx1">
                <a:lumMod val="50000"/>
              </a:schemeClr>
            </a:solidFill>
          </a:ln>
        </p:spPr>
      </p:pic>
      <p:grpSp>
        <p:nvGrpSpPr>
          <p:cNvPr id="155675" name="Groupe 36"/>
          <p:cNvGrpSpPr>
            <a:grpSpLocks/>
          </p:cNvGrpSpPr>
          <p:nvPr/>
        </p:nvGrpSpPr>
        <p:grpSpPr bwMode="auto">
          <a:xfrm>
            <a:off x="3995738" y="6507163"/>
            <a:ext cx="2808287" cy="368300"/>
            <a:chOff x="3996061" y="6444192"/>
            <a:chExt cx="2808187" cy="369332"/>
          </a:xfrm>
        </p:grpSpPr>
        <p:sp>
          <p:nvSpPr>
            <p:cNvPr id="38" name="Ellipse 37"/>
            <p:cNvSpPr/>
            <p:nvPr/>
          </p:nvSpPr>
          <p:spPr>
            <a:xfrm>
              <a:off x="3996061" y="6496726"/>
              <a:ext cx="360349" cy="28814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9" name="Ellipse 38"/>
            <p:cNvSpPr/>
            <p:nvPr/>
          </p:nvSpPr>
          <p:spPr>
            <a:xfrm>
              <a:off x="4148456" y="6525381"/>
              <a:ext cx="360349" cy="288143"/>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0" name="ZoneTexte 39"/>
            <p:cNvSpPr txBox="1"/>
            <p:nvPr/>
          </p:nvSpPr>
          <p:spPr>
            <a:xfrm>
              <a:off x="4664374" y="6444192"/>
              <a:ext cx="2139874"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la sous-cible et les Français</a:t>
              </a:r>
            </a:p>
          </p:txBody>
        </p:sp>
      </p:grpSp>
      <p:sp>
        <p:nvSpPr>
          <p:cNvPr id="41" name="Ellipse 40"/>
          <p:cNvSpPr/>
          <p:nvPr/>
        </p:nvSpPr>
        <p:spPr>
          <a:xfrm>
            <a:off x="8316913" y="2420938"/>
            <a:ext cx="358775"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2" name="Ellipse 41"/>
          <p:cNvSpPr/>
          <p:nvPr/>
        </p:nvSpPr>
        <p:spPr>
          <a:xfrm>
            <a:off x="8288338" y="3043238"/>
            <a:ext cx="360362"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3" name="Ellipse 42"/>
          <p:cNvSpPr/>
          <p:nvPr/>
        </p:nvSpPr>
        <p:spPr>
          <a:xfrm>
            <a:off x="8010525" y="3573463"/>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4" name="Ellipse 43"/>
          <p:cNvSpPr/>
          <p:nvPr/>
        </p:nvSpPr>
        <p:spPr>
          <a:xfrm>
            <a:off x="7977188" y="4175125"/>
            <a:ext cx="360362"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5" name="Ellipse 44"/>
          <p:cNvSpPr/>
          <p:nvPr/>
        </p:nvSpPr>
        <p:spPr>
          <a:xfrm>
            <a:off x="7667625" y="4784725"/>
            <a:ext cx="360363"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6" name="Ellipse 45"/>
          <p:cNvSpPr/>
          <p:nvPr/>
        </p:nvSpPr>
        <p:spPr>
          <a:xfrm>
            <a:off x="7599363" y="5373688"/>
            <a:ext cx="360362"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7" name="Ellipse 46"/>
          <p:cNvSpPr/>
          <p:nvPr/>
        </p:nvSpPr>
        <p:spPr>
          <a:xfrm>
            <a:off x="6946900" y="2420938"/>
            <a:ext cx="358775"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8" name="Ellipse 47"/>
          <p:cNvSpPr/>
          <p:nvPr/>
        </p:nvSpPr>
        <p:spPr>
          <a:xfrm>
            <a:off x="7021513" y="3024188"/>
            <a:ext cx="360362"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49" name="Ellipse 48"/>
          <p:cNvSpPr/>
          <p:nvPr/>
        </p:nvSpPr>
        <p:spPr>
          <a:xfrm>
            <a:off x="7051675" y="3573463"/>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0" name="Ellipse 49"/>
          <p:cNvSpPr/>
          <p:nvPr/>
        </p:nvSpPr>
        <p:spPr>
          <a:xfrm>
            <a:off x="6991350" y="4221163"/>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1" name="Ellipse 50"/>
          <p:cNvSpPr/>
          <p:nvPr/>
        </p:nvSpPr>
        <p:spPr>
          <a:xfrm>
            <a:off x="6991350" y="4833938"/>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2" name="Ellipse 51"/>
          <p:cNvSpPr/>
          <p:nvPr/>
        </p:nvSpPr>
        <p:spPr>
          <a:xfrm>
            <a:off x="6965950" y="5395913"/>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3" name="Ellipse 52"/>
          <p:cNvSpPr/>
          <p:nvPr/>
        </p:nvSpPr>
        <p:spPr>
          <a:xfrm>
            <a:off x="7308850" y="5445125"/>
            <a:ext cx="358775"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4" name="Ellipse 53"/>
          <p:cNvSpPr/>
          <p:nvPr/>
        </p:nvSpPr>
        <p:spPr>
          <a:xfrm>
            <a:off x="7380288" y="4797425"/>
            <a:ext cx="360362" cy="287338"/>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5" name="Ellipse 54"/>
          <p:cNvSpPr/>
          <p:nvPr/>
        </p:nvSpPr>
        <p:spPr>
          <a:xfrm>
            <a:off x="7451725" y="4221163"/>
            <a:ext cx="360363" cy="287337"/>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6" name="Ellipse 55"/>
          <p:cNvSpPr/>
          <p:nvPr/>
        </p:nvSpPr>
        <p:spPr>
          <a:xfrm>
            <a:off x="7524750" y="3644900"/>
            <a:ext cx="360363" cy="288925"/>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7" name="Ellipse 56"/>
          <p:cNvSpPr/>
          <p:nvPr/>
        </p:nvSpPr>
        <p:spPr>
          <a:xfrm>
            <a:off x="7677150" y="2997200"/>
            <a:ext cx="360363" cy="287338"/>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8" name="Ellipse 57"/>
          <p:cNvSpPr/>
          <p:nvPr/>
        </p:nvSpPr>
        <p:spPr>
          <a:xfrm>
            <a:off x="7667625" y="2420938"/>
            <a:ext cx="360363" cy="287337"/>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9" name="Ellipse 58"/>
          <p:cNvSpPr/>
          <p:nvPr/>
        </p:nvSpPr>
        <p:spPr>
          <a:xfrm>
            <a:off x="6296025" y="2414588"/>
            <a:ext cx="360363" cy="288925"/>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0" name="Ellipse 59"/>
          <p:cNvSpPr/>
          <p:nvPr/>
        </p:nvSpPr>
        <p:spPr>
          <a:xfrm>
            <a:off x="6588125" y="2420938"/>
            <a:ext cx="360363" cy="287337"/>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1" name="Ellipse 60"/>
          <p:cNvSpPr/>
          <p:nvPr/>
        </p:nvSpPr>
        <p:spPr>
          <a:xfrm>
            <a:off x="6588125" y="2997200"/>
            <a:ext cx="360363" cy="28733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2" name="Ellipse 61"/>
          <p:cNvSpPr/>
          <p:nvPr/>
        </p:nvSpPr>
        <p:spPr>
          <a:xfrm>
            <a:off x="6227763" y="2997200"/>
            <a:ext cx="360362" cy="28733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3" name="Ellipse 62"/>
          <p:cNvSpPr/>
          <p:nvPr/>
        </p:nvSpPr>
        <p:spPr>
          <a:xfrm>
            <a:off x="6443663" y="3573463"/>
            <a:ext cx="360362" cy="287337"/>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4" name="Ellipse 63"/>
          <p:cNvSpPr/>
          <p:nvPr/>
        </p:nvSpPr>
        <p:spPr>
          <a:xfrm>
            <a:off x="6011863" y="3573463"/>
            <a:ext cx="360362" cy="287337"/>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5" name="Ellipse 64"/>
          <p:cNvSpPr/>
          <p:nvPr/>
        </p:nvSpPr>
        <p:spPr>
          <a:xfrm>
            <a:off x="6011863" y="4221163"/>
            <a:ext cx="360362" cy="287337"/>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6" name="Ellipse 65"/>
          <p:cNvSpPr/>
          <p:nvPr/>
        </p:nvSpPr>
        <p:spPr>
          <a:xfrm>
            <a:off x="6443663" y="4221163"/>
            <a:ext cx="360362" cy="287337"/>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7" name="Ellipse 66"/>
          <p:cNvSpPr/>
          <p:nvPr/>
        </p:nvSpPr>
        <p:spPr>
          <a:xfrm>
            <a:off x="5940425" y="4797425"/>
            <a:ext cx="360363" cy="28733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9" name="Ellipse 68"/>
          <p:cNvSpPr/>
          <p:nvPr/>
        </p:nvSpPr>
        <p:spPr>
          <a:xfrm>
            <a:off x="5795963" y="5373688"/>
            <a:ext cx="360362" cy="287337"/>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Niveau de connaissance</a:t>
            </a:r>
            <a:br>
              <a:rPr lang="fr-FR" dirty="0" smtClean="0"/>
            </a:br>
            <a:r>
              <a:rPr lang="fr-FR" sz="2000" i="1" dirty="0" smtClean="0"/>
              <a:t>Tris selon la notoriété assistée</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E2D48602-6776-4DDA-973E-09E2819D2130}" type="slidenum">
              <a:rPr lang="fr-FR"/>
              <a:pPr>
                <a:defRPr/>
              </a:pPr>
              <a:t>82</a:t>
            </a:fld>
            <a:endParaRPr lang="fr-FR"/>
          </a:p>
        </p:txBody>
      </p:sp>
      <p:sp>
        <p:nvSpPr>
          <p:cNvPr id="7" name="ZoneTexte 6"/>
          <p:cNvSpPr txBox="1"/>
          <p:nvPr/>
        </p:nvSpPr>
        <p:spPr>
          <a:xfrm>
            <a:off x="468313" y="6165850"/>
            <a:ext cx="8675687" cy="430213"/>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Q3dep</a:t>
            </a:r>
            <a:r>
              <a:rPr lang="fr-FR" sz="1100" dirty="0">
                <a:solidFill>
                  <a:schemeClr val="tx1">
                    <a:lumMod val="75000"/>
                  </a:schemeClr>
                </a:solidFill>
                <a:latin typeface="+mn-lt"/>
              </a:rPr>
              <a:t>. Voici maintenant une courte présentation de différents départements de France. Pour chacun des départements présentées, veuillez confirmer si vous le connaissez ou non ?</a:t>
            </a:r>
          </a:p>
        </p:txBody>
      </p:sp>
      <p:graphicFrame>
        <p:nvGraphicFramePr>
          <p:cNvPr id="6" name="Tableau 5"/>
          <p:cNvGraphicFramePr>
            <a:graphicFrameLocks noGrp="1"/>
          </p:cNvGraphicFramePr>
          <p:nvPr/>
        </p:nvGraphicFramePr>
        <p:xfrm>
          <a:off x="755650" y="2205038"/>
          <a:ext cx="7056438" cy="1343025"/>
        </p:xfrm>
        <a:graphic>
          <a:graphicData uri="http://schemas.openxmlformats.org/drawingml/2006/table">
            <a:tbl>
              <a:tblPr/>
              <a:tblGrid>
                <a:gridCol w="2304256"/>
                <a:gridCol w="792088"/>
                <a:gridCol w="792088"/>
                <a:gridCol w="792088"/>
                <a:gridCol w="792088"/>
                <a:gridCol w="792088"/>
                <a:gridCol w="792088"/>
              </a:tblGrid>
              <a:tr h="180000">
                <a:tc rowSpan="2">
                  <a:txBody>
                    <a:bodyPr/>
                    <a:lstStyle/>
                    <a:p>
                      <a:pPr algn="l" fontAlgn="ctr"/>
                      <a:endParaRPr lang="fr-FR" sz="900" b="0" i="0" u="none" strike="noStrike" dirty="0">
                        <a:solidFill>
                          <a:srgbClr val="000000"/>
                        </a:solidFill>
                        <a:latin typeface="+mn-lt"/>
                      </a:endParaRPr>
                    </a:p>
                  </a:txBody>
                  <a:tcPr marL="7142" marR="7142" marT="7142" marB="0" anchor="ctr">
                    <a:lnL>
                      <a:noFill/>
                    </a:lnL>
                    <a:lnR w="25400" cap="flat" cmpd="dbl" algn="ctr">
                      <a:solidFill>
                        <a:srgbClr val="000000"/>
                      </a:solidFill>
                      <a:prstDash val="solid"/>
                      <a:round/>
                      <a:headEnd type="none" w="med" len="med"/>
                      <a:tailEnd type="none" w="med" len="med"/>
                    </a:lnR>
                    <a:lnT>
                      <a:noFill/>
                    </a:lnT>
                    <a:lnB>
                      <a:noFill/>
                    </a:lnB>
                  </a:tcPr>
                </a:tc>
                <a:tc gridSpan="6">
                  <a:txBody>
                    <a:bodyPr/>
                    <a:lstStyle/>
                    <a:p>
                      <a:pPr algn="ctr" fontAlgn="ctr"/>
                      <a:r>
                        <a:rPr lang="fr-FR" sz="900" b="1" i="0" u="none" strike="noStrike" dirty="0">
                          <a:solidFill>
                            <a:srgbClr val="FFFFFF"/>
                          </a:solidFill>
                          <a:latin typeface="+mn-lt"/>
                        </a:rPr>
                        <a:t>Notoriété </a:t>
                      </a:r>
                      <a:r>
                        <a:rPr lang="fr-FR" sz="900" b="1" i="0" u="none" strike="noStrike" dirty="0" smtClean="0">
                          <a:solidFill>
                            <a:srgbClr val="FFFFFF"/>
                          </a:solidFill>
                          <a:latin typeface="+mn-lt"/>
                        </a:rPr>
                        <a:t>assistée </a:t>
                      </a:r>
                      <a:r>
                        <a:rPr lang="fr-FR" sz="900" b="1" i="0" u="none" strike="noStrike" dirty="0">
                          <a:solidFill>
                            <a:srgbClr val="FFFFFF"/>
                          </a:solidFill>
                          <a:latin typeface="+mn-lt"/>
                        </a:rPr>
                        <a:t>des </a:t>
                      </a:r>
                      <a:r>
                        <a:rPr lang="fr-FR" sz="900" b="1" i="0" u="none" strike="noStrike" dirty="0" smtClean="0">
                          <a:solidFill>
                            <a:srgbClr val="FFFFFF"/>
                          </a:solidFill>
                          <a:latin typeface="+mn-lt"/>
                        </a:rPr>
                        <a:t>départements</a:t>
                      </a:r>
                      <a:endParaRPr lang="fr-FR" sz="900" b="1" i="0" u="none" strike="noStrike" dirty="0">
                        <a:solidFill>
                          <a:srgbClr val="FFFFFF"/>
                        </a:solidFill>
                        <a:latin typeface="+mn-lt"/>
                      </a:endParaRPr>
                    </a:p>
                  </a:txBody>
                  <a:tcPr marL="7142" marR="7142" marT="7142" marB="0" anchor="ctr">
                    <a:lnL w="25400" cap="flat" cmpd="dbl"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1000" b="1" i="0" u="none" strike="noStrike" dirty="0">
                        <a:solidFill>
                          <a:srgbClr val="FFFFFF"/>
                        </a:solidFill>
                        <a:latin typeface="Calibri"/>
                      </a:endParaRPr>
                    </a:p>
                  </a:txBody>
                  <a:tcPr marL="7142" marR="7142" marT="71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1000" b="1" i="0" u="none" strike="noStrike" dirty="0">
                        <a:solidFill>
                          <a:srgbClr val="FFFFFF"/>
                        </a:solidFill>
                        <a:latin typeface="Calibri"/>
                      </a:endParaRPr>
                    </a:p>
                  </a:txBody>
                  <a:tcPr marL="7142" marR="7142" marT="71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1000" b="1" i="0" u="none" strike="noStrike" dirty="0">
                        <a:solidFill>
                          <a:srgbClr val="FFFFFF"/>
                        </a:solidFill>
                        <a:latin typeface="Calibri"/>
                      </a:endParaRPr>
                    </a:p>
                  </a:txBody>
                  <a:tcPr marL="7142" marR="7142" marT="71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1000" b="1" i="0" u="none" strike="noStrike" dirty="0">
                        <a:solidFill>
                          <a:srgbClr val="FFFFFF"/>
                        </a:solidFill>
                        <a:latin typeface="Calibri"/>
                      </a:endParaRPr>
                    </a:p>
                  </a:txBody>
                  <a:tcPr marL="7142" marR="7142" marT="71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c hMerge="1">
                  <a:txBody>
                    <a:bodyPr/>
                    <a:lstStyle/>
                    <a:p>
                      <a:pPr algn="ctr" fontAlgn="ctr"/>
                      <a:endParaRPr lang="fr-FR" sz="1000" b="1" i="0" u="none" strike="noStrike" dirty="0">
                        <a:solidFill>
                          <a:srgbClr val="FFFFFF"/>
                        </a:solidFill>
                        <a:latin typeface="Calibri"/>
                      </a:endParaRPr>
                    </a:p>
                  </a:txBody>
                  <a:tcPr marL="7142" marR="7142" marT="7142"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00BCE4"/>
                    </a:solidFill>
                  </a:tcPr>
                </a:tc>
              </a:tr>
              <a:tr h="180000">
                <a:tc vMerge="1">
                  <a:txBody>
                    <a:bodyPr/>
                    <a:lstStyle/>
                    <a:p>
                      <a:endParaRPr lang="fr-FR"/>
                    </a:p>
                  </a:txBody>
                  <a:tcPr/>
                </a:tc>
                <a:tc rowSpan="2">
                  <a:txBody>
                    <a:bodyPr/>
                    <a:lstStyle/>
                    <a:p>
                      <a:pPr algn="ctr" fontAlgn="ctr"/>
                      <a:r>
                        <a:rPr lang="fr-FR" sz="900" b="1" i="0" u="none" strike="noStrike">
                          <a:solidFill>
                            <a:srgbClr val="FFFFFF"/>
                          </a:solidFill>
                          <a:latin typeface="+mn-lt"/>
                        </a:rPr>
                        <a:t>Corrèze</a:t>
                      </a:r>
                    </a:p>
                  </a:txBody>
                  <a:tcPr marL="7142" marR="7142" marT="7142"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rowSpan="2">
                  <a:txBody>
                    <a:bodyPr/>
                    <a:lstStyle/>
                    <a:p>
                      <a:pPr algn="ctr" fontAlgn="ctr"/>
                      <a:r>
                        <a:rPr lang="fr-FR" sz="900" b="1" i="0" u="none" strike="noStrike">
                          <a:solidFill>
                            <a:srgbClr val="FFFFFF"/>
                          </a:solidFill>
                          <a:latin typeface="+mn-lt"/>
                        </a:rPr>
                        <a:t>Creuse</a:t>
                      </a:r>
                    </a:p>
                  </a:txBody>
                  <a:tcPr marL="7142" marR="7142" marT="71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rowSpan="2">
                  <a:txBody>
                    <a:bodyPr/>
                    <a:lstStyle/>
                    <a:p>
                      <a:pPr algn="ctr" fontAlgn="ctr"/>
                      <a:r>
                        <a:rPr lang="fr-FR" sz="900" b="1" i="0" u="none" strike="noStrike" dirty="0">
                          <a:solidFill>
                            <a:srgbClr val="FFFFFF"/>
                          </a:solidFill>
                          <a:latin typeface="+mn-lt"/>
                        </a:rPr>
                        <a:t>Haute-Vienne</a:t>
                      </a:r>
                    </a:p>
                  </a:txBody>
                  <a:tcPr marL="7142" marR="7142" marT="71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rowSpan="2">
                  <a:txBody>
                    <a:bodyPr/>
                    <a:lstStyle/>
                    <a:p>
                      <a:pPr algn="ctr" fontAlgn="ctr"/>
                      <a:r>
                        <a:rPr lang="fr-FR" sz="900" b="1" i="0" u="none" strike="noStrike" dirty="0">
                          <a:solidFill>
                            <a:srgbClr val="FFFFFF"/>
                          </a:solidFill>
                          <a:latin typeface="+mn-lt"/>
                        </a:rPr>
                        <a:t>Cantal</a:t>
                      </a:r>
                    </a:p>
                  </a:txBody>
                  <a:tcPr marL="7142" marR="7142" marT="71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rowSpan="2">
                  <a:txBody>
                    <a:bodyPr/>
                    <a:lstStyle/>
                    <a:p>
                      <a:pPr algn="ctr" fontAlgn="ctr"/>
                      <a:r>
                        <a:rPr lang="fr-FR" sz="900" b="1" i="0" u="none" strike="noStrike">
                          <a:solidFill>
                            <a:srgbClr val="FFFFFF"/>
                          </a:solidFill>
                          <a:latin typeface="+mn-lt"/>
                        </a:rPr>
                        <a:t>Dordogne</a:t>
                      </a:r>
                    </a:p>
                  </a:txBody>
                  <a:tcPr marL="7142" marR="7142" marT="71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rowSpan="2">
                  <a:txBody>
                    <a:bodyPr/>
                    <a:lstStyle/>
                    <a:p>
                      <a:pPr algn="ctr" fontAlgn="ctr"/>
                      <a:r>
                        <a:rPr lang="fr-FR" sz="900" b="1" i="0" u="none" strike="noStrike">
                          <a:solidFill>
                            <a:srgbClr val="FFFFFF"/>
                          </a:solidFill>
                          <a:latin typeface="+mn-lt"/>
                        </a:rPr>
                        <a:t>Lot</a:t>
                      </a:r>
                    </a:p>
                  </a:txBody>
                  <a:tcPr marL="7142" marR="7142" marT="7142"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r>
              <a:tr h="180000">
                <a:tc>
                  <a:txBody>
                    <a:bodyPr/>
                    <a:lstStyle/>
                    <a:p>
                      <a:pPr algn="l" fontAlgn="ctr"/>
                      <a:endParaRPr lang="fr-FR" sz="900" b="0" i="0" u="none" strike="noStrike">
                        <a:solidFill>
                          <a:srgbClr val="000000"/>
                        </a:solidFill>
                        <a:latin typeface="+mn-lt"/>
                      </a:endParaRPr>
                    </a:p>
                  </a:txBody>
                  <a:tcPr marL="7142" marR="7142" marT="7142" marB="0" anchor="ctr">
                    <a:lnL>
                      <a:noFill/>
                    </a:lnL>
                    <a:lnR w="25400" cap="flat" cmpd="dbl"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vMerge="1">
                  <a:txBody>
                    <a:bodyPr/>
                    <a:lstStyle/>
                    <a:p>
                      <a:pPr algn="ctr" fontAlgn="ctr"/>
                      <a:endParaRPr lang="fr-FR" sz="900" b="1" i="0" u="none" strike="noStrike">
                        <a:solidFill>
                          <a:srgbClr val="FFFFFF"/>
                        </a:solidFill>
                        <a:latin typeface="+mn-lt"/>
                      </a:endParaRPr>
                    </a:p>
                  </a:txBody>
                  <a:tcPr marL="7142" marR="7142" marT="7142" marB="0" anchor="ctr">
                    <a:lnL w="25400" cap="flat" cmpd="dbl"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vMerge="1">
                  <a:txBody>
                    <a:bodyPr/>
                    <a:lstStyle/>
                    <a:p>
                      <a:pPr algn="ctr" fontAlgn="ctr"/>
                      <a:endParaRPr lang="fr-FR" sz="900" b="1" i="0" u="none" strike="noStrike">
                        <a:solidFill>
                          <a:srgbClr val="FFFFFF"/>
                        </a:solidFill>
                        <a:latin typeface="+mn-lt"/>
                      </a:endParaRPr>
                    </a:p>
                  </a:txBody>
                  <a:tcPr marL="7142" marR="7142" marT="71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vMerge="1">
                  <a:txBody>
                    <a:bodyPr/>
                    <a:lstStyle/>
                    <a:p>
                      <a:pPr algn="ctr" fontAlgn="ctr"/>
                      <a:endParaRPr lang="fr-FR" sz="900" b="1" i="0" u="none" strike="noStrike" dirty="0">
                        <a:solidFill>
                          <a:srgbClr val="FFFFFF"/>
                        </a:solidFill>
                        <a:latin typeface="+mn-lt"/>
                      </a:endParaRPr>
                    </a:p>
                  </a:txBody>
                  <a:tcPr marL="7142" marR="7142" marT="71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vMerge="1">
                  <a:txBody>
                    <a:bodyPr/>
                    <a:lstStyle/>
                    <a:p>
                      <a:pPr algn="ctr" fontAlgn="ctr"/>
                      <a:endParaRPr lang="fr-FR" sz="900" b="1" i="0" u="none" strike="noStrike">
                        <a:solidFill>
                          <a:srgbClr val="FFFFFF"/>
                        </a:solidFill>
                        <a:latin typeface="+mn-lt"/>
                      </a:endParaRPr>
                    </a:p>
                  </a:txBody>
                  <a:tcPr marL="7142" marR="7142" marT="71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vMerge="1">
                  <a:txBody>
                    <a:bodyPr/>
                    <a:lstStyle/>
                    <a:p>
                      <a:pPr algn="ctr" fontAlgn="ctr"/>
                      <a:endParaRPr lang="fr-FR" sz="900" b="1" i="0" u="none" strike="noStrike">
                        <a:solidFill>
                          <a:srgbClr val="FFFFFF"/>
                        </a:solidFill>
                        <a:latin typeface="+mn-lt"/>
                      </a:endParaRPr>
                    </a:p>
                  </a:txBody>
                  <a:tcPr marL="7142" marR="7142" marT="71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c vMerge="1">
                  <a:txBody>
                    <a:bodyPr/>
                    <a:lstStyle/>
                    <a:p>
                      <a:pPr algn="ctr" fontAlgn="ctr"/>
                      <a:endParaRPr lang="fr-FR" sz="900" b="1" i="0" u="none" strike="noStrike">
                        <a:solidFill>
                          <a:srgbClr val="FFFFFF"/>
                        </a:solidFill>
                        <a:latin typeface="+mn-lt"/>
                      </a:endParaRPr>
                    </a:p>
                  </a:txBody>
                  <a:tcPr marL="7142" marR="7142" marT="7142" marB="0" anchor="ctr">
                    <a:lnL w="635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00BCE4"/>
                    </a:solidFill>
                  </a:tcPr>
                </a:tc>
              </a:tr>
              <a:tr h="178559">
                <a:tc>
                  <a:txBody>
                    <a:bodyPr/>
                    <a:lstStyle/>
                    <a:p>
                      <a:pPr algn="r" fontAlgn="ctr"/>
                      <a:r>
                        <a:rPr lang="fr-FR" sz="900" b="0" i="1" u="none" strike="noStrike" dirty="0">
                          <a:solidFill>
                            <a:srgbClr val="000000"/>
                          </a:solidFill>
                          <a:latin typeface="+mn-lt"/>
                        </a:rPr>
                        <a:t>Base</a:t>
                      </a:r>
                    </a:p>
                  </a:txBody>
                  <a:tcPr marL="7142" marR="7142" marT="71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656</a:t>
                      </a:r>
                    </a:p>
                  </a:txBody>
                  <a:tcPr marL="7142" marR="7142" marT="7142"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591</a:t>
                      </a:r>
                    </a:p>
                  </a:txBody>
                  <a:tcPr marL="7142" marR="7142" marT="71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536</a:t>
                      </a:r>
                    </a:p>
                  </a:txBody>
                  <a:tcPr marL="7142" marR="7142" marT="71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662</a:t>
                      </a:r>
                    </a:p>
                  </a:txBody>
                  <a:tcPr marL="7142" marR="7142" marT="71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a:solidFill>
                            <a:srgbClr val="000000"/>
                          </a:solidFill>
                          <a:latin typeface="+mn-lt"/>
                        </a:rPr>
                        <a:t>688</a:t>
                      </a:r>
                    </a:p>
                  </a:txBody>
                  <a:tcPr marL="7142" marR="7142" marT="71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c>
                  <a:txBody>
                    <a:bodyPr/>
                    <a:lstStyle/>
                    <a:p>
                      <a:pPr algn="ctr" fontAlgn="ctr"/>
                      <a:r>
                        <a:rPr lang="fr-FR" sz="900" b="0" i="1" u="none" strike="noStrike" dirty="0">
                          <a:solidFill>
                            <a:srgbClr val="000000"/>
                          </a:solidFill>
                          <a:latin typeface="+mn-lt"/>
                        </a:rPr>
                        <a:t>600</a:t>
                      </a:r>
                    </a:p>
                  </a:txBody>
                  <a:tcPr marL="7142" marR="7142" marT="7142"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8C8C8"/>
                    </a:solidFill>
                  </a:tcPr>
                </a:tc>
              </a:tr>
              <a:tr h="311942">
                <a:tc>
                  <a:txBody>
                    <a:bodyPr/>
                    <a:lstStyle/>
                    <a:p>
                      <a:pPr algn="l" fontAlgn="ctr"/>
                      <a:r>
                        <a:rPr lang="fr-FR" sz="900" b="0" i="0" u="none" strike="noStrike" dirty="0" smtClean="0">
                          <a:solidFill>
                            <a:schemeClr val="tx2"/>
                          </a:solidFill>
                          <a:latin typeface="+mn-lt"/>
                        </a:rPr>
                        <a:t>Connais le département (assez bien+bien)</a:t>
                      </a:r>
                      <a:endParaRPr lang="fr-FR" sz="900" b="0" i="0" u="none" strike="noStrike" dirty="0">
                        <a:solidFill>
                          <a:schemeClr val="tx2"/>
                        </a:solidFill>
                        <a:latin typeface="+mn-lt"/>
                      </a:endParaRPr>
                    </a:p>
                  </a:txBody>
                  <a:tcPr marL="7142" marR="7142" marT="71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900" b="0" i="0" u="none" strike="noStrike" dirty="0">
                          <a:solidFill>
                            <a:srgbClr val="000000"/>
                          </a:solidFill>
                          <a:latin typeface="+mn-lt"/>
                        </a:rPr>
                        <a:t>30%</a:t>
                      </a:r>
                    </a:p>
                  </a:txBody>
                  <a:tcPr marL="7142" marR="7142" marT="7142"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ctr"/>
                      <a:r>
                        <a:rPr lang="fr-FR" sz="900" b="0" i="0" u="none" strike="noStrike" dirty="0" smtClean="0">
                          <a:solidFill>
                            <a:srgbClr val="000000"/>
                          </a:solidFill>
                          <a:latin typeface="+mn-lt"/>
                        </a:rPr>
                        <a:t>20%</a:t>
                      </a:r>
                      <a:endParaRPr lang="fr-FR" sz="900" b="0" i="0" u="none" strike="noStrike" dirty="0">
                        <a:solidFill>
                          <a:srgbClr val="000000"/>
                        </a:solidFill>
                        <a:latin typeface="+mn-lt"/>
                      </a:endParaRPr>
                    </a:p>
                  </a:txBody>
                  <a:tcPr marL="7142" marR="7142" marT="71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ctr"/>
                      <a:r>
                        <a:rPr lang="fr-FR" sz="900" b="0" i="0" u="none" strike="noStrike" dirty="0" smtClean="0">
                          <a:solidFill>
                            <a:srgbClr val="000000"/>
                          </a:solidFill>
                          <a:latin typeface="+mn-lt"/>
                        </a:rPr>
                        <a:t>26%</a:t>
                      </a:r>
                      <a:endParaRPr lang="fr-FR" sz="900" b="0" i="0" u="none" strike="noStrike" dirty="0">
                        <a:solidFill>
                          <a:srgbClr val="000000"/>
                        </a:solidFill>
                        <a:latin typeface="+mn-lt"/>
                      </a:endParaRPr>
                    </a:p>
                  </a:txBody>
                  <a:tcPr marL="7142" marR="7142" marT="71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ctr"/>
                      <a:r>
                        <a:rPr lang="fr-FR" sz="900" b="0" i="0" u="none" strike="noStrike" dirty="0" smtClean="0">
                          <a:solidFill>
                            <a:srgbClr val="000000"/>
                          </a:solidFill>
                          <a:latin typeface="+mn-lt"/>
                        </a:rPr>
                        <a:t>30%</a:t>
                      </a:r>
                      <a:endParaRPr lang="fr-FR" sz="900" b="0" i="0" u="none" strike="noStrike" dirty="0">
                        <a:solidFill>
                          <a:srgbClr val="000000"/>
                        </a:solidFill>
                        <a:latin typeface="+mn-lt"/>
                      </a:endParaRPr>
                    </a:p>
                  </a:txBody>
                  <a:tcPr marL="7142" marR="7142" marT="71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ctr"/>
                      <a:r>
                        <a:rPr lang="fr-FR" sz="900" b="0" i="0" u="none" strike="noStrike" dirty="0" smtClean="0">
                          <a:solidFill>
                            <a:srgbClr val="000000"/>
                          </a:solidFill>
                          <a:latin typeface="+mn-lt"/>
                        </a:rPr>
                        <a:t>37%</a:t>
                      </a:r>
                      <a:endParaRPr lang="fr-FR" sz="900" b="0" i="0" u="none" strike="noStrike" dirty="0">
                        <a:solidFill>
                          <a:srgbClr val="000000"/>
                        </a:solidFill>
                        <a:latin typeface="+mn-lt"/>
                      </a:endParaRPr>
                    </a:p>
                  </a:txBody>
                  <a:tcPr marL="7142" marR="7142" marT="71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ctr"/>
                      <a:r>
                        <a:rPr lang="fr-FR" sz="900" b="0" i="0" u="none" strike="noStrike" dirty="0" smtClean="0">
                          <a:solidFill>
                            <a:srgbClr val="000000"/>
                          </a:solidFill>
                          <a:latin typeface="+mn-lt"/>
                        </a:rPr>
                        <a:t>36%</a:t>
                      </a:r>
                      <a:endParaRPr lang="fr-FR" sz="900" b="0" i="0" u="none" strike="noStrike" dirty="0">
                        <a:solidFill>
                          <a:srgbClr val="000000"/>
                        </a:solidFill>
                        <a:latin typeface="+mn-lt"/>
                      </a:endParaRPr>
                    </a:p>
                  </a:txBody>
                  <a:tcPr marL="7142" marR="7142" marT="7142"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r>
              <a:tr h="311942">
                <a:tc>
                  <a:txBody>
                    <a:bodyPr/>
                    <a:lstStyle/>
                    <a:p>
                      <a:pPr algn="l" fontAlgn="ctr"/>
                      <a:r>
                        <a:rPr lang="fr-FR" sz="900" b="0" i="0" u="none" strike="noStrike" dirty="0" smtClean="0">
                          <a:solidFill>
                            <a:schemeClr val="tx2"/>
                          </a:solidFill>
                          <a:latin typeface="+mn-lt"/>
                        </a:rPr>
                        <a:t>     Dont : Je le connais bien</a:t>
                      </a:r>
                      <a:endParaRPr lang="fr-FR" sz="900" b="0" i="0" u="none" strike="noStrike" dirty="0">
                        <a:solidFill>
                          <a:schemeClr val="tx2"/>
                        </a:solidFill>
                        <a:latin typeface="+mn-lt"/>
                      </a:endParaRPr>
                    </a:p>
                  </a:txBody>
                  <a:tcPr marL="7142" marR="7142" marT="71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a:solidFill>
                            <a:srgbClr val="000000"/>
                          </a:solidFill>
                          <a:latin typeface="+mn-lt"/>
                        </a:rPr>
                        <a:t>6%</a:t>
                      </a:r>
                    </a:p>
                  </a:txBody>
                  <a:tcPr marL="7142" marR="7142" marT="7142" marB="0" anchor="ctr">
                    <a:lnL w="12700" cap="flat" cmpd="sng" algn="ctr">
                      <a:solidFill>
                        <a:schemeClr val="tx1"/>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ctr"/>
                      <a:r>
                        <a:rPr lang="fr-FR" sz="900" b="0" i="0" u="none" strike="noStrike" dirty="0">
                          <a:solidFill>
                            <a:srgbClr val="000000"/>
                          </a:solidFill>
                          <a:latin typeface="+mn-lt"/>
                        </a:rPr>
                        <a:t>5</a:t>
                      </a:r>
                      <a:r>
                        <a:rPr lang="fr-FR" sz="900" b="0" i="0" u="none" strike="noStrike" dirty="0" smtClean="0">
                          <a:solidFill>
                            <a:srgbClr val="000000"/>
                          </a:solidFill>
                          <a:latin typeface="+mn-lt"/>
                        </a:rPr>
                        <a:t>%</a:t>
                      </a:r>
                      <a:endParaRPr lang="fr-FR" sz="900" b="0" i="0" u="none" strike="noStrike" dirty="0">
                        <a:solidFill>
                          <a:srgbClr val="000000"/>
                        </a:solidFill>
                        <a:latin typeface="+mn-lt"/>
                      </a:endParaRPr>
                    </a:p>
                  </a:txBody>
                  <a:tcPr marL="7142" marR="7142" marT="71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ctr"/>
                      <a:r>
                        <a:rPr lang="fr-FR" sz="900" b="0" i="0" u="none" strike="noStrike" dirty="0">
                          <a:solidFill>
                            <a:srgbClr val="000000"/>
                          </a:solidFill>
                          <a:latin typeface="+mn-lt"/>
                        </a:rPr>
                        <a:t>7%</a:t>
                      </a:r>
                    </a:p>
                  </a:txBody>
                  <a:tcPr marL="7142" marR="7142" marT="71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ctr"/>
                      <a:r>
                        <a:rPr lang="fr-FR" sz="900" b="0" i="0" u="none" strike="noStrike" dirty="0">
                          <a:solidFill>
                            <a:srgbClr val="000000"/>
                          </a:solidFill>
                          <a:latin typeface="+mn-lt"/>
                        </a:rPr>
                        <a:t>7</a:t>
                      </a:r>
                      <a:r>
                        <a:rPr lang="fr-FR" sz="900" b="0" i="0" u="none" strike="noStrike" dirty="0" smtClean="0">
                          <a:solidFill>
                            <a:srgbClr val="000000"/>
                          </a:solidFill>
                          <a:latin typeface="+mn-lt"/>
                        </a:rPr>
                        <a:t>%</a:t>
                      </a:r>
                      <a:endParaRPr lang="fr-FR" sz="900" b="0" i="0" u="none" strike="noStrike" dirty="0">
                        <a:solidFill>
                          <a:srgbClr val="000000"/>
                        </a:solidFill>
                        <a:latin typeface="+mn-lt"/>
                      </a:endParaRPr>
                    </a:p>
                  </a:txBody>
                  <a:tcPr marL="7142" marR="7142" marT="71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ctr"/>
                      <a:r>
                        <a:rPr lang="fr-FR" sz="900" b="0" i="0" u="none" strike="noStrike" dirty="0">
                          <a:solidFill>
                            <a:srgbClr val="000000"/>
                          </a:solidFill>
                          <a:latin typeface="+mn-lt"/>
                        </a:rPr>
                        <a:t>9</a:t>
                      </a:r>
                      <a:r>
                        <a:rPr lang="fr-FR" sz="900" b="0" i="0" u="none" strike="noStrike" dirty="0" smtClean="0">
                          <a:solidFill>
                            <a:srgbClr val="000000"/>
                          </a:solidFill>
                          <a:latin typeface="+mn-lt"/>
                        </a:rPr>
                        <a:t>%</a:t>
                      </a:r>
                      <a:endParaRPr lang="fr-FR" sz="900" b="0" i="0" u="none" strike="noStrike" dirty="0">
                        <a:solidFill>
                          <a:srgbClr val="000000"/>
                        </a:solidFill>
                        <a:latin typeface="+mn-lt"/>
                      </a:endParaRPr>
                    </a:p>
                  </a:txBody>
                  <a:tcPr marL="7142" marR="7142" marT="71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ctr" fontAlgn="ctr"/>
                      <a:r>
                        <a:rPr lang="fr-FR" sz="900" b="0" i="0" u="none" strike="noStrike" dirty="0">
                          <a:solidFill>
                            <a:srgbClr val="000000"/>
                          </a:solidFill>
                          <a:latin typeface="+mn-lt"/>
                        </a:rPr>
                        <a:t>8</a:t>
                      </a:r>
                      <a:r>
                        <a:rPr lang="fr-FR" sz="900" b="0" i="0" u="none" strike="noStrike" dirty="0" smtClean="0">
                          <a:solidFill>
                            <a:srgbClr val="000000"/>
                          </a:solidFill>
                          <a:latin typeface="+mn-lt"/>
                        </a:rPr>
                        <a:t>%</a:t>
                      </a:r>
                      <a:endParaRPr lang="fr-FR" sz="900" b="0" i="0" u="none" strike="noStrike" dirty="0">
                        <a:solidFill>
                          <a:srgbClr val="000000"/>
                        </a:solidFill>
                        <a:latin typeface="+mn-lt"/>
                      </a:endParaRPr>
                    </a:p>
                  </a:txBody>
                  <a:tcPr marL="7142" marR="7142" marT="7142" marB="0" anchor="ctr">
                    <a:lnL w="6350" cap="flat" cmpd="sng" algn="ctr">
                      <a:solidFill>
                        <a:srgbClr val="80808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r>
            </a:tbl>
          </a:graphicData>
        </a:graphic>
      </p:graphicFrame>
      <p:sp>
        <p:nvSpPr>
          <p:cNvPr id="12" name="ZoneTexte 11"/>
          <p:cNvSpPr txBox="1"/>
          <p:nvPr/>
        </p:nvSpPr>
        <p:spPr>
          <a:xfrm>
            <a:off x="684213" y="3789363"/>
            <a:ext cx="7559675" cy="461962"/>
          </a:xfrm>
          <a:prstGeom prst="rect">
            <a:avLst/>
          </a:prstGeom>
          <a:noFill/>
        </p:spPr>
        <p:txBody>
          <a:bodyPr>
            <a:spAutoFit/>
          </a:bodyPr>
          <a:lstStyle/>
          <a:p>
            <a:pPr fontAlgn="auto">
              <a:spcBef>
                <a:spcPts val="0"/>
              </a:spcBef>
              <a:spcAft>
                <a:spcPts val="0"/>
              </a:spcAft>
              <a:buClr>
                <a:schemeClr val="bg2">
                  <a:lumMod val="75000"/>
                </a:schemeClr>
              </a:buClr>
              <a:defRPr/>
            </a:pPr>
            <a:r>
              <a:rPr lang="fr-FR" sz="1200" b="1" dirty="0">
                <a:solidFill>
                  <a:srgbClr val="00B0F0"/>
                </a:solidFill>
                <a:latin typeface="+mn-lt"/>
              </a:rPr>
              <a:t>Exemple de lecture </a:t>
            </a:r>
            <a:r>
              <a:rPr lang="fr-FR" sz="1200" dirty="0">
                <a:solidFill>
                  <a:schemeClr val="tx1">
                    <a:lumMod val="50000"/>
                  </a:schemeClr>
                </a:solidFill>
                <a:latin typeface="+mn-lt"/>
              </a:rPr>
              <a:t>: 30% des interviewés ayant déclaré connaître le département de la Corrèze se disent bons connaisseurs (bien ou assez bien).</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sz="2000" dirty="0" smtClean="0"/>
              <a:t>La région du Limousin au global semble davantage connue que ses départements dans le détail, à l’exception peut-être de la Corrèze.</a:t>
            </a:r>
            <a:endParaRPr lang="fr-FR" sz="2000" dirty="0"/>
          </a:p>
        </p:txBody>
      </p:sp>
      <p:sp>
        <p:nvSpPr>
          <p:cNvPr id="4" name="Espace réservé du numéro de diapositive 3"/>
          <p:cNvSpPr>
            <a:spLocks noGrp="1"/>
          </p:cNvSpPr>
          <p:nvPr>
            <p:ph type="sldNum" sz="quarter" idx="31"/>
          </p:nvPr>
        </p:nvSpPr>
        <p:spPr/>
        <p:txBody>
          <a:bodyPr/>
          <a:lstStyle/>
          <a:p>
            <a:pPr>
              <a:defRPr/>
            </a:pPr>
            <a:fld id="{96531934-CBB6-4BE6-A308-0C1CDC8B7FC8}" type="slidenum">
              <a:rPr lang="fr-FR"/>
              <a:pPr>
                <a:defRPr/>
              </a:pPr>
              <a:t>83</a:t>
            </a:fld>
            <a:endParaRPr lang="fr-FR" dirty="0"/>
          </a:p>
        </p:txBody>
      </p:sp>
      <p:sp>
        <p:nvSpPr>
          <p:cNvPr id="6" name="Rectangle 5"/>
          <p:cNvSpPr/>
          <p:nvPr/>
        </p:nvSpPr>
        <p:spPr>
          <a:xfrm>
            <a:off x="2014538" y="1844675"/>
            <a:ext cx="6985000" cy="852488"/>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dirty="0">
                <a:solidFill>
                  <a:schemeClr val="tx2"/>
                </a:solidFill>
              </a:rPr>
              <a:t>Parmi les départements proposés, </a:t>
            </a:r>
            <a:r>
              <a:rPr lang="fr-FR" sz="1400" b="1" dirty="0">
                <a:solidFill>
                  <a:schemeClr val="tx2"/>
                </a:solidFill>
              </a:rPr>
              <a:t>les 3 plus connus sont le Puy de Dôme </a:t>
            </a:r>
            <a:r>
              <a:rPr lang="fr-FR" sz="1400" dirty="0">
                <a:solidFill>
                  <a:schemeClr val="tx2"/>
                </a:solidFill>
              </a:rPr>
              <a:t>(70%), </a:t>
            </a:r>
            <a:r>
              <a:rPr lang="fr-FR" sz="1400" b="1" dirty="0">
                <a:solidFill>
                  <a:schemeClr val="tx2"/>
                </a:solidFill>
              </a:rPr>
              <a:t>la Charente </a:t>
            </a:r>
            <a:r>
              <a:rPr lang="fr-FR" sz="1400" dirty="0">
                <a:solidFill>
                  <a:schemeClr val="tx2"/>
                </a:solidFill>
              </a:rPr>
              <a:t>(68%) </a:t>
            </a:r>
            <a:r>
              <a:rPr lang="fr-FR" sz="1400" b="1" dirty="0">
                <a:solidFill>
                  <a:schemeClr val="tx2"/>
                </a:solidFill>
              </a:rPr>
              <a:t>et la Dordogne  </a:t>
            </a:r>
            <a:r>
              <a:rPr lang="fr-FR" sz="1400" dirty="0">
                <a:solidFill>
                  <a:schemeClr val="tx2"/>
                </a:solidFill>
              </a:rPr>
              <a:t>(68%).</a:t>
            </a:r>
          </a:p>
        </p:txBody>
      </p:sp>
      <p:sp>
        <p:nvSpPr>
          <p:cNvPr id="7"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8" name="Flèche vers le haut 7"/>
          <p:cNvSpPr/>
          <p:nvPr/>
        </p:nvSpPr>
        <p:spPr>
          <a:xfrm>
            <a:off x="395288" y="1341438"/>
            <a:ext cx="1260475" cy="5183187"/>
          </a:xfrm>
          <a:prstGeom prst="upArrow">
            <a:avLst>
              <a:gd name="adj1" fmla="val 50000"/>
              <a:gd name="adj2" fmla="val 35958"/>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graphicFrame>
        <p:nvGraphicFramePr>
          <p:cNvPr id="9" name="Tableau 8"/>
          <p:cNvGraphicFramePr>
            <a:graphicFrameLocks noGrp="1"/>
          </p:cNvGraphicFramePr>
          <p:nvPr/>
        </p:nvGraphicFramePr>
        <p:xfrm>
          <a:off x="647700" y="1844675"/>
          <a:ext cx="792163" cy="4679950"/>
        </p:xfrm>
        <a:graphic>
          <a:graphicData uri="http://schemas.openxmlformats.org/drawingml/2006/table">
            <a:tbl>
              <a:tblPr firstRow="1" bandRow="1">
                <a:tableStyleId>{5C22544A-7EE6-4342-B048-85BDC9FD1C3A}</a:tableStyleId>
              </a:tblPr>
              <a:tblGrid>
                <a:gridCol w="792088"/>
              </a:tblGrid>
              <a:tr h="360040">
                <a:tc>
                  <a:txBody>
                    <a:bodyPr/>
                    <a:lstStyle/>
                    <a:p>
                      <a:pPr algn="ctr"/>
                      <a:r>
                        <a:rPr lang="fr-FR" sz="1000" b="0" dirty="0" smtClean="0">
                          <a:solidFill>
                            <a:schemeClr val="tx2"/>
                          </a:solidFill>
                        </a:rPr>
                        <a:t>Puy de Dôme</a:t>
                      </a:r>
                      <a:endParaRPr lang="fr-FR" sz="1000" b="0" dirty="0">
                        <a:solidFill>
                          <a:schemeClr val="tx2"/>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0040">
                <a:tc>
                  <a:txBody>
                    <a:bodyPr/>
                    <a:lstStyle/>
                    <a:p>
                      <a:pPr algn="ctr"/>
                      <a:r>
                        <a:rPr lang="fr-FR" sz="1000" b="0" dirty="0" smtClean="0">
                          <a:solidFill>
                            <a:schemeClr val="tx2"/>
                          </a:solidFill>
                        </a:rPr>
                        <a:t>Charente</a:t>
                      </a:r>
                      <a:endParaRPr lang="fr-FR" sz="1000" b="0" dirty="0">
                        <a:solidFill>
                          <a:schemeClr val="tx2"/>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0040">
                <a:tc>
                  <a:txBody>
                    <a:bodyPr/>
                    <a:lstStyle/>
                    <a:p>
                      <a:pPr algn="ctr"/>
                      <a:r>
                        <a:rPr lang="fr-FR" sz="1000" b="0" dirty="0" smtClean="0">
                          <a:solidFill>
                            <a:schemeClr val="tx2"/>
                          </a:solidFill>
                        </a:rPr>
                        <a:t>Dordogne</a:t>
                      </a:r>
                      <a:endParaRPr lang="fr-FR" sz="1000" b="0" dirty="0">
                        <a:solidFill>
                          <a:schemeClr val="tx2"/>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0040">
                <a:tc>
                  <a:txBody>
                    <a:bodyPr/>
                    <a:lstStyle/>
                    <a:p>
                      <a:pPr algn="ctr"/>
                      <a:r>
                        <a:rPr lang="fr-FR" sz="1000" b="0" dirty="0" smtClean="0">
                          <a:solidFill>
                            <a:schemeClr val="tx1"/>
                          </a:solidFill>
                        </a:rPr>
                        <a:t>Cantal</a:t>
                      </a:r>
                      <a:endParaRPr lang="fr-FR" sz="10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0040">
                <a:tc>
                  <a:txBody>
                    <a:bodyPr/>
                    <a:lstStyle/>
                    <a:p>
                      <a:pPr algn="ctr"/>
                      <a:r>
                        <a:rPr lang="fr-FR" sz="1000" b="1" dirty="0" smtClean="0">
                          <a:solidFill>
                            <a:schemeClr val="tx2"/>
                          </a:solidFill>
                        </a:rPr>
                        <a:t>Corrèze</a:t>
                      </a:r>
                      <a:endParaRPr lang="fr-FR" sz="1000" b="1" dirty="0">
                        <a:solidFill>
                          <a:schemeClr val="tx2"/>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0040">
                <a:tc>
                  <a:txBody>
                    <a:bodyPr/>
                    <a:lstStyle/>
                    <a:p>
                      <a:pPr algn="ctr"/>
                      <a:r>
                        <a:rPr lang="fr-FR" sz="1000" b="0" dirty="0" smtClean="0">
                          <a:solidFill>
                            <a:schemeClr val="tx1"/>
                          </a:solidFill>
                        </a:rPr>
                        <a:t>Lot</a:t>
                      </a:r>
                      <a:endParaRPr lang="fr-FR" sz="10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0040">
                <a:tc>
                  <a:txBody>
                    <a:bodyPr/>
                    <a:lstStyle/>
                    <a:p>
                      <a:pPr algn="ctr"/>
                      <a:r>
                        <a:rPr lang="fr-FR" sz="1000" b="1" dirty="0" smtClean="0">
                          <a:solidFill>
                            <a:schemeClr val="tx2"/>
                          </a:solidFill>
                        </a:rPr>
                        <a:t>Creuse</a:t>
                      </a:r>
                      <a:endParaRPr lang="fr-FR" sz="1000" b="1" dirty="0">
                        <a:solidFill>
                          <a:schemeClr val="tx2"/>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0040">
                <a:tc>
                  <a:txBody>
                    <a:bodyPr/>
                    <a:lstStyle/>
                    <a:p>
                      <a:pPr algn="ctr"/>
                      <a:r>
                        <a:rPr lang="fr-FR" sz="1000" b="0" dirty="0" smtClean="0">
                          <a:solidFill>
                            <a:schemeClr val="tx1"/>
                          </a:solidFill>
                        </a:rPr>
                        <a:t>Allier</a:t>
                      </a:r>
                      <a:endParaRPr lang="fr-FR" sz="10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0040">
                <a:tc>
                  <a:txBody>
                    <a:bodyPr/>
                    <a:lstStyle/>
                    <a:p>
                      <a:pPr algn="ctr"/>
                      <a:r>
                        <a:rPr lang="fr-FR" sz="1000" b="0" dirty="0" smtClean="0">
                          <a:solidFill>
                            <a:schemeClr val="tx1"/>
                          </a:solidFill>
                        </a:rPr>
                        <a:t>Vienne</a:t>
                      </a:r>
                      <a:endParaRPr lang="fr-FR" sz="10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0040">
                <a:tc>
                  <a:txBody>
                    <a:bodyPr/>
                    <a:lstStyle/>
                    <a:p>
                      <a:pPr algn="ctr"/>
                      <a:r>
                        <a:rPr lang="fr-FR" sz="1000" b="1" dirty="0" smtClean="0">
                          <a:solidFill>
                            <a:schemeClr val="tx2"/>
                          </a:solidFill>
                        </a:rPr>
                        <a:t>Haute-Vienne</a:t>
                      </a:r>
                      <a:endParaRPr lang="fr-FR" sz="1000" b="1" dirty="0">
                        <a:solidFill>
                          <a:schemeClr val="tx2"/>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0040">
                <a:tc>
                  <a:txBody>
                    <a:bodyPr/>
                    <a:lstStyle/>
                    <a:p>
                      <a:pPr algn="ctr"/>
                      <a:r>
                        <a:rPr lang="fr-FR" sz="1000" b="0" dirty="0" smtClean="0">
                          <a:solidFill>
                            <a:schemeClr val="tx1"/>
                          </a:solidFill>
                        </a:rPr>
                        <a:t>Cher</a:t>
                      </a:r>
                      <a:endParaRPr lang="fr-FR" sz="10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0040">
                <a:tc>
                  <a:txBody>
                    <a:bodyPr/>
                    <a:lstStyle/>
                    <a:p>
                      <a:pPr algn="ctr"/>
                      <a:r>
                        <a:rPr lang="fr-FR" sz="1000" b="0" dirty="0" smtClean="0">
                          <a:solidFill>
                            <a:schemeClr val="tx1"/>
                          </a:solidFill>
                        </a:rPr>
                        <a:t>Nièvre</a:t>
                      </a:r>
                      <a:endParaRPr lang="fr-FR" sz="10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0040">
                <a:tc>
                  <a:txBody>
                    <a:bodyPr/>
                    <a:lstStyle/>
                    <a:p>
                      <a:pPr algn="ctr"/>
                      <a:r>
                        <a:rPr lang="fr-FR" sz="1000" b="0" dirty="0" smtClean="0">
                          <a:solidFill>
                            <a:schemeClr val="tx1"/>
                          </a:solidFill>
                        </a:rPr>
                        <a:t>Indre</a:t>
                      </a:r>
                      <a:endParaRPr lang="fr-FR" sz="10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Rectangle 9"/>
          <p:cNvSpPr/>
          <p:nvPr/>
        </p:nvSpPr>
        <p:spPr>
          <a:xfrm>
            <a:off x="2014538" y="2936875"/>
            <a:ext cx="6985000" cy="852488"/>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bg2"/>
                </a:solidFill>
              </a:rPr>
              <a:t>La Corrèze </a:t>
            </a:r>
            <a:r>
              <a:rPr lang="fr-FR" sz="1400" dirty="0">
                <a:solidFill>
                  <a:schemeClr val="tx2"/>
                </a:solidFill>
              </a:rPr>
              <a:t>est le département limousin le plus connu des Français : 2 Français sur 3 déclarent le connaître. Pour autant, après exposition au </a:t>
            </a:r>
            <a:r>
              <a:rPr lang="fr-FR" sz="1400" dirty="0" err="1">
                <a:solidFill>
                  <a:schemeClr val="tx2"/>
                </a:solidFill>
              </a:rPr>
              <a:t>board</a:t>
            </a:r>
            <a:r>
              <a:rPr lang="fr-FR" sz="1400" dirty="0">
                <a:solidFill>
                  <a:schemeClr val="tx2"/>
                </a:solidFill>
              </a:rPr>
              <a:t> descriptif, moins d‘1 Français sur 4 confirme connaître ce département, passant ainsi derrière le Lot.</a:t>
            </a:r>
          </a:p>
        </p:txBody>
      </p:sp>
      <p:cxnSp>
        <p:nvCxnSpPr>
          <p:cNvPr id="12" name="Connecteur droit 11"/>
          <p:cNvCxnSpPr>
            <a:endCxn id="10" idx="1"/>
          </p:cNvCxnSpPr>
          <p:nvPr/>
        </p:nvCxnSpPr>
        <p:spPr>
          <a:xfrm>
            <a:off x="1295400" y="3362325"/>
            <a:ext cx="719138" cy="0"/>
          </a:xfrm>
          <a:prstGeom prst="line">
            <a:avLst/>
          </a:prstGeom>
          <a:ln>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14538" y="3944938"/>
            <a:ext cx="6985000" cy="852487"/>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bg2"/>
                </a:solidFill>
              </a:rPr>
              <a:t>La Creuse </a:t>
            </a:r>
            <a:r>
              <a:rPr lang="fr-FR" sz="1400" dirty="0">
                <a:solidFill>
                  <a:schemeClr val="tx2"/>
                </a:solidFill>
              </a:rPr>
              <a:t>est connu de 3 Français sur 5 (moins que la région en elle-même). Après présentation du </a:t>
            </a:r>
            <a:r>
              <a:rPr lang="fr-FR" sz="1400" dirty="0" err="1">
                <a:solidFill>
                  <a:schemeClr val="tx2"/>
                </a:solidFill>
              </a:rPr>
              <a:t>board</a:t>
            </a:r>
            <a:r>
              <a:rPr lang="fr-FR" sz="1400" dirty="0">
                <a:solidFill>
                  <a:schemeClr val="tx2"/>
                </a:solidFill>
              </a:rPr>
              <a:t> descriptif, c’est le département le moins connu des Français avec 86% de non connaisseurs dont 2 Français sur 5 qui déclarent ne pas du tout connaître le département.</a:t>
            </a:r>
          </a:p>
        </p:txBody>
      </p:sp>
      <p:cxnSp>
        <p:nvCxnSpPr>
          <p:cNvPr id="14" name="Connecteur droit 13"/>
          <p:cNvCxnSpPr>
            <a:endCxn id="13" idx="1"/>
          </p:cNvCxnSpPr>
          <p:nvPr/>
        </p:nvCxnSpPr>
        <p:spPr>
          <a:xfrm>
            <a:off x="1295400" y="4076700"/>
            <a:ext cx="719138" cy="293688"/>
          </a:xfrm>
          <a:prstGeom prst="line">
            <a:avLst/>
          </a:prstGeom>
          <a:ln>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014538" y="5013325"/>
            <a:ext cx="6985000" cy="852488"/>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bg2"/>
                </a:solidFill>
              </a:rPr>
              <a:t>La Haute-Vienne </a:t>
            </a:r>
            <a:r>
              <a:rPr lang="fr-FR" sz="1400" dirty="0">
                <a:solidFill>
                  <a:schemeClr val="tx2"/>
                </a:solidFill>
              </a:rPr>
              <a:t>semble être le département le moins connu des Français en déclaratif (53%). </a:t>
            </a:r>
          </a:p>
          <a:p>
            <a:pPr fontAlgn="auto">
              <a:spcBef>
                <a:spcPts val="0"/>
              </a:spcBef>
              <a:spcAft>
                <a:spcPts val="0"/>
              </a:spcAft>
              <a:defRPr/>
            </a:pPr>
            <a:r>
              <a:rPr lang="fr-FR" sz="1400" dirty="0">
                <a:solidFill>
                  <a:schemeClr val="tx2"/>
                </a:solidFill>
              </a:rPr>
              <a:t>Le score de notoriété qualifiée reste très faible après présentation de la description du département : plus d’1 Français sur 3 déclare ne pas connaître du tout le département.</a:t>
            </a:r>
          </a:p>
        </p:txBody>
      </p:sp>
      <p:cxnSp>
        <p:nvCxnSpPr>
          <p:cNvPr id="17" name="Connecteur droit 16"/>
          <p:cNvCxnSpPr>
            <a:endCxn id="16" idx="1"/>
          </p:cNvCxnSpPr>
          <p:nvPr/>
        </p:nvCxnSpPr>
        <p:spPr>
          <a:xfrm>
            <a:off x="1295400" y="5145088"/>
            <a:ext cx="719138" cy="293687"/>
          </a:xfrm>
          <a:prstGeom prst="line">
            <a:avLst/>
          </a:prstGeom>
          <a:ln>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Parenthèse fermante 17"/>
          <p:cNvSpPr/>
          <p:nvPr/>
        </p:nvSpPr>
        <p:spPr>
          <a:xfrm>
            <a:off x="1109663" y="1776413"/>
            <a:ext cx="401637" cy="1004887"/>
          </a:xfrm>
          <a:prstGeom prst="rightBracket">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cxnSp>
        <p:nvCxnSpPr>
          <p:cNvPr id="19" name="Connecteur droit 18"/>
          <p:cNvCxnSpPr>
            <a:endCxn id="6" idx="1"/>
          </p:cNvCxnSpPr>
          <p:nvPr/>
        </p:nvCxnSpPr>
        <p:spPr>
          <a:xfrm>
            <a:off x="1530350" y="2271713"/>
            <a:ext cx="484188" cy="0"/>
          </a:xfrm>
          <a:prstGeom prst="line">
            <a:avLst/>
          </a:prstGeom>
          <a:ln>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rot="16200000">
            <a:off x="-3280569" y="3244056"/>
            <a:ext cx="6858000" cy="36988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buClr>
                <a:schemeClr val="bg2">
                  <a:lumMod val="75000"/>
                </a:schemeClr>
              </a:buClr>
              <a:defRPr/>
            </a:pPr>
            <a:r>
              <a:rPr lang="fr-FR" b="1" i="1" dirty="0">
                <a:solidFill>
                  <a:schemeClr val="tx1">
                    <a:lumMod val="50000"/>
                  </a:schemeClr>
                </a:solidFill>
                <a:effectLst>
                  <a:outerShdw blurRad="38100" dist="38100" dir="2700000" algn="tl">
                    <a:srgbClr val="000000">
                      <a:alpha val="43137"/>
                    </a:srgbClr>
                  </a:outerShdw>
                </a:effectLst>
              </a:rPr>
              <a:t>EN SYNTHESE</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sz="2000" dirty="0" smtClean="0"/>
              <a:t>Les habitants du Limousin connaissent très bien leur département de résidence, tout en connaissant bien les autres départements de leur région, exceptée la Creuse moins bien connue des Corréziens.</a:t>
            </a:r>
            <a:endParaRPr lang="fr-FR" sz="2000" dirty="0"/>
          </a:p>
        </p:txBody>
      </p:sp>
      <p:sp>
        <p:nvSpPr>
          <p:cNvPr id="4" name="Espace réservé du numéro de diapositive 3"/>
          <p:cNvSpPr>
            <a:spLocks noGrp="1"/>
          </p:cNvSpPr>
          <p:nvPr>
            <p:ph type="sldNum" sz="quarter" idx="31"/>
          </p:nvPr>
        </p:nvSpPr>
        <p:spPr/>
        <p:txBody>
          <a:bodyPr/>
          <a:lstStyle/>
          <a:p>
            <a:pPr>
              <a:defRPr/>
            </a:pPr>
            <a:fld id="{41617DD4-B0C8-4CD0-9234-A352FE2C3813}" type="slidenum">
              <a:rPr lang="fr-FR"/>
              <a:pPr>
                <a:defRPr/>
              </a:pPr>
              <a:t>84</a:t>
            </a:fld>
            <a:endParaRPr lang="fr-FR" dirty="0"/>
          </a:p>
        </p:txBody>
      </p:sp>
      <p:sp>
        <p:nvSpPr>
          <p:cNvPr id="7"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16" name="Rectangle 15"/>
          <p:cNvSpPr/>
          <p:nvPr/>
        </p:nvSpPr>
        <p:spPr>
          <a:xfrm>
            <a:off x="4859338" y="1711325"/>
            <a:ext cx="3816350" cy="1357313"/>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En corrélation avec la représentativité des départements dans l’échantillon, la Haute-Vienne est le département le plus connu des Limousins</a:t>
            </a:r>
            <a:r>
              <a:rPr lang="fr-FR" sz="1400" dirty="0">
                <a:solidFill>
                  <a:schemeClr val="tx2"/>
                </a:solidFill>
              </a:rPr>
              <a:t>, suivi de la Corrèze puis de la Creuse.</a:t>
            </a:r>
          </a:p>
        </p:txBody>
      </p:sp>
      <p:pic>
        <p:nvPicPr>
          <p:cNvPr id="158725" name="Picture 2" descr="O:\Consumer\Banque d'images\Résultats\podium\31016-podium.jpg"/>
          <p:cNvPicPr>
            <a:picLocks noChangeAspect="1" noChangeArrowheads="1"/>
          </p:cNvPicPr>
          <p:nvPr/>
        </p:nvPicPr>
        <p:blipFill>
          <a:blip r:embed="rId3"/>
          <a:srcRect/>
          <a:stretch>
            <a:fillRect/>
          </a:stretch>
        </p:blipFill>
        <p:spPr bwMode="auto">
          <a:xfrm>
            <a:off x="1931988" y="1773238"/>
            <a:ext cx="2784475" cy="2087562"/>
          </a:xfrm>
          <a:prstGeom prst="rect">
            <a:avLst/>
          </a:prstGeom>
          <a:noFill/>
          <a:ln w="9525">
            <a:noFill/>
            <a:miter lim="800000"/>
            <a:headEnd/>
            <a:tailEnd/>
          </a:ln>
        </p:spPr>
      </p:pic>
      <p:sp>
        <p:nvSpPr>
          <p:cNvPr id="3" name="ZoneTexte 2"/>
          <p:cNvSpPr txBox="1"/>
          <p:nvPr/>
        </p:nvSpPr>
        <p:spPr>
          <a:xfrm>
            <a:off x="2255838" y="2201863"/>
            <a:ext cx="1727200" cy="276225"/>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200" b="1" dirty="0">
                <a:solidFill>
                  <a:schemeClr val="tx1">
                    <a:lumMod val="50000"/>
                  </a:schemeClr>
                </a:solidFill>
                <a:latin typeface="+mn-lt"/>
              </a:rPr>
              <a:t>Haute-Vienne</a:t>
            </a:r>
          </a:p>
        </p:txBody>
      </p:sp>
      <p:sp>
        <p:nvSpPr>
          <p:cNvPr id="21" name="ZoneTexte 20"/>
          <p:cNvSpPr txBox="1"/>
          <p:nvPr/>
        </p:nvSpPr>
        <p:spPr>
          <a:xfrm>
            <a:off x="1849438" y="2360613"/>
            <a:ext cx="863600" cy="276225"/>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200" b="1" dirty="0">
                <a:solidFill>
                  <a:schemeClr val="tx1">
                    <a:lumMod val="50000"/>
                  </a:schemeClr>
                </a:solidFill>
                <a:latin typeface="+mn-lt"/>
              </a:rPr>
              <a:t>Corrèze</a:t>
            </a:r>
          </a:p>
        </p:txBody>
      </p:sp>
      <p:sp>
        <p:nvSpPr>
          <p:cNvPr id="22" name="ZoneTexte 21"/>
          <p:cNvSpPr txBox="1"/>
          <p:nvPr/>
        </p:nvSpPr>
        <p:spPr>
          <a:xfrm>
            <a:off x="3576638" y="2492375"/>
            <a:ext cx="1081087" cy="277813"/>
          </a:xfrm>
          <a:prstGeom prst="rect">
            <a:avLst/>
          </a:prstGeom>
          <a:noFill/>
        </p:spPr>
        <p:txBody>
          <a:bodyPr>
            <a:spAutoFit/>
          </a:bodyPr>
          <a:lstStyle/>
          <a:p>
            <a:pPr algn="ctr" fontAlgn="auto">
              <a:spcBef>
                <a:spcPts val="0"/>
              </a:spcBef>
              <a:spcAft>
                <a:spcPts val="0"/>
              </a:spcAft>
              <a:buClr>
                <a:schemeClr val="bg2">
                  <a:lumMod val="75000"/>
                </a:schemeClr>
              </a:buClr>
              <a:defRPr/>
            </a:pPr>
            <a:r>
              <a:rPr lang="fr-FR" sz="1200" b="1" dirty="0">
                <a:solidFill>
                  <a:schemeClr val="tx1">
                    <a:lumMod val="50000"/>
                  </a:schemeClr>
                </a:solidFill>
                <a:latin typeface="+mn-lt"/>
              </a:rPr>
              <a:t>Creuse</a:t>
            </a:r>
          </a:p>
        </p:txBody>
      </p:sp>
      <p:graphicFrame>
        <p:nvGraphicFramePr>
          <p:cNvPr id="5" name="Tableau 4"/>
          <p:cNvGraphicFramePr>
            <a:graphicFrameLocks noGrp="1"/>
          </p:cNvGraphicFramePr>
          <p:nvPr/>
        </p:nvGraphicFramePr>
        <p:xfrm>
          <a:off x="468313" y="1408113"/>
          <a:ext cx="4248150" cy="777875"/>
        </p:xfrm>
        <a:graphic>
          <a:graphicData uri="http://schemas.openxmlformats.org/drawingml/2006/table">
            <a:tbl>
              <a:tblPr firstRow="1" bandRow="1">
                <a:tableStyleId>{5C22544A-7EE6-4342-B048-85BDC9FD1C3A}</a:tableStyleId>
              </a:tblPr>
              <a:tblGrid>
                <a:gridCol w="1565227"/>
                <a:gridCol w="670811"/>
                <a:gridCol w="1043484"/>
                <a:gridCol w="968950"/>
              </a:tblGrid>
              <a:tr h="143718">
                <a:tc>
                  <a:txBody>
                    <a:bodyPr/>
                    <a:lstStyle/>
                    <a:p>
                      <a:r>
                        <a:rPr lang="fr-FR" sz="1100" b="1" dirty="0" smtClean="0">
                          <a:solidFill>
                            <a:srgbClr val="00B0F0"/>
                          </a:solidFill>
                        </a:rPr>
                        <a:t>% de l’échantillon</a:t>
                      </a:r>
                      <a:endParaRPr lang="fr-FR" sz="1100" b="1" dirty="0">
                        <a:solidFill>
                          <a:srgbClr val="00B0F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100" dirty="0" smtClean="0">
                          <a:solidFill>
                            <a:srgbClr val="00B0F0"/>
                          </a:solidFill>
                        </a:rPr>
                        <a:t>33%</a:t>
                      </a:r>
                      <a:endParaRPr lang="fr-FR" sz="1100" dirty="0">
                        <a:solidFill>
                          <a:srgbClr val="00B0F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100" dirty="0" smtClean="0">
                          <a:solidFill>
                            <a:srgbClr val="00B0F0"/>
                          </a:solidFill>
                        </a:rPr>
                        <a:t>50%</a:t>
                      </a:r>
                      <a:endParaRPr lang="fr-FR" sz="1100" dirty="0">
                        <a:solidFill>
                          <a:srgbClr val="00B0F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100" dirty="0" smtClean="0">
                          <a:solidFill>
                            <a:srgbClr val="00B0F0"/>
                          </a:solidFill>
                        </a:rPr>
                        <a:t>17%</a:t>
                      </a:r>
                      <a:endParaRPr lang="fr-FR" sz="1100" dirty="0">
                        <a:solidFill>
                          <a:srgbClr val="00B0F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43718">
                <a:tc>
                  <a:txBody>
                    <a:bodyPr/>
                    <a:lstStyle/>
                    <a:p>
                      <a:r>
                        <a:rPr lang="fr-FR" sz="1100" b="1" dirty="0" smtClean="0">
                          <a:solidFill>
                            <a:sysClr val="windowText" lastClr="000000"/>
                          </a:solidFill>
                        </a:rPr>
                        <a:t>% notoriété assistée</a:t>
                      </a:r>
                      <a:endParaRPr lang="fr-FR" sz="1100" b="1" dirty="0">
                        <a:solidFill>
                          <a:sysClr val="windowText" lastClr="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100" dirty="0" smtClean="0">
                          <a:solidFill>
                            <a:sysClr val="windowText" lastClr="000000"/>
                          </a:solidFill>
                        </a:rPr>
                        <a:t>93%</a:t>
                      </a:r>
                      <a:endParaRPr lang="fr-FR" sz="1100" dirty="0">
                        <a:solidFill>
                          <a:sysClr val="windowText" lastClr="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100" dirty="0" smtClean="0">
                          <a:solidFill>
                            <a:sysClr val="windowText" lastClr="000000"/>
                          </a:solidFill>
                        </a:rPr>
                        <a:t>94%</a:t>
                      </a:r>
                      <a:endParaRPr lang="fr-FR" sz="1100" dirty="0">
                        <a:solidFill>
                          <a:sysClr val="windowText" lastClr="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100" dirty="0" smtClean="0">
                          <a:solidFill>
                            <a:sysClr val="windowText" lastClr="000000"/>
                          </a:solidFill>
                        </a:rPr>
                        <a:t>89%</a:t>
                      </a:r>
                      <a:endParaRPr lang="fr-FR" sz="1100" dirty="0">
                        <a:solidFill>
                          <a:sysClr val="windowText" lastClr="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43718">
                <a:tc>
                  <a:txBody>
                    <a:bodyPr/>
                    <a:lstStyle/>
                    <a:p>
                      <a:r>
                        <a:rPr lang="fr-FR" sz="1100" b="1" dirty="0" smtClean="0">
                          <a:solidFill>
                            <a:sysClr val="windowText" lastClr="000000"/>
                          </a:solidFill>
                        </a:rPr>
                        <a:t>% notoriété qualifiée</a:t>
                      </a:r>
                      <a:endParaRPr lang="fr-FR" sz="1100" b="1" dirty="0">
                        <a:solidFill>
                          <a:sysClr val="windowText" lastClr="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100" dirty="0" smtClean="0">
                          <a:solidFill>
                            <a:sysClr val="windowText" lastClr="000000"/>
                          </a:solidFill>
                        </a:rPr>
                        <a:t>79%</a:t>
                      </a:r>
                      <a:endParaRPr lang="fr-FR" sz="1100" dirty="0">
                        <a:solidFill>
                          <a:sysClr val="windowText" lastClr="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100" dirty="0" smtClean="0">
                          <a:solidFill>
                            <a:sysClr val="windowText" lastClr="000000"/>
                          </a:solidFill>
                        </a:rPr>
                        <a:t>84%</a:t>
                      </a:r>
                      <a:endParaRPr lang="fr-FR" sz="1100" dirty="0">
                        <a:solidFill>
                          <a:sysClr val="windowText" lastClr="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100" dirty="0" smtClean="0">
                          <a:solidFill>
                            <a:sysClr val="windowText" lastClr="000000"/>
                          </a:solidFill>
                        </a:rPr>
                        <a:t>60%</a:t>
                      </a:r>
                      <a:endParaRPr lang="fr-FR" sz="1100" dirty="0">
                        <a:solidFill>
                          <a:sysClr val="windowText" lastClr="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23" name="Rectangle 22"/>
          <p:cNvSpPr/>
          <p:nvPr/>
        </p:nvSpPr>
        <p:spPr>
          <a:xfrm>
            <a:off x="539750" y="3716338"/>
            <a:ext cx="5545138" cy="1081087"/>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Les Limousins connaissent unanimement le département dans lequel ils résident </a:t>
            </a:r>
            <a:r>
              <a:rPr lang="fr-FR" sz="1400" dirty="0">
                <a:solidFill>
                  <a:schemeClr val="tx2"/>
                </a:solidFill>
              </a:rPr>
              <a:t>(Haute-Vienne : 96%; Corrèze : 99%; Creuse : 100%), bien qu’1 ou 2 habitants ne se déclarent que connaisseurs ‘assez bien’ de leur département.</a:t>
            </a:r>
          </a:p>
        </p:txBody>
      </p:sp>
      <p:sp>
        <p:nvSpPr>
          <p:cNvPr id="24" name="Rectangle 23"/>
          <p:cNvSpPr/>
          <p:nvPr/>
        </p:nvSpPr>
        <p:spPr>
          <a:xfrm>
            <a:off x="3419475" y="5157788"/>
            <a:ext cx="5545138" cy="1079500"/>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Les Corréziens sont ceux qui connaissent le moins bien la Creuse </a:t>
            </a:r>
            <a:r>
              <a:rPr lang="fr-FR" sz="1400" dirty="0">
                <a:solidFill>
                  <a:schemeClr val="tx2"/>
                </a:solidFill>
              </a:rPr>
              <a:t>(34% vs 65% pour les habitants de la Haute-Vienne). </a:t>
            </a:r>
          </a:p>
          <a:p>
            <a:pPr fontAlgn="auto">
              <a:spcBef>
                <a:spcPts val="0"/>
              </a:spcBef>
              <a:spcAft>
                <a:spcPts val="0"/>
              </a:spcAft>
              <a:defRPr/>
            </a:pPr>
            <a:r>
              <a:rPr lang="fr-FR" sz="1400" dirty="0">
                <a:solidFill>
                  <a:schemeClr val="tx2"/>
                </a:solidFill>
              </a:rPr>
              <a:t>Les autres départements limousin sont connus par au moins 2/3 des habitants dans chacun des départements limousins.</a:t>
            </a:r>
          </a:p>
        </p:txBody>
      </p:sp>
      <p:sp>
        <p:nvSpPr>
          <p:cNvPr id="13" name="ZoneTexte 12"/>
          <p:cNvSpPr txBox="1"/>
          <p:nvPr/>
        </p:nvSpPr>
        <p:spPr>
          <a:xfrm rot="16200000">
            <a:off x="-3280569" y="3244056"/>
            <a:ext cx="6858000" cy="36988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buClr>
                <a:schemeClr val="bg2">
                  <a:lumMod val="75000"/>
                </a:schemeClr>
              </a:buClr>
              <a:defRPr/>
            </a:pPr>
            <a:r>
              <a:rPr lang="fr-FR" b="1" i="1" dirty="0">
                <a:solidFill>
                  <a:schemeClr val="tx1">
                    <a:lumMod val="50000"/>
                  </a:schemeClr>
                </a:solidFill>
                <a:effectLst>
                  <a:outerShdw blurRad="38100" dist="38100" dir="2700000" algn="tl">
                    <a:srgbClr val="000000">
                      <a:alpha val="43137"/>
                    </a:srgbClr>
                  </a:outerShdw>
                </a:effectLst>
              </a:rPr>
              <a:t>EN SYNTHESE</a:t>
            </a:r>
          </a:p>
        </p:txBody>
      </p:sp>
      <p:pic>
        <p:nvPicPr>
          <p:cNvPr id="158745" name="Picture 4" descr="bonhomme blanc pancarte : Présentation de la nouvelle maison. Image 3D isolé Banque d'images">
            <a:hlinkClick r:id="rId4"/>
          </p:cNvPr>
          <p:cNvPicPr>
            <a:picLocks noChangeAspect="1" noChangeArrowheads="1"/>
          </p:cNvPicPr>
          <p:nvPr/>
        </p:nvPicPr>
        <p:blipFill>
          <a:blip r:embed="rId5"/>
          <a:srcRect/>
          <a:stretch>
            <a:fillRect/>
          </a:stretch>
        </p:blipFill>
        <p:spPr bwMode="auto">
          <a:xfrm>
            <a:off x="6804025" y="3284538"/>
            <a:ext cx="1944688" cy="1458912"/>
          </a:xfrm>
          <a:prstGeom prst="rect">
            <a:avLst/>
          </a:prstGeom>
          <a:noFill/>
          <a:ln w="9525">
            <a:noFill/>
            <a:miter lim="800000"/>
            <a:headEnd/>
            <a:tailEnd/>
          </a:ln>
        </p:spPr>
      </p:pic>
      <p:pic>
        <p:nvPicPr>
          <p:cNvPr id="158746" name="Picture 5" descr="O:\Consumer\Banque d'images\Problématique\Interrogation.jpg"/>
          <p:cNvPicPr>
            <a:picLocks noChangeAspect="1" noChangeArrowheads="1"/>
          </p:cNvPicPr>
          <p:nvPr/>
        </p:nvPicPr>
        <p:blipFill>
          <a:blip r:embed="rId6"/>
          <a:srcRect/>
          <a:stretch>
            <a:fillRect/>
          </a:stretch>
        </p:blipFill>
        <p:spPr bwMode="auto">
          <a:xfrm>
            <a:off x="1916113" y="5229225"/>
            <a:ext cx="927100" cy="923925"/>
          </a:xfrm>
          <a:prstGeom prst="rect">
            <a:avLst/>
          </a:prstGeom>
          <a:noFill/>
          <a:ln w="9525">
            <a:noFill/>
            <a:miter lim="800000"/>
            <a:headEnd/>
            <a:tailEnd/>
          </a:ln>
        </p:spPr>
      </p:pic>
      <p:pic>
        <p:nvPicPr>
          <p:cNvPr id="158747" name="Picture 3" descr="O:\Consumer\Banque d'images\Flèches-Evolutions\Flèches\Image8.jpg"/>
          <p:cNvPicPr>
            <a:picLocks noChangeAspect="1" noChangeArrowheads="1"/>
          </p:cNvPicPr>
          <p:nvPr/>
        </p:nvPicPr>
        <p:blipFill>
          <a:blip r:embed="rId7"/>
          <a:srcRect/>
          <a:stretch>
            <a:fillRect/>
          </a:stretch>
        </p:blipFill>
        <p:spPr bwMode="auto">
          <a:xfrm>
            <a:off x="1268413" y="5445125"/>
            <a:ext cx="585787" cy="573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pour une image  8"/>
          <p:cNvSpPr>
            <a:spLocks noGrp="1"/>
          </p:cNvSpPr>
          <p:nvPr>
            <p:ph type="pic" sz="quarter" idx="14"/>
          </p:nvPr>
        </p:nvSpPr>
        <p:spPr>
          <a:xfrm>
            <a:off x="5513388" y="711200"/>
            <a:ext cx="3630612" cy="4252913"/>
          </a:xfrm>
        </p:spPr>
      </p:sp>
      <p:sp>
        <p:nvSpPr>
          <p:cNvPr id="159746" name="Espace réservé du pied de page 2"/>
          <p:cNvSpPr>
            <a:spLocks noGrp="1"/>
          </p:cNvSpPr>
          <p:nvPr>
            <p:ph type="ftr" sz="quarter" idx="21"/>
          </p:nvPr>
        </p:nvSpPr>
        <p:spPr>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fr-FR"/>
              <a:t>Titre du projet</a:t>
            </a:r>
          </a:p>
        </p:txBody>
      </p:sp>
      <p:sp>
        <p:nvSpPr>
          <p:cNvPr id="159747" name="Espace réservé du numéro de diapositive 3"/>
          <p:cNvSpPr>
            <a:spLocks noGrp="1"/>
          </p:cNvSpPr>
          <p:nvPr>
            <p:ph type="sldNum" sz="quarter" idx="22"/>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77B77227-9F14-4305-8CCD-2DEBDBE8E3F4}" type="slidenum">
              <a:rPr lang="fr-FR"/>
              <a:pPr fontAlgn="base">
                <a:spcBef>
                  <a:spcPct val="0"/>
                </a:spcBef>
                <a:spcAft>
                  <a:spcPct val="0"/>
                </a:spcAft>
              </a:pPr>
              <a:t>85</a:t>
            </a:fld>
            <a:endParaRPr lang="fr-FR"/>
          </a:p>
        </p:txBody>
      </p:sp>
      <p:sp>
        <p:nvSpPr>
          <p:cNvPr id="8" name="Titre 7"/>
          <p:cNvSpPr>
            <a:spLocks noGrp="1"/>
          </p:cNvSpPr>
          <p:nvPr>
            <p:ph type="title"/>
          </p:nvPr>
        </p:nvSpPr>
        <p:spPr>
          <a:xfrm>
            <a:off x="1727200" y="2205038"/>
            <a:ext cx="3708400" cy="3168650"/>
          </a:xfrm>
        </p:spPr>
        <p:txBody>
          <a:bodyPr rtlCol="0"/>
          <a:lstStyle/>
          <a:p>
            <a:pPr fontAlgn="auto">
              <a:spcAft>
                <a:spcPts val="0"/>
              </a:spcAft>
              <a:defRPr/>
            </a:pPr>
            <a:r>
              <a:rPr lang="fr-FR" dirty="0" smtClean="0"/>
              <a:t>Perception</a:t>
            </a:r>
            <a:endParaRPr lang="fr-FR" dirty="0"/>
          </a:p>
        </p:txBody>
      </p:sp>
      <p:sp>
        <p:nvSpPr>
          <p:cNvPr id="10" name="Espace réservé du texte 9"/>
          <p:cNvSpPr>
            <a:spLocks noGrp="1"/>
          </p:cNvSpPr>
          <p:nvPr>
            <p:ph type="body" sz="quarter" idx="19"/>
          </p:nvPr>
        </p:nvSpPr>
        <p:spPr>
          <a:xfrm>
            <a:off x="0" y="2205038"/>
            <a:ext cx="1528763" cy="3168650"/>
          </a:xfrm>
        </p:spPr>
        <p:txBody>
          <a:bodyPr rtlCol="0"/>
          <a:lstStyle/>
          <a:p>
            <a:pPr fontAlgn="auto">
              <a:spcBef>
                <a:spcPts val="0"/>
              </a:spcBef>
              <a:spcAft>
                <a:spcPts val="0"/>
              </a:spcAft>
              <a:defRPr/>
            </a:pPr>
            <a:r>
              <a:rPr lang="fr-FR" dirty="0" smtClean="0"/>
              <a:t>2.2</a:t>
            </a:r>
            <a:endParaRPr lang="fr-FR"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pour une image  8"/>
          <p:cNvSpPr>
            <a:spLocks noGrp="1"/>
          </p:cNvSpPr>
          <p:nvPr>
            <p:ph type="pic" sz="quarter" idx="14"/>
          </p:nvPr>
        </p:nvSpPr>
        <p:spPr>
          <a:xfrm>
            <a:off x="5513388" y="711200"/>
            <a:ext cx="3630612" cy="4252913"/>
          </a:xfrm>
        </p:spPr>
      </p:sp>
      <p:sp>
        <p:nvSpPr>
          <p:cNvPr id="160770" name="Espace réservé du pied de page 2"/>
          <p:cNvSpPr>
            <a:spLocks noGrp="1"/>
          </p:cNvSpPr>
          <p:nvPr>
            <p:ph type="ftr" sz="quarter" idx="21"/>
          </p:nvPr>
        </p:nvSpPr>
        <p:spPr>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fr-FR"/>
              <a:t>Titre du projet</a:t>
            </a:r>
          </a:p>
        </p:txBody>
      </p:sp>
      <p:sp>
        <p:nvSpPr>
          <p:cNvPr id="160771" name="Espace réservé du numéro de diapositive 3"/>
          <p:cNvSpPr>
            <a:spLocks noGrp="1"/>
          </p:cNvSpPr>
          <p:nvPr>
            <p:ph type="sldNum" sz="quarter" idx="22"/>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716A12AA-50DD-499A-B3DF-11D461DE1AE7}" type="slidenum">
              <a:rPr lang="fr-FR"/>
              <a:pPr fontAlgn="base">
                <a:spcBef>
                  <a:spcPct val="0"/>
                </a:spcBef>
                <a:spcAft>
                  <a:spcPct val="0"/>
                </a:spcAft>
              </a:pPr>
              <a:t>86</a:t>
            </a:fld>
            <a:endParaRPr lang="fr-FR"/>
          </a:p>
        </p:txBody>
      </p:sp>
      <p:sp>
        <p:nvSpPr>
          <p:cNvPr id="8" name="Titre 7"/>
          <p:cNvSpPr>
            <a:spLocks noGrp="1"/>
          </p:cNvSpPr>
          <p:nvPr>
            <p:ph type="title"/>
          </p:nvPr>
        </p:nvSpPr>
        <p:spPr>
          <a:xfrm>
            <a:off x="1727200" y="2205038"/>
            <a:ext cx="3708400" cy="3168650"/>
          </a:xfrm>
        </p:spPr>
        <p:txBody>
          <a:bodyPr rtlCol="0"/>
          <a:lstStyle/>
          <a:p>
            <a:pPr fontAlgn="auto">
              <a:spcAft>
                <a:spcPts val="0"/>
              </a:spcAft>
              <a:defRPr/>
            </a:pPr>
            <a:r>
              <a:rPr lang="fr-FR" dirty="0" smtClean="0"/>
              <a:t>Note d’image globale</a:t>
            </a:r>
            <a:endParaRPr lang="fr-FR" dirty="0"/>
          </a:p>
        </p:txBody>
      </p:sp>
      <p:sp>
        <p:nvSpPr>
          <p:cNvPr id="10" name="Espace réservé du texte 9"/>
          <p:cNvSpPr>
            <a:spLocks noGrp="1"/>
          </p:cNvSpPr>
          <p:nvPr>
            <p:ph type="body" sz="quarter" idx="19"/>
          </p:nvPr>
        </p:nvSpPr>
        <p:spPr>
          <a:xfrm>
            <a:off x="0" y="2205038"/>
            <a:ext cx="1528763" cy="3168650"/>
          </a:xfrm>
        </p:spPr>
        <p:txBody>
          <a:bodyPr rtlCol="0"/>
          <a:lstStyle/>
          <a:p>
            <a:pPr fontAlgn="auto">
              <a:spcBef>
                <a:spcPts val="0"/>
              </a:spcBef>
              <a:spcAft>
                <a:spcPts val="0"/>
              </a:spcAft>
              <a:defRPr/>
            </a:pPr>
            <a:r>
              <a:rPr lang="fr-FR" dirty="0" smtClean="0"/>
              <a:t>2.2a</a:t>
            </a:r>
            <a:endParaRPr lang="fr-FR"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4572000" y="4437063"/>
            <a:ext cx="4365625" cy="115252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pic>
        <p:nvPicPr>
          <p:cNvPr id="34" name="Image 33" descr="region Limousin.jpg"/>
          <p:cNvPicPr>
            <a:picLocks noChangeAspect="1"/>
          </p:cNvPicPr>
          <p:nvPr/>
        </p:nvPicPr>
        <p:blipFill>
          <a:blip r:embed="rId7"/>
          <a:stretch>
            <a:fillRect/>
          </a:stretch>
        </p:blipFill>
        <p:spPr>
          <a:xfrm>
            <a:off x="4643438" y="4810125"/>
            <a:ext cx="307975" cy="406400"/>
          </a:xfrm>
          <a:prstGeom prst="rect">
            <a:avLst/>
          </a:prstGeom>
          <a:ln>
            <a:solidFill>
              <a:schemeClr val="tx1">
                <a:lumMod val="50000"/>
              </a:schemeClr>
            </a:solidFill>
          </a:ln>
        </p:spPr>
      </p:pic>
      <p:sp>
        <p:nvSpPr>
          <p:cNvPr id="26" name="Rectangle 25"/>
          <p:cNvSpPr/>
          <p:nvPr/>
        </p:nvSpPr>
        <p:spPr>
          <a:xfrm>
            <a:off x="4570413" y="3284538"/>
            <a:ext cx="4364037" cy="50482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pic>
        <p:nvPicPr>
          <p:cNvPr id="27" name="Image 26" descr="region Limousin.jpg"/>
          <p:cNvPicPr>
            <a:picLocks noChangeAspect="1"/>
          </p:cNvPicPr>
          <p:nvPr/>
        </p:nvPicPr>
        <p:blipFill>
          <a:blip r:embed="rId7"/>
          <a:stretch>
            <a:fillRect/>
          </a:stretch>
        </p:blipFill>
        <p:spPr>
          <a:xfrm>
            <a:off x="4641850" y="3333750"/>
            <a:ext cx="307975" cy="406400"/>
          </a:xfrm>
          <a:prstGeom prst="rect">
            <a:avLst/>
          </a:prstGeom>
          <a:ln>
            <a:solidFill>
              <a:schemeClr val="tx1">
                <a:lumMod val="50000"/>
              </a:schemeClr>
            </a:solidFill>
          </a:ln>
        </p:spPr>
      </p:pic>
      <p:sp>
        <p:nvSpPr>
          <p:cNvPr id="15" name="Rectangle 14"/>
          <p:cNvSpPr/>
          <p:nvPr/>
        </p:nvSpPr>
        <p:spPr>
          <a:xfrm>
            <a:off x="-36513" y="3860800"/>
            <a:ext cx="4365626" cy="17287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pic>
        <p:nvPicPr>
          <p:cNvPr id="18" name="Image 17" descr="region Limousin.jpg"/>
          <p:cNvPicPr>
            <a:picLocks noChangeAspect="1"/>
          </p:cNvPicPr>
          <p:nvPr/>
        </p:nvPicPr>
        <p:blipFill>
          <a:blip r:embed="rId7"/>
          <a:stretch>
            <a:fillRect/>
          </a:stretch>
        </p:blipFill>
        <p:spPr>
          <a:xfrm>
            <a:off x="34925" y="4535488"/>
            <a:ext cx="307975" cy="407987"/>
          </a:xfrm>
          <a:prstGeom prst="rect">
            <a:avLst/>
          </a:prstGeom>
          <a:ln>
            <a:solidFill>
              <a:schemeClr val="tx1">
                <a:lumMod val="50000"/>
              </a:schemeClr>
            </a:solidFill>
          </a:ln>
        </p:spPr>
      </p:pic>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Note d’image globale des départements</a:t>
            </a:r>
            <a:endParaRPr lang="fr-FR" sz="2300" i="1" dirty="0">
              <a:solidFill>
                <a:srgbClr val="00B0F0"/>
              </a:solidFill>
            </a:endParaRPr>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6457C7C7-3620-4FB1-9504-5CED983A3AC3}" type="slidenum">
              <a:rPr lang="fr-FR"/>
              <a:pPr>
                <a:defRPr/>
              </a:pPr>
              <a:t>87</a:t>
            </a:fld>
            <a:endParaRPr lang="fr-FR"/>
          </a:p>
        </p:txBody>
      </p:sp>
      <p:sp>
        <p:nvSpPr>
          <p:cNvPr id="8" name="ZoneTexte 7"/>
          <p:cNvSpPr txBox="1"/>
          <p:nvPr/>
        </p:nvSpPr>
        <p:spPr>
          <a:xfrm>
            <a:off x="468313" y="6021388"/>
            <a:ext cx="8675687" cy="600075"/>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Q4dep. </a:t>
            </a:r>
            <a:r>
              <a:rPr lang="fr-FR" sz="1100" dirty="0">
                <a:solidFill>
                  <a:schemeClr val="tx1">
                    <a:lumMod val="75000"/>
                  </a:schemeClr>
                </a:solidFill>
                <a:latin typeface="+mn-lt"/>
              </a:rPr>
              <a:t>Parlons maintenant plus précisément des départements que vous connaissez. Quelle note globale de 0 à 10 donneriez-vous à chacun des départements que vous connaissez ? </a:t>
            </a:r>
          </a:p>
          <a:p>
            <a:pPr fontAlgn="auto">
              <a:spcBef>
                <a:spcPts val="0"/>
              </a:spcBef>
              <a:spcAft>
                <a:spcPts val="0"/>
              </a:spcAft>
              <a:defRPr/>
            </a:pPr>
            <a:endParaRPr lang="fr-FR" sz="1100" dirty="0">
              <a:solidFill>
                <a:schemeClr val="tx1">
                  <a:lumMod val="75000"/>
                </a:schemeClr>
              </a:solidFill>
              <a:latin typeface="+mn-lt"/>
            </a:endParaRPr>
          </a:p>
        </p:txBody>
      </p:sp>
      <p:graphicFrame>
        <p:nvGraphicFramePr>
          <p:cNvPr id="161803" name="Graphique 9"/>
          <p:cNvGraphicFramePr>
            <a:graphicFrameLocks/>
          </p:cNvGraphicFramePr>
          <p:nvPr/>
        </p:nvGraphicFramePr>
        <p:xfrm>
          <a:off x="-323850" y="1773238"/>
          <a:ext cx="4624388" cy="3816350"/>
        </p:xfrm>
        <a:graphic>
          <a:graphicData uri="http://schemas.openxmlformats.org/presentationml/2006/ole">
            <mc:AlternateContent xmlns:mc="http://schemas.openxmlformats.org/markup-compatibility/2006">
              <mc:Choice xmlns:v="urn:schemas-microsoft-com:vml" Requires="v">
                <p:oleObj spid="_x0000_s161814" r:id="rId8" imgW="4627265" imgH="3816427" progId="Excel.Chart.8">
                  <p:embed/>
                </p:oleObj>
              </mc:Choice>
              <mc:Fallback>
                <p:oleObj r:id="rId8" imgW="4627265" imgH="3816427" progId="Excel.Chart.8">
                  <p:embed/>
                  <p:pic>
                    <p:nvPicPr>
                      <p:cNvPr id="0" name="Graphique 9"/>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1773238"/>
                        <a:ext cx="4624388" cy="3816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à coins arrondis 10"/>
          <p:cNvSpPr/>
          <p:nvPr/>
        </p:nvSpPr>
        <p:spPr>
          <a:xfrm>
            <a:off x="3311525" y="1700213"/>
            <a:ext cx="1295400" cy="504825"/>
          </a:xfrm>
          <a:prstGeom prst="roundRect">
            <a:avLst/>
          </a:prstGeom>
          <a:solidFill>
            <a:srgbClr val="008E00"/>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chemeClr val="bg1"/>
                </a:solidFill>
              </a:rPr>
              <a:t>Notes moyennes /10</a:t>
            </a:r>
          </a:p>
        </p:txBody>
      </p:sp>
      <p:graphicFrame>
        <p:nvGraphicFramePr>
          <p:cNvPr id="12" name="Tableau 11"/>
          <p:cNvGraphicFramePr>
            <a:graphicFrameLocks noGrp="1"/>
          </p:cNvGraphicFramePr>
          <p:nvPr/>
        </p:nvGraphicFramePr>
        <p:xfrm>
          <a:off x="3598863" y="2205038"/>
          <a:ext cx="720725" cy="3362325"/>
        </p:xfrm>
        <a:graphic>
          <a:graphicData uri="http://schemas.openxmlformats.org/drawingml/2006/table">
            <a:tbl>
              <a:tblPr firstRow="1" bandRow="1">
                <a:tableStyleId>{5C22544A-7EE6-4342-B048-85BDC9FD1C3A}</a:tableStyleId>
              </a:tblPr>
              <a:tblGrid>
                <a:gridCol w="720080"/>
              </a:tblGrid>
              <a:tr h="560463">
                <a:tc>
                  <a:txBody>
                    <a:bodyPr/>
                    <a:lstStyle/>
                    <a:p>
                      <a:pPr algn="ctr" fontAlgn="b"/>
                      <a:r>
                        <a:rPr lang="fr-FR" sz="1400" b="1" i="0" u="none" strike="noStrike" dirty="0" smtClean="0">
                          <a:solidFill>
                            <a:srgbClr val="00B050"/>
                          </a:solidFill>
                          <a:latin typeface="+mj-lt"/>
                        </a:rPr>
                        <a:t>8,2</a:t>
                      </a:r>
                      <a:endParaRPr lang="fr-FR" sz="1400" b="1" i="0" u="none" strike="noStrike" dirty="0">
                        <a:solidFill>
                          <a:srgbClr val="00B050"/>
                        </a:solidFill>
                        <a:latin typeface="+mj-lt"/>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560463">
                <a:tc>
                  <a:txBody>
                    <a:bodyPr/>
                    <a:lstStyle/>
                    <a:p>
                      <a:pPr algn="ctr" fontAlgn="b"/>
                      <a:r>
                        <a:rPr lang="fr-FR" sz="1400" b="1" i="0" u="none" strike="noStrike" dirty="0" smtClean="0">
                          <a:solidFill>
                            <a:srgbClr val="00B050"/>
                          </a:solidFill>
                          <a:latin typeface="+mj-lt"/>
                        </a:rPr>
                        <a:t>7,9</a:t>
                      </a:r>
                      <a:endParaRPr lang="fr-FR" sz="1400" b="1" i="0" u="none" strike="noStrike" dirty="0">
                        <a:solidFill>
                          <a:srgbClr val="00B050"/>
                        </a:solidFill>
                        <a:latin typeface="+mj-lt"/>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560463">
                <a:tc>
                  <a:txBody>
                    <a:bodyPr/>
                    <a:lstStyle/>
                    <a:p>
                      <a:pPr algn="ctr" fontAlgn="b"/>
                      <a:r>
                        <a:rPr lang="fr-FR" sz="1400" b="1" i="0" u="none" strike="noStrike" dirty="0" smtClean="0">
                          <a:solidFill>
                            <a:srgbClr val="00B050"/>
                          </a:solidFill>
                          <a:latin typeface="+mj-lt"/>
                        </a:rPr>
                        <a:t>7,6</a:t>
                      </a:r>
                      <a:endParaRPr lang="fr-FR" sz="1400" b="1" i="0" u="none" strike="noStrike" dirty="0">
                        <a:solidFill>
                          <a:srgbClr val="00B050"/>
                        </a:solidFill>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60463">
                <a:tc>
                  <a:txBody>
                    <a:bodyPr/>
                    <a:lstStyle/>
                    <a:p>
                      <a:pPr algn="ctr" fontAlgn="b"/>
                      <a:r>
                        <a:rPr lang="fr-FR" sz="1400" b="1" i="0" u="none" strike="noStrike" dirty="0" smtClean="0">
                          <a:solidFill>
                            <a:srgbClr val="00B050"/>
                          </a:solidFill>
                          <a:latin typeface="+mj-lt"/>
                        </a:rPr>
                        <a:t>7,5</a:t>
                      </a:r>
                      <a:endParaRPr lang="fr-FR" sz="1400" b="1" i="0" u="none" strike="noStrike" dirty="0">
                        <a:solidFill>
                          <a:srgbClr val="00B050"/>
                        </a:solidFill>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60463">
                <a:tc>
                  <a:txBody>
                    <a:bodyPr/>
                    <a:lstStyle/>
                    <a:p>
                      <a:pPr algn="ctr" fontAlgn="b"/>
                      <a:r>
                        <a:rPr lang="fr-FR" sz="1400" b="1" i="0" u="none" strike="noStrike" dirty="0" smtClean="0">
                          <a:solidFill>
                            <a:srgbClr val="00B050"/>
                          </a:solidFill>
                          <a:latin typeface="+mj-lt"/>
                        </a:rPr>
                        <a:t>7,2</a:t>
                      </a:r>
                      <a:endParaRPr lang="fr-FR" sz="1400" b="1" i="0" u="none" strike="noStrike" dirty="0">
                        <a:solidFill>
                          <a:srgbClr val="00B050"/>
                        </a:solidFill>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60463">
                <a:tc>
                  <a:txBody>
                    <a:bodyPr/>
                    <a:lstStyle/>
                    <a:p>
                      <a:pPr algn="ctr" fontAlgn="b"/>
                      <a:r>
                        <a:rPr lang="fr-FR" sz="1400" b="1" i="0" u="none" strike="noStrike" dirty="0" smtClean="0">
                          <a:solidFill>
                            <a:srgbClr val="00B050"/>
                          </a:solidFill>
                          <a:latin typeface="+mj-lt"/>
                        </a:rPr>
                        <a:t>7,0</a:t>
                      </a:r>
                      <a:endParaRPr lang="fr-FR" sz="1400" b="1" i="0" u="none" strike="noStrike" dirty="0">
                        <a:solidFill>
                          <a:srgbClr val="00B050"/>
                        </a:solidFill>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16" name="ZoneTexte 15"/>
          <p:cNvSpPr txBox="1"/>
          <p:nvPr/>
        </p:nvSpPr>
        <p:spPr>
          <a:xfrm>
            <a:off x="2700338" y="1109663"/>
            <a:ext cx="2879725" cy="231775"/>
          </a:xfrm>
          <a:prstGeom prst="rect">
            <a:avLst/>
          </a:prstGeom>
          <a:noFill/>
        </p:spPr>
        <p:txBody>
          <a:bodyPr>
            <a:spAutoFit/>
          </a:bodyPr>
          <a:lstStyle/>
          <a:p>
            <a:pPr algn="r" fontAlgn="auto">
              <a:spcBef>
                <a:spcPts val="0"/>
              </a:spcBef>
              <a:spcAft>
                <a:spcPts val="0"/>
              </a:spcAft>
              <a:buClr>
                <a:schemeClr val="bg2">
                  <a:lumMod val="75000"/>
                </a:schemeClr>
              </a:buClr>
              <a:defRPr/>
            </a:pPr>
            <a:r>
              <a:rPr lang="fr-FR" sz="900" b="1" dirty="0">
                <a:solidFill>
                  <a:srgbClr val="00B0F0"/>
                </a:solidFill>
                <a:latin typeface="+mn-lt"/>
              </a:rPr>
              <a:t>Résultats triés sur le % de bonnes notes (8 à 10/10)</a:t>
            </a:r>
          </a:p>
        </p:txBody>
      </p:sp>
      <p:graphicFrame>
        <p:nvGraphicFramePr>
          <p:cNvPr id="161813" name="Graphique 13"/>
          <p:cNvGraphicFramePr>
            <a:graphicFrameLocks/>
          </p:cNvGraphicFramePr>
          <p:nvPr/>
        </p:nvGraphicFramePr>
        <p:xfrm>
          <a:off x="4176713" y="1773238"/>
          <a:ext cx="4625975" cy="3816350"/>
        </p:xfrm>
        <a:graphic>
          <a:graphicData uri="http://schemas.openxmlformats.org/presentationml/2006/ole">
            <mc:AlternateContent xmlns:mc="http://schemas.openxmlformats.org/markup-compatibility/2006">
              <mc:Choice xmlns:v="urn:schemas-microsoft-com:vml" Requires="v">
                <p:oleObj spid="_x0000_s161815" r:id="rId10" imgW="4627265" imgH="3816427" progId="Excel.Chart.8">
                  <p:embed/>
                </p:oleObj>
              </mc:Choice>
              <mc:Fallback>
                <p:oleObj r:id="rId10" imgW="4627265" imgH="3816427" progId="Excel.Chart.8">
                  <p:embed/>
                  <p:pic>
                    <p:nvPicPr>
                      <p:cNvPr id="0" name="Graphique 13"/>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76713" y="1773238"/>
                        <a:ext cx="4625975" cy="3816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à coins arrondis 16"/>
          <p:cNvSpPr/>
          <p:nvPr/>
        </p:nvSpPr>
        <p:spPr>
          <a:xfrm>
            <a:off x="7812088" y="1700213"/>
            <a:ext cx="1296987" cy="504825"/>
          </a:xfrm>
          <a:prstGeom prst="roundRect">
            <a:avLst/>
          </a:prstGeom>
          <a:solidFill>
            <a:srgbClr val="008E00"/>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chemeClr val="bg1"/>
                </a:solidFill>
              </a:rPr>
              <a:t>Notes moyennes /10</a:t>
            </a:r>
          </a:p>
        </p:txBody>
      </p:sp>
      <p:graphicFrame>
        <p:nvGraphicFramePr>
          <p:cNvPr id="19" name="Tableau 18"/>
          <p:cNvGraphicFramePr>
            <a:graphicFrameLocks noGrp="1"/>
          </p:cNvGraphicFramePr>
          <p:nvPr/>
        </p:nvGraphicFramePr>
        <p:xfrm>
          <a:off x="8101013" y="2205038"/>
          <a:ext cx="719137" cy="3362325"/>
        </p:xfrm>
        <a:graphic>
          <a:graphicData uri="http://schemas.openxmlformats.org/drawingml/2006/table">
            <a:tbl>
              <a:tblPr firstRow="1" bandRow="1">
                <a:tableStyleId>{5C22544A-7EE6-4342-B048-85BDC9FD1C3A}</a:tableStyleId>
              </a:tblPr>
              <a:tblGrid>
                <a:gridCol w="720080"/>
              </a:tblGrid>
              <a:tr h="560463">
                <a:tc>
                  <a:txBody>
                    <a:bodyPr/>
                    <a:lstStyle/>
                    <a:p>
                      <a:pPr algn="ctr" fontAlgn="ctr"/>
                      <a:r>
                        <a:rPr lang="fr-FR" sz="1400" b="1" i="0" u="none" strike="noStrike" kern="1200" dirty="0">
                          <a:solidFill>
                            <a:srgbClr val="00B050"/>
                          </a:solidFill>
                          <a:latin typeface="+mj-lt"/>
                          <a:ea typeface="+mn-ea"/>
                          <a:cs typeface="+mn-cs"/>
                        </a:rPr>
                        <a:t>8,3</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560463">
                <a:tc>
                  <a:txBody>
                    <a:bodyPr/>
                    <a:lstStyle/>
                    <a:p>
                      <a:pPr algn="ctr" fontAlgn="ctr"/>
                      <a:r>
                        <a:rPr lang="fr-FR" sz="1400" b="1" i="0" u="none" strike="noStrike" kern="1200" dirty="0">
                          <a:solidFill>
                            <a:srgbClr val="00B050"/>
                          </a:solidFill>
                          <a:latin typeface="+mj-lt"/>
                          <a:ea typeface="+mn-ea"/>
                          <a:cs typeface="+mn-cs"/>
                        </a:rPr>
                        <a:t>8,1</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560463">
                <a:tc>
                  <a:txBody>
                    <a:bodyPr/>
                    <a:lstStyle/>
                    <a:p>
                      <a:pPr algn="ctr" fontAlgn="ctr"/>
                      <a:r>
                        <a:rPr lang="fr-FR" sz="1400" b="1" i="0" u="none" strike="noStrike" kern="1200" dirty="0">
                          <a:solidFill>
                            <a:srgbClr val="00B050"/>
                          </a:solidFill>
                          <a:latin typeface="+mj-lt"/>
                          <a:ea typeface="+mn-ea"/>
                          <a:cs typeface="+mn-cs"/>
                        </a:rPr>
                        <a:t>7,9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60463">
                <a:tc>
                  <a:txBody>
                    <a:bodyPr/>
                    <a:lstStyle/>
                    <a:p>
                      <a:pPr algn="ctr" fontAlgn="ctr"/>
                      <a:r>
                        <a:rPr lang="fr-FR" sz="1400" b="1" i="0" u="none" strike="noStrike" kern="1200" dirty="0">
                          <a:solidFill>
                            <a:srgbClr val="00B050"/>
                          </a:solidFill>
                          <a:latin typeface="+mj-lt"/>
                          <a:ea typeface="+mn-ea"/>
                          <a:cs typeface="+mn-cs"/>
                        </a:rPr>
                        <a:t>7,7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60463">
                <a:tc>
                  <a:txBody>
                    <a:bodyPr/>
                    <a:lstStyle/>
                    <a:p>
                      <a:pPr algn="ctr" fontAlgn="ctr"/>
                      <a:r>
                        <a:rPr lang="fr-FR" sz="1400" b="1" i="0" u="none" strike="noStrike" kern="1200" dirty="0">
                          <a:solidFill>
                            <a:srgbClr val="00B050"/>
                          </a:solidFill>
                          <a:latin typeface="+mj-lt"/>
                          <a:ea typeface="+mn-ea"/>
                          <a:cs typeface="+mn-cs"/>
                        </a:rPr>
                        <a:t>7,7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60463">
                <a:tc>
                  <a:txBody>
                    <a:bodyPr/>
                    <a:lstStyle/>
                    <a:p>
                      <a:pPr algn="ctr" fontAlgn="ctr"/>
                      <a:r>
                        <a:rPr lang="fr-FR" sz="1400" b="1" i="0" u="none" strike="noStrike" kern="1200" dirty="0">
                          <a:solidFill>
                            <a:srgbClr val="00B050"/>
                          </a:solidFill>
                          <a:latin typeface="+mj-lt"/>
                          <a:ea typeface="+mn-ea"/>
                          <a:cs typeface="+mn-cs"/>
                        </a:rPr>
                        <a:t>7,1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20" name="Espace réservé du texte 4"/>
          <p:cNvSpPr txBox="1">
            <a:spLocks/>
          </p:cNvSpPr>
          <p:nvPr>
            <p:custDataLst>
              <p:tags r:id="rId2"/>
            </p:custDataLst>
          </p:nvPr>
        </p:nvSpPr>
        <p:spPr>
          <a:xfrm>
            <a:off x="6012160" y="1340768"/>
            <a:ext cx="1732384"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Limousins</a:t>
            </a:r>
            <a:endParaRPr lang="fr-FR" sz="1200" i="1" dirty="0">
              <a:solidFill>
                <a:schemeClr val="bg1"/>
              </a:solidFill>
              <a:latin typeface="+mn-lt"/>
              <a:ea typeface="ＭＳ Ｐゴシック" pitchFamily="1" charset="-128"/>
              <a:cs typeface="Arial" pitchFamily="34" charset="0"/>
            </a:endParaRPr>
          </a:p>
        </p:txBody>
      </p:sp>
      <p:sp>
        <p:nvSpPr>
          <p:cNvPr id="21" name="Espace réservé du texte 4"/>
          <p:cNvSpPr txBox="1">
            <a:spLocks/>
          </p:cNvSpPr>
          <p:nvPr>
            <p:custDataLst>
              <p:tags r:id="rId3"/>
            </p:custDataLst>
          </p:nvPr>
        </p:nvSpPr>
        <p:spPr>
          <a:xfrm>
            <a:off x="1543472" y="1340768"/>
            <a:ext cx="1732384"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grpSp>
        <p:nvGrpSpPr>
          <p:cNvPr id="161828" name="Groupe 28"/>
          <p:cNvGrpSpPr>
            <a:grpSpLocks/>
          </p:cNvGrpSpPr>
          <p:nvPr/>
        </p:nvGrpSpPr>
        <p:grpSpPr bwMode="auto">
          <a:xfrm>
            <a:off x="3995738" y="6507163"/>
            <a:ext cx="2808287" cy="368300"/>
            <a:chOff x="3996061" y="6444192"/>
            <a:chExt cx="2808187" cy="369332"/>
          </a:xfrm>
        </p:grpSpPr>
        <p:sp>
          <p:nvSpPr>
            <p:cNvPr id="30" name="Ellipse 29"/>
            <p:cNvSpPr/>
            <p:nvPr/>
          </p:nvSpPr>
          <p:spPr>
            <a:xfrm>
              <a:off x="3996061" y="6496726"/>
              <a:ext cx="360349" cy="28814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1" name="Ellipse 30"/>
            <p:cNvSpPr/>
            <p:nvPr/>
          </p:nvSpPr>
          <p:spPr>
            <a:xfrm>
              <a:off x="4148456" y="6525381"/>
              <a:ext cx="360349" cy="288143"/>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2" name="ZoneTexte 31"/>
            <p:cNvSpPr txBox="1"/>
            <p:nvPr/>
          </p:nvSpPr>
          <p:spPr>
            <a:xfrm>
              <a:off x="4664374" y="6444192"/>
              <a:ext cx="2139874"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la sous-cible et les Français</a:t>
              </a:r>
            </a:p>
          </p:txBody>
        </p:sp>
      </p:grpSp>
      <p:sp>
        <p:nvSpPr>
          <p:cNvPr id="35" name="Ellipse 34"/>
          <p:cNvSpPr/>
          <p:nvPr/>
        </p:nvSpPr>
        <p:spPr>
          <a:xfrm>
            <a:off x="8280400" y="3452813"/>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6" name="Ellipse 35"/>
          <p:cNvSpPr/>
          <p:nvPr/>
        </p:nvSpPr>
        <p:spPr>
          <a:xfrm>
            <a:off x="6588125" y="3460750"/>
            <a:ext cx="360363" cy="287338"/>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7" name="Ellipse 36"/>
          <p:cNvSpPr/>
          <p:nvPr/>
        </p:nvSpPr>
        <p:spPr>
          <a:xfrm>
            <a:off x="8280400" y="4572000"/>
            <a:ext cx="360363" cy="288925"/>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8" name="Ellipse 37"/>
          <p:cNvSpPr/>
          <p:nvPr/>
        </p:nvSpPr>
        <p:spPr>
          <a:xfrm>
            <a:off x="6516688" y="4581525"/>
            <a:ext cx="358775" cy="287338"/>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3" name="Espace réservé du texte 4"/>
          <p:cNvSpPr txBox="1">
            <a:spLocks/>
          </p:cNvSpPr>
          <p:nvPr>
            <p:custDataLst>
              <p:tags r:id="rId4"/>
            </p:custDataLst>
          </p:nvPr>
        </p:nvSpPr>
        <p:spPr>
          <a:xfrm>
            <a:off x="5076056" y="5733256"/>
            <a:ext cx="396044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le département (bien ou assez bien)</a:t>
            </a:r>
            <a:endParaRPr lang="fr-FR" sz="1200" i="1" dirty="0">
              <a:solidFill>
                <a:srgbClr val="000000"/>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7D90C040-F106-40D5-92DE-A36C4D3DA274}" type="slidenum">
              <a:rPr lang="fr-FR"/>
              <a:pPr>
                <a:defRPr/>
              </a:pPr>
              <a:t>88</a:t>
            </a:fld>
            <a:endParaRPr lang="fr-FR"/>
          </a:p>
        </p:txBody>
      </p:sp>
      <p:sp>
        <p:nvSpPr>
          <p:cNvPr id="7" name="Rectangle 6"/>
          <p:cNvSpPr/>
          <p:nvPr/>
        </p:nvSpPr>
        <p:spPr>
          <a:xfrm>
            <a:off x="468313" y="3716338"/>
            <a:ext cx="8315325" cy="18732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pic>
        <p:nvPicPr>
          <p:cNvPr id="8" name="Image 7" descr="region Limousin.jpg"/>
          <p:cNvPicPr>
            <a:picLocks noChangeAspect="1"/>
          </p:cNvPicPr>
          <p:nvPr/>
        </p:nvPicPr>
        <p:blipFill>
          <a:blip r:embed="rId5"/>
          <a:stretch>
            <a:fillRect/>
          </a:stretch>
        </p:blipFill>
        <p:spPr>
          <a:xfrm>
            <a:off x="34925" y="4295775"/>
            <a:ext cx="452438" cy="596900"/>
          </a:xfrm>
          <a:prstGeom prst="rect">
            <a:avLst/>
          </a:prstGeom>
          <a:ln>
            <a:solidFill>
              <a:schemeClr val="tx1">
                <a:lumMod val="50000"/>
              </a:schemeClr>
            </a:solidFill>
          </a:ln>
        </p:spPr>
      </p:pic>
      <p:sp>
        <p:nvSpPr>
          <p:cNvPr id="9" name="ZoneTexte 8"/>
          <p:cNvSpPr txBox="1"/>
          <p:nvPr/>
        </p:nvSpPr>
        <p:spPr>
          <a:xfrm>
            <a:off x="468313" y="5875338"/>
            <a:ext cx="8675687" cy="600075"/>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Q4dep. </a:t>
            </a:r>
            <a:r>
              <a:rPr lang="fr-FR" sz="1100" dirty="0">
                <a:solidFill>
                  <a:schemeClr val="tx1">
                    <a:lumMod val="75000"/>
                  </a:schemeClr>
                </a:solidFill>
                <a:latin typeface="+mn-lt"/>
              </a:rPr>
              <a:t>Parlons maintenant plus précisément des départements que vous connaissez. Quelle note globale de 0 à 10 donneriez-vous à chacun des départements que vous connaissez ? </a:t>
            </a:r>
          </a:p>
          <a:p>
            <a:pPr fontAlgn="auto">
              <a:spcBef>
                <a:spcPts val="0"/>
              </a:spcBef>
              <a:spcAft>
                <a:spcPts val="0"/>
              </a:spcAft>
              <a:defRPr/>
            </a:pPr>
            <a:endParaRPr lang="fr-FR" sz="1100" dirty="0">
              <a:solidFill>
                <a:schemeClr val="tx1">
                  <a:lumMod val="75000"/>
                </a:schemeClr>
              </a:solidFill>
              <a:latin typeface="+mn-lt"/>
            </a:endParaRPr>
          </a:p>
        </p:txBody>
      </p:sp>
      <p:graphicFrame>
        <p:nvGraphicFramePr>
          <p:cNvPr id="162822" name="Graphique 10"/>
          <p:cNvGraphicFramePr>
            <a:graphicFrameLocks/>
          </p:cNvGraphicFramePr>
          <p:nvPr/>
        </p:nvGraphicFramePr>
        <p:xfrm>
          <a:off x="0" y="1341438"/>
          <a:ext cx="9144000" cy="4319587"/>
        </p:xfrm>
        <a:graphic>
          <a:graphicData uri="http://schemas.openxmlformats.org/presentationml/2006/ole">
            <mc:AlternateContent xmlns:mc="http://schemas.openxmlformats.org/markup-compatibility/2006">
              <mc:Choice xmlns:v="urn:schemas-microsoft-com:vml" Requires="v">
                <p:oleObj spid="_x0000_s162823" r:id="rId6" imgW="9144793" imgH="4322439" progId="Excel.Chart.8">
                  <p:embed/>
                </p:oleObj>
              </mc:Choice>
              <mc:Fallback>
                <p:oleObj r:id="rId6" imgW="9144793" imgH="4322439" progId="Excel.Chart.8">
                  <p:embed/>
                  <p:pic>
                    <p:nvPicPr>
                      <p:cNvPr id="0" name="Graphique 1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341438"/>
                        <a:ext cx="9144000" cy="4319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à coins arrondis 11"/>
          <p:cNvSpPr/>
          <p:nvPr/>
        </p:nvSpPr>
        <p:spPr>
          <a:xfrm>
            <a:off x="7019925" y="1268413"/>
            <a:ext cx="1296988" cy="504825"/>
          </a:xfrm>
          <a:prstGeom prst="roundRect">
            <a:avLst/>
          </a:prstGeom>
          <a:solidFill>
            <a:srgbClr val="008E00"/>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chemeClr val="bg1"/>
                </a:solidFill>
              </a:rPr>
              <a:t>Notes moyennes /10</a:t>
            </a:r>
          </a:p>
        </p:txBody>
      </p:sp>
      <p:graphicFrame>
        <p:nvGraphicFramePr>
          <p:cNvPr id="13" name="Tableau 12"/>
          <p:cNvGraphicFramePr>
            <a:graphicFrameLocks noGrp="1"/>
          </p:cNvGraphicFramePr>
          <p:nvPr/>
        </p:nvGraphicFramePr>
        <p:xfrm>
          <a:off x="7308850" y="1773238"/>
          <a:ext cx="719138" cy="3887787"/>
        </p:xfrm>
        <a:graphic>
          <a:graphicData uri="http://schemas.openxmlformats.org/drawingml/2006/table">
            <a:tbl>
              <a:tblPr firstRow="1" bandRow="1">
                <a:tableStyleId>{5C22544A-7EE6-4342-B048-85BDC9FD1C3A}</a:tableStyleId>
              </a:tblPr>
              <a:tblGrid>
                <a:gridCol w="720080"/>
              </a:tblGrid>
              <a:tr h="648072">
                <a:tc>
                  <a:txBody>
                    <a:bodyPr/>
                    <a:lstStyle/>
                    <a:p>
                      <a:pPr algn="ctr" fontAlgn="b"/>
                      <a:r>
                        <a:rPr lang="fr-FR" sz="1400" b="1" i="0" u="none" strike="noStrike" dirty="0" smtClean="0">
                          <a:solidFill>
                            <a:srgbClr val="00B050"/>
                          </a:solidFill>
                          <a:latin typeface="+mj-lt"/>
                        </a:rPr>
                        <a:t>8,2</a:t>
                      </a:r>
                      <a:endParaRPr lang="fr-FR" sz="1400" b="1" i="0" u="none" strike="noStrike" dirty="0">
                        <a:solidFill>
                          <a:srgbClr val="00B050"/>
                        </a:solidFill>
                        <a:latin typeface="+mj-lt"/>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648072">
                <a:tc>
                  <a:txBody>
                    <a:bodyPr/>
                    <a:lstStyle/>
                    <a:p>
                      <a:pPr algn="ctr" fontAlgn="b"/>
                      <a:r>
                        <a:rPr lang="fr-FR" sz="1400" b="1" i="0" u="none" strike="noStrike" dirty="0" smtClean="0">
                          <a:solidFill>
                            <a:srgbClr val="00B050"/>
                          </a:solidFill>
                          <a:latin typeface="+mj-lt"/>
                        </a:rPr>
                        <a:t>7,9</a:t>
                      </a:r>
                      <a:endParaRPr lang="fr-FR" sz="1400" b="1" i="0" u="none" strike="noStrike" dirty="0">
                        <a:solidFill>
                          <a:srgbClr val="00B050"/>
                        </a:solidFill>
                        <a:latin typeface="+mj-lt"/>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648072">
                <a:tc>
                  <a:txBody>
                    <a:bodyPr/>
                    <a:lstStyle/>
                    <a:p>
                      <a:pPr algn="ctr" fontAlgn="b"/>
                      <a:r>
                        <a:rPr lang="fr-FR" sz="1400" b="1" i="0" u="none" strike="noStrike" dirty="0" smtClean="0">
                          <a:solidFill>
                            <a:srgbClr val="00B050"/>
                          </a:solidFill>
                          <a:latin typeface="+mj-lt"/>
                        </a:rPr>
                        <a:t>7,6</a:t>
                      </a:r>
                      <a:endParaRPr lang="fr-FR" sz="1400" b="1" i="0" u="none" strike="noStrike" dirty="0">
                        <a:solidFill>
                          <a:srgbClr val="00B050"/>
                        </a:solidFill>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48072">
                <a:tc>
                  <a:txBody>
                    <a:bodyPr/>
                    <a:lstStyle/>
                    <a:p>
                      <a:pPr algn="ctr" fontAlgn="b"/>
                      <a:r>
                        <a:rPr lang="fr-FR" sz="1400" b="1" i="0" u="none" strike="noStrike" dirty="0" smtClean="0">
                          <a:solidFill>
                            <a:srgbClr val="00B050"/>
                          </a:solidFill>
                          <a:latin typeface="+mj-lt"/>
                        </a:rPr>
                        <a:t>7,5</a:t>
                      </a:r>
                      <a:endParaRPr lang="fr-FR" sz="1400" b="1" i="0" u="none" strike="noStrike" dirty="0">
                        <a:solidFill>
                          <a:srgbClr val="00B050"/>
                        </a:solidFill>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48072">
                <a:tc>
                  <a:txBody>
                    <a:bodyPr/>
                    <a:lstStyle/>
                    <a:p>
                      <a:pPr algn="ctr" fontAlgn="b"/>
                      <a:r>
                        <a:rPr lang="fr-FR" sz="1400" b="1" i="0" u="none" strike="noStrike" dirty="0" smtClean="0">
                          <a:solidFill>
                            <a:srgbClr val="00B050"/>
                          </a:solidFill>
                          <a:latin typeface="+mj-lt"/>
                        </a:rPr>
                        <a:t>7,2</a:t>
                      </a:r>
                      <a:endParaRPr lang="fr-FR" sz="1400" b="1" i="0" u="none" strike="noStrike" dirty="0">
                        <a:solidFill>
                          <a:srgbClr val="00B050"/>
                        </a:solidFill>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48072">
                <a:tc>
                  <a:txBody>
                    <a:bodyPr/>
                    <a:lstStyle/>
                    <a:p>
                      <a:pPr algn="ctr" fontAlgn="b"/>
                      <a:r>
                        <a:rPr lang="fr-FR" sz="1400" b="1" i="0" u="none" strike="noStrike" dirty="0" smtClean="0">
                          <a:solidFill>
                            <a:srgbClr val="00B050"/>
                          </a:solidFill>
                          <a:latin typeface="+mj-lt"/>
                        </a:rPr>
                        <a:t>7,0</a:t>
                      </a:r>
                      <a:endParaRPr lang="fr-FR" sz="1400" b="1" i="0" u="none" strike="noStrike" dirty="0">
                        <a:solidFill>
                          <a:srgbClr val="00B050"/>
                        </a:solidFill>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15" name="ZoneTexte 14"/>
          <p:cNvSpPr txBox="1"/>
          <p:nvPr/>
        </p:nvSpPr>
        <p:spPr>
          <a:xfrm>
            <a:off x="3995738" y="1557338"/>
            <a:ext cx="2879725" cy="230187"/>
          </a:xfrm>
          <a:prstGeom prst="rect">
            <a:avLst/>
          </a:prstGeom>
          <a:noFill/>
        </p:spPr>
        <p:txBody>
          <a:bodyPr>
            <a:spAutoFit/>
          </a:bodyPr>
          <a:lstStyle/>
          <a:p>
            <a:pPr algn="r" fontAlgn="auto">
              <a:spcBef>
                <a:spcPts val="0"/>
              </a:spcBef>
              <a:spcAft>
                <a:spcPts val="0"/>
              </a:spcAft>
              <a:buClr>
                <a:schemeClr val="bg2">
                  <a:lumMod val="75000"/>
                </a:schemeClr>
              </a:buClr>
              <a:defRPr/>
            </a:pPr>
            <a:r>
              <a:rPr lang="fr-FR" sz="900" b="1" dirty="0">
                <a:solidFill>
                  <a:srgbClr val="00B0F0"/>
                </a:solidFill>
                <a:latin typeface="+mn-lt"/>
              </a:rPr>
              <a:t>Résultats triés sur le % de bonnes notes (8 à 10/10)</a:t>
            </a:r>
          </a:p>
        </p:txBody>
      </p:sp>
      <p:sp>
        <p:nvSpPr>
          <p:cNvPr id="16" name="Titre 15"/>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Note d’image globale</a:t>
            </a:r>
            <a:endParaRPr lang="fr-FR" dirty="0"/>
          </a:p>
        </p:txBody>
      </p:sp>
      <p:sp>
        <p:nvSpPr>
          <p:cNvPr id="17" name="Espace réservé du texte 4"/>
          <p:cNvSpPr txBox="1">
            <a:spLocks/>
          </p:cNvSpPr>
          <p:nvPr>
            <p:custDataLst>
              <p:tags r:id="rId2"/>
            </p:custDataLst>
          </p:nvPr>
        </p:nvSpPr>
        <p:spPr>
          <a:xfrm>
            <a:off x="5076056" y="5733256"/>
            <a:ext cx="396044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le département (bien ou assez bien)</a:t>
            </a:r>
            <a:endParaRPr lang="fr-FR" sz="1200" i="1" dirty="0">
              <a:solidFill>
                <a:srgbClr val="000000"/>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1E7A3163-CCC8-4ED5-93D4-88AB9D6E9AB1}" type="slidenum">
              <a:rPr lang="fr-FR"/>
              <a:pPr>
                <a:defRPr/>
              </a:pPr>
              <a:t>89</a:t>
            </a:fld>
            <a:endParaRPr lang="fr-FR"/>
          </a:p>
        </p:txBody>
      </p:sp>
      <p:sp>
        <p:nvSpPr>
          <p:cNvPr id="27" name="Titre 26"/>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Note d’image globale de la Corrèze</a:t>
            </a:r>
            <a:endParaRPr lang="fr-FR" dirty="0"/>
          </a:p>
        </p:txBody>
      </p:sp>
      <p:sp>
        <p:nvSpPr>
          <p:cNvPr id="9" name="ZoneTexte 8"/>
          <p:cNvSpPr txBox="1"/>
          <p:nvPr/>
        </p:nvSpPr>
        <p:spPr>
          <a:xfrm>
            <a:off x="468313" y="5875338"/>
            <a:ext cx="8675687" cy="600075"/>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Q4dep. </a:t>
            </a:r>
            <a:r>
              <a:rPr lang="fr-FR" sz="1100" dirty="0">
                <a:solidFill>
                  <a:schemeClr val="tx1">
                    <a:lumMod val="75000"/>
                  </a:schemeClr>
                </a:solidFill>
                <a:latin typeface="+mn-lt"/>
              </a:rPr>
              <a:t>Parlons maintenant plus précisément des départements que vous connaissez. Quelle note globale de 0 à 10 donneriez-vous à chacun des départements que vous connaissez ? </a:t>
            </a:r>
          </a:p>
          <a:p>
            <a:pPr fontAlgn="auto">
              <a:spcBef>
                <a:spcPts val="0"/>
              </a:spcBef>
              <a:spcAft>
                <a:spcPts val="0"/>
              </a:spcAft>
              <a:defRPr/>
            </a:pPr>
            <a:endParaRPr lang="fr-FR" sz="1100" dirty="0">
              <a:solidFill>
                <a:schemeClr val="tx1">
                  <a:lumMod val="75000"/>
                </a:schemeClr>
              </a:solidFill>
              <a:latin typeface="+mn-lt"/>
            </a:endParaRPr>
          </a:p>
        </p:txBody>
      </p:sp>
      <p:graphicFrame>
        <p:nvGraphicFramePr>
          <p:cNvPr id="163845" name="Graphique 10"/>
          <p:cNvGraphicFramePr>
            <a:graphicFrameLocks/>
          </p:cNvGraphicFramePr>
          <p:nvPr/>
        </p:nvGraphicFramePr>
        <p:xfrm>
          <a:off x="0" y="2492375"/>
          <a:ext cx="4572000" cy="1728788"/>
        </p:xfrm>
        <a:graphic>
          <a:graphicData uri="http://schemas.openxmlformats.org/presentationml/2006/ole">
            <mc:AlternateContent xmlns:mc="http://schemas.openxmlformats.org/markup-compatibility/2006">
              <mc:Choice xmlns:v="urn:schemas-microsoft-com:vml" Requires="v">
                <p:oleObj spid="_x0000_s163851" r:id="rId7" imgW="4572396" imgH="1725318" progId="Excel.Chart.8">
                  <p:embed/>
                </p:oleObj>
              </mc:Choice>
              <mc:Fallback>
                <p:oleObj r:id="rId7" imgW="4572396" imgH="1725318" progId="Excel.Chart.8">
                  <p:embed/>
                  <p:pic>
                    <p:nvPicPr>
                      <p:cNvPr id="0" name="Graphique 1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492375"/>
                        <a:ext cx="4572000" cy="1728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à coins arrondis 11"/>
          <p:cNvSpPr/>
          <p:nvPr/>
        </p:nvSpPr>
        <p:spPr>
          <a:xfrm>
            <a:off x="3419475" y="2060575"/>
            <a:ext cx="1296988" cy="504825"/>
          </a:xfrm>
          <a:prstGeom prst="roundRect">
            <a:avLst/>
          </a:prstGeom>
          <a:solidFill>
            <a:srgbClr val="008E00"/>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chemeClr val="bg1"/>
                </a:solidFill>
              </a:rPr>
              <a:t>Notes moyennes /10</a:t>
            </a:r>
          </a:p>
        </p:txBody>
      </p:sp>
      <p:graphicFrame>
        <p:nvGraphicFramePr>
          <p:cNvPr id="13" name="Tableau 12"/>
          <p:cNvGraphicFramePr>
            <a:graphicFrameLocks noGrp="1"/>
          </p:cNvGraphicFramePr>
          <p:nvPr/>
        </p:nvGraphicFramePr>
        <p:xfrm>
          <a:off x="3708400" y="2708275"/>
          <a:ext cx="719138" cy="1296988"/>
        </p:xfrm>
        <a:graphic>
          <a:graphicData uri="http://schemas.openxmlformats.org/drawingml/2006/table">
            <a:tbl>
              <a:tblPr firstRow="1" bandRow="1">
                <a:tableStyleId>{5C22544A-7EE6-4342-B048-85BDC9FD1C3A}</a:tableStyleId>
              </a:tblPr>
              <a:tblGrid>
                <a:gridCol w="720080"/>
              </a:tblGrid>
              <a:tr h="1296144">
                <a:tc>
                  <a:txBody>
                    <a:bodyPr/>
                    <a:lstStyle/>
                    <a:p>
                      <a:pPr algn="ctr" fontAlgn="b"/>
                      <a:r>
                        <a:rPr lang="fr-FR" sz="1600" b="1" i="0" u="none" strike="noStrike" dirty="0" smtClean="0">
                          <a:solidFill>
                            <a:srgbClr val="00B050"/>
                          </a:solidFill>
                          <a:latin typeface="+mj-lt"/>
                        </a:rPr>
                        <a:t>7,5</a:t>
                      </a:r>
                      <a:endParaRPr lang="fr-FR" sz="1600" b="1" i="0" u="none" strike="noStrike" dirty="0">
                        <a:solidFill>
                          <a:srgbClr val="00B050"/>
                        </a:solidFill>
                        <a:latin typeface="+mj-lt"/>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163849" name="Image 16" descr="Logo_19_correze.jpg"/>
          <p:cNvPicPr>
            <a:picLocks noChangeAspect="1"/>
          </p:cNvPicPr>
          <p:nvPr/>
        </p:nvPicPr>
        <p:blipFill>
          <a:blip r:embed="rId9"/>
          <a:srcRect/>
          <a:stretch>
            <a:fillRect/>
          </a:stretch>
        </p:blipFill>
        <p:spPr bwMode="auto">
          <a:xfrm>
            <a:off x="34925" y="3187700"/>
            <a:ext cx="865188" cy="385763"/>
          </a:xfrm>
          <a:prstGeom prst="rect">
            <a:avLst/>
          </a:prstGeom>
          <a:noFill/>
          <a:ln w="9525">
            <a:noFill/>
            <a:miter lim="800000"/>
            <a:headEnd/>
            <a:tailEnd/>
          </a:ln>
        </p:spPr>
      </p:pic>
      <p:graphicFrame>
        <p:nvGraphicFramePr>
          <p:cNvPr id="163850" name="Graphique 15"/>
          <p:cNvGraphicFramePr>
            <a:graphicFrameLocks/>
          </p:cNvGraphicFramePr>
          <p:nvPr/>
        </p:nvGraphicFramePr>
        <p:xfrm>
          <a:off x="4321175" y="2492375"/>
          <a:ext cx="4572000" cy="1728788"/>
        </p:xfrm>
        <a:graphic>
          <a:graphicData uri="http://schemas.openxmlformats.org/presentationml/2006/ole">
            <mc:AlternateContent xmlns:mc="http://schemas.openxmlformats.org/markup-compatibility/2006">
              <mc:Choice xmlns:v="urn:schemas-microsoft-com:vml" Requires="v">
                <p:oleObj spid="_x0000_s163852" r:id="rId10" imgW="4572396" imgH="1725318" progId="Excel.Chart.8">
                  <p:embed/>
                </p:oleObj>
              </mc:Choice>
              <mc:Fallback>
                <p:oleObj r:id="rId10" imgW="4572396" imgH="1725318" progId="Excel.Chart.8">
                  <p:embed/>
                  <p:pic>
                    <p:nvPicPr>
                      <p:cNvPr id="0" name="Graphique 15"/>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21175" y="2492375"/>
                        <a:ext cx="4572000" cy="1728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à coins arrondis 18"/>
          <p:cNvSpPr/>
          <p:nvPr/>
        </p:nvSpPr>
        <p:spPr>
          <a:xfrm>
            <a:off x="7812088" y="2060575"/>
            <a:ext cx="1296987" cy="504825"/>
          </a:xfrm>
          <a:prstGeom prst="roundRect">
            <a:avLst/>
          </a:prstGeom>
          <a:solidFill>
            <a:srgbClr val="008E00"/>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chemeClr val="bg1"/>
                </a:solidFill>
              </a:rPr>
              <a:t>Notes moyennes /10</a:t>
            </a:r>
          </a:p>
        </p:txBody>
      </p:sp>
      <p:graphicFrame>
        <p:nvGraphicFramePr>
          <p:cNvPr id="20" name="Tableau 19"/>
          <p:cNvGraphicFramePr>
            <a:graphicFrameLocks noGrp="1"/>
          </p:cNvGraphicFramePr>
          <p:nvPr/>
        </p:nvGraphicFramePr>
        <p:xfrm>
          <a:off x="8101013" y="2708275"/>
          <a:ext cx="719137" cy="1296988"/>
        </p:xfrm>
        <a:graphic>
          <a:graphicData uri="http://schemas.openxmlformats.org/drawingml/2006/table">
            <a:tbl>
              <a:tblPr firstRow="1" bandRow="1">
                <a:tableStyleId>{5C22544A-7EE6-4342-B048-85BDC9FD1C3A}</a:tableStyleId>
              </a:tblPr>
              <a:tblGrid>
                <a:gridCol w="720080"/>
              </a:tblGrid>
              <a:tr h="1296144">
                <a:tc>
                  <a:txBody>
                    <a:bodyPr/>
                    <a:lstStyle/>
                    <a:p>
                      <a:pPr algn="ctr" fontAlgn="b"/>
                      <a:r>
                        <a:rPr lang="fr-FR" sz="1600" b="1" i="0" u="none" strike="noStrike" dirty="0" smtClean="0">
                          <a:solidFill>
                            <a:srgbClr val="00B050"/>
                          </a:solidFill>
                          <a:latin typeface="+mj-lt"/>
                        </a:rPr>
                        <a:t>7,9</a:t>
                      </a:r>
                      <a:endParaRPr lang="fr-FR" sz="1600" b="1" i="0" u="none" strike="noStrike" dirty="0">
                        <a:solidFill>
                          <a:srgbClr val="00B050"/>
                        </a:solidFill>
                        <a:latin typeface="+mj-lt"/>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23" name="Espace réservé du texte 4"/>
          <p:cNvSpPr txBox="1">
            <a:spLocks/>
          </p:cNvSpPr>
          <p:nvPr>
            <p:custDataLst>
              <p:tags r:id="rId2"/>
            </p:custDataLst>
          </p:nvPr>
        </p:nvSpPr>
        <p:spPr>
          <a:xfrm>
            <a:off x="6012160" y="1340768"/>
            <a:ext cx="1732384"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Limousins</a:t>
            </a:r>
            <a:endParaRPr lang="fr-FR" sz="1200" i="1" dirty="0">
              <a:solidFill>
                <a:schemeClr val="bg1"/>
              </a:solidFill>
              <a:latin typeface="+mn-lt"/>
              <a:ea typeface="ＭＳ Ｐゴシック" pitchFamily="1" charset="-128"/>
              <a:cs typeface="Arial" pitchFamily="34" charset="0"/>
            </a:endParaRPr>
          </a:p>
        </p:txBody>
      </p:sp>
      <p:sp>
        <p:nvSpPr>
          <p:cNvPr id="24" name="Espace réservé du texte 4"/>
          <p:cNvSpPr txBox="1">
            <a:spLocks/>
          </p:cNvSpPr>
          <p:nvPr>
            <p:custDataLst>
              <p:tags r:id="rId3"/>
            </p:custDataLst>
          </p:nvPr>
        </p:nvSpPr>
        <p:spPr>
          <a:xfrm>
            <a:off x="1543472" y="1340768"/>
            <a:ext cx="1732384"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grpSp>
        <p:nvGrpSpPr>
          <p:cNvPr id="163860" name="Groupe 28"/>
          <p:cNvGrpSpPr>
            <a:grpSpLocks/>
          </p:cNvGrpSpPr>
          <p:nvPr/>
        </p:nvGrpSpPr>
        <p:grpSpPr bwMode="auto">
          <a:xfrm>
            <a:off x="3995738" y="6507163"/>
            <a:ext cx="2808287" cy="368300"/>
            <a:chOff x="3996061" y="6444192"/>
            <a:chExt cx="2808187" cy="369332"/>
          </a:xfrm>
        </p:grpSpPr>
        <p:sp>
          <p:nvSpPr>
            <p:cNvPr id="26" name="Ellipse 25"/>
            <p:cNvSpPr/>
            <p:nvPr/>
          </p:nvSpPr>
          <p:spPr>
            <a:xfrm>
              <a:off x="3996061" y="6496726"/>
              <a:ext cx="360349" cy="28814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8" name="Ellipse 27"/>
            <p:cNvSpPr/>
            <p:nvPr/>
          </p:nvSpPr>
          <p:spPr>
            <a:xfrm>
              <a:off x="4148456" y="6525381"/>
              <a:ext cx="360349" cy="288143"/>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9" name="ZoneTexte 28"/>
            <p:cNvSpPr txBox="1"/>
            <p:nvPr/>
          </p:nvSpPr>
          <p:spPr>
            <a:xfrm>
              <a:off x="4664374" y="6444192"/>
              <a:ext cx="2139874"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la sous-cible et les Français</a:t>
              </a:r>
            </a:p>
          </p:txBody>
        </p:sp>
      </p:grpSp>
      <p:sp>
        <p:nvSpPr>
          <p:cNvPr id="30" name="Ellipse 29"/>
          <p:cNvSpPr/>
          <p:nvPr/>
        </p:nvSpPr>
        <p:spPr>
          <a:xfrm>
            <a:off x="8280400" y="3236913"/>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1" name="Ellipse 30"/>
          <p:cNvSpPr/>
          <p:nvPr/>
        </p:nvSpPr>
        <p:spPr>
          <a:xfrm>
            <a:off x="6867525" y="3284538"/>
            <a:ext cx="358775" cy="288925"/>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2" name="Espace réservé du texte 4"/>
          <p:cNvSpPr txBox="1">
            <a:spLocks/>
          </p:cNvSpPr>
          <p:nvPr>
            <p:custDataLst>
              <p:tags r:id="rId4"/>
            </p:custDataLst>
          </p:nvPr>
        </p:nvSpPr>
        <p:spPr>
          <a:xfrm>
            <a:off x="5076056" y="5589240"/>
            <a:ext cx="396044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le département (bien ou assez bien)</a:t>
            </a:r>
            <a:endParaRPr lang="fr-FR" sz="1200" i="1" dirty="0">
              <a:solidFill>
                <a:srgbClr val="000000"/>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Espace réservé du pied de page 1"/>
          <p:cNvSpPr>
            <a:spLocks noGrp="1"/>
          </p:cNvSpPr>
          <p:nvPr>
            <p:ph type="ftr" sz="quarter" idx="21"/>
          </p:nvPr>
        </p:nvSpPr>
        <p:spPr>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fr-FR"/>
              <a:t>Titre du projet</a:t>
            </a:r>
          </a:p>
        </p:txBody>
      </p:sp>
      <p:sp>
        <p:nvSpPr>
          <p:cNvPr id="59394" name="Espace réservé du numéro de diapositive 2"/>
          <p:cNvSpPr>
            <a:spLocks noGrp="1"/>
          </p:cNvSpPr>
          <p:nvPr>
            <p:ph type="sldNum" sz="quarter" idx="22"/>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645EF195-8A90-4DC2-AB6F-4C27CA8E3579}" type="slidenum">
              <a:rPr lang="fr-FR"/>
              <a:pPr fontAlgn="base">
                <a:spcBef>
                  <a:spcPct val="0"/>
                </a:spcBef>
                <a:spcAft>
                  <a:spcPct val="0"/>
                </a:spcAft>
              </a:pPr>
              <a:t>9</a:t>
            </a:fld>
            <a:endParaRPr lang="fr-FR"/>
          </a:p>
        </p:txBody>
      </p:sp>
      <p:sp>
        <p:nvSpPr>
          <p:cNvPr id="14" name="Titre 13"/>
          <p:cNvSpPr>
            <a:spLocks noGrp="1"/>
          </p:cNvSpPr>
          <p:nvPr>
            <p:ph type="title"/>
          </p:nvPr>
        </p:nvSpPr>
        <p:spPr>
          <a:xfrm>
            <a:off x="1727200" y="2205038"/>
            <a:ext cx="5868988" cy="3168650"/>
          </a:xfrm>
        </p:spPr>
        <p:txBody>
          <a:bodyPr rtlCol="0"/>
          <a:lstStyle/>
          <a:p>
            <a:pPr fontAlgn="auto">
              <a:spcAft>
                <a:spcPts val="0"/>
              </a:spcAft>
              <a:defRPr/>
            </a:pPr>
            <a:r>
              <a:rPr lang="fr-FR" dirty="0" smtClean="0"/>
              <a:t>Résultats détaillés</a:t>
            </a:r>
            <a:endParaRPr lang="fr-FR" dirty="0"/>
          </a:p>
        </p:txBody>
      </p:sp>
      <p:sp>
        <p:nvSpPr>
          <p:cNvPr id="59396" name="Espace réservé du texte 14"/>
          <p:cNvSpPr>
            <a:spLocks noGrp="1"/>
          </p:cNvSpPr>
          <p:nvPr>
            <p:ph type="body" sz="quarter" idx="19"/>
          </p:nvPr>
        </p:nvSpPr>
        <p:spPr>
          <a:xfrm>
            <a:off x="719138" y="2205038"/>
            <a:ext cx="809625" cy="3168650"/>
          </a:xfrm>
        </p:spPr>
        <p:txBody>
          <a:bodyPr/>
          <a:lstStyle/>
          <a:p>
            <a:endParaRPr lang="fr-FR"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6CA5C435-B975-4C3E-85EA-B0BBDB5EC50F}" type="slidenum">
              <a:rPr lang="fr-FR"/>
              <a:pPr>
                <a:defRPr/>
              </a:pPr>
              <a:t>90</a:t>
            </a:fld>
            <a:endParaRPr lang="fr-FR"/>
          </a:p>
        </p:txBody>
      </p:sp>
      <p:sp>
        <p:nvSpPr>
          <p:cNvPr id="27" name="Titre 26"/>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Note d’image globale de la Creuse</a:t>
            </a:r>
            <a:endParaRPr lang="fr-FR" dirty="0"/>
          </a:p>
        </p:txBody>
      </p:sp>
      <p:sp>
        <p:nvSpPr>
          <p:cNvPr id="9" name="ZoneTexte 8"/>
          <p:cNvSpPr txBox="1"/>
          <p:nvPr/>
        </p:nvSpPr>
        <p:spPr>
          <a:xfrm>
            <a:off x="468313" y="5875338"/>
            <a:ext cx="8675687" cy="600075"/>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Q4dep. </a:t>
            </a:r>
            <a:r>
              <a:rPr lang="fr-FR" sz="1100" dirty="0">
                <a:solidFill>
                  <a:schemeClr val="tx1">
                    <a:lumMod val="75000"/>
                  </a:schemeClr>
                </a:solidFill>
                <a:latin typeface="+mn-lt"/>
              </a:rPr>
              <a:t>Parlons maintenant plus précisément des départements que vous connaissez. Quelle note globale de 0 à 10 donneriez-vous à chacun des départements que vous connaissez ? </a:t>
            </a:r>
          </a:p>
          <a:p>
            <a:pPr fontAlgn="auto">
              <a:spcBef>
                <a:spcPts val="0"/>
              </a:spcBef>
              <a:spcAft>
                <a:spcPts val="0"/>
              </a:spcAft>
              <a:defRPr/>
            </a:pPr>
            <a:endParaRPr lang="fr-FR" sz="1100" dirty="0">
              <a:solidFill>
                <a:schemeClr val="tx1">
                  <a:lumMod val="75000"/>
                </a:schemeClr>
              </a:solidFill>
              <a:latin typeface="+mn-lt"/>
            </a:endParaRPr>
          </a:p>
        </p:txBody>
      </p:sp>
      <p:graphicFrame>
        <p:nvGraphicFramePr>
          <p:cNvPr id="164869" name="Graphique 10"/>
          <p:cNvGraphicFramePr>
            <a:graphicFrameLocks/>
          </p:cNvGraphicFramePr>
          <p:nvPr/>
        </p:nvGraphicFramePr>
        <p:xfrm>
          <a:off x="0" y="2492375"/>
          <a:ext cx="4572000" cy="1657350"/>
        </p:xfrm>
        <a:graphic>
          <a:graphicData uri="http://schemas.openxmlformats.org/presentationml/2006/ole">
            <mc:AlternateContent xmlns:mc="http://schemas.openxmlformats.org/markup-compatibility/2006">
              <mc:Choice xmlns:v="urn:schemas-microsoft-com:vml" Requires="v">
                <p:oleObj spid="_x0000_s164874" r:id="rId7" imgW="4572396" imgH="1658256" progId="Excel.Chart.8">
                  <p:embed/>
                </p:oleObj>
              </mc:Choice>
              <mc:Fallback>
                <p:oleObj r:id="rId7" imgW="4572396" imgH="1658256" progId="Excel.Chart.8">
                  <p:embed/>
                  <p:pic>
                    <p:nvPicPr>
                      <p:cNvPr id="0" name="Graphique 1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492375"/>
                        <a:ext cx="4572000" cy="1657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à coins arrondis 11"/>
          <p:cNvSpPr/>
          <p:nvPr/>
        </p:nvSpPr>
        <p:spPr>
          <a:xfrm>
            <a:off x="3419475" y="2060575"/>
            <a:ext cx="1296988" cy="504825"/>
          </a:xfrm>
          <a:prstGeom prst="roundRect">
            <a:avLst/>
          </a:prstGeom>
          <a:solidFill>
            <a:srgbClr val="008E00"/>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chemeClr val="bg1"/>
                </a:solidFill>
              </a:rPr>
              <a:t>Notes moyennes /10</a:t>
            </a:r>
          </a:p>
        </p:txBody>
      </p:sp>
      <p:graphicFrame>
        <p:nvGraphicFramePr>
          <p:cNvPr id="13" name="Tableau 12"/>
          <p:cNvGraphicFramePr>
            <a:graphicFrameLocks noGrp="1"/>
          </p:cNvGraphicFramePr>
          <p:nvPr/>
        </p:nvGraphicFramePr>
        <p:xfrm>
          <a:off x="3708400" y="2708275"/>
          <a:ext cx="719138" cy="1296988"/>
        </p:xfrm>
        <a:graphic>
          <a:graphicData uri="http://schemas.openxmlformats.org/drawingml/2006/table">
            <a:tbl>
              <a:tblPr firstRow="1" bandRow="1">
                <a:tableStyleId>{5C22544A-7EE6-4342-B048-85BDC9FD1C3A}</a:tableStyleId>
              </a:tblPr>
              <a:tblGrid>
                <a:gridCol w="720080"/>
              </a:tblGrid>
              <a:tr h="1296144">
                <a:tc>
                  <a:txBody>
                    <a:bodyPr/>
                    <a:lstStyle/>
                    <a:p>
                      <a:pPr algn="ctr" fontAlgn="b"/>
                      <a:r>
                        <a:rPr lang="fr-FR" sz="1600" b="1" i="0" u="none" strike="noStrike" dirty="0" smtClean="0">
                          <a:solidFill>
                            <a:srgbClr val="00B050"/>
                          </a:solidFill>
                          <a:latin typeface="+mj-lt"/>
                        </a:rPr>
                        <a:t>7,0</a:t>
                      </a:r>
                      <a:endParaRPr lang="fr-FR" sz="1600" b="1" i="0" u="none" strike="noStrike" dirty="0">
                        <a:solidFill>
                          <a:srgbClr val="00B050"/>
                        </a:solidFill>
                        <a:latin typeface="+mj-lt"/>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164873" name="Graphique 15"/>
          <p:cNvGraphicFramePr>
            <a:graphicFrameLocks/>
          </p:cNvGraphicFramePr>
          <p:nvPr/>
        </p:nvGraphicFramePr>
        <p:xfrm>
          <a:off x="4321175" y="2492375"/>
          <a:ext cx="4572000" cy="1657350"/>
        </p:xfrm>
        <a:graphic>
          <a:graphicData uri="http://schemas.openxmlformats.org/presentationml/2006/ole">
            <mc:AlternateContent xmlns:mc="http://schemas.openxmlformats.org/markup-compatibility/2006">
              <mc:Choice xmlns:v="urn:schemas-microsoft-com:vml" Requires="v">
                <p:oleObj spid="_x0000_s164875" r:id="rId9" imgW="4572396" imgH="1658256" progId="Excel.Chart.8">
                  <p:embed/>
                </p:oleObj>
              </mc:Choice>
              <mc:Fallback>
                <p:oleObj r:id="rId9" imgW="4572396" imgH="1658256" progId="Excel.Chart.8">
                  <p:embed/>
                  <p:pic>
                    <p:nvPicPr>
                      <p:cNvPr id="0" name="Graphique 1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1175" y="2492375"/>
                        <a:ext cx="4572000" cy="1657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à coins arrondis 18"/>
          <p:cNvSpPr/>
          <p:nvPr/>
        </p:nvSpPr>
        <p:spPr>
          <a:xfrm>
            <a:off x="7812088" y="2060575"/>
            <a:ext cx="1296987" cy="504825"/>
          </a:xfrm>
          <a:prstGeom prst="roundRect">
            <a:avLst/>
          </a:prstGeom>
          <a:solidFill>
            <a:srgbClr val="008E00"/>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chemeClr val="bg1"/>
                </a:solidFill>
              </a:rPr>
              <a:t>Notes moyennes /10</a:t>
            </a:r>
          </a:p>
        </p:txBody>
      </p:sp>
      <p:graphicFrame>
        <p:nvGraphicFramePr>
          <p:cNvPr id="20" name="Tableau 19"/>
          <p:cNvGraphicFramePr>
            <a:graphicFrameLocks noGrp="1"/>
          </p:cNvGraphicFramePr>
          <p:nvPr/>
        </p:nvGraphicFramePr>
        <p:xfrm>
          <a:off x="8101013" y="2708275"/>
          <a:ext cx="719137" cy="1296988"/>
        </p:xfrm>
        <a:graphic>
          <a:graphicData uri="http://schemas.openxmlformats.org/drawingml/2006/table">
            <a:tbl>
              <a:tblPr firstRow="1" bandRow="1">
                <a:tableStyleId>{5C22544A-7EE6-4342-B048-85BDC9FD1C3A}</a:tableStyleId>
              </a:tblPr>
              <a:tblGrid>
                <a:gridCol w="720080"/>
              </a:tblGrid>
              <a:tr h="1296144">
                <a:tc>
                  <a:txBody>
                    <a:bodyPr/>
                    <a:lstStyle/>
                    <a:p>
                      <a:pPr algn="ctr" fontAlgn="b"/>
                      <a:r>
                        <a:rPr lang="fr-FR" sz="1600" b="1" i="0" u="none" strike="noStrike" dirty="0" smtClean="0">
                          <a:solidFill>
                            <a:srgbClr val="00B050"/>
                          </a:solidFill>
                          <a:latin typeface="+mj-lt"/>
                        </a:rPr>
                        <a:t>7,1</a:t>
                      </a:r>
                      <a:endParaRPr lang="fr-FR" sz="1600" b="1" i="0" u="none" strike="noStrike" dirty="0">
                        <a:solidFill>
                          <a:srgbClr val="00B050"/>
                        </a:solidFill>
                        <a:latin typeface="+mj-lt"/>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164877" name="Image 17" descr="logo creuse.png"/>
          <p:cNvPicPr>
            <a:picLocks noChangeAspect="1"/>
          </p:cNvPicPr>
          <p:nvPr/>
        </p:nvPicPr>
        <p:blipFill>
          <a:blip r:embed="rId11"/>
          <a:srcRect/>
          <a:stretch>
            <a:fillRect/>
          </a:stretch>
        </p:blipFill>
        <p:spPr bwMode="auto">
          <a:xfrm>
            <a:off x="395288" y="3076575"/>
            <a:ext cx="431800" cy="639763"/>
          </a:xfrm>
          <a:prstGeom prst="rect">
            <a:avLst/>
          </a:prstGeom>
          <a:noFill/>
          <a:ln w="9525">
            <a:noFill/>
            <a:miter lim="800000"/>
            <a:headEnd/>
            <a:tailEnd/>
          </a:ln>
        </p:spPr>
      </p:pic>
      <p:sp>
        <p:nvSpPr>
          <p:cNvPr id="23" name="Espace réservé du texte 4"/>
          <p:cNvSpPr txBox="1">
            <a:spLocks/>
          </p:cNvSpPr>
          <p:nvPr>
            <p:custDataLst>
              <p:tags r:id="rId2"/>
            </p:custDataLst>
          </p:nvPr>
        </p:nvSpPr>
        <p:spPr>
          <a:xfrm>
            <a:off x="6012160" y="1340768"/>
            <a:ext cx="1732384"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Limousins</a:t>
            </a:r>
            <a:endParaRPr lang="fr-FR" sz="1200" i="1" dirty="0">
              <a:solidFill>
                <a:schemeClr val="bg1"/>
              </a:solidFill>
              <a:latin typeface="+mn-lt"/>
              <a:ea typeface="ＭＳ Ｐゴシック" pitchFamily="1" charset="-128"/>
              <a:cs typeface="Arial" pitchFamily="34" charset="0"/>
            </a:endParaRPr>
          </a:p>
        </p:txBody>
      </p:sp>
      <p:sp>
        <p:nvSpPr>
          <p:cNvPr id="24" name="Espace réservé du texte 4"/>
          <p:cNvSpPr txBox="1">
            <a:spLocks/>
          </p:cNvSpPr>
          <p:nvPr>
            <p:custDataLst>
              <p:tags r:id="rId3"/>
            </p:custDataLst>
          </p:nvPr>
        </p:nvSpPr>
        <p:spPr>
          <a:xfrm>
            <a:off x="1543472" y="1340768"/>
            <a:ext cx="1732384"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
        <p:nvSpPr>
          <p:cNvPr id="21" name="ZoneTexte 20"/>
          <p:cNvSpPr txBox="1"/>
          <p:nvPr/>
        </p:nvSpPr>
        <p:spPr>
          <a:xfrm>
            <a:off x="4356100" y="6453188"/>
            <a:ext cx="2232025" cy="369887"/>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Aucune différence significative à 95% au moins entre les 2 sous-cibles</a:t>
            </a:r>
          </a:p>
        </p:txBody>
      </p:sp>
      <p:sp>
        <p:nvSpPr>
          <p:cNvPr id="17" name="Espace réservé du texte 4"/>
          <p:cNvSpPr txBox="1">
            <a:spLocks/>
          </p:cNvSpPr>
          <p:nvPr>
            <p:custDataLst>
              <p:tags r:id="rId4"/>
            </p:custDataLst>
          </p:nvPr>
        </p:nvSpPr>
        <p:spPr>
          <a:xfrm>
            <a:off x="5076056" y="5589240"/>
            <a:ext cx="396044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le département (bien ou assez bien)</a:t>
            </a:r>
            <a:endParaRPr lang="fr-FR" sz="1200" i="1" dirty="0">
              <a:solidFill>
                <a:srgbClr val="000000"/>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17401A2E-D58A-44D6-86DF-106954027D25}" type="slidenum">
              <a:rPr lang="fr-FR"/>
              <a:pPr>
                <a:defRPr/>
              </a:pPr>
              <a:t>91</a:t>
            </a:fld>
            <a:endParaRPr lang="fr-FR"/>
          </a:p>
        </p:txBody>
      </p:sp>
      <p:sp>
        <p:nvSpPr>
          <p:cNvPr id="27" name="Titre 26"/>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Note d’image globale de la </a:t>
            </a:r>
            <a:r>
              <a:rPr lang="fr-FR" dirty="0"/>
              <a:t>Haute-Vienne</a:t>
            </a:r>
          </a:p>
        </p:txBody>
      </p:sp>
      <p:sp>
        <p:nvSpPr>
          <p:cNvPr id="9" name="ZoneTexte 8"/>
          <p:cNvSpPr txBox="1"/>
          <p:nvPr/>
        </p:nvSpPr>
        <p:spPr>
          <a:xfrm>
            <a:off x="468313" y="5875338"/>
            <a:ext cx="8675687" cy="600075"/>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Q4dep. </a:t>
            </a:r>
            <a:r>
              <a:rPr lang="fr-FR" sz="1100" dirty="0">
                <a:solidFill>
                  <a:schemeClr val="tx1">
                    <a:lumMod val="75000"/>
                  </a:schemeClr>
                </a:solidFill>
                <a:latin typeface="+mn-lt"/>
              </a:rPr>
              <a:t>Parlons maintenant plus précisément des départements que vous connaissez. Quelle note globale de 0 à 10 donneriez-vous à chacun des départements que vous connaissez ? </a:t>
            </a:r>
          </a:p>
          <a:p>
            <a:pPr fontAlgn="auto">
              <a:spcBef>
                <a:spcPts val="0"/>
              </a:spcBef>
              <a:spcAft>
                <a:spcPts val="0"/>
              </a:spcAft>
              <a:defRPr/>
            </a:pPr>
            <a:endParaRPr lang="fr-FR" sz="1100" dirty="0">
              <a:solidFill>
                <a:schemeClr val="tx1">
                  <a:lumMod val="75000"/>
                </a:schemeClr>
              </a:solidFill>
              <a:latin typeface="+mn-lt"/>
            </a:endParaRPr>
          </a:p>
        </p:txBody>
      </p:sp>
      <p:graphicFrame>
        <p:nvGraphicFramePr>
          <p:cNvPr id="165893" name="Graphique 10"/>
          <p:cNvGraphicFramePr>
            <a:graphicFrameLocks/>
          </p:cNvGraphicFramePr>
          <p:nvPr/>
        </p:nvGraphicFramePr>
        <p:xfrm>
          <a:off x="0" y="2492375"/>
          <a:ext cx="4572000" cy="1728788"/>
        </p:xfrm>
        <a:graphic>
          <a:graphicData uri="http://schemas.openxmlformats.org/presentationml/2006/ole">
            <mc:AlternateContent xmlns:mc="http://schemas.openxmlformats.org/markup-compatibility/2006">
              <mc:Choice xmlns:v="urn:schemas-microsoft-com:vml" Requires="v">
                <p:oleObj spid="_x0000_s165898" r:id="rId7" imgW="4572396" imgH="1725318" progId="Excel.Chart.8">
                  <p:embed/>
                </p:oleObj>
              </mc:Choice>
              <mc:Fallback>
                <p:oleObj r:id="rId7" imgW="4572396" imgH="1725318" progId="Excel.Chart.8">
                  <p:embed/>
                  <p:pic>
                    <p:nvPicPr>
                      <p:cNvPr id="0" name="Graphique 1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492375"/>
                        <a:ext cx="4572000" cy="1728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à coins arrondis 11"/>
          <p:cNvSpPr/>
          <p:nvPr/>
        </p:nvSpPr>
        <p:spPr>
          <a:xfrm>
            <a:off x="3419475" y="2060575"/>
            <a:ext cx="1296988" cy="504825"/>
          </a:xfrm>
          <a:prstGeom prst="roundRect">
            <a:avLst/>
          </a:prstGeom>
          <a:solidFill>
            <a:srgbClr val="008E00"/>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chemeClr val="bg1"/>
                </a:solidFill>
              </a:rPr>
              <a:t>Notes moyennes /10</a:t>
            </a:r>
          </a:p>
        </p:txBody>
      </p:sp>
      <p:graphicFrame>
        <p:nvGraphicFramePr>
          <p:cNvPr id="13" name="Tableau 12"/>
          <p:cNvGraphicFramePr>
            <a:graphicFrameLocks noGrp="1"/>
          </p:cNvGraphicFramePr>
          <p:nvPr/>
        </p:nvGraphicFramePr>
        <p:xfrm>
          <a:off x="3708400" y="2708275"/>
          <a:ext cx="719138" cy="1296988"/>
        </p:xfrm>
        <a:graphic>
          <a:graphicData uri="http://schemas.openxmlformats.org/drawingml/2006/table">
            <a:tbl>
              <a:tblPr firstRow="1" bandRow="1">
                <a:tableStyleId>{5C22544A-7EE6-4342-B048-85BDC9FD1C3A}</a:tableStyleId>
              </a:tblPr>
              <a:tblGrid>
                <a:gridCol w="720080"/>
              </a:tblGrid>
              <a:tr h="1296144">
                <a:tc>
                  <a:txBody>
                    <a:bodyPr/>
                    <a:lstStyle/>
                    <a:p>
                      <a:pPr algn="ctr" fontAlgn="b"/>
                      <a:r>
                        <a:rPr lang="fr-FR" sz="1600" b="1" i="0" u="none" strike="noStrike" dirty="0" smtClean="0">
                          <a:solidFill>
                            <a:srgbClr val="00B050"/>
                          </a:solidFill>
                          <a:latin typeface="+mj-lt"/>
                        </a:rPr>
                        <a:t>7,2</a:t>
                      </a:r>
                      <a:endParaRPr lang="fr-FR" sz="1600" b="1" i="0" u="none" strike="noStrike" dirty="0">
                        <a:solidFill>
                          <a:srgbClr val="00B050"/>
                        </a:solidFill>
                        <a:latin typeface="+mj-lt"/>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165897" name="Graphique 15"/>
          <p:cNvGraphicFramePr>
            <a:graphicFrameLocks/>
          </p:cNvGraphicFramePr>
          <p:nvPr/>
        </p:nvGraphicFramePr>
        <p:xfrm>
          <a:off x="4321175" y="2492375"/>
          <a:ext cx="4572000" cy="1728788"/>
        </p:xfrm>
        <a:graphic>
          <a:graphicData uri="http://schemas.openxmlformats.org/presentationml/2006/ole">
            <mc:AlternateContent xmlns:mc="http://schemas.openxmlformats.org/markup-compatibility/2006">
              <mc:Choice xmlns:v="urn:schemas-microsoft-com:vml" Requires="v">
                <p:oleObj spid="_x0000_s165899" r:id="rId9" imgW="4572396" imgH="1725318" progId="Excel.Chart.8">
                  <p:embed/>
                </p:oleObj>
              </mc:Choice>
              <mc:Fallback>
                <p:oleObj r:id="rId9" imgW="4572396" imgH="1725318" progId="Excel.Chart.8">
                  <p:embed/>
                  <p:pic>
                    <p:nvPicPr>
                      <p:cNvPr id="0" name="Graphique 1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1175" y="2492375"/>
                        <a:ext cx="4572000" cy="1728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à coins arrondis 18"/>
          <p:cNvSpPr/>
          <p:nvPr/>
        </p:nvSpPr>
        <p:spPr>
          <a:xfrm>
            <a:off x="7812088" y="2060575"/>
            <a:ext cx="1296987" cy="504825"/>
          </a:xfrm>
          <a:prstGeom prst="roundRect">
            <a:avLst/>
          </a:prstGeom>
          <a:solidFill>
            <a:srgbClr val="008E00"/>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fr-FR" sz="1200" b="1" dirty="0">
                <a:solidFill>
                  <a:schemeClr val="bg1"/>
                </a:solidFill>
              </a:rPr>
              <a:t>Notes moyennes /10</a:t>
            </a:r>
          </a:p>
        </p:txBody>
      </p:sp>
      <p:graphicFrame>
        <p:nvGraphicFramePr>
          <p:cNvPr id="20" name="Tableau 19"/>
          <p:cNvGraphicFramePr>
            <a:graphicFrameLocks noGrp="1"/>
          </p:cNvGraphicFramePr>
          <p:nvPr/>
        </p:nvGraphicFramePr>
        <p:xfrm>
          <a:off x="8101013" y="2708275"/>
          <a:ext cx="719137" cy="1296988"/>
        </p:xfrm>
        <a:graphic>
          <a:graphicData uri="http://schemas.openxmlformats.org/drawingml/2006/table">
            <a:tbl>
              <a:tblPr firstRow="1" bandRow="1">
                <a:tableStyleId>{5C22544A-7EE6-4342-B048-85BDC9FD1C3A}</a:tableStyleId>
              </a:tblPr>
              <a:tblGrid>
                <a:gridCol w="720080"/>
              </a:tblGrid>
              <a:tr h="1296144">
                <a:tc>
                  <a:txBody>
                    <a:bodyPr/>
                    <a:lstStyle/>
                    <a:p>
                      <a:pPr algn="ctr" fontAlgn="b"/>
                      <a:r>
                        <a:rPr lang="fr-FR" sz="1600" b="1" i="0" u="none" strike="noStrike" dirty="0" smtClean="0">
                          <a:solidFill>
                            <a:srgbClr val="00B050"/>
                          </a:solidFill>
                          <a:latin typeface="+mj-lt"/>
                        </a:rPr>
                        <a:t>7,7</a:t>
                      </a:r>
                      <a:endParaRPr lang="fr-FR" sz="1600" b="1" i="0" u="none" strike="noStrike" dirty="0">
                        <a:solidFill>
                          <a:srgbClr val="00B050"/>
                        </a:solidFill>
                        <a:latin typeface="+mj-lt"/>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165901" name="Image 16" descr="logo haute vienne.jpg"/>
          <p:cNvPicPr>
            <a:picLocks noChangeAspect="1"/>
          </p:cNvPicPr>
          <p:nvPr/>
        </p:nvPicPr>
        <p:blipFill>
          <a:blip r:embed="rId11"/>
          <a:srcRect b="12421"/>
          <a:stretch>
            <a:fillRect/>
          </a:stretch>
        </p:blipFill>
        <p:spPr bwMode="auto">
          <a:xfrm>
            <a:off x="34925" y="3213100"/>
            <a:ext cx="549275" cy="431800"/>
          </a:xfrm>
          <a:prstGeom prst="rect">
            <a:avLst/>
          </a:prstGeom>
          <a:noFill/>
          <a:ln w="9525">
            <a:noFill/>
            <a:miter lim="800000"/>
            <a:headEnd/>
            <a:tailEnd/>
          </a:ln>
        </p:spPr>
      </p:pic>
      <p:sp>
        <p:nvSpPr>
          <p:cNvPr id="23" name="Espace réservé du texte 4"/>
          <p:cNvSpPr txBox="1">
            <a:spLocks/>
          </p:cNvSpPr>
          <p:nvPr>
            <p:custDataLst>
              <p:tags r:id="rId2"/>
            </p:custDataLst>
          </p:nvPr>
        </p:nvSpPr>
        <p:spPr>
          <a:xfrm>
            <a:off x="6012160" y="1340768"/>
            <a:ext cx="1732384" cy="323984"/>
          </a:xfrm>
          <a:prstGeom prst="roundRect">
            <a:avLst/>
          </a:prstGeom>
          <a:solidFill>
            <a:srgbClr val="00BCE4"/>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Limousins</a:t>
            </a:r>
            <a:endParaRPr lang="fr-FR" sz="1200" i="1" dirty="0">
              <a:solidFill>
                <a:schemeClr val="bg1"/>
              </a:solidFill>
              <a:latin typeface="+mn-lt"/>
              <a:ea typeface="ＭＳ Ｐゴシック" pitchFamily="1" charset="-128"/>
              <a:cs typeface="Arial" pitchFamily="34" charset="0"/>
            </a:endParaRPr>
          </a:p>
        </p:txBody>
      </p:sp>
      <p:sp>
        <p:nvSpPr>
          <p:cNvPr id="24" name="Espace réservé du texte 4"/>
          <p:cNvSpPr txBox="1">
            <a:spLocks/>
          </p:cNvSpPr>
          <p:nvPr>
            <p:custDataLst>
              <p:tags r:id="rId3"/>
            </p:custDataLst>
          </p:nvPr>
        </p:nvSpPr>
        <p:spPr>
          <a:xfrm>
            <a:off x="1543472" y="1340768"/>
            <a:ext cx="1732384"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grpSp>
        <p:nvGrpSpPr>
          <p:cNvPr id="165908" name="Groupe 28"/>
          <p:cNvGrpSpPr>
            <a:grpSpLocks/>
          </p:cNvGrpSpPr>
          <p:nvPr/>
        </p:nvGrpSpPr>
        <p:grpSpPr bwMode="auto">
          <a:xfrm>
            <a:off x="3995738" y="6507163"/>
            <a:ext cx="2808287" cy="368300"/>
            <a:chOff x="3996061" y="6444192"/>
            <a:chExt cx="2808187" cy="369332"/>
          </a:xfrm>
        </p:grpSpPr>
        <p:sp>
          <p:nvSpPr>
            <p:cNvPr id="26" name="Ellipse 25"/>
            <p:cNvSpPr/>
            <p:nvPr/>
          </p:nvSpPr>
          <p:spPr>
            <a:xfrm>
              <a:off x="3996061" y="6496726"/>
              <a:ext cx="360349" cy="288143"/>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8" name="Ellipse 27"/>
            <p:cNvSpPr/>
            <p:nvPr/>
          </p:nvSpPr>
          <p:spPr>
            <a:xfrm>
              <a:off x="4148456" y="6525381"/>
              <a:ext cx="360349" cy="288143"/>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9" name="ZoneTexte 28"/>
            <p:cNvSpPr txBox="1"/>
            <p:nvPr/>
          </p:nvSpPr>
          <p:spPr>
            <a:xfrm>
              <a:off x="4664374" y="6444192"/>
              <a:ext cx="2139874" cy="369332"/>
            </a:xfrm>
            <a:prstGeom prst="rect">
              <a:avLst/>
            </a:prstGeom>
            <a:noFill/>
          </p:spPr>
          <p:txBody>
            <a:bodyPr>
              <a:spAutoFit/>
            </a:bodyPr>
            <a:lstStyle/>
            <a:p>
              <a:pPr fontAlgn="auto">
                <a:spcBef>
                  <a:spcPts val="0"/>
                </a:spcBef>
                <a:spcAft>
                  <a:spcPts val="0"/>
                </a:spcAft>
                <a:buClr>
                  <a:schemeClr val="bg2">
                    <a:lumMod val="75000"/>
                  </a:schemeClr>
                </a:buClr>
                <a:defRPr/>
              </a:pPr>
              <a:r>
                <a:rPr lang="fr-FR" sz="900" dirty="0">
                  <a:solidFill>
                    <a:schemeClr val="tx1">
                      <a:lumMod val="50000"/>
                    </a:schemeClr>
                  </a:solidFill>
                  <a:latin typeface="+mn-lt"/>
                </a:rPr>
                <a:t>Différences significatives à 95% au moins entre la sous-cible et les Français</a:t>
              </a:r>
            </a:p>
          </p:txBody>
        </p:sp>
      </p:grpSp>
      <p:sp>
        <p:nvSpPr>
          <p:cNvPr id="30" name="Ellipse 29"/>
          <p:cNvSpPr/>
          <p:nvPr/>
        </p:nvSpPr>
        <p:spPr>
          <a:xfrm>
            <a:off x="8280400" y="3236913"/>
            <a:ext cx="360363" cy="287337"/>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1" name="Ellipse 30"/>
          <p:cNvSpPr/>
          <p:nvPr/>
        </p:nvSpPr>
        <p:spPr>
          <a:xfrm>
            <a:off x="6732588" y="3284538"/>
            <a:ext cx="360362" cy="288925"/>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2" name="Espace réservé du texte 4"/>
          <p:cNvSpPr txBox="1">
            <a:spLocks/>
          </p:cNvSpPr>
          <p:nvPr>
            <p:custDataLst>
              <p:tags r:id="rId4"/>
            </p:custDataLst>
          </p:nvPr>
        </p:nvSpPr>
        <p:spPr>
          <a:xfrm>
            <a:off x="5076056" y="5589240"/>
            <a:ext cx="396044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le département (bien ou assez bien)</a:t>
            </a:r>
            <a:endParaRPr lang="fr-FR" sz="1200" i="1" dirty="0">
              <a:solidFill>
                <a:srgbClr val="000000"/>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5"/>
          <p:cNvGrpSpPr/>
          <p:nvPr/>
        </p:nvGrpSpPr>
        <p:grpSpPr>
          <a:xfrm>
            <a:off x="404664" y="1269250"/>
            <a:ext cx="2790056" cy="2087742"/>
            <a:chOff x="2915816" y="3069450"/>
            <a:chExt cx="2790056" cy="2087742"/>
          </a:xfrm>
          <a:noFill/>
        </p:grpSpPr>
        <p:pic>
          <p:nvPicPr>
            <p:cNvPr id="25" name="Picture 2" descr="O:\Consumer\Banque d'images\Résultats\podium\31016-podium.jpg"/>
            <p:cNvPicPr>
              <a:picLocks noChangeAspect="1" noChangeArrowheads="1"/>
            </p:cNvPicPr>
            <p:nvPr/>
          </p:nvPicPr>
          <p:blipFill>
            <a:blip r:embed="rId3" cstate="print"/>
            <a:srcRect/>
            <a:stretch>
              <a:fillRect/>
            </a:stretch>
          </p:blipFill>
          <p:spPr bwMode="auto">
            <a:xfrm>
              <a:off x="2922216" y="3069450"/>
              <a:ext cx="2783656" cy="2087742"/>
            </a:xfrm>
            <a:prstGeom prst="rect">
              <a:avLst/>
            </a:prstGeom>
            <a:grpFill/>
          </p:spPr>
        </p:pic>
        <p:sp>
          <p:nvSpPr>
            <p:cNvPr id="32" name="ZoneTexte 31"/>
            <p:cNvSpPr txBox="1"/>
            <p:nvPr/>
          </p:nvSpPr>
          <p:spPr>
            <a:xfrm>
              <a:off x="3635896" y="3284984"/>
              <a:ext cx="864096" cy="446276"/>
            </a:xfrm>
            <a:prstGeom prst="rect">
              <a:avLst/>
            </a:prstGeom>
            <a:grpFill/>
          </p:spPr>
          <p:txBody>
            <a:bodyPr>
              <a:spAutoFit/>
            </a:bodyPr>
            <a:lstStyle/>
            <a:p>
              <a:pPr algn="ctr" fontAlgn="auto">
                <a:spcBef>
                  <a:spcPts val="0"/>
                </a:spcBef>
                <a:spcAft>
                  <a:spcPts val="0"/>
                </a:spcAft>
                <a:buClr>
                  <a:schemeClr val="bg2">
                    <a:lumMod val="75000"/>
                  </a:schemeClr>
                </a:buClr>
                <a:defRPr/>
              </a:pPr>
              <a:r>
                <a:rPr lang="fr-FR" sz="1100" dirty="0">
                  <a:solidFill>
                    <a:schemeClr val="tx1">
                      <a:lumMod val="50000"/>
                    </a:schemeClr>
                  </a:solidFill>
                  <a:latin typeface="+mn-lt"/>
                </a:rPr>
                <a:t>8,2</a:t>
              </a:r>
            </a:p>
            <a:p>
              <a:pPr algn="ctr" fontAlgn="auto">
                <a:spcBef>
                  <a:spcPts val="0"/>
                </a:spcBef>
                <a:spcAft>
                  <a:spcPts val="0"/>
                </a:spcAft>
                <a:buClr>
                  <a:schemeClr val="bg2">
                    <a:lumMod val="75000"/>
                  </a:schemeClr>
                </a:buClr>
                <a:defRPr/>
              </a:pPr>
              <a:r>
                <a:rPr lang="fr-FR" sz="1200" b="1" dirty="0">
                  <a:solidFill>
                    <a:schemeClr val="tx1">
                      <a:lumMod val="50000"/>
                    </a:schemeClr>
                  </a:solidFill>
                  <a:latin typeface="+mn-lt"/>
                </a:rPr>
                <a:t>Dordogne</a:t>
              </a:r>
              <a:endParaRPr lang="fr-FR" sz="1100" b="1" dirty="0">
                <a:solidFill>
                  <a:schemeClr val="tx1">
                    <a:lumMod val="50000"/>
                  </a:schemeClr>
                </a:solidFill>
                <a:latin typeface="+mn-lt"/>
              </a:endParaRPr>
            </a:p>
          </p:txBody>
        </p:sp>
        <p:sp>
          <p:nvSpPr>
            <p:cNvPr id="55" name="ZoneTexte 54"/>
            <p:cNvSpPr txBox="1"/>
            <p:nvPr/>
          </p:nvSpPr>
          <p:spPr>
            <a:xfrm>
              <a:off x="2915816" y="3437384"/>
              <a:ext cx="864096" cy="446276"/>
            </a:xfrm>
            <a:prstGeom prst="rect">
              <a:avLst/>
            </a:prstGeom>
            <a:grpFill/>
          </p:spPr>
          <p:txBody>
            <a:bodyPr>
              <a:spAutoFit/>
            </a:bodyPr>
            <a:lstStyle/>
            <a:p>
              <a:pPr algn="ctr" fontAlgn="auto">
                <a:spcBef>
                  <a:spcPts val="0"/>
                </a:spcBef>
                <a:spcAft>
                  <a:spcPts val="0"/>
                </a:spcAft>
                <a:buClr>
                  <a:schemeClr val="bg2">
                    <a:lumMod val="75000"/>
                  </a:schemeClr>
                </a:buClr>
                <a:defRPr/>
              </a:pPr>
              <a:r>
                <a:rPr lang="fr-FR" sz="1100" dirty="0">
                  <a:solidFill>
                    <a:schemeClr val="tx1">
                      <a:lumMod val="50000"/>
                    </a:schemeClr>
                  </a:solidFill>
                  <a:latin typeface="+mn-lt"/>
                </a:rPr>
                <a:t>7,9</a:t>
              </a:r>
            </a:p>
            <a:p>
              <a:pPr algn="ctr" fontAlgn="auto">
                <a:spcBef>
                  <a:spcPts val="0"/>
                </a:spcBef>
                <a:spcAft>
                  <a:spcPts val="0"/>
                </a:spcAft>
                <a:buClr>
                  <a:schemeClr val="bg2">
                    <a:lumMod val="75000"/>
                  </a:schemeClr>
                </a:buClr>
                <a:defRPr/>
              </a:pPr>
              <a:r>
                <a:rPr lang="fr-FR" sz="1200" b="1" dirty="0">
                  <a:solidFill>
                    <a:schemeClr val="tx1">
                      <a:lumMod val="50000"/>
                    </a:schemeClr>
                  </a:solidFill>
                  <a:latin typeface="+mn-lt"/>
                </a:rPr>
                <a:t>Lot</a:t>
              </a:r>
              <a:endParaRPr lang="fr-FR" sz="1100" b="1" dirty="0">
                <a:solidFill>
                  <a:schemeClr val="tx1">
                    <a:lumMod val="50000"/>
                  </a:schemeClr>
                </a:solidFill>
                <a:latin typeface="+mn-lt"/>
              </a:endParaRPr>
            </a:p>
          </p:txBody>
        </p:sp>
        <p:sp>
          <p:nvSpPr>
            <p:cNvPr id="56" name="ZoneTexte 55"/>
            <p:cNvSpPr txBox="1"/>
            <p:nvPr/>
          </p:nvSpPr>
          <p:spPr>
            <a:xfrm>
              <a:off x="4644008" y="3589784"/>
              <a:ext cx="864096" cy="446276"/>
            </a:xfrm>
            <a:prstGeom prst="rect">
              <a:avLst/>
            </a:prstGeom>
            <a:grpFill/>
          </p:spPr>
          <p:txBody>
            <a:bodyPr>
              <a:spAutoFit/>
            </a:bodyPr>
            <a:lstStyle/>
            <a:p>
              <a:pPr algn="ctr" fontAlgn="auto">
                <a:spcBef>
                  <a:spcPts val="0"/>
                </a:spcBef>
                <a:spcAft>
                  <a:spcPts val="0"/>
                </a:spcAft>
                <a:buClr>
                  <a:schemeClr val="bg2">
                    <a:lumMod val="75000"/>
                  </a:schemeClr>
                </a:buClr>
                <a:defRPr/>
              </a:pPr>
              <a:r>
                <a:rPr lang="fr-FR" sz="1100" dirty="0">
                  <a:solidFill>
                    <a:schemeClr val="tx1">
                      <a:lumMod val="50000"/>
                    </a:schemeClr>
                  </a:solidFill>
                  <a:latin typeface="+mn-lt"/>
                </a:rPr>
                <a:t>7,6</a:t>
              </a:r>
            </a:p>
            <a:p>
              <a:pPr algn="ctr" fontAlgn="auto">
                <a:spcBef>
                  <a:spcPts val="0"/>
                </a:spcBef>
                <a:spcAft>
                  <a:spcPts val="0"/>
                </a:spcAft>
                <a:buClr>
                  <a:schemeClr val="bg2">
                    <a:lumMod val="75000"/>
                  </a:schemeClr>
                </a:buClr>
                <a:defRPr/>
              </a:pPr>
              <a:r>
                <a:rPr lang="fr-FR" sz="1200" b="1" dirty="0">
                  <a:solidFill>
                    <a:schemeClr val="tx1">
                      <a:lumMod val="50000"/>
                    </a:schemeClr>
                  </a:solidFill>
                  <a:latin typeface="+mn-lt"/>
                </a:rPr>
                <a:t>Cantal</a:t>
              </a:r>
              <a:endParaRPr lang="fr-FR" sz="1100" b="1" dirty="0">
                <a:solidFill>
                  <a:schemeClr val="tx1">
                    <a:lumMod val="50000"/>
                  </a:schemeClr>
                </a:solidFill>
                <a:latin typeface="+mn-lt"/>
              </a:endParaRPr>
            </a:p>
          </p:txBody>
        </p:sp>
      </p:grpSp>
      <p:sp>
        <p:nvSpPr>
          <p:cNvPr id="57" name="Flèche vers le haut 56"/>
          <p:cNvSpPr/>
          <p:nvPr/>
        </p:nvSpPr>
        <p:spPr>
          <a:xfrm>
            <a:off x="468313" y="3151188"/>
            <a:ext cx="782637" cy="3302000"/>
          </a:xfrm>
          <a:prstGeom prst="upArrow">
            <a:avLst>
              <a:gd name="adj1" fmla="val 50000"/>
              <a:gd name="adj2" fmla="val 35958"/>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sz="2000" dirty="0" smtClean="0"/>
              <a:t>Le département limousin obtenant la meilleure note d’image est la Corrèze, notamment auprès des Limousins eux-mêmes. La Creuse est mal évaluée, que ce soit par les Français ou par les Limousins. </a:t>
            </a:r>
            <a:endParaRPr lang="fr-FR" sz="2000" dirty="0"/>
          </a:p>
        </p:txBody>
      </p:sp>
      <p:sp>
        <p:nvSpPr>
          <p:cNvPr id="4" name="Espace réservé du numéro de diapositive 3"/>
          <p:cNvSpPr>
            <a:spLocks noGrp="1"/>
          </p:cNvSpPr>
          <p:nvPr>
            <p:ph type="sldNum" sz="quarter" idx="31"/>
          </p:nvPr>
        </p:nvSpPr>
        <p:spPr/>
        <p:txBody>
          <a:bodyPr/>
          <a:lstStyle/>
          <a:p>
            <a:pPr>
              <a:defRPr/>
            </a:pPr>
            <a:fld id="{F0A918FC-536D-48E3-BFC5-2C242E155E85}" type="slidenum">
              <a:rPr lang="fr-FR"/>
              <a:pPr>
                <a:defRPr/>
              </a:pPr>
              <a:t>92</a:t>
            </a:fld>
            <a:endParaRPr lang="fr-FR" dirty="0"/>
          </a:p>
        </p:txBody>
      </p:sp>
      <p:sp>
        <p:nvSpPr>
          <p:cNvPr id="7"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18" name="Rectangle 17"/>
          <p:cNvSpPr/>
          <p:nvPr/>
        </p:nvSpPr>
        <p:spPr>
          <a:xfrm>
            <a:off x="3397250" y="1412875"/>
            <a:ext cx="5638800" cy="1233488"/>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La Dordogne, suivie du Lot obtiennent un bonne note d’image globale</a:t>
            </a:r>
            <a:r>
              <a:rPr lang="fr-FR" sz="1400" dirty="0">
                <a:solidFill>
                  <a:schemeClr val="tx2"/>
                </a:solidFill>
              </a:rPr>
              <a:t> auprès de leurs connaisseurs Français.</a:t>
            </a:r>
          </a:p>
          <a:p>
            <a:pPr fontAlgn="auto">
              <a:spcBef>
                <a:spcPts val="0"/>
              </a:spcBef>
              <a:spcAft>
                <a:spcPts val="0"/>
              </a:spcAft>
              <a:defRPr/>
            </a:pPr>
            <a:endParaRPr lang="fr-FR" sz="1400" dirty="0">
              <a:solidFill>
                <a:schemeClr val="tx2"/>
              </a:solidFill>
            </a:endParaRPr>
          </a:p>
          <a:p>
            <a:pPr fontAlgn="auto">
              <a:spcBef>
                <a:spcPts val="0"/>
              </a:spcBef>
              <a:spcAft>
                <a:spcPts val="0"/>
              </a:spcAft>
              <a:defRPr/>
            </a:pPr>
            <a:r>
              <a:rPr lang="fr-FR" sz="1400" dirty="0">
                <a:solidFill>
                  <a:schemeClr val="tx2"/>
                </a:solidFill>
              </a:rPr>
              <a:t>Les 3 départements du Limousin génèrent les plus faibles notes d’image globale avec des notes moyennes. </a:t>
            </a:r>
          </a:p>
        </p:txBody>
      </p:sp>
      <p:pic>
        <p:nvPicPr>
          <p:cNvPr id="166919" name="Picture 8" descr="http://t3.gstatic.com/images?q=tbn:ANd9GcQ5J4amsGRFIZ7jyewtTF49ZAxtZb_nbsJzb7nIzK_hEZ_abt5z5bSskdo">
            <a:hlinkClick r:id="rId4"/>
          </p:cNvPr>
          <p:cNvPicPr>
            <a:picLocks noChangeAspect="1" noChangeArrowheads="1"/>
          </p:cNvPicPr>
          <p:nvPr/>
        </p:nvPicPr>
        <p:blipFill>
          <a:blip r:embed="rId5"/>
          <a:srcRect/>
          <a:stretch>
            <a:fillRect/>
          </a:stretch>
        </p:blipFill>
        <p:spPr bwMode="auto">
          <a:xfrm>
            <a:off x="679450" y="4703763"/>
            <a:ext cx="360363" cy="474662"/>
          </a:xfrm>
          <a:prstGeom prst="rect">
            <a:avLst/>
          </a:prstGeom>
          <a:noFill/>
          <a:ln w="9525">
            <a:noFill/>
            <a:miter lim="800000"/>
            <a:headEnd/>
            <a:tailEnd/>
          </a:ln>
        </p:spPr>
      </p:pic>
      <p:sp>
        <p:nvSpPr>
          <p:cNvPr id="58" name="Rectangle 57"/>
          <p:cNvSpPr/>
          <p:nvPr/>
        </p:nvSpPr>
        <p:spPr>
          <a:xfrm>
            <a:off x="4211638" y="3357563"/>
            <a:ext cx="4824412" cy="863600"/>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La Corrèze est le département limousin le mieux évalué </a:t>
            </a:r>
            <a:r>
              <a:rPr lang="fr-FR" sz="1400" dirty="0">
                <a:solidFill>
                  <a:schemeClr val="tx2"/>
                </a:solidFill>
              </a:rPr>
              <a:t>(7,5/10), au-dessus de la note obtenue par la région (7,2/10). De plus cette note est significativement meilleure auprès des Limousins (7,9/10).</a:t>
            </a:r>
          </a:p>
        </p:txBody>
      </p:sp>
      <p:sp>
        <p:nvSpPr>
          <p:cNvPr id="8" name="Égal 7"/>
          <p:cNvSpPr/>
          <p:nvPr/>
        </p:nvSpPr>
        <p:spPr>
          <a:xfrm>
            <a:off x="1177925" y="4757738"/>
            <a:ext cx="369888" cy="366712"/>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59" name="Moins 58"/>
          <p:cNvSpPr/>
          <p:nvPr/>
        </p:nvSpPr>
        <p:spPr>
          <a:xfrm>
            <a:off x="1187450" y="5873750"/>
            <a:ext cx="369888" cy="368300"/>
          </a:xfrm>
          <a:prstGeom prst="mathMin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60" name="Plus 59"/>
          <p:cNvSpPr/>
          <p:nvPr/>
        </p:nvSpPr>
        <p:spPr>
          <a:xfrm>
            <a:off x="1187450" y="3605213"/>
            <a:ext cx="369888" cy="368300"/>
          </a:xfrm>
          <a:prstGeom prst="mathPlus">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9" name="ZoneTexte 8"/>
          <p:cNvSpPr txBox="1"/>
          <p:nvPr/>
        </p:nvSpPr>
        <p:spPr>
          <a:xfrm>
            <a:off x="1547813" y="3651250"/>
            <a:ext cx="1449387" cy="276225"/>
          </a:xfrm>
          <a:prstGeom prst="rect">
            <a:avLst/>
          </a:prstGeom>
          <a:noFill/>
        </p:spPr>
        <p:txBody>
          <a:bodyPr>
            <a:spAutoFit/>
          </a:bodyPr>
          <a:lstStyle/>
          <a:p>
            <a:pPr fontAlgn="auto">
              <a:spcBef>
                <a:spcPts val="0"/>
              </a:spcBef>
              <a:spcAft>
                <a:spcPts val="0"/>
              </a:spcAft>
              <a:buClr>
                <a:schemeClr val="bg2">
                  <a:lumMod val="75000"/>
                </a:schemeClr>
              </a:buClr>
              <a:defRPr/>
            </a:pPr>
            <a:r>
              <a:rPr lang="fr-FR" sz="1200" b="1" dirty="0">
                <a:solidFill>
                  <a:schemeClr val="tx1">
                    <a:lumMod val="50000"/>
                  </a:schemeClr>
                </a:solidFill>
                <a:latin typeface="+mn-lt"/>
              </a:rPr>
              <a:t>CORREZE </a:t>
            </a:r>
            <a:r>
              <a:rPr lang="fr-FR" sz="1200" dirty="0">
                <a:solidFill>
                  <a:schemeClr val="tx1">
                    <a:lumMod val="50000"/>
                  </a:schemeClr>
                </a:solidFill>
                <a:latin typeface="+mn-lt"/>
              </a:rPr>
              <a:t>(7,5)</a:t>
            </a:r>
          </a:p>
        </p:txBody>
      </p:sp>
      <p:sp>
        <p:nvSpPr>
          <p:cNvPr id="61" name="ZoneTexte 60"/>
          <p:cNvSpPr txBox="1"/>
          <p:nvPr/>
        </p:nvSpPr>
        <p:spPr>
          <a:xfrm>
            <a:off x="1547813" y="4802188"/>
            <a:ext cx="1646237" cy="277812"/>
          </a:xfrm>
          <a:prstGeom prst="rect">
            <a:avLst/>
          </a:prstGeom>
          <a:noFill/>
        </p:spPr>
        <p:txBody>
          <a:bodyPr>
            <a:spAutoFit/>
          </a:bodyPr>
          <a:lstStyle/>
          <a:p>
            <a:pPr fontAlgn="auto">
              <a:spcBef>
                <a:spcPts val="0"/>
              </a:spcBef>
              <a:spcAft>
                <a:spcPts val="0"/>
              </a:spcAft>
              <a:buClr>
                <a:schemeClr val="bg2">
                  <a:lumMod val="75000"/>
                </a:schemeClr>
              </a:buClr>
              <a:defRPr/>
            </a:pPr>
            <a:r>
              <a:rPr lang="fr-FR" sz="1200" b="1" dirty="0">
                <a:solidFill>
                  <a:schemeClr val="tx1">
                    <a:lumMod val="50000"/>
                  </a:schemeClr>
                </a:solidFill>
                <a:latin typeface="+mn-lt"/>
              </a:rPr>
              <a:t>HAUTE-VIENNE (7,2)</a:t>
            </a:r>
          </a:p>
        </p:txBody>
      </p:sp>
      <p:sp>
        <p:nvSpPr>
          <p:cNvPr id="62" name="ZoneTexte 61"/>
          <p:cNvSpPr txBox="1"/>
          <p:nvPr/>
        </p:nvSpPr>
        <p:spPr>
          <a:xfrm>
            <a:off x="1547813" y="5918200"/>
            <a:ext cx="1449387" cy="277813"/>
          </a:xfrm>
          <a:prstGeom prst="rect">
            <a:avLst/>
          </a:prstGeom>
          <a:noFill/>
        </p:spPr>
        <p:txBody>
          <a:bodyPr>
            <a:spAutoFit/>
          </a:bodyPr>
          <a:lstStyle/>
          <a:p>
            <a:pPr fontAlgn="auto">
              <a:spcBef>
                <a:spcPts val="0"/>
              </a:spcBef>
              <a:spcAft>
                <a:spcPts val="0"/>
              </a:spcAft>
              <a:buClr>
                <a:schemeClr val="bg2">
                  <a:lumMod val="75000"/>
                </a:schemeClr>
              </a:buClr>
              <a:defRPr/>
            </a:pPr>
            <a:r>
              <a:rPr lang="fr-FR" sz="1200" b="1" dirty="0">
                <a:solidFill>
                  <a:schemeClr val="tx1">
                    <a:lumMod val="50000"/>
                  </a:schemeClr>
                </a:solidFill>
                <a:latin typeface="+mn-lt"/>
              </a:rPr>
              <a:t>CREUSE (7,0)</a:t>
            </a:r>
          </a:p>
        </p:txBody>
      </p:sp>
      <p:sp>
        <p:nvSpPr>
          <p:cNvPr id="63" name="Rectangle 62"/>
          <p:cNvSpPr/>
          <p:nvPr/>
        </p:nvSpPr>
        <p:spPr>
          <a:xfrm>
            <a:off x="4211638" y="4437063"/>
            <a:ext cx="4824412" cy="1008062"/>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La Haute-Vienne</a:t>
            </a:r>
            <a:r>
              <a:rPr lang="fr-FR" sz="1400" dirty="0">
                <a:solidFill>
                  <a:schemeClr val="tx2"/>
                </a:solidFill>
              </a:rPr>
              <a:t>, en seconde position apparaît au même niveau que la région (7,2/10). Ce département est significativement mieux évalué par les habitants du Limousin (7,7/10) sans pour autant atteindre une bonne note.</a:t>
            </a:r>
          </a:p>
        </p:txBody>
      </p:sp>
      <p:sp>
        <p:nvSpPr>
          <p:cNvPr id="64" name="Rectangle 63"/>
          <p:cNvSpPr/>
          <p:nvPr/>
        </p:nvSpPr>
        <p:spPr>
          <a:xfrm>
            <a:off x="4211638" y="5732463"/>
            <a:ext cx="4824412" cy="649287"/>
          </a:xfrm>
          <a:prstGeom prst="rect">
            <a:avLst/>
          </a:prstGeom>
          <a:solidFill>
            <a:schemeClr val="tx1">
              <a:lumMod val="20000"/>
              <a:lumOff val="80000"/>
            </a:schemeClr>
          </a:solidFill>
          <a:ln w="9525">
            <a:solidFill>
              <a:schemeClr val="tx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1400" b="1" dirty="0">
                <a:solidFill>
                  <a:schemeClr val="tx2"/>
                </a:solidFill>
              </a:rPr>
              <a:t>La Creuse est le département le moins bien évalué</a:t>
            </a:r>
            <a:r>
              <a:rPr lang="fr-FR" sz="1400" dirty="0">
                <a:solidFill>
                  <a:schemeClr val="tx2"/>
                </a:solidFill>
              </a:rPr>
              <a:t> à la fois par les Français (7,0/10), mais aussi par les Limousins (7,1/10)</a:t>
            </a:r>
          </a:p>
        </p:txBody>
      </p:sp>
      <p:pic>
        <p:nvPicPr>
          <p:cNvPr id="166929" name="Picture 2" descr="O:\Consumer\Banque d'images\Flèches-Evolutions\Flèches\Image8.jpg"/>
          <p:cNvPicPr>
            <a:picLocks noChangeAspect="1" noChangeArrowheads="1"/>
          </p:cNvPicPr>
          <p:nvPr/>
        </p:nvPicPr>
        <p:blipFill>
          <a:blip r:embed="rId6"/>
          <a:srcRect/>
          <a:stretch>
            <a:fillRect/>
          </a:stretch>
        </p:blipFill>
        <p:spPr bwMode="auto">
          <a:xfrm>
            <a:off x="3554413" y="5770563"/>
            <a:ext cx="585787" cy="573087"/>
          </a:xfrm>
          <a:prstGeom prst="rect">
            <a:avLst/>
          </a:prstGeom>
          <a:noFill/>
          <a:ln w="9525">
            <a:noFill/>
            <a:miter lim="800000"/>
            <a:headEnd/>
            <a:tailEnd/>
          </a:ln>
        </p:spPr>
      </p:pic>
      <p:pic>
        <p:nvPicPr>
          <p:cNvPr id="166930" name="Picture 2" descr="O:\Consumer\Banque d'images\Flèches-Evolutions\Flèches\Image8.jpg"/>
          <p:cNvPicPr>
            <a:picLocks noChangeAspect="1" noChangeArrowheads="1"/>
          </p:cNvPicPr>
          <p:nvPr/>
        </p:nvPicPr>
        <p:blipFill>
          <a:blip r:embed="rId6"/>
          <a:srcRect/>
          <a:stretch>
            <a:fillRect/>
          </a:stretch>
        </p:blipFill>
        <p:spPr bwMode="auto">
          <a:xfrm>
            <a:off x="3554413" y="4654550"/>
            <a:ext cx="585787" cy="573088"/>
          </a:xfrm>
          <a:prstGeom prst="rect">
            <a:avLst/>
          </a:prstGeom>
          <a:noFill/>
          <a:ln w="9525">
            <a:noFill/>
            <a:miter lim="800000"/>
            <a:headEnd/>
            <a:tailEnd/>
          </a:ln>
        </p:spPr>
      </p:pic>
      <p:pic>
        <p:nvPicPr>
          <p:cNvPr id="166931" name="Picture 2" descr="O:\Consumer\Banque d'images\Flèches-Evolutions\Flèches\Image8.jpg"/>
          <p:cNvPicPr>
            <a:picLocks noChangeAspect="1" noChangeArrowheads="1"/>
          </p:cNvPicPr>
          <p:nvPr/>
        </p:nvPicPr>
        <p:blipFill>
          <a:blip r:embed="rId6"/>
          <a:srcRect/>
          <a:stretch>
            <a:fillRect/>
          </a:stretch>
        </p:blipFill>
        <p:spPr bwMode="auto">
          <a:xfrm>
            <a:off x="3563938" y="3502025"/>
            <a:ext cx="585787" cy="573088"/>
          </a:xfrm>
          <a:prstGeom prst="rect">
            <a:avLst/>
          </a:prstGeom>
          <a:noFill/>
          <a:ln w="9525">
            <a:noFill/>
            <a:miter lim="800000"/>
            <a:headEnd/>
            <a:tailEnd/>
          </a:ln>
        </p:spPr>
      </p:pic>
      <p:grpSp>
        <p:nvGrpSpPr>
          <p:cNvPr id="166932" name="Groupe 67"/>
          <p:cNvGrpSpPr>
            <a:grpSpLocks/>
          </p:cNvGrpSpPr>
          <p:nvPr/>
        </p:nvGrpSpPr>
        <p:grpSpPr bwMode="auto">
          <a:xfrm>
            <a:off x="3030538" y="3141663"/>
            <a:ext cx="471487" cy="442912"/>
            <a:chOff x="683568" y="4869160"/>
            <a:chExt cx="936104" cy="880383"/>
          </a:xfrm>
        </p:grpSpPr>
        <p:pic>
          <p:nvPicPr>
            <p:cNvPr id="69" name="Picture 3" descr="O:\Consumer\Banque d'images\Maison-Jardin\8172895-maison-familiale-3d--isole-sur-un-fond-blanc.jpg"/>
            <p:cNvPicPr>
              <a:picLocks noChangeAspect="1" noChangeArrowheads="1"/>
            </p:cNvPicPr>
            <p:nvPr/>
          </p:nvPicPr>
          <p:blipFill>
            <a:blip r:embed="rId7" cstate="print"/>
            <a:srcRect/>
            <a:stretch>
              <a:fillRect/>
            </a:stretch>
          </p:blipFill>
          <p:spPr bwMode="auto">
            <a:xfrm>
              <a:off x="683568" y="4869160"/>
              <a:ext cx="936104" cy="880383"/>
            </a:xfrm>
            <a:prstGeom prst="ellipse">
              <a:avLst/>
            </a:prstGeom>
            <a:noFill/>
            <a:effectLst>
              <a:innerShdw blurRad="63500" dist="50800" dir="13500000">
                <a:prstClr val="black">
                  <a:alpha val="50000"/>
                </a:prstClr>
              </a:innerShdw>
            </a:effectLst>
          </p:spPr>
        </p:pic>
        <p:pic>
          <p:nvPicPr>
            <p:cNvPr id="166939" name="Picture 8" descr="http://t3.gstatic.com/images?q=tbn:ANd9GcQ5J4amsGRFIZ7jyewtTF49ZAxtZb_nbsJzb7nIzK_hEZ_abt5z5bSskdo">
              <a:hlinkClick r:id="rId4"/>
            </p:cNvPr>
            <p:cNvPicPr>
              <a:picLocks noChangeAspect="1" noChangeArrowheads="1"/>
            </p:cNvPicPr>
            <p:nvPr/>
          </p:nvPicPr>
          <p:blipFill>
            <a:blip r:embed="rId5"/>
            <a:srcRect/>
            <a:stretch>
              <a:fillRect/>
            </a:stretch>
          </p:blipFill>
          <p:spPr bwMode="auto">
            <a:xfrm>
              <a:off x="971600" y="5184000"/>
              <a:ext cx="360040" cy="476055"/>
            </a:xfrm>
            <a:prstGeom prst="rect">
              <a:avLst/>
            </a:prstGeom>
            <a:noFill/>
            <a:ln w="9525">
              <a:noFill/>
              <a:miter lim="800000"/>
              <a:headEnd/>
              <a:tailEnd/>
            </a:ln>
          </p:spPr>
        </p:pic>
      </p:grpSp>
      <p:sp>
        <p:nvSpPr>
          <p:cNvPr id="10" name="Flèche vers le haut 9"/>
          <p:cNvSpPr/>
          <p:nvPr/>
        </p:nvSpPr>
        <p:spPr>
          <a:xfrm>
            <a:off x="3143250" y="3573463"/>
            <a:ext cx="246063" cy="276225"/>
          </a:xfrm>
          <a:prstGeom prst="up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72" name="Flèche vers le haut 71"/>
          <p:cNvSpPr/>
          <p:nvPr/>
        </p:nvSpPr>
        <p:spPr>
          <a:xfrm>
            <a:off x="3143250" y="4724400"/>
            <a:ext cx="246063" cy="277813"/>
          </a:xfrm>
          <a:prstGeom prst="up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73" name="Flèche vers le haut 72"/>
          <p:cNvSpPr/>
          <p:nvPr/>
        </p:nvSpPr>
        <p:spPr>
          <a:xfrm rot="5400000">
            <a:off x="3144044" y="5958681"/>
            <a:ext cx="244475" cy="277813"/>
          </a:xfrm>
          <a:prstGeom prst="up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11" name="Rectangle 10"/>
          <p:cNvSpPr/>
          <p:nvPr/>
        </p:nvSpPr>
        <p:spPr>
          <a:xfrm>
            <a:off x="2982913" y="3068638"/>
            <a:ext cx="566737" cy="33845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sp>
        <p:nvSpPr>
          <p:cNvPr id="33" name="ZoneTexte 32"/>
          <p:cNvSpPr txBox="1"/>
          <p:nvPr/>
        </p:nvSpPr>
        <p:spPr>
          <a:xfrm rot="16200000">
            <a:off x="-3280569" y="3244056"/>
            <a:ext cx="6858000" cy="36988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buClr>
                <a:schemeClr val="bg2">
                  <a:lumMod val="75000"/>
                </a:schemeClr>
              </a:buClr>
              <a:defRPr/>
            </a:pPr>
            <a:r>
              <a:rPr lang="fr-FR" b="1" i="1" dirty="0">
                <a:solidFill>
                  <a:schemeClr val="tx1">
                    <a:lumMod val="50000"/>
                  </a:schemeClr>
                </a:solidFill>
                <a:effectLst>
                  <a:outerShdw blurRad="38100" dist="38100" dir="2700000" algn="tl">
                    <a:srgbClr val="000000">
                      <a:alpha val="43137"/>
                    </a:srgbClr>
                  </a:outerShdw>
                </a:effectLst>
              </a:rPr>
              <a:t>EN SYNTHESE</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pour une image  8"/>
          <p:cNvSpPr>
            <a:spLocks noGrp="1"/>
          </p:cNvSpPr>
          <p:nvPr>
            <p:ph type="pic" sz="quarter" idx="14"/>
          </p:nvPr>
        </p:nvSpPr>
        <p:spPr>
          <a:xfrm>
            <a:off x="5513388" y="711200"/>
            <a:ext cx="3630612" cy="4252913"/>
          </a:xfrm>
        </p:spPr>
      </p:sp>
      <p:sp>
        <p:nvSpPr>
          <p:cNvPr id="167938" name="Espace réservé du pied de page 2"/>
          <p:cNvSpPr>
            <a:spLocks noGrp="1"/>
          </p:cNvSpPr>
          <p:nvPr>
            <p:ph type="ftr" sz="quarter" idx="21"/>
          </p:nvPr>
        </p:nvSpPr>
        <p:spPr>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fr-FR"/>
              <a:t>Titre du projet</a:t>
            </a:r>
          </a:p>
        </p:txBody>
      </p:sp>
      <p:sp>
        <p:nvSpPr>
          <p:cNvPr id="167939" name="Espace réservé du numéro de diapositive 3"/>
          <p:cNvSpPr>
            <a:spLocks noGrp="1"/>
          </p:cNvSpPr>
          <p:nvPr>
            <p:ph type="sldNum" sz="quarter" idx="22"/>
          </p:nvPr>
        </p:nvSpPr>
        <p:spPr>
          <a:noFill/>
          <a:ln>
            <a:miter lim="800000"/>
            <a:headEnd/>
            <a:tailEnd/>
          </a:ln>
        </p:spPr>
        <p:txBody>
          <a:bodyPr wrap="square" numCol="1" compatLnSpc="1">
            <a:prstTxWarp prst="textNoShape">
              <a:avLst/>
            </a:prstTxWarp>
          </a:bodyPr>
          <a:lstStyle/>
          <a:p>
            <a:pPr fontAlgn="base">
              <a:spcBef>
                <a:spcPct val="0"/>
              </a:spcBef>
              <a:spcAft>
                <a:spcPct val="0"/>
              </a:spcAft>
            </a:pPr>
            <a:fld id="{9C132681-32CB-4244-85D4-711CD78925B4}" type="slidenum">
              <a:rPr lang="fr-FR"/>
              <a:pPr fontAlgn="base">
                <a:spcBef>
                  <a:spcPct val="0"/>
                </a:spcBef>
                <a:spcAft>
                  <a:spcPct val="0"/>
                </a:spcAft>
              </a:pPr>
              <a:t>93</a:t>
            </a:fld>
            <a:endParaRPr lang="fr-FR"/>
          </a:p>
        </p:txBody>
      </p:sp>
      <p:sp>
        <p:nvSpPr>
          <p:cNvPr id="8" name="Titre 7"/>
          <p:cNvSpPr>
            <a:spLocks noGrp="1"/>
          </p:cNvSpPr>
          <p:nvPr>
            <p:ph type="title"/>
          </p:nvPr>
        </p:nvSpPr>
        <p:spPr>
          <a:xfrm>
            <a:off x="1727200" y="2205038"/>
            <a:ext cx="3708400" cy="3168650"/>
          </a:xfrm>
        </p:spPr>
        <p:txBody>
          <a:bodyPr rtlCol="0"/>
          <a:lstStyle/>
          <a:p>
            <a:pPr fontAlgn="auto">
              <a:spcAft>
                <a:spcPts val="0"/>
              </a:spcAft>
              <a:defRPr/>
            </a:pPr>
            <a:r>
              <a:rPr lang="fr-FR" dirty="0" smtClean="0"/>
              <a:t>Perception des Français</a:t>
            </a:r>
            <a:endParaRPr lang="fr-FR" dirty="0"/>
          </a:p>
        </p:txBody>
      </p:sp>
      <p:sp>
        <p:nvSpPr>
          <p:cNvPr id="10" name="Espace réservé du texte 9"/>
          <p:cNvSpPr>
            <a:spLocks noGrp="1"/>
          </p:cNvSpPr>
          <p:nvPr>
            <p:ph type="body" sz="quarter" idx="19"/>
          </p:nvPr>
        </p:nvSpPr>
        <p:spPr>
          <a:xfrm>
            <a:off x="0" y="2205038"/>
            <a:ext cx="1528763" cy="3168650"/>
          </a:xfrm>
        </p:spPr>
        <p:txBody>
          <a:bodyPr rtlCol="0"/>
          <a:lstStyle/>
          <a:p>
            <a:pPr fontAlgn="auto">
              <a:spcBef>
                <a:spcPts val="0"/>
              </a:spcBef>
              <a:spcAft>
                <a:spcPts val="0"/>
              </a:spcAft>
              <a:defRPr/>
            </a:pPr>
            <a:r>
              <a:rPr lang="fr-FR" dirty="0" smtClean="0"/>
              <a:t>2.2b</a:t>
            </a:r>
            <a:endParaRPr lang="fr-FR"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2"/>
          <p:cNvSpPr>
            <a:spLocks noGrp="1"/>
          </p:cNvSpPr>
          <p:nvPr>
            <p:ph type="ftr" sz="quarter" idx="30"/>
          </p:nvPr>
        </p:nvSpPr>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41F9B559-125A-4CD5-BB4C-F36750A49D41}" type="slidenum">
              <a:rPr lang="fr-FR"/>
              <a:pPr>
                <a:defRPr/>
              </a:pPr>
              <a:t>94</a:t>
            </a:fld>
            <a:endParaRPr lang="fr-FR" dirty="0"/>
          </a:p>
        </p:txBody>
      </p:sp>
      <p:sp>
        <p:nvSpPr>
          <p:cNvPr id="51" name="Titre 1"/>
          <p:cNvSpPr>
            <a:spLocks noGrp="1"/>
          </p:cNvSpPr>
          <p:nvPr>
            <p:ph type="title"/>
          </p:nvPr>
        </p:nvSpPr>
        <p:spPr>
          <a:xfrm>
            <a:off x="971600" y="116632"/>
            <a:ext cx="7884000" cy="792162"/>
          </a:xfr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effectLst>
            <a:softEdge rad="127000"/>
          </a:effectLst>
        </p:spPr>
        <p:txBody>
          <a:bodyPr rtlCol="0">
            <a:normAutofit/>
          </a:bodyPr>
          <a:lstStyle/>
          <a:p>
            <a:pPr algn="ctr" fontAlgn="auto">
              <a:spcAft>
                <a:spcPts val="0"/>
              </a:spcAft>
              <a:defRPr/>
            </a:pPr>
            <a:r>
              <a:rPr lang="fr-FR" dirty="0" smtClean="0">
                <a:solidFill>
                  <a:schemeClr val="tx2"/>
                </a:solidFill>
              </a:rPr>
              <a:t>Note de lecture : les évolutions</a:t>
            </a:r>
            <a:endParaRPr lang="fr-FR" dirty="0">
              <a:solidFill>
                <a:schemeClr val="tx2"/>
              </a:solidFill>
            </a:endParaRPr>
          </a:p>
        </p:txBody>
      </p:sp>
      <p:sp>
        <p:nvSpPr>
          <p:cNvPr id="36" name="ZoneTexte 35"/>
          <p:cNvSpPr txBox="1"/>
          <p:nvPr/>
        </p:nvSpPr>
        <p:spPr>
          <a:xfrm>
            <a:off x="539750" y="1684338"/>
            <a:ext cx="8135938" cy="1816100"/>
          </a:xfrm>
          <a:prstGeom prst="rect">
            <a:avLst/>
          </a:prstGeom>
          <a:noFill/>
        </p:spPr>
        <p:txBody>
          <a:bodyPr>
            <a:spAutoFit/>
          </a:bodyPr>
          <a:lstStyle/>
          <a:p>
            <a:pPr fontAlgn="auto">
              <a:spcBef>
                <a:spcPts val="0"/>
              </a:spcBef>
              <a:spcAft>
                <a:spcPts val="0"/>
              </a:spcAft>
              <a:buClr>
                <a:schemeClr val="bg2">
                  <a:lumMod val="75000"/>
                </a:schemeClr>
              </a:buClr>
              <a:defRPr/>
            </a:pPr>
            <a:r>
              <a:rPr lang="fr-FR" sz="1400" dirty="0">
                <a:solidFill>
                  <a:schemeClr val="tx1">
                    <a:lumMod val="50000"/>
                  </a:schemeClr>
                </a:solidFill>
                <a:latin typeface="+mn-lt"/>
              </a:rPr>
              <a:t>Certains items d’image ont été repris de l’étude réalisée en 2009. Les résultats obtenus en 2009 par le département sur ces items sont indiqués entre parenthèse, et </a:t>
            </a:r>
            <a:r>
              <a:rPr lang="fr-FR" sz="1400" b="1" dirty="0">
                <a:solidFill>
                  <a:schemeClr val="tx1">
                    <a:lumMod val="50000"/>
                  </a:schemeClr>
                </a:solidFill>
                <a:latin typeface="+mn-lt"/>
              </a:rPr>
              <a:t>les évolutions statistiquement significatives sont présentées telles que</a:t>
            </a:r>
            <a:r>
              <a:rPr lang="fr-FR" sz="1400" dirty="0">
                <a:solidFill>
                  <a:schemeClr val="tx1">
                    <a:lumMod val="50000"/>
                  </a:schemeClr>
                </a:solidFill>
                <a:latin typeface="+mn-lt"/>
              </a:rPr>
              <a:t> :</a:t>
            </a:r>
          </a:p>
          <a:p>
            <a:pPr fontAlgn="auto">
              <a:spcBef>
                <a:spcPts val="0"/>
              </a:spcBef>
              <a:spcAft>
                <a:spcPts val="0"/>
              </a:spcAft>
              <a:buClr>
                <a:schemeClr val="bg2">
                  <a:lumMod val="75000"/>
                </a:schemeClr>
              </a:buClr>
              <a:defRPr/>
            </a:pPr>
            <a:endParaRPr lang="fr-FR" sz="1400" dirty="0">
              <a:solidFill>
                <a:schemeClr val="tx1">
                  <a:lumMod val="50000"/>
                </a:schemeClr>
              </a:solidFill>
              <a:latin typeface="+mn-lt"/>
            </a:endParaRPr>
          </a:p>
          <a:p>
            <a:pPr marL="712788" fontAlgn="auto">
              <a:spcBef>
                <a:spcPts val="0"/>
              </a:spcBef>
              <a:spcAft>
                <a:spcPts val="0"/>
              </a:spcAft>
              <a:buClr>
                <a:schemeClr val="bg2">
                  <a:lumMod val="75000"/>
                </a:schemeClr>
              </a:buClr>
              <a:defRPr/>
            </a:pPr>
            <a:r>
              <a:rPr lang="fr-FR" sz="1400" u="sng" dirty="0">
                <a:solidFill>
                  <a:schemeClr val="tx1">
                    <a:lumMod val="50000"/>
                  </a:schemeClr>
                </a:solidFill>
                <a:latin typeface="+mn-lt"/>
              </a:rPr>
              <a:t>Dans les graphiques</a:t>
            </a:r>
            <a:r>
              <a:rPr lang="fr-FR" sz="1400" dirty="0">
                <a:solidFill>
                  <a:schemeClr val="tx1">
                    <a:lumMod val="50000"/>
                  </a:schemeClr>
                </a:solidFill>
                <a:latin typeface="+mn-lt"/>
              </a:rPr>
              <a:t>, évolutions significatives à 95% au moins entre 2009 et 2014. Les flèches rouges indiquent une baisse significative en 2014 sur l’item, et les flèches vertes indiquent une hausse significative en 2014. Lorsqu’il n’y a pas de flèche, aucun différence significative existe entre les résultats de 2009 et ceux de 2014.</a:t>
            </a:r>
          </a:p>
        </p:txBody>
      </p:sp>
      <p:sp>
        <p:nvSpPr>
          <p:cNvPr id="53" name="ZoneTexte 52"/>
          <p:cNvSpPr txBox="1"/>
          <p:nvPr/>
        </p:nvSpPr>
        <p:spPr>
          <a:xfrm>
            <a:off x="250825" y="4221163"/>
            <a:ext cx="8713788" cy="1938337"/>
          </a:xfrm>
          <a:prstGeom prst="rect">
            <a:avLst/>
          </a:prstGeom>
          <a:noFill/>
          <a:ln>
            <a:solidFill>
              <a:schemeClr val="tx1">
                <a:lumMod val="50000"/>
              </a:schemeClr>
            </a:solidFill>
          </a:ln>
        </p:spPr>
        <p:txBody>
          <a:bodyPr>
            <a:spAutoFit/>
          </a:bodyPr>
          <a:lstStyle/>
          <a:p>
            <a:pPr fontAlgn="auto">
              <a:spcBef>
                <a:spcPts val="0"/>
              </a:spcBef>
              <a:spcAft>
                <a:spcPts val="0"/>
              </a:spcAft>
              <a:buClr>
                <a:schemeClr val="bg2">
                  <a:lumMod val="75000"/>
                </a:schemeClr>
              </a:buClr>
              <a:defRPr/>
            </a:pPr>
            <a:r>
              <a:rPr lang="fr-FR" sz="1200" b="1" u="sng" dirty="0">
                <a:solidFill>
                  <a:schemeClr val="tx1">
                    <a:lumMod val="50000"/>
                  </a:schemeClr>
                </a:solidFill>
                <a:latin typeface="+mn-lt"/>
              </a:rPr>
              <a:t>Remarques </a:t>
            </a:r>
            <a:r>
              <a:rPr lang="fr-FR" sz="1200" dirty="0">
                <a:solidFill>
                  <a:schemeClr val="tx1">
                    <a:lumMod val="50000"/>
                  </a:schemeClr>
                </a:solidFill>
                <a:latin typeface="+mn-lt"/>
              </a:rPr>
              <a:t>: </a:t>
            </a:r>
            <a:r>
              <a:rPr lang="fr-FR" sz="1200" b="1" i="1" dirty="0">
                <a:solidFill>
                  <a:schemeClr val="bg2"/>
                </a:solidFill>
                <a:latin typeface="+mn-lt"/>
              </a:rPr>
              <a:t>Que signifie une évolution significative?</a:t>
            </a:r>
          </a:p>
          <a:p>
            <a:pPr fontAlgn="auto">
              <a:spcBef>
                <a:spcPts val="0"/>
              </a:spcBef>
              <a:spcAft>
                <a:spcPts val="0"/>
              </a:spcAft>
              <a:buClr>
                <a:schemeClr val="bg2">
                  <a:lumMod val="75000"/>
                </a:schemeClr>
              </a:buClr>
              <a:defRPr/>
            </a:pPr>
            <a:r>
              <a:rPr lang="fr-FR" sz="1200" dirty="0">
                <a:solidFill>
                  <a:schemeClr val="tx1">
                    <a:lumMod val="50000"/>
                  </a:schemeClr>
                </a:solidFill>
                <a:latin typeface="+mn-lt"/>
              </a:rPr>
              <a:t>Lorsque nous réalisons des enquêtes, nous avons souvent des résultats à première vue différents d’une année sur l’autre. Cependant, il y a deux possibilités :</a:t>
            </a:r>
          </a:p>
          <a:p>
            <a:pPr marL="361950" fontAlgn="auto">
              <a:spcBef>
                <a:spcPts val="0"/>
              </a:spcBef>
              <a:spcAft>
                <a:spcPts val="0"/>
              </a:spcAft>
              <a:buClr>
                <a:schemeClr val="bg2">
                  <a:lumMod val="75000"/>
                </a:schemeClr>
              </a:buClr>
              <a:defRPr/>
            </a:pPr>
            <a:r>
              <a:rPr lang="fr-FR" sz="1200" dirty="0">
                <a:solidFill>
                  <a:schemeClr val="tx1">
                    <a:lumMod val="50000"/>
                  </a:schemeClr>
                </a:solidFill>
                <a:latin typeface="+mn-lt"/>
              </a:rPr>
              <a:t>1. Cette évolution est due au hasard (nous n’interrogeons qu’un échantillon, et non l’exhaustivité de la cible), et donc en réalité elle n’existe pas.</a:t>
            </a:r>
          </a:p>
          <a:p>
            <a:pPr marL="361950" fontAlgn="auto">
              <a:spcBef>
                <a:spcPts val="0"/>
              </a:spcBef>
              <a:spcAft>
                <a:spcPts val="0"/>
              </a:spcAft>
              <a:buClr>
                <a:schemeClr val="bg2">
                  <a:lumMod val="75000"/>
                </a:schemeClr>
              </a:buClr>
              <a:defRPr/>
            </a:pPr>
            <a:r>
              <a:rPr lang="fr-FR" sz="1200" dirty="0">
                <a:solidFill>
                  <a:schemeClr val="tx1">
                    <a:lumMod val="50000"/>
                  </a:schemeClr>
                </a:solidFill>
                <a:latin typeface="+mn-lt"/>
              </a:rPr>
              <a:t>2. Cette évolution observée est la conséquence directe d’une réelle évolution entre les deux années.</a:t>
            </a:r>
          </a:p>
          <a:p>
            <a:pPr fontAlgn="auto">
              <a:spcBef>
                <a:spcPts val="0"/>
              </a:spcBef>
              <a:spcAft>
                <a:spcPts val="0"/>
              </a:spcAft>
              <a:buClr>
                <a:schemeClr val="bg2">
                  <a:lumMod val="75000"/>
                </a:schemeClr>
              </a:buClr>
              <a:defRPr/>
            </a:pPr>
            <a:r>
              <a:rPr lang="fr-FR" sz="1200" dirty="0">
                <a:solidFill>
                  <a:schemeClr val="tx1">
                    <a:lumMod val="50000"/>
                  </a:schemeClr>
                </a:solidFill>
                <a:latin typeface="+mn-lt"/>
              </a:rPr>
              <a:t>Pour ce faire, nous réalisons un test statistique qui nous permet d’identifier avec un seuil de risque si deux résultats sont réellement différents ou non.</a:t>
            </a:r>
          </a:p>
          <a:p>
            <a:pPr fontAlgn="auto">
              <a:spcBef>
                <a:spcPts val="0"/>
              </a:spcBef>
              <a:spcAft>
                <a:spcPts val="0"/>
              </a:spcAft>
              <a:buClr>
                <a:schemeClr val="bg2">
                  <a:lumMod val="75000"/>
                </a:schemeClr>
              </a:buClr>
              <a:defRPr/>
            </a:pPr>
            <a:r>
              <a:rPr lang="fr-FR" sz="1200" dirty="0">
                <a:solidFill>
                  <a:schemeClr val="tx1">
                    <a:lumMod val="50000"/>
                  </a:schemeClr>
                </a:solidFill>
                <a:latin typeface="+mn-lt"/>
              </a:rPr>
              <a:t>Ainsi, au seuil de 95%, les </a:t>
            </a:r>
            <a:r>
              <a:rPr lang="fr-FR" sz="1200" b="1" dirty="0">
                <a:solidFill>
                  <a:schemeClr val="tx1">
                    <a:lumMod val="50000"/>
                  </a:schemeClr>
                </a:solidFill>
                <a:latin typeface="+mn-lt"/>
              </a:rPr>
              <a:t>évolutions significatives sont des différences réelles</a:t>
            </a:r>
            <a:r>
              <a:rPr lang="fr-FR" sz="1200" dirty="0">
                <a:solidFill>
                  <a:schemeClr val="tx1">
                    <a:lumMod val="50000"/>
                  </a:schemeClr>
                </a:solidFill>
                <a:latin typeface="+mn-lt"/>
              </a:rPr>
              <a:t> entre les résultats de 2009 et de 2014,</a:t>
            </a:r>
            <a:r>
              <a:rPr lang="fr-FR" sz="1200" b="1" dirty="0">
                <a:solidFill>
                  <a:schemeClr val="tx1">
                    <a:lumMod val="50000"/>
                  </a:schemeClr>
                </a:solidFill>
                <a:latin typeface="+mn-lt"/>
              </a:rPr>
              <a:t> </a:t>
            </a:r>
            <a:r>
              <a:rPr lang="fr-FR" sz="1200" dirty="0">
                <a:solidFill>
                  <a:schemeClr val="tx1">
                    <a:lumMod val="50000"/>
                  </a:schemeClr>
                </a:solidFill>
                <a:latin typeface="+mn-lt"/>
              </a:rPr>
              <a:t>avec une probabilité de se tromper inférieur à 5%.</a:t>
            </a:r>
          </a:p>
        </p:txBody>
      </p:sp>
      <p:cxnSp>
        <p:nvCxnSpPr>
          <p:cNvPr id="15" name="Connecteur droit 14"/>
          <p:cNvCxnSpPr/>
          <p:nvPr/>
        </p:nvCxnSpPr>
        <p:spPr>
          <a:xfrm flipV="1">
            <a:off x="755650" y="2636838"/>
            <a:ext cx="144463" cy="144462"/>
          </a:xfrm>
          <a:prstGeom prst="line">
            <a:avLst/>
          </a:prstGeom>
          <a:ln w="19050">
            <a:solidFill>
              <a:schemeClr val="accent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971550" y="2636838"/>
            <a:ext cx="144463" cy="144462"/>
          </a:xfrm>
          <a:prstGeom prst="line">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des 3 départements</a:t>
            </a:r>
            <a:br>
              <a:rPr lang="fr-FR" dirty="0" smtClean="0"/>
            </a:br>
            <a:r>
              <a:rPr lang="fr-FR" sz="2000" i="1" dirty="0" smtClean="0"/>
              <a:t>Image générale</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7115C6B4-CBF2-4188-A105-7F90C683ECD1}" type="slidenum">
              <a:rPr lang="fr-FR"/>
              <a:pPr>
                <a:defRPr/>
              </a:pPr>
              <a:t>95</a:t>
            </a:fld>
            <a:endParaRPr lang="fr-FR"/>
          </a:p>
        </p:txBody>
      </p:sp>
      <p:sp>
        <p:nvSpPr>
          <p:cNvPr id="7" name="ZoneTexte 6"/>
          <p:cNvSpPr txBox="1"/>
          <p:nvPr/>
        </p:nvSpPr>
        <p:spPr>
          <a:xfrm>
            <a:off x="468313" y="6094413"/>
            <a:ext cx="8675687" cy="430212"/>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Q5Adép. </a:t>
            </a:r>
            <a:r>
              <a:rPr lang="fr-FR" sz="1100" dirty="0">
                <a:solidFill>
                  <a:schemeClr val="tx1">
                    <a:lumMod val="75000"/>
                  </a:schemeClr>
                </a:solidFill>
                <a:latin typeface="+mn-lt"/>
              </a:rPr>
              <a:t>Voici à présent une liste de caractéristiques que nous ont dites d’autres personnes à propos de certains départements de France. Pour chacune de ces caractéristiques, veuillez donner une note de 0 à 10 à chacun des départements que vous connaissez.</a:t>
            </a:r>
          </a:p>
        </p:txBody>
      </p:sp>
      <p:graphicFrame>
        <p:nvGraphicFramePr>
          <p:cNvPr id="169989" name="Object 34"/>
          <p:cNvGraphicFramePr>
            <a:graphicFrameLocks noChangeAspect="1"/>
          </p:cNvGraphicFramePr>
          <p:nvPr/>
        </p:nvGraphicFramePr>
        <p:xfrm>
          <a:off x="3492500" y="1603375"/>
          <a:ext cx="3455988" cy="4160838"/>
        </p:xfrm>
        <a:graphic>
          <a:graphicData uri="http://schemas.openxmlformats.org/presentationml/2006/ole">
            <mc:AlternateContent xmlns:mc="http://schemas.openxmlformats.org/markup-compatibility/2006">
              <mc:Choice xmlns:v="urn:schemas-microsoft-com:vml" Requires="v">
                <p:oleObj spid="_x0000_s169990" r:id="rId6" imgW="3456732" imgH="4163929" progId="Excel.Chart.8">
                  <p:embed/>
                </p:oleObj>
              </mc:Choice>
              <mc:Fallback>
                <p:oleObj r:id="rId6" imgW="3456732" imgH="4163929"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1603375"/>
                        <a:ext cx="3455988" cy="416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Tableau 22"/>
          <p:cNvGraphicFramePr>
            <a:graphicFrameLocks noGrp="1"/>
          </p:cNvGraphicFramePr>
          <p:nvPr/>
        </p:nvGraphicFramePr>
        <p:xfrm>
          <a:off x="107950" y="1628775"/>
          <a:ext cx="3600450" cy="4105275"/>
        </p:xfrm>
        <a:graphic>
          <a:graphicData uri="http://schemas.openxmlformats.org/drawingml/2006/table">
            <a:tbl>
              <a:tblPr firstRow="1" bandRow="1">
                <a:tableStyleId>{2D5ABB26-0587-4C30-8999-92F81FD0307C}</a:tableStyleId>
              </a:tblPr>
              <a:tblGrid>
                <a:gridCol w="3600400"/>
              </a:tblGrid>
              <a:tr h="410446">
                <a:tc>
                  <a:txBody>
                    <a:bodyPr/>
                    <a:lstStyle/>
                    <a:p>
                      <a:pPr algn="r" rtl="0" fontAlgn="ctr"/>
                      <a:r>
                        <a:rPr lang="fr-FR" sz="1100" b="0" i="0" u="none" strike="noStrike" dirty="0">
                          <a:solidFill>
                            <a:srgbClr val="524B41"/>
                          </a:solidFill>
                          <a:effectLst/>
                          <a:latin typeface="Calibri"/>
                        </a:rPr>
                        <a:t>Où l'on vit simplement, en harmonie avec la nature</a:t>
                      </a:r>
                    </a:p>
                  </a:txBody>
                  <a:tcPr marL="9525" marR="9525" marT="9525" marB="0" anchor="ctr"/>
                </a:tc>
              </a:tr>
              <a:tr h="410446">
                <a:tc>
                  <a:txBody>
                    <a:bodyPr/>
                    <a:lstStyle/>
                    <a:p>
                      <a:pPr algn="r" rtl="0" fontAlgn="ctr"/>
                      <a:r>
                        <a:rPr lang="fr-FR" sz="1100" b="0" i="0" u="none" strike="noStrike" dirty="0">
                          <a:solidFill>
                            <a:srgbClr val="524B41"/>
                          </a:solidFill>
                          <a:effectLst/>
                          <a:latin typeface="Calibri"/>
                        </a:rPr>
                        <a:t>Où l'on se ressource</a:t>
                      </a:r>
                    </a:p>
                  </a:txBody>
                  <a:tcPr marL="9525" marR="9525" marT="9525" marB="0" anchor="ctr"/>
                </a:tc>
              </a:tr>
              <a:tr h="410446">
                <a:tc>
                  <a:txBody>
                    <a:bodyPr/>
                    <a:lstStyle/>
                    <a:p>
                      <a:pPr algn="r" rtl="0" fontAlgn="ctr"/>
                      <a:r>
                        <a:rPr lang="fr-FR" sz="1100" b="0" i="0" u="none" strike="noStrike" dirty="0">
                          <a:solidFill>
                            <a:srgbClr val="524B41"/>
                          </a:solidFill>
                          <a:effectLst/>
                          <a:latin typeface="Calibri"/>
                        </a:rPr>
                        <a:t>Propose de découvrir une nature préservée</a:t>
                      </a:r>
                    </a:p>
                  </a:txBody>
                  <a:tcPr marL="9525" marR="9525" marT="9525" marB="0" anchor="ctr"/>
                </a:tc>
              </a:tr>
              <a:tr h="410446">
                <a:tc>
                  <a:txBody>
                    <a:bodyPr/>
                    <a:lstStyle/>
                    <a:p>
                      <a:pPr algn="r" rtl="0" fontAlgn="ctr"/>
                      <a:r>
                        <a:rPr lang="fr-FR" sz="1100" b="0" i="0" u="none" strike="noStrike" dirty="0">
                          <a:solidFill>
                            <a:srgbClr val="524B41"/>
                          </a:solidFill>
                          <a:effectLst/>
                          <a:latin typeface="Calibri"/>
                        </a:rPr>
                        <a:t>Qui gagne à être </a:t>
                      </a:r>
                      <a:r>
                        <a:rPr lang="fr-FR" sz="1100" b="0" i="0" u="none" strike="noStrike" dirty="0" smtClean="0">
                          <a:solidFill>
                            <a:srgbClr val="524B41"/>
                          </a:solidFill>
                          <a:effectLst/>
                          <a:latin typeface="Calibri"/>
                        </a:rPr>
                        <a:t>connu</a:t>
                      </a:r>
                      <a:endParaRPr lang="fr-FR" sz="1100" b="0" i="0" u="none" strike="noStrike" dirty="0">
                        <a:solidFill>
                          <a:srgbClr val="524B41"/>
                        </a:solidFill>
                        <a:effectLst/>
                        <a:latin typeface="Calibri"/>
                      </a:endParaRPr>
                    </a:p>
                  </a:txBody>
                  <a:tcPr marL="9525" marR="9525" marT="9525" marB="0" anchor="ctr"/>
                </a:tc>
              </a:tr>
              <a:tr h="410446">
                <a:tc>
                  <a:txBody>
                    <a:bodyPr/>
                    <a:lstStyle/>
                    <a:p>
                      <a:pPr algn="r" rtl="0" fontAlgn="ctr"/>
                      <a:r>
                        <a:rPr lang="fr-FR" sz="1100" b="0" i="0" u="none" strike="noStrike" dirty="0">
                          <a:solidFill>
                            <a:srgbClr val="524B41"/>
                          </a:solidFill>
                          <a:effectLst/>
                          <a:latin typeface="Calibri"/>
                        </a:rPr>
                        <a:t>Protège et valorise sa culture et ses savoir-faire</a:t>
                      </a:r>
                    </a:p>
                  </a:txBody>
                  <a:tcPr marL="9525" marR="9525" marT="9525" marB="0" anchor="ctr"/>
                </a:tc>
              </a:tr>
              <a:tr h="410446">
                <a:tc>
                  <a:txBody>
                    <a:bodyPr/>
                    <a:lstStyle/>
                    <a:p>
                      <a:pPr algn="r" rtl="0" fontAlgn="ctr"/>
                      <a:r>
                        <a:rPr lang="fr-FR" sz="1100" b="0" i="0" u="none" strike="noStrike" dirty="0">
                          <a:solidFill>
                            <a:srgbClr val="524B41"/>
                          </a:solidFill>
                          <a:effectLst/>
                          <a:latin typeface="Calibri"/>
                        </a:rPr>
                        <a:t>Touristique</a:t>
                      </a:r>
                    </a:p>
                  </a:txBody>
                  <a:tcPr marL="9525" marR="9525" marT="9525" marB="0" anchor="ctr"/>
                </a:tc>
              </a:tr>
              <a:tr h="410446">
                <a:tc>
                  <a:txBody>
                    <a:bodyPr/>
                    <a:lstStyle/>
                    <a:p>
                      <a:pPr algn="r" rtl="0" fontAlgn="ctr"/>
                      <a:r>
                        <a:rPr lang="fr-FR" sz="1100" b="0" i="0" u="none" strike="noStrike">
                          <a:solidFill>
                            <a:srgbClr val="524B41"/>
                          </a:solidFill>
                          <a:effectLst/>
                          <a:latin typeface="Calibri"/>
                        </a:rPr>
                        <a:t>Dynamique</a:t>
                      </a:r>
                    </a:p>
                  </a:txBody>
                  <a:tcPr marL="9525" marR="9525" marT="9525" marB="0" anchor="ctr"/>
                </a:tc>
              </a:tr>
              <a:tr h="410446">
                <a:tc>
                  <a:txBody>
                    <a:bodyPr/>
                    <a:lstStyle/>
                    <a:p>
                      <a:pPr algn="r" rtl="0" fontAlgn="ctr"/>
                      <a:r>
                        <a:rPr lang="fr-FR" sz="1100" b="0" i="0" u="none" strike="noStrike">
                          <a:solidFill>
                            <a:srgbClr val="524B41"/>
                          </a:solidFill>
                          <a:effectLst/>
                          <a:latin typeface="Calibri"/>
                        </a:rPr>
                        <a:t>Où se développent des partenariats entre entreprises, collectivités et entre habitants</a:t>
                      </a:r>
                    </a:p>
                  </a:txBody>
                  <a:tcPr marL="9525" marR="9525" marT="9525" marB="0" anchor="ctr"/>
                </a:tc>
              </a:tr>
              <a:tr h="410446">
                <a:tc>
                  <a:txBody>
                    <a:bodyPr/>
                    <a:lstStyle/>
                    <a:p>
                      <a:pPr algn="r" rtl="0" fontAlgn="ctr"/>
                      <a:r>
                        <a:rPr lang="fr-FR" sz="1100" b="0" i="0" u="none" strike="noStrike" dirty="0">
                          <a:solidFill>
                            <a:srgbClr val="524B41"/>
                          </a:solidFill>
                          <a:effectLst/>
                          <a:latin typeface="Calibri"/>
                        </a:rPr>
                        <a:t>Qui soutient la recherche et les projets innovants</a:t>
                      </a:r>
                    </a:p>
                  </a:txBody>
                  <a:tcPr marL="9525" marR="9525" marT="9525" marB="0" anchor="ctr"/>
                </a:tc>
              </a:tr>
              <a:tr h="410446">
                <a:tc>
                  <a:txBody>
                    <a:bodyPr/>
                    <a:lstStyle/>
                    <a:p>
                      <a:pPr algn="r" rtl="0" fontAlgn="ctr"/>
                      <a:r>
                        <a:rPr lang="fr-FR" sz="1100" b="0" i="0" u="none" strike="noStrike" dirty="0">
                          <a:solidFill>
                            <a:srgbClr val="524B41"/>
                          </a:solidFill>
                          <a:effectLst/>
                          <a:latin typeface="Calibri"/>
                        </a:rPr>
                        <a:t>Qui a des entreprises aux savoir-faire reconnus à l'international</a:t>
                      </a:r>
                    </a:p>
                  </a:txBody>
                  <a:tcPr marL="9525" marR="9525" marT="9525" marB="0" anchor="ctr"/>
                </a:tc>
              </a:tr>
            </a:tbl>
          </a:graphicData>
        </a:graphic>
      </p:graphicFrame>
      <p:grpSp>
        <p:nvGrpSpPr>
          <p:cNvPr id="170001" name="Groupe 23"/>
          <p:cNvGrpSpPr>
            <a:grpSpLocks/>
          </p:cNvGrpSpPr>
          <p:nvPr/>
        </p:nvGrpSpPr>
        <p:grpSpPr bwMode="auto">
          <a:xfrm>
            <a:off x="3635375" y="1295400"/>
            <a:ext cx="6408738" cy="261938"/>
            <a:chOff x="2699792" y="1295182"/>
            <a:chExt cx="6408712" cy="261610"/>
          </a:xfrm>
        </p:grpSpPr>
        <p:sp>
          <p:nvSpPr>
            <p:cNvPr id="17" name="Ellipse 16"/>
            <p:cNvSpPr/>
            <p:nvPr/>
          </p:nvSpPr>
          <p:spPr>
            <a:xfrm>
              <a:off x="2952204" y="1390313"/>
              <a:ext cx="71437" cy="713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18" name="Connecteur droit 17"/>
            <p:cNvCxnSpPr/>
            <p:nvPr/>
          </p:nvCxnSpPr>
          <p:spPr>
            <a:xfrm>
              <a:off x="2844254" y="1426780"/>
              <a:ext cx="287336"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2699792" y="1295182"/>
              <a:ext cx="6408712"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              Creuse (138)              Corrèze  (230)              Haute-Vienne (179)</a:t>
              </a:r>
            </a:p>
          </p:txBody>
        </p:sp>
        <p:grpSp>
          <p:nvGrpSpPr>
            <p:cNvPr id="170012" name="Groupe 33"/>
            <p:cNvGrpSpPr>
              <a:grpSpLocks/>
            </p:cNvGrpSpPr>
            <p:nvPr/>
          </p:nvGrpSpPr>
          <p:grpSpPr bwMode="auto">
            <a:xfrm>
              <a:off x="3995936" y="1389983"/>
              <a:ext cx="288032" cy="72008"/>
              <a:chOff x="5364088" y="1389983"/>
              <a:chExt cx="288032" cy="72008"/>
            </a:xfrm>
          </p:grpSpPr>
          <p:sp>
            <p:nvSpPr>
              <p:cNvPr id="20" name="Rectangle 19"/>
              <p:cNvSpPr/>
              <p:nvPr/>
            </p:nvSpPr>
            <p:spPr>
              <a:xfrm>
                <a:off x="5471289" y="1390313"/>
                <a:ext cx="73025" cy="713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21" name="Connecteur droit 20"/>
              <p:cNvCxnSpPr/>
              <p:nvPr/>
            </p:nvCxnSpPr>
            <p:spPr>
              <a:xfrm>
                <a:off x="5363339" y="1426780"/>
                <a:ext cx="28892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70013" name="Groupe 32"/>
            <p:cNvGrpSpPr>
              <a:grpSpLocks/>
            </p:cNvGrpSpPr>
            <p:nvPr/>
          </p:nvGrpSpPr>
          <p:grpSpPr bwMode="auto">
            <a:xfrm>
              <a:off x="5292080" y="1389983"/>
              <a:ext cx="288032" cy="72008"/>
              <a:chOff x="6012160" y="1412776"/>
              <a:chExt cx="288032" cy="72008"/>
            </a:xfrm>
          </p:grpSpPr>
          <p:cxnSp>
            <p:nvCxnSpPr>
              <p:cNvPr id="31" name="Connecteur droit 30"/>
              <p:cNvCxnSpPr/>
              <p:nvPr/>
            </p:nvCxnSpPr>
            <p:spPr>
              <a:xfrm>
                <a:off x="6012249" y="1449573"/>
                <a:ext cx="287336"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32" name="Triangle isocèle 31"/>
              <p:cNvSpPr/>
              <p:nvPr/>
            </p:nvSpPr>
            <p:spPr>
              <a:xfrm>
                <a:off x="6120199" y="1413106"/>
                <a:ext cx="71437" cy="71349"/>
              </a:xfrm>
              <a:prstGeom prst="triangle">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grpSp>
      </p:grpSp>
      <p:sp>
        <p:nvSpPr>
          <p:cNvPr id="28" name="Espace réservé du texte 4"/>
          <p:cNvSpPr txBox="1">
            <a:spLocks/>
          </p:cNvSpPr>
          <p:nvPr>
            <p:custDataLst>
              <p:tags r:id="rId2"/>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pic>
        <p:nvPicPr>
          <p:cNvPr id="170005" name="Image 34" descr="region Limousin.jpg"/>
          <p:cNvPicPr>
            <a:picLocks noChangeAspect="1"/>
          </p:cNvPicPr>
          <p:nvPr/>
        </p:nvPicPr>
        <p:blipFill>
          <a:blip r:embed="rId8"/>
          <a:srcRect/>
          <a:stretch>
            <a:fillRect/>
          </a:stretch>
        </p:blipFill>
        <p:spPr bwMode="auto">
          <a:xfrm>
            <a:off x="8316913" y="1125538"/>
            <a:ext cx="639762" cy="846137"/>
          </a:xfrm>
          <a:prstGeom prst="rect">
            <a:avLst/>
          </a:prstGeom>
          <a:noFill/>
          <a:ln w="9525">
            <a:noFill/>
            <a:miter lim="800000"/>
            <a:headEnd/>
            <a:tailEnd/>
          </a:ln>
        </p:spPr>
      </p:pic>
      <p:sp>
        <p:nvSpPr>
          <p:cNvPr id="25" name="Espace réservé du texte 4"/>
          <p:cNvSpPr txBox="1">
            <a:spLocks/>
          </p:cNvSpPr>
          <p:nvPr>
            <p:custDataLst>
              <p:tags r:id="rId3"/>
            </p:custDataLst>
          </p:nvPr>
        </p:nvSpPr>
        <p:spPr>
          <a:xfrm>
            <a:off x="5076056" y="5805264"/>
            <a:ext cx="396044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le département (bien ou assez bien)</a:t>
            </a:r>
            <a:endParaRPr lang="fr-FR" sz="1200" i="1" dirty="0">
              <a:solidFill>
                <a:srgbClr val="000000"/>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a:t>Image détaillée des 3 départements</a:t>
            </a:r>
            <a:br>
              <a:rPr lang="fr-FR" dirty="0"/>
            </a:br>
            <a:r>
              <a:rPr lang="fr-FR" sz="2000" i="1" dirty="0"/>
              <a:t>Image </a:t>
            </a:r>
            <a:r>
              <a:rPr lang="fr-FR" sz="2000" i="1" dirty="0" smtClean="0"/>
              <a:t>touristique</a:t>
            </a:r>
            <a:endParaRPr lang="fr-FR"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F89072FA-D927-4698-A84C-C0F4A85075B4}" type="slidenum">
              <a:rPr lang="fr-FR"/>
              <a:pPr>
                <a:defRPr/>
              </a:pPr>
              <a:t>96</a:t>
            </a:fld>
            <a:endParaRPr lang="fr-FR"/>
          </a:p>
        </p:txBody>
      </p:sp>
      <p:sp>
        <p:nvSpPr>
          <p:cNvPr id="7" name="ZoneTexte 6"/>
          <p:cNvSpPr txBox="1"/>
          <p:nvPr/>
        </p:nvSpPr>
        <p:spPr>
          <a:xfrm>
            <a:off x="468313" y="6092825"/>
            <a:ext cx="8675687" cy="431800"/>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Q5Bdép. </a:t>
            </a:r>
            <a:r>
              <a:rPr lang="fr-FR" sz="1100" dirty="0">
                <a:solidFill>
                  <a:schemeClr val="tx1">
                    <a:lumMod val="75000"/>
                  </a:schemeClr>
                </a:solidFill>
                <a:latin typeface="+mn-lt"/>
              </a:rPr>
              <a:t>Voici à présent une liste des qualités possibles pour une destination touristique. Pour chacune de ces qualités, veuillez donner une note de 0 à 10 à chacun des départements que vous connaissez.</a:t>
            </a:r>
          </a:p>
        </p:txBody>
      </p:sp>
      <p:graphicFrame>
        <p:nvGraphicFramePr>
          <p:cNvPr id="25" name="Tableau 24"/>
          <p:cNvGraphicFramePr>
            <a:graphicFrameLocks noGrp="1"/>
          </p:cNvGraphicFramePr>
          <p:nvPr/>
        </p:nvGraphicFramePr>
        <p:xfrm>
          <a:off x="107950" y="1589088"/>
          <a:ext cx="3697288" cy="4216400"/>
        </p:xfrm>
        <a:graphic>
          <a:graphicData uri="http://schemas.openxmlformats.org/drawingml/2006/table">
            <a:tbl>
              <a:tblPr firstRow="1" bandRow="1">
                <a:tableStyleId>{2D5ABB26-0587-4C30-8999-92F81FD0307C}</a:tableStyleId>
              </a:tblPr>
              <a:tblGrid>
                <a:gridCol w="3696984"/>
              </a:tblGrid>
              <a:tr h="324355">
                <a:tc>
                  <a:txBody>
                    <a:bodyPr/>
                    <a:lstStyle/>
                    <a:p>
                      <a:pPr algn="r" rtl="0" fontAlgn="ctr"/>
                      <a:r>
                        <a:rPr lang="fr-FR" sz="1100" b="0" i="0" u="none" strike="noStrike" dirty="0" smtClean="0">
                          <a:solidFill>
                            <a:srgbClr val="524B41"/>
                          </a:solidFill>
                          <a:effectLst/>
                          <a:latin typeface="Calibri"/>
                        </a:rPr>
                        <a:t>Adapté </a:t>
                      </a:r>
                      <a:r>
                        <a:rPr lang="fr-FR" sz="1100" b="0" i="0" u="none" strike="noStrike" dirty="0">
                          <a:solidFill>
                            <a:srgbClr val="524B41"/>
                          </a:solidFill>
                          <a:effectLst/>
                          <a:latin typeface="Calibri"/>
                        </a:rPr>
                        <a:t>pour des vacances en famille</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diversité et la beauté des paysages</a:t>
                      </a:r>
                    </a:p>
                  </a:txBody>
                  <a:tcPr marL="9525" marR="9525" marT="9525" marB="0" anchor="ctr"/>
                </a:tc>
              </a:tr>
              <a:tr h="324355">
                <a:tc>
                  <a:txBody>
                    <a:bodyPr/>
                    <a:lstStyle/>
                    <a:p>
                      <a:pPr algn="r" rtl="0" fontAlgn="ctr"/>
                      <a:r>
                        <a:rPr lang="fr-FR" sz="1100" b="0" i="0" u="none" strike="noStrike">
                          <a:solidFill>
                            <a:srgbClr val="524B41"/>
                          </a:solidFill>
                          <a:effectLst/>
                          <a:latin typeface="Calibri"/>
                        </a:rPr>
                        <a:t>La richesse de la gastronomie et des produits du terroir</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Le rapport qualité-prix des prestations touristiques</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diversité des activités autour des lacs et des rivières</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qualité de l'accueil, la convivialité des habitants</a:t>
                      </a:r>
                    </a:p>
                  </a:txBody>
                  <a:tcPr marL="9525" marR="9525" marT="9525" marB="0" anchor="ctr"/>
                </a:tc>
              </a:tr>
              <a:tr h="324355">
                <a:tc>
                  <a:txBody>
                    <a:bodyPr/>
                    <a:lstStyle/>
                    <a:p>
                      <a:pPr algn="r" rtl="0" fontAlgn="ctr"/>
                      <a:r>
                        <a:rPr lang="fr-FR" sz="1100" b="0" i="0" u="none" strike="noStrike">
                          <a:solidFill>
                            <a:srgbClr val="524B41"/>
                          </a:solidFill>
                          <a:effectLst/>
                          <a:latin typeface="Calibri"/>
                        </a:rPr>
                        <a:t>La qualité de l'hébergement</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richesse du patrimoine historique et culturel</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diversité des activités sportives de pleine nature</a:t>
                      </a:r>
                    </a:p>
                  </a:txBody>
                  <a:tcPr marL="9525" marR="9525" marT="9525" marB="0" anchor="ctr"/>
                </a:tc>
              </a:tr>
              <a:tr h="324355">
                <a:tc>
                  <a:txBody>
                    <a:bodyPr/>
                    <a:lstStyle/>
                    <a:p>
                      <a:pPr algn="r" rtl="0" fontAlgn="ctr"/>
                      <a:r>
                        <a:rPr lang="fr-FR" sz="1100" b="0" i="0" u="none" strike="noStrike">
                          <a:solidFill>
                            <a:srgbClr val="524B41"/>
                          </a:solidFill>
                          <a:effectLst/>
                          <a:latin typeface="Calibri"/>
                        </a:rPr>
                        <a:t>La facilité d'accès</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qualité de l'information fournie</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Le climat agréable</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diversité des animations culturelles et des festivals</a:t>
                      </a:r>
                    </a:p>
                  </a:txBody>
                  <a:tcPr marL="9525" marR="9525" marT="9525" marB="0" anchor="ctr"/>
                </a:tc>
              </a:tr>
            </a:tbl>
          </a:graphicData>
        </a:graphic>
      </p:graphicFrame>
      <p:graphicFrame>
        <p:nvGraphicFramePr>
          <p:cNvPr id="171027" name="Object 34"/>
          <p:cNvGraphicFramePr>
            <a:graphicFrameLocks noChangeAspect="1"/>
          </p:cNvGraphicFramePr>
          <p:nvPr/>
        </p:nvGraphicFramePr>
        <p:xfrm>
          <a:off x="3492500" y="1603375"/>
          <a:ext cx="3455988" cy="4160838"/>
        </p:xfrm>
        <a:graphic>
          <a:graphicData uri="http://schemas.openxmlformats.org/presentationml/2006/ole">
            <mc:AlternateContent xmlns:mc="http://schemas.openxmlformats.org/markup-compatibility/2006">
              <mc:Choice xmlns:v="urn:schemas-microsoft-com:vml" Requires="v">
                <p:oleObj spid="_x0000_s171028" r:id="rId6" imgW="3456732" imgH="4163929" progId="Excel.Chart.8">
                  <p:embed/>
                </p:oleObj>
              </mc:Choice>
              <mc:Fallback>
                <p:oleObj r:id="rId6" imgW="3456732" imgH="4163929"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1603375"/>
                        <a:ext cx="3455988" cy="416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71028" name="Image 23" descr="region Limousin.jpg"/>
          <p:cNvPicPr>
            <a:picLocks noChangeAspect="1"/>
          </p:cNvPicPr>
          <p:nvPr/>
        </p:nvPicPr>
        <p:blipFill>
          <a:blip r:embed="rId8"/>
          <a:srcRect/>
          <a:stretch>
            <a:fillRect/>
          </a:stretch>
        </p:blipFill>
        <p:spPr bwMode="auto">
          <a:xfrm>
            <a:off x="8316913" y="1125538"/>
            <a:ext cx="639762" cy="846137"/>
          </a:xfrm>
          <a:prstGeom prst="rect">
            <a:avLst/>
          </a:prstGeom>
          <a:noFill/>
          <a:ln w="9525">
            <a:noFill/>
            <a:miter lim="800000"/>
            <a:headEnd/>
            <a:tailEnd/>
          </a:ln>
        </p:spPr>
      </p:pic>
      <p:sp>
        <p:nvSpPr>
          <p:cNvPr id="48" name="Espace réservé du texte 4"/>
          <p:cNvSpPr txBox="1">
            <a:spLocks/>
          </p:cNvSpPr>
          <p:nvPr>
            <p:custDataLst>
              <p:tags r:id="rId2"/>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grpSp>
        <p:nvGrpSpPr>
          <p:cNvPr id="171032" name="Groupe 25"/>
          <p:cNvGrpSpPr>
            <a:grpSpLocks/>
          </p:cNvGrpSpPr>
          <p:nvPr/>
        </p:nvGrpSpPr>
        <p:grpSpPr bwMode="auto">
          <a:xfrm>
            <a:off x="2700338" y="1295400"/>
            <a:ext cx="6408737" cy="261938"/>
            <a:chOff x="2699792" y="1295182"/>
            <a:chExt cx="6408712" cy="261610"/>
          </a:xfrm>
        </p:grpSpPr>
        <p:sp>
          <p:nvSpPr>
            <p:cNvPr id="27" name="Ellipse 26"/>
            <p:cNvSpPr/>
            <p:nvPr/>
          </p:nvSpPr>
          <p:spPr>
            <a:xfrm>
              <a:off x="2952203" y="1390313"/>
              <a:ext cx="71438" cy="713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28" name="Connecteur droit 27"/>
            <p:cNvCxnSpPr/>
            <p:nvPr/>
          </p:nvCxnSpPr>
          <p:spPr>
            <a:xfrm>
              <a:off x="2844253" y="1426780"/>
              <a:ext cx="287337"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ZoneTexte 39"/>
            <p:cNvSpPr txBox="1"/>
            <p:nvPr/>
          </p:nvSpPr>
          <p:spPr>
            <a:xfrm>
              <a:off x="2699792" y="1295182"/>
              <a:ext cx="6408712"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              Creuse (138)              Corrèze  (230)              Haute-Vienne (179)</a:t>
              </a:r>
            </a:p>
          </p:txBody>
        </p:sp>
        <p:grpSp>
          <p:nvGrpSpPr>
            <p:cNvPr id="171039" name="Groupe 33"/>
            <p:cNvGrpSpPr>
              <a:grpSpLocks/>
            </p:cNvGrpSpPr>
            <p:nvPr/>
          </p:nvGrpSpPr>
          <p:grpSpPr bwMode="auto">
            <a:xfrm>
              <a:off x="3995936" y="1389983"/>
              <a:ext cx="288032" cy="72008"/>
              <a:chOff x="5364088" y="1389983"/>
              <a:chExt cx="288032" cy="72008"/>
            </a:xfrm>
          </p:grpSpPr>
          <p:sp>
            <p:nvSpPr>
              <p:cNvPr id="46" name="Rectangle 45"/>
              <p:cNvSpPr/>
              <p:nvPr/>
            </p:nvSpPr>
            <p:spPr>
              <a:xfrm>
                <a:off x="5471289" y="1390313"/>
                <a:ext cx="73025" cy="713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47" name="Connecteur droit 46"/>
              <p:cNvCxnSpPr/>
              <p:nvPr/>
            </p:nvCxnSpPr>
            <p:spPr>
              <a:xfrm>
                <a:off x="5363339" y="1426780"/>
                <a:ext cx="28892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71040" name="Groupe 32"/>
            <p:cNvGrpSpPr>
              <a:grpSpLocks/>
            </p:cNvGrpSpPr>
            <p:nvPr/>
          </p:nvGrpSpPr>
          <p:grpSpPr bwMode="auto">
            <a:xfrm>
              <a:off x="5292080" y="1389983"/>
              <a:ext cx="288032" cy="72008"/>
              <a:chOff x="6012160" y="1412776"/>
              <a:chExt cx="288032" cy="72008"/>
            </a:xfrm>
          </p:grpSpPr>
          <p:cxnSp>
            <p:nvCxnSpPr>
              <p:cNvPr id="44" name="Connecteur droit 43"/>
              <p:cNvCxnSpPr/>
              <p:nvPr/>
            </p:nvCxnSpPr>
            <p:spPr>
              <a:xfrm>
                <a:off x="6012249" y="1449573"/>
                <a:ext cx="287337"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45" name="Triangle isocèle 44"/>
              <p:cNvSpPr/>
              <p:nvPr/>
            </p:nvSpPr>
            <p:spPr>
              <a:xfrm>
                <a:off x="6120199" y="1413106"/>
                <a:ext cx="71438" cy="71349"/>
              </a:xfrm>
              <a:prstGeom prst="triangle">
                <a:avLst/>
              </a:prstGeom>
              <a:solidFill>
                <a:srgbClr val="0070C0"/>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grpSp>
      </p:grpSp>
      <p:sp>
        <p:nvSpPr>
          <p:cNvPr id="21" name="Espace réservé du texte 4"/>
          <p:cNvSpPr txBox="1">
            <a:spLocks/>
          </p:cNvSpPr>
          <p:nvPr>
            <p:custDataLst>
              <p:tags r:id="rId3"/>
            </p:custDataLst>
          </p:nvPr>
        </p:nvSpPr>
        <p:spPr>
          <a:xfrm>
            <a:off x="5076056" y="5805264"/>
            <a:ext cx="396044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le département (bien ou assez bien)</a:t>
            </a:r>
            <a:endParaRPr lang="fr-FR" sz="1200" i="1" dirty="0">
              <a:solidFill>
                <a:srgbClr val="000000"/>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48"/>
          <p:cNvSpPr txBox="1">
            <a:spLocks noChangeArrowheads="1"/>
          </p:cNvSpPr>
          <p:nvPr/>
        </p:nvSpPr>
        <p:spPr bwMode="auto">
          <a:xfrm>
            <a:off x="5292725" y="2492375"/>
            <a:ext cx="173038" cy="277813"/>
          </a:xfrm>
          <a:prstGeom prst="rect">
            <a:avLst/>
          </a:prstGeom>
          <a:noFill/>
          <a:ln w="12700">
            <a:noFill/>
            <a:miter lim="800000"/>
            <a:headEnd/>
            <a:tailEnd/>
          </a:ln>
        </p:spPr>
        <p:txBody>
          <a:bodyPr>
            <a:spAutoFit/>
          </a:bodyPr>
          <a:lstStyle/>
          <a:p>
            <a:pPr algn="ctr" eaLnBrk="0" fontAlgn="auto" hangingPunct="0">
              <a:spcBef>
                <a:spcPts val="0"/>
              </a:spcBef>
              <a:spcAft>
                <a:spcPts val="0"/>
              </a:spcAft>
              <a:defRPr/>
            </a:pPr>
            <a:r>
              <a:rPr lang="fr-FR" sz="1200" b="1" kern="0" dirty="0">
                <a:solidFill>
                  <a:srgbClr val="008000"/>
                </a:solidFill>
                <a:latin typeface="Wingdings 3" pitchFamily="18" charset="2"/>
              </a:rPr>
              <a:t>k</a:t>
            </a:r>
          </a:p>
        </p:txBody>
      </p:sp>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de la Corrèze</a:t>
            </a:r>
            <a:br>
              <a:rPr lang="fr-FR" dirty="0" smtClean="0"/>
            </a:br>
            <a:r>
              <a:rPr lang="fr-FR" sz="2000" i="1" dirty="0" smtClean="0"/>
              <a:t>Image générale</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C26F063D-9999-46EF-A6C3-7421A9EFFDAC}" type="slidenum">
              <a:rPr lang="fr-FR"/>
              <a:pPr>
                <a:defRPr/>
              </a:pPr>
              <a:t>97</a:t>
            </a:fld>
            <a:endParaRPr lang="fr-FR"/>
          </a:p>
        </p:txBody>
      </p:sp>
      <p:grpSp>
        <p:nvGrpSpPr>
          <p:cNvPr id="172037" name="Groupe 29"/>
          <p:cNvGrpSpPr>
            <a:grpSpLocks/>
          </p:cNvGrpSpPr>
          <p:nvPr/>
        </p:nvGrpSpPr>
        <p:grpSpPr bwMode="auto">
          <a:xfrm>
            <a:off x="3851275" y="1295400"/>
            <a:ext cx="3384550" cy="261938"/>
            <a:chOff x="3851920" y="1295182"/>
            <a:chExt cx="3384376" cy="261610"/>
          </a:xfrm>
        </p:grpSpPr>
        <p:sp>
          <p:nvSpPr>
            <p:cNvPr id="17" name="Ellipse 16"/>
            <p:cNvSpPr/>
            <p:nvPr/>
          </p:nvSpPr>
          <p:spPr>
            <a:xfrm>
              <a:off x="3959864" y="1390313"/>
              <a:ext cx="71434" cy="713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18" name="Connecteur droit 17"/>
            <p:cNvCxnSpPr/>
            <p:nvPr/>
          </p:nvCxnSpPr>
          <p:spPr>
            <a:xfrm>
              <a:off x="3851920" y="1426780"/>
              <a:ext cx="287323"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4075746" y="1295182"/>
              <a:ext cx="3160550"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Corrèze (230)                        Limousin (194)</a:t>
              </a:r>
            </a:p>
          </p:txBody>
        </p:sp>
        <p:cxnSp>
          <p:nvCxnSpPr>
            <p:cNvPr id="21" name="Connecteur droit 20"/>
            <p:cNvCxnSpPr/>
            <p:nvPr/>
          </p:nvCxnSpPr>
          <p:spPr>
            <a:xfrm>
              <a:off x="5364730" y="1426780"/>
              <a:ext cx="287322" cy="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72038" name="Object 34"/>
          <p:cNvGraphicFramePr>
            <a:graphicFrameLocks noChangeAspect="1"/>
          </p:cNvGraphicFramePr>
          <p:nvPr/>
        </p:nvGraphicFramePr>
        <p:xfrm>
          <a:off x="3492500" y="1603375"/>
          <a:ext cx="3455988" cy="4160838"/>
        </p:xfrm>
        <a:graphic>
          <a:graphicData uri="http://schemas.openxmlformats.org/presentationml/2006/ole">
            <mc:AlternateContent xmlns:mc="http://schemas.openxmlformats.org/markup-compatibility/2006">
              <mc:Choice xmlns:v="urn:schemas-microsoft-com:vml" Requires="v">
                <p:oleObj spid="_x0000_s172039" r:id="rId6" imgW="3456732" imgH="4163929" progId="Excel.Chart.8">
                  <p:embed/>
                </p:oleObj>
              </mc:Choice>
              <mc:Fallback>
                <p:oleObj r:id="rId6" imgW="3456732" imgH="4163929"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1603375"/>
                        <a:ext cx="3455988" cy="416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Tableau 22"/>
          <p:cNvGraphicFramePr>
            <a:graphicFrameLocks noGrp="1"/>
          </p:cNvGraphicFramePr>
          <p:nvPr/>
        </p:nvGraphicFramePr>
        <p:xfrm>
          <a:off x="179388" y="1557338"/>
          <a:ext cx="3529012" cy="4175125"/>
        </p:xfrm>
        <a:graphic>
          <a:graphicData uri="http://schemas.openxmlformats.org/drawingml/2006/table">
            <a:tbl>
              <a:tblPr firstRow="1" bandRow="1">
                <a:tableStyleId>{2D5ABB26-0587-4C30-8999-92F81FD0307C}</a:tableStyleId>
              </a:tblPr>
              <a:tblGrid>
                <a:gridCol w="3528392"/>
              </a:tblGrid>
              <a:tr h="417646">
                <a:tc>
                  <a:txBody>
                    <a:bodyPr/>
                    <a:lstStyle/>
                    <a:p>
                      <a:pPr algn="r" rtl="0" fontAlgn="ctr"/>
                      <a:r>
                        <a:rPr lang="fr-FR" sz="1100" b="0" i="0" u="none" strike="noStrike" dirty="0">
                          <a:solidFill>
                            <a:srgbClr val="524B41"/>
                          </a:solidFill>
                          <a:effectLst/>
                          <a:latin typeface="Calibri"/>
                        </a:rPr>
                        <a:t>Où l'on vit simplement, en harmonie avec la nature</a:t>
                      </a:r>
                    </a:p>
                  </a:txBody>
                  <a:tcPr marL="9525" marR="9525" marT="9525" marB="0" anchor="ctr"/>
                </a:tc>
              </a:tr>
              <a:tr h="417646">
                <a:tc>
                  <a:txBody>
                    <a:bodyPr/>
                    <a:lstStyle/>
                    <a:p>
                      <a:pPr algn="r" rtl="0" fontAlgn="ctr"/>
                      <a:r>
                        <a:rPr lang="fr-FR" sz="1100" b="0" i="0" u="none" strike="noStrike" dirty="0">
                          <a:solidFill>
                            <a:srgbClr val="524B41"/>
                          </a:solidFill>
                          <a:effectLst/>
                          <a:latin typeface="Calibri"/>
                        </a:rPr>
                        <a:t>Où l'on se ressource</a:t>
                      </a:r>
                    </a:p>
                  </a:txBody>
                  <a:tcPr marL="9525" marR="9525" marT="9525" marB="0" anchor="ctr"/>
                </a:tc>
              </a:tr>
              <a:tr h="417646">
                <a:tc>
                  <a:txBody>
                    <a:bodyPr/>
                    <a:lstStyle/>
                    <a:p>
                      <a:pPr algn="r" rtl="0" fontAlgn="ctr"/>
                      <a:r>
                        <a:rPr lang="fr-FR" sz="1100" b="0" i="0" u="none" strike="noStrike" dirty="0">
                          <a:solidFill>
                            <a:srgbClr val="524B41"/>
                          </a:solidFill>
                          <a:effectLst/>
                          <a:latin typeface="Calibri"/>
                        </a:rPr>
                        <a:t>Propose de découvrir une nature préservée</a:t>
                      </a:r>
                    </a:p>
                  </a:txBody>
                  <a:tcPr marL="9525" marR="9525" marT="9525" marB="0" anchor="ctr"/>
                </a:tc>
              </a:tr>
              <a:tr h="417646">
                <a:tc>
                  <a:txBody>
                    <a:bodyPr/>
                    <a:lstStyle/>
                    <a:p>
                      <a:pPr algn="r" rtl="0" fontAlgn="ctr"/>
                      <a:r>
                        <a:rPr lang="fr-FR" sz="1100" b="0" i="0" u="none" strike="noStrike" dirty="0">
                          <a:solidFill>
                            <a:srgbClr val="524B41"/>
                          </a:solidFill>
                          <a:effectLst/>
                          <a:latin typeface="Calibri"/>
                        </a:rPr>
                        <a:t>Qui gagne à être </a:t>
                      </a:r>
                      <a:r>
                        <a:rPr lang="fr-FR" sz="1100" b="0" i="0" u="none" strike="noStrike" dirty="0" smtClean="0">
                          <a:solidFill>
                            <a:srgbClr val="524B41"/>
                          </a:solidFill>
                          <a:effectLst/>
                          <a:latin typeface="Calibri"/>
                        </a:rPr>
                        <a:t>connu</a:t>
                      </a:r>
                      <a:endParaRPr lang="fr-FR" sz="1100" b="0" i="0" u="none" strike="noStrike" dirty="0">
                        <a:solidFill>
                          <a:srgbClr val="524B41"/>
                        </a:solidFill>
                        <a:effectLst/>
                        <a:latin typeface="Calibri"/>
                      </a:endParaRPr>
                    </a:p>
                  </a:txBody>
                  <a:tcPr marL="9525" marR="9525" marT="9525" marB="0" anchor="ctr"/>
                </a:tc>
              </a:tr>
              <a:tr h="417646">
                <a:tc>
                  <a:txBody>
                    <a:bodyPr/>
                    <a:lstStyle/>
                    <a:p>
                      <a:pPr algn="r" rtl="0" fontAlgn="ctr"/>
                      <a:r>
                        <a:rPr lang="fr-FR" sz="1100" b="0" i="0" u="none" strike="noStrike" dirty="0">
                          <a:solidFill>
                            <a:srgbClr val="524B41"/>
                          </a:solidFill>
                          <a:effectLst/>
                          <a:latin typeface="Calibri"/>
                        </a:rPr>
                        <a:t>Protège et valorise sa culture et ses savoir-faire</a:t>
                      </a:r>
                    </a:p>
                  </a:txBody>
                  <a:tcPr marL="9525" marR="9525" marT="9525" marB="0" anchor="ctr"/>
                </a:tc>
              </a:tr>
              <a:tr h="417646">
                <a:tc>
                  <a:txBody>
                    <a:bodyPr/>
                    <a:lstStyle/>
                    <a:p>
                      <a:pPr algn="r" rtl="0" fontAlgn="ctr"/>
                      <a:r>
                        <a:rPr lang="fr-FR" sz="1100" b="0" i="0" u="none" strike="noStrike" dirty="0">
                          <a:solidFill>
                            <a:srgbClr val="524B41"/>
                          </a:solidFill>
                          <a:effectLst/>
                          <a:latin typeface="Calibri"/>
                        </a:rPr>
                        <a:t>Touristique</a:t>
                      </a:r>
                    </a:p>
                  </a:txBody>
                  <a:tcPr marL="9525" marR="9525" marT="9525" marB="0" anchor="ctr"/>
                </a:tc>
              </a:tr>
              <a:tr h="417646">
                <a:tc>
                  <a:txBody>
                    <a:bodyPr/>
                    <a:lstStyle/>
                    <a:p>
                      <a:pPr algn="r" rtl="0" fontAlgn="ctr"/>
                      <a:r>
                        <a:rPr lang="fr-FR" sz="1100" b="0" i="0" u="none" strike="noStrike">
                          <a:solidFill>
                            <a:srgbClr val="524B41"/>
                          </a:solidFill>
                          <a:effectLst/>
                          <a:latin typeface="Calibri"/>
                        </a:rPr>
                        <a:t>Dynamique</a:t>
                      </a:r>
                    </a:p>
                  </a:txBody>
                  <a:tcPr marL="9525" marR="9525" marT="9525" marB="0" anchor="ctr"/>
                </a:tc>
              </a:tr>
              <a:tr h="417646">
                <a:tc>
                  <a:txBody>
                    <a:bodyPr/>
                    <a:lstStyle/>
                    <a:p>
                      <a:pPr algn="r" rtl="0" fontAlgn="ctr"/>
                      <a:r>
                        <a:rPr lang="fr-FR" sz="1100" b="0" i="0" u="none" strike="noStrike">
                          <a:solidFill>
                            <a:srgbClr val="524B41"/>
                          </a:solidFill>
                          <a:effectLst/>
                          <a:latin typeface="Calibri"/>
                        </a:rPr>
                        <a:t>Où se développent des partenariats entre entreprises, collectivités et entre habitants</a:t>
                      </a:r>
                    </a:p>
                  </a:txBody>
                  <a:tcPr marL="9525" marR="9525" marT="9525" marB="0" anchor="ctr"/>
                </a:tc>
              </a:tr>
              <a:tr h="417646">
                <a:tc>
                  <a:txBody>
                    <a:bodyPr/>
                    <a:lstStyle/>
                    <a:p>
                      <a:pPr algn="r" rtl="0" fontAlgn="ctr"/>
                      <a:r>
                        <a:rPr lang="fr-FR" sz="1100" b="0" i="0" u="none" strike="noStrike" dirty="0">
                          <a:solidFill>
                            <a:srgbClr val="524B41"/>
                          </a:solidFill>
                          <a:effectLst/>
                          <a:latin typeface="Calibri"/>
                        </a:rPr>
                        <a:t>Qui soutient la recherche et les projets innovants</a:t>
                      </a:r>
                    </a:p>
                  </a:txBody>
                  <a:tcPr marL="9525" marR="9525" marT="9525" marB="0" anchor="ctr"/>
                </a:tc>
              </a:tr>
              <a:tr h="417646">
                <a:tc>
                  <a:txBody>
                    <a:bodyPr/>
                    <a:lstStyle/>
                    <a:p>
                      <a:pPr algn="r" rtl="0" fontAlgn="ctr"/>
                      <a:r>
                        <a:rPr lang="fr-FR" sz="1100" b="0" i="0" u="none" strike="noStrike" dirty="0">
                          <a:solidFill>
                            <a:srgbClr val="524B41"/>
                          </a:solidFill>
                          <a:effectLst/>
                          <a:latin typeface="Calibri"/>
                        </a:rPr>
                        <a:t>Qui a des entreprises aux savoir-faire reconnus à l'international</a:t>
                      </a:r>
                    </a:p>
                  </a:txBody>
                  <a:tcPr marL="9525" marR="9525" marT="9525" marB="0" anchor="ctr"/>
                </a:tc>
              </a:tr>
            </a:tbl>
          </a:graphicData>
        </a:graphic>
      </p:graphicFrame>
      <p:sp>
        <p:nvSpPr>
          <p:cNvPr id="26" name="ZoneTexte 25"/>
          <p:cNvSpPr txBox="1"/>
          <p:nvPr/>
        </p:nvSpPr>
        <p:spPr>
          <a:xfrm>
            <a:off x="468313" y="6094413"/>
            <a:ext cx="8675687" cy="430212"/>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Q5Areg/ Q5Adép</a:t>
            </a:r>
            <a:r>
              <a:rPr lang="fr-FR" sz="1100" dirty="0">
                <a:solidFill>
                  <a:schemeClr val="tx1">
                    <a:lumMod val="75000"/>
                  </a:schemeClr>
                </a:solidFill>
                <a:latin typeface="+mn-lt"/>
              </a:rPr>
              <a:t>.</a:t>
            </a:r>
            <a:r>
              <a:rPr lang="fr-FR" sz="1100" dirty="0">
                <a:latin typeface="+mn-lt"/>
              </a:rPr>
              <a:t> </a:t>
            </a:r>
            <a:r>
              <a:rPr lang="fr-FR" sz="1100" dirty="0">
                <a:solidFill>
                  <a:schemeClr val="tx1">
                    <a:lumMod val="75000"/>
                  </a:schemeClr>
                </a:solidFill>
                <a:latin typeface="+mn-lt"/>
              </a:rPr>
              <a:t>Voici à présent une liste de caractéristiques que nous ont dites d’autres personnes à propos de certaines régions/départements  de France. Pour chacune de ces caractéristiques, veuillez donner une note de 0 à 10 à chacune des régions/départements que vous connaissez</a:t>
            </a:r>
          </a:p>
        </p:txBody>
      </p:sp>
      <p:pic>
        <p:nvPicPr>
          <p:cNvPr id="172051" name="Image 30" descr="Logo_19_correze.jpg"/>
          <p:cNvPicPr>
            <a:picLocks noChangeAspect="1"/>
          </p:cNvPicPr>
          <p:nvPr/>
        </p:nvPicPr>
        <p:blipFill>
          <a:blip r:embed="rId8"/>
          <a:srcRect/>
          <a:stretch>
            <a:fillRect/>
          </a:stretch>
        </p:blipFill>
        <p:spPr bwMode="auto">
          <a:xfrm>
            <a:off x="7380288" y="1125538"/>
            <a:ext cx="1455737" cy="647700"/>
          </a:xfrm>
          <a:prstGeom prst="rect">
            <a:avLst/>
          </a:prstGeom>
          <a:noFill/>
          <a:ln w="9525">
            <a:noFill/>
            <a:miter lim="800000"/>
            <a:headEnd/>
            <a:tailEnd/>
          </a:ln>
        </p:spPr>
      </p:pic>
      <p:sp>
        <p:nvSpPr>
          <p:cNvPr id="25" name="Espace réservé du texte 4"/>
          <p:cNvSpPr txBox="1">
            <a:spLocks/>
          </p:cNvSpPr>
          <p:nvPr>
            <p:custDataLst>
              <p:tags r:id="rId2"/>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
        <p:nvSpPr>
          <p:cNvPr id="27" name="ZoneTexte 26"/>
          <p:cNvSpPr txBox="1"/>
          <p:nvPr/>
        </p:nvSpPr>
        <p:spPr>
          <a:xfrm>
            <a:off x="3059113" y="5832475"/>
            <a:ext cx="2089150" cy="260350"/>
          </a:xfrm>
          <a:prstGeom prst="rect">
            <a:avLst/>
          </a:prstGeom>
          <a:noFill/>
        </p:spPr>
        <p:txBody>
          <a:bodyPr>
            <a:spAutoFit/>
          </a:bodyPr>
          <a:lstStyle/>
          <a:p>
            <a:pPr fontAlgn="auto">
              <a:spcBef>
                <a:spcPts val="0"/>
              </a:spcBef>
              <a:spcAft>
                <a:spcPts val="0"/>
              </a:spcAft>
              <a:buClr>
                <a:schemeClr val="bg2">
                  <a:lumMod val="75000"/>
                </a:schemeClr>
              </a:buClr>
              <a:defRPr/>
            </a:pPr>
            <a:r>
              <a:rPr lang="fr-FR" sz="1050" i="1" dirty="0">
                <a:solidFill>
                  <a:schemeClr val="tx2"/>
                </a:solidFill>
                <a:latin typeface="+mn-lt"/>
              </a:rPr>
              <a:t>(x) </a:t>
            </a:r>
            <a:r>
              <a:rPr lang="fr-FR" sz="1050" dirty="0">
                <a:solidFill>
                  <a:schemeClr val="tx2"/>
                </a:solidFill>
                <a:latin typeface="+mn-lt"/>
              </a:rPr>
              <a:t>Rappel des résultats 2009</a:t>
            </a:r>
          </a:p>
        </p:txBody>
      </p:sp>
      <p:sp>
        <p:nvSpPr>
          <p:cNvPr id="28" name="ZoneTexte 27"/>
          <p:cNvSpPr txBox="1"/>
          <p:nvPr/>
        </p:nvSpPr>
        <p:spPr>
          <a:xfrm>
            <a:off x="5364163" y="2519363"/>
            <a:ext cx="503237" cy="230187"/>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(7,4)</a:t>
            </a:r>
          </a:p>
        </p:txBody>
      </p:sp>
      <p:sp>
        <p:nvSpPr>
          <p:cNvPr id="20" name="Espace réservé du texte 4"/>
          <p:cNvSpPr txBox="1">
            <a:spLocks/>
          </p:cNvSpPr>
          <p:nvPr>
            <p:custDataLst>
              <p:tags r:id="rId3"/>
            </p:custDataLst>
          </p:nvPr>
        </p:nvSpPr>
        <p:spPr>
          <a:xfrm>
            <a:off x="5076056" y="5805264"/>
            <a:ext cx="396044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le département (bien ou assez bien)</a:t>
            </a:r>
            <a:endParaRPr lang="fr-FR" sz="1200" i="1" dirty="0">
              <a:solidFill>
                <a:srgbClr val="000000"/>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de la Corrèze</a:t>
            </a:r>
            <a:br>
              <a:rPr lang="fr-FR" dirty="0" smtClean="0"/>
            </a:br>
            <a:r>
              <a:rPr lang="fr-FR" sz="2000" i="1" dirty="0" smtClean="0"/>
              <a:t>Image touristique</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C6E14C78-51CA-4D5E-A2E3-3560BCFB0E0E}" type="slidenum">
              <a:rPr lang="fr-FR"/>
              <a:pPr>
                <a:defRPr/>
              </a:pPr>
              <a:t>98</a:t>
            </a:fld>
            <a:endParaRPr lang="fr-FR"/>
          </a:p>
        </p:txBody>
      </p:sp>
      <p:graphicFrame>
        <p:nvGraphicFramePr>
          <p:cNvPr id="173060" name="Object 34"/>
          <p:cNvGraphicFramePr>
            <a:graphicFrameLocks noChangeAspect="1"/>
          </p:cNvGraphicFramePr>
          <p:nvPr/>
        </p:nvGraphicFramePr>
        <p:xfrm>
          <a:off x="3516313" y="1619250"/>
          <a:ext cx="3432175" cy="4162425"/>
        </p:xfrm>
        <a:graphic>
          <a:graphicData uri="http://schemas.openxmlformats.org/presentationml/2006/ole">
            <mc:AlternateContent xmlns:mc="http://schemas.openxmlformats.org/markup-compatibility/2006">
              <mc:Choice xmlns:v="urn:schemas-microsoft-com:vml" Requires="v">
                <p:oleObj spid="_x0000_s173061" r:id="rId6" imgW="3432345" imgH="4157832" progId="Excel.Chart.8">
                  <p:embed/>
                </p:oleObj>
              </mc:Choice>
              <mc:Fallback>
                <p:oleObj r:id="rId6" imgW="3432345" imgH="4157832"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6313" y="1619250"/>
                        <a:ext cx="3432175" cy="416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Tableau 24"/>
          <p:cNvGraphicFramePr>
            <a:graphicFrameLocks noGrp="1"/>
          </p:cNvGraphicFramePr>
          <p:nvPr/>
        </p:nvGraphicFramePr>
        <p:xfrm>
          <a:off x="0" y="1589088"/>
          <a:ext cx="3708400" cy="4216400"/>
        </p:xfrm>
        <a:graphic>
          <a:graphicData uri="http://schemas.openxmlformats.org/drawingml/2006/table">
            <a:tbl>
              <a:tblPr firstRow="1" bandRow="1">
                <a:tableStyleId>{2D5ABB26-0587-4C30-8999-92F81FD0307C}</a:tableStyleId>
              </a:tblPr>
              <a:tblGrid>
                <a:gridCol w="3707904"/>
              </a:tblGrid>
              <a:tr h="324355">
                <a:tc>
                  <a:txBody>
                    <a:bodyPr/>
                    <a:lstStyle/>
                    <a:p>
                      <a:pPr algn="r" rtl="0" fontAlgn="ctr"/>
                      <a:r>
                        <a:rPr lang="fr-FR" sz="1100" b="0" i="0" u="none" strike="noStrike" dirty="0" smtClean="0">
                          <a:solidFill>
                            <a:srgbClr val="524B41"/>
                          </a:solidFill>
                          <a:effectLst/>
                          <a:latin typeface="Calibri"/>
                        </a:rPr>
                        <a:t>Adapté </a:t>
                      </a:r>
                      <a:r>
                        <a:rPr lang="fr-FR" sz="1100" b="0" i="0" u="none" strike="noStrike" dirty="0">
                          <a:solidFill>
                            <a:srgbClr val="524B41"/>
                          </a:solidFill>
                          <a:effectLst/>
                          <a:latin typeface="Calibri"/>
                        </a:rPr>
                        <a:t>pour des vacances en famille</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diversité et la beauté des paysages</a:t>
                      </a:r>
                    </a:p>
                  </a:txBody>
                  <a:tcPr marL="9525" marR="9525" marT="9525" marB="0" anchor="ctr"/>
                </a:tc>
              </a:tr>
              <a:tr h="324355">
                <a:tc>
                  <a:txBody>
                    <a:bodyPr/>
                    <a:lstStyle/>
                    <a:p>
                      <a:pPr algn="r" rtl="0" fontAlgn="ctr"/>
                      <a:r>
                        <a:rPr lang="fr-FR" sz="1100" b="0" i="0" u="none" strike="noStrike">
                          <a:solidFill>
                            <a:srgbClr val="524B41"/>
                          </a:solidFill>
                          <a:effectLst/>
                          <a:latin typeface="Calibri"/>
                        </a:rPr>
                        <a:t>La richesse de la gastronomie et des produits du terroir</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Le rapport qualité-prix des prestations touristiques</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diversité des activités autour des lacs et des rivières</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qualité de l'accueil, la convivialité des habitants</a:t>
                      </a:r>
                    </a:p>
                  </a:txBody>
                  <a:tcPr marL="9525" marR="9525" marT="9525" marB="0" anchor="ctr"/>
                </a:tc>
              </a:tr>
              <a:tr h="324355">
                <a:tc>
                  <a:txBody>
                    <a:bodyPr/>
                    <a:lstStyle/>
                    <a:p>
                      <a:pPr algn="r" rtl="0" fontAlgn="ctr"/>
                      <a:r>
                        <a:rPr lang="fr-FR" sz="1100" b="0" i="0" u="none" strike="noStrike">
                          <a:solidFill>
                            <a:srgbClr val="524B41"/>
                          </a:solidFill>
                          <a:effectLst/>
                          <a:latin typeface="Calibri"/>
                        </a:rPr>
                        <a:t>La qualité de l'hébergement</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richesse du patrimoine historique et culturel</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diversité des activités sportives de pleine nature</a:t>
                      </a:r>
                    </a:p>
                  </a:txBody>
                  <a:tcPr marL="9525" marR="9525" marT="9525" marB="0" anchor="ctr"/>
                </a:tc>
              </a:tr>
              <a:tr h="324355">
                <a:tc>
                  <a:txBody>
                    <a:bodyPr/>
                    <a:lstStyle/>
                    <a:p>
                      <a:pPr algn="r" rtl="0" fontAlgn="ctr"/>
                      <a:r>
                        <a:rPr lang="fr-FR" sz="1100" b="0" i="0" u="none" strike="noStrike">
                          <a:solidFill>
                            <a:srgbClr val="524B41"/>
                          </a:solidFill>
                          <a:effectLst/>
                          <a:latin typeface="Calibri"/>
                        </a:rPr>
                        <a:t>La facilité d'accès</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qualité de l'information fournie</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Le climat agréable</a:t>
                      </a:r>
                    </a:p>
                  </a:txBody>
                  <a:tcPr marL="9525" marR="9525" marT="9525" marB="0" anchor="ctr"/>
                </a:tc>
              </a:tr>
              <a:tr h="324355">
                <a:tc>
                  <a:txBody>
                    <a:bodyPr/>
                    <a:lstStyle/>
                    <a:p>
                      <a:pPr algn="r" rtl="0" fontAlgn="ctr"/>
                      <a:r>
                        <a:rPr lang="fr-FR" sz="1100" b="0" i="0" u="none" strike="noStrike" dirty="0">
                          <a:solidFill>
                            <a:srgbClr val="524B41"/>
                          </a:solidFill>
                          <a:effectLst/>
                          <a:latin typeface="Calibri"/>
                        </a:rPr>
                        <a:t>La diversité des animations culturelles et des festivals</a:t>
                      </a:r>
                    </a:p>
                  </a:txBody>
                  <a:tcPr marL="9525" marR="9525" marT="9525" marB="0" anchor="ctr"/>
                </a:tc>
              </a:tr>
            </a:tbl>
          </a:graphicData>
        </a:graphic>
      </p:graphicFrame>
      <p:sp>
        <p:nvSpPr>
          <p:cNvPr id="26" name="ZoneTexte 25"/>
          <p:cNvSpPr txBox="1"/>
          <p:nvPr/>
        </p:nvSpPr>
        <p:spPr>
          <a:xfrm>
            <a:off x="468313" y="6092825"/>
            <a:ext cx="8675687" cy="431800"/>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Q5Breg/ Q5Bdép. </a:t>
            </a:r>
            <a:r>
              <a:rPr lang="fr-FR" sz="1100" dirty="0">
                <a:solidFill>
                  <a:schemeClr val="tx1">
                    <a:lumMod val="75000"/>
                  </a:schemeClr>
                </a:solidFill>
                <a:latin typeface="+mn-lt"/>
              </a:rPr>
              <a:t>Voici à présent une liste des qualités possibles pour une destination touristique. Pour chacune de ces qualités, veuillez donner une note de 0 à 10 à chacune des régions/départements que vous connaissez.</a:t>
            </a:r>
          </a:p>
        </p:txBody>
      </p:sp>
      <p:grpSp>
        <p:nvGrpSpPr>
          <p:cNvPr id="173076" name="Groupe 34"/>
          <p:cNvGrpSpPr>
            <a:grpSpLocks/>
          </p:cNvGrpSpPr>
          <p:nvPr/>
        </p:nvGrpSpPr>
        <p:grpSpPr bwMode="auto">
          <a:xfrm>
            <a:off x="3851275" y="1295400"/>
            <a:ext cx="3384550" cy="261938"/>
            <a:chOff x="3851920" y="1295182"/>
            <a:chExt cx="3384376" cy="261610"/>
          </a:xfrm>
        </p:grpSpPr>
        <p:sp>
          <p:nvSpPr>
            <p:cNvPr id="36" name="Ellipse 35"/>
            <p:cNvSpPr/>
            <p:nvPr/>
          </p:nvSpPr>
          <p:spPr>
            <a:xfrm>
              <a:off x="3959864" y="1390313"/>
              <a:ext cx="71434" cy="713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37" name="Connecteur droit 36"/>
            <p:cNvCxnSpPr/>
            <p:nvPr/>
          </p:nvCxnSpPr>
          <p:spPr>
            <a:xfrm>
              <a:off x="3851920" y="1426780"/>
              <a:ext cx="287323"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ZoneTexte 37"/>
            <p:cNvSpPr txBox="1"/>
            <p:nvPr/>
          </p:nvSpPr>
          <p:spPr>
            <a:xfrm>
              <a:off x="4075746" y="1295182"/>
              <a:ext cx="3160550"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Corrèze (230)                        Limousin (194)</a:t>
              </a:r>
            </a:p>
          </p:txBody>
        </p:sp>
        <p:cxnSp>
          <p:nvCxnSpPr>
            <p:cNvPr id="39" name="Connecteur droit 38"/>
            <p:cNvCxnSpPr/>
            <p:nvPr/>
          </p:nvCxnSpPr>
          <p:spPr>
            <a:xfrm>
              <a:off x="5364730" y="1426780"/>
              <a:ext cx="287322" cy="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73077" name="Image 16" descr="Logo_19_correze.jpg"/>
          <p:cNvPicPr>
            <a:picLocks noChangeAspect="1"/>
          </p:cNvPicPr>
          <p:nvPr/>
        </p:nvPicPr>
        <p:blipFill>
          <a:blip r:embed="rId8"/>
          <a:srcRect/>
          <a:stretch>
            <a:fillRect/>
          </a:stretch>
        </p:blipFill>
        <p:spPr bwMode="auto">
          <a:xfrm>
            <a:off x="7380288" y="1125538"/>
            <a:ext cx="1455737" cy="647700"/>
          </a:xfrm>
          <a:prstGeom prst="rect">
            <a:avLst/>
          </a:prstGeom>
          <a:noFill/>
          <a:ln w="9525">
            <a:noFill/>
            <a:miter lim="800000"/>
            <a:headEnd/>
            <a:tailEnd/>
          </a:ln>
        </p:spPr>
      </p:pic>
      <p:sp>
        <p:nvSpPr>
          <p:cNvPr id="20" name="Espace réservé du texte 4"/>
          <p:cNvSpPr txBox="1">
            <a:spLocks/>
          </p:cNvSpPr>
          <p:nvPr>
            <p:custDataLst>
              <p:tags r:id="rId2"/>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
        <p:nvSpPr>
          <p:cNvPr id="19" name="ZoneTexte 18"/>
          <p:cNvSpPr txBox="1"/>
          <p:nvPr/>
        </p:nvSpPr>
        <p:spPr>
          <a:xfrm>
            <a:off x="2987675" y="5832475"/>
            <a:ext cx="2089150" cy="260350"/>
          </a:xfrm>
          <a:prstGeom prst="rect">
            <a:avLst/>
          </a:prstGeom>
          <a:noFill/>
        </p:spPr>
        <p:txBody>
          <a:bodyPr>
            <a:spAutoFit/>
          </a:bodyPr>
          <a:lstStyle/>
          <a:p>
            <a:pPr fontAlgn="auto">
              <a:spcBef>
                <a:spcPts val="0"/>
              </a:spcBef>
              <a:spcAft>
                <a:spcPts val="0"/>
              </a:spcAft>
              <a:buClr>
                <a:schemeClr val="bg2">
                  <a:lumMod val="75000"/>
                </a:schemeClr>
              </a:buClr>
              <a:defRPr/>
            </a:pPr>
            <a:r>
              <a:rPr lang="fr-FR" sz="1050" i="1" dirty="0">
                <a:solidFill>
                  <a:schemeClr val="tx2"/>
                </a:solidFill>
                <a:latin typeface="+mn-lt"/>
              </a:rPr>
              <a:t>(x) </a:t>
            </a:r>
            <a:r>
              <a:rPr lang="fr-FR" sz="1050" dirty="0">
                <a:solidFill>
                  <a:schemeClr val="tx2"/>
                </a:solidFill>
                <a:latin typeface="+mn-lt"/>
              </a:rPr>
              <a:t>Rappel des résultats 2009</a:t>
            </a:r>
          </a:p>
        </p:txBody>
      </p:sp>
      <p:sp>
        <p:nvSpPr>
          <p:cNvPr id="21" name="ZoneTexte 20"/>
          <p:cNvSpPr txBox="1"/>
          <p:nvPr/>
        </p:nvSpPr>
        <p:spPr>
          <a:xfrm>
            <a:off x="5508625" y="1989138"/>
            <a:ext cx="503238" cy="230187"/>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(7,9)</a:t>
            </a:r>
          </a:p>
        </p:txBody>
      </p:sp>
      <p:sp>
        <p:nvSpPr>
          <p:cNvPr id="22" name="ZoneTexte 21"/>
          <p:cNvSpPr txBox="1"/>
          <p:nvPr/>
        </p:nvSpPr>
        <p:spPr>
          <a:xfrm>
            <a:off x="5292725" y="3240088"/>
            <a:ext cx="503238" cy="230187"/>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(7,3)</a:t>
            </a:r>
          </a:p>
        </p:txBody>
      </p:sp>
      <p:sp>
        <p:nvSpPr>
          <p:cNvPr id="30" name="ZoneTexte 29"/>
          <p:cNvSpPr txBox="1"/>
          <p:nvPr/>
        </p:nvSpPr>
        <p:spPr>
          <a:xfrm>
            <a:off x="5292725" y="3895725"/>
            <a:ext cx="503238" cy="230188"/>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(7,1)</a:t>
            </a:r>
          </a:p>
        </p:txBody>
      </p:sp>
      <p:sp>
        <p:nvSpPr>
          <p:cNvPr id="31" name="ZoneTexte 30"/>
          <p:cNvSpPr txBox="1"/>
          <p:nvPr/>
        </p:nvSpPr>
        <p:spPr>
          <a:xfrm>
            <a:off x="5292725" y="3573463"/>
            <a:ext cx="503238" cy="230187"/>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(6,9)</a:t>
            </a:r>
          </a:p>
        </p:txBody>
      </p:sp>
      <p:sp>
        <p:nvSpPr>
          <p:cNvPr id="32" name="ZoneTexte 31"/>
          <p:cNvSpPr txBox="1"/>
          <p:nvPr/>
        </p:nvSpPr>
        <p:spPr>
          <a:xfrm>
            <a:off x="5148263" y="4543425"/>
            <a:ext cx="503237" cy="230188"/>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(6,7)</a:t>
            </a:r>
          </a:p>
        </p:txBody>
      </p:sp>
      <p:sp>
        <p:nvSpPr>
          <p:cNvPr id="34" name="ZoneTexte 33"/>
          <p:cNvSpPr txBox="1"/>
          <p:nvPr/>
        </p:nvSpPr>
        <p:spPr>
          <a:xfrm>
            <a:off x="5148263" y="4830763"/>
            <a:ext cx="503237" cy="231775"/>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(6,7)</a:t>
            </a:r>
          </a:p>
        </p:txBody>
      </p:sp>
      <p:sp>
        <p:nvSpPr>
          <p:cNvPr id="40" name="ZoneTexte 39"/>
          <p:cNvSpPr txBox="1"/>
          <p:nvPr/>
        </p:nvSpPr>
        <p:spPr>
          <a:xfrm>
            <a:off x="5292725" y="4221163"/>
            <a:ext cx="503238" cy="230187"/>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(6,6)</a:t>
            </a:r>
          </a:p>
        </p:txBody>
      </p:sp>
      <p:sp>
        <p:nvSpPr>
          <p:cNvPr id="41" name="ZoneTexte 40"/>
          <p:cNvSpPr txBox="1"/>
          <p:nvPr/>
        </p:nvSpPr>
        <p:spPr>
          <a:xfrm>
            <a:off x="5292725" y="2598738"/>
            <a:ext cx="503238" cy="231775"/>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(6,5)</a:t>
            </a:r>
          </a:p>
        </p:txBody>
      </p:sp>
      <p:sp>
        <p:nvSpPr>
          <p:cNvPr id="42" name="ZoneTexte 41"/>
          <p:cNvSpPr txBox="1"/>
          <p:nvPr/>
        </p:nvSpPr>
        <p:spPr>
          <a:xfrm>
            <a:off x="5148263" y="5480050"/>
            <a:ext cx="503237" cy="230188"/>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(6,4)</a:t>
            </a:r>
          </a:p>
        </p:txBody>
      </p:sp>
      <p:sp>
        <p:nvSpPr>
          <p:cNvPr id="29" name="Text Box 48"/>
          <p:cNvSpPr txBox="1">
            <a:spLocks noChangeArrowheads="1"/>
          </p:cNvSpPr>
          <p:nvPr/>
        </p:nvSpPr>
        <p:spPr bwMode="auto">
          <a:xfrm>
            <a:off x="5219700" y="2576513"/>
            <a:ext cx="174625" cy="276225"/>
          </a:xfrm>
          <a:prstGeom prst="rect">
            <a:avLst/>
          </a:prstGeom>
          <a:noFill/>
          <a:ln w="12700">
            <a:noFill/>
            <a:miter lim="800000"/>
            <a:headEnd/>
            <a:tailEnd/>
          </a:ln>
        </p:spPr>
        <p:txBody>
          <a:bodyPr>
            <a:spAutoFit/>
          </a:bodyPr>
          <a:lstStyle/>
          <a:p>
            <a:pPr algn="ctr" eaLnBrk="0" fontAlgn="auto" hangingPunct="0">
              <a:spcBef>
                <a:spcPts val="0"/>
              </a:spcBef>
              <a:spcAft>
                <a:spcPts val="0"/>
              </a:spcAft>
              <a:defRPr/>
            </a:pPr>
            <a:r>
              <a:rPr lang="fr-FR" sz="1200" b="1" kern="0" dirty="0">
                <a:solidFill>
                  <a:srgbClr val="008000"/>
                </a:solidFill>
                <a:latin typeface="Wingdings 3" pitchFamily="18" charset="2"/>
              </a:rPr>
              <a:t>k</a:t>
            </a:r>
          </a:p>
        </p:txBody>
      </p:sp>
      <p:sp>
        <p:nvSpPr>
          <p:cNvPr id="43" name="Text Box 48"/>
          <p:cNvSpPr txBox="1">
            <a:spLocks noChangeArrowheads="1"/>
          </p:cNvSpPr>
          <p:nvPr/>
        </p:nvSpPr>
        <p:spPr bwMode="auto">
          <a:xfrm>
            <a:off x="5219700" y="3573463"/>
            <a:ext cx="174625" cy="276225"/>
          </a:xfrm>
          <a:prstGeom prst="rect">
            <a:avLst/>
          </a:prstGeom>
          <a:noFill/>
          <a:ln w="12700">
            <a:noFill/>
            <a:miter lim="800000"/>
            <a:headEnd/>
            <a:tailEnd/>
          </a:ln>
        </p:spPr>
        <p:txBody>
          <a:bodyPr>
            <a:spAutoFit/>
          </a:bodyPr>
          <a:lstStyle/>
          <a:p>
            <a:pPr algn="ctr" eaLnBrk="0" fontAlgn="auto" hangingPunct="0">
              <a:spcBef>
                <a:spcPts val="0"/>
              </a:spcBef>
              <a:spcAft>
                <a:spcPts val="0"/>
              </a:spcAft>
              <a:defRPr/>
            </a:pPr>
            <a:r>
              <a:rPr lang="fr-FR" sz="1200" b="1" kern="0" dirty="0">
                <a:solidFill>
                  <a:srgbClr val="008000"/>
                </a:solidFill>
                <a:latin typeface="Wingdings 3" pitchFamily="18" charset="2"/>
              </a:rPr>
              <a:t>k</a:t>
            </a:r>
          </a:p>
        </p:txBody>
      </p:sp>
      <p:sp>
        <p:nvSpPr>
          <p:cNvPr id="44" name="Text Box 48"/>
          <p:cNvSpPr txBox="1">
            <a:spLocks noChangeArrowheads="1"/>
          </p:cNvSpPr>
          <p:nvPr/>
        </p:nvSpPr>
        <p:spPr bwMode="auto">
          <a:xfrm>
            <a:off x="5189538" y="3871913"/>
            <a:ext cx="174625" cy="277812"/>
          </a:xfrm>
          <a:prstGeom prst="rect">
            <a:avLst/>
          </a:prstGeom>
          <a:noFill/>
          <a:ln w="12700">
            <a:noFill/>
            <a:miter lim="800000"/>
            <a:headEnd/>
            <a:tailEnd/>
          </a:ln>
        </p:spPr>
        <p:txBody>
          <a:bodyPr>
            <a:spAutoFit/>
          </a:bodyPr>
          <a:lstStyle/>
          <a:p>
            <a:pPr algn="ctr" eaLnBrk="0" fontAlgn="auto" hangingPunct="0">
              <a:spcBef>
                <a:spcPts val="0"/>
              </a:spcBef>
              <a:spcAft>
                <a:spcPts val="0"/>
              </a:spcAft>
              <a:defRPr/>
            </a:pPr>
            <a:r>
              <a:rPr lang="fr-FR" sz="1200" b="1" kern="0" dirty="0">
                <a:solidFill>
                  <a:srgbClr val="008000"/>
                </a:solidFill>
                <a:latin typeface="Wingdings 3" pitchFamily="18" charset="2"/>
              </a:rPr>
              <a:t>k</a:t>
            </a:r>
          </a:p>
        </p:txBody>
      </p:sp>
      <p:sp>
        <p:nvSpPr>
          <p:cNvPr id="45" name="Text Box 48"/>
          <p:cNvSpPr txBox="1">
            <a:spLocks noChangeArrowheads="1"/>
          </p:cNvSpPr>
          <p:nvPr/>
        </p:nvSpPr>
        <p:spPr bwMode="auto">
          <a:xfrm>
            <a:off x="5219700" y="4221163"/>
            <a:ext cx="174625" cy="276225"/>
          </a:xfrm>
          <a:prstGeom prst="rect">
            <a:avLst/>
          </a:prstGeom>
          <a:noFill/>
          <a:ln w="12700">
            <a:noFill/>
            <a:miter lim="800000"/>
            <a:headEnd/>
            <a:tailEnd/>
          </a:ln>
        </p:spPr>
        <p:txBody>
          <a:bodyPr>
            <a:spAutoFit/>
          </a:bodyPr>
          <a:lstStyle/>
          <a:p>
            <a:pPr algn="ctr" eaLnBrk="0" fontAlgn="auto" hangingPunct="0">
              <a:spcBef>
                <a:spcPts val="0"/>
              </a:spcBef>
              <a:spcAft>
                <a:spcPts val="0"/>
              </a:spcAft>
              <a:defRPr/>
            </a:pPr>
            <a:r>
              <a:rPr lang="fr-FR" sz="1200" b="1" kern="0" dirty="0">
                <a:solidFill>
                  <a:srgbClr val="008000"/>
                </a:solidFill>
                <a:latin typeface="Wingdings 3" pitchFamily="18" charset="2"/>
              </a:rPr>
              <a:t>k</a:t>
            </a:r>
          </a:p>
        </p:txBody>
      </p:sp>
      <p:sp>
        <p:nvSpPr>
          <p:cNvPr id="46" name="Text Box 48"/>
          <p:cNvSpPr txBox="1">
            <a:spLocks noChangeArrowheads="1"/>
          </p:cNvSpPr>
          <p:nvPr/>
        </p:nvSpPr>
        <p:spPr bwMode="auto">
          <a:xfrm>
            <a:off x="5076825" y="5456238"/>
            <a:ext cx="173038" cy="276225"/>
          </a:xfrm>
          <a:prstGeom prst="rect">
            <a:avLst/>
          </a:prstGeom>
          <a:noFill/>
          <a:ln w="12700">
            <a:noFill/>
            <a:miter lim="800000"/>
            <a:headEnd/>
            <a:tailEnd/>
          </a:ln>
        </p:spPr>
        <p:txBody>
          <a:bodyPr>
            <a:spAutoFit/>
          </a:bodyPr>
          <a:lstStyle/>
          <a:p>
            <a:pPr algn="ctr" eaLnBrk="0" fontAlgn="auto" hangingPunct="0">
              <a:spcBef>
                <a:spcPts val="0"/>
              </a:spcBef>
              <a:spcAft>
                <a:spcPts val="0"/>
              </a:spcAft>
              <a:defRPr/>
            </a:pPr>
            <a:r>
              <a:rPr lang="fr-FR" sz="1200" b="1" kern="0" dirty="0">
                <a:solidFill>
                  <a:srgbClr val="008000"/>
                </a:solidFill>
                <a:latin typeface="Wingdings 3" pitchFamily="18" charset="2"/>
              </a:rPr>
              <a:t>k</a:t>
            </a:r>
          </a:p>
        </p:txBody>
      </p:sp>
      <p:sp>
        <p:nvSpPr>
          <p:cNvPr id="33" name="Espace réservé du texte 4"/>
          <p:cNvSpPr txBox="1">
            <a:spLocks/>
          </p:cNvSpPr>
          <p:nvPr>
            <p:custDataLst>
              <p:tags r:id="rId3"/>
            </p:custDataLst>
          </p:nvPr>
        </p:nvSpPr>
        <p:spPr>
          <a:xfrm>
            <a:off x="5076056" y="5805264"/>
            <a:ext cx="396044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le département (bien ou assez bien)</a:t>
            </a:r>
            <a:endParaRPr lang="fr-FR" sz="1200" i="1" dirty="0">
              <a:solidFill>
                <a:srgbClr val="000000"/>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550" y="115888"/>
            <a:ext cx="7921625" cy="792162"/>
          </a:xfrm>
        </p:spPr>
        <p:txBody>
          <a:bodyPr rtlCol="0">
            <a:noAutofit/>
          </a:bodyPr>
          <a:lstStyle/>
          <a:p>
            <a:pPr fontAlgn="auto">
              <a:spcAft>
                <a:spcPts val="0"/>
              </a:spcAft>
              <a:defRPr/>
            </a:pPr>
            <a:r>
              <a:rPr lang="fr-FR" dirty="0" smtClean="0"/>
              <a:t>Image détaillée de la Creuse</a:t>
            </a:r>
            <a:br>
              <a:rPr lang="fr-FR" dirty="0" smtClean="0"/>
            </a:br>
            <a:r>
              <a:rPr lang="fr-FR" sz="2000" i="1" dirty="0" smtClean="0"/>
              <a:t>Image générale</a:t>
            </a:r>
            <a:endParaRPr lang="fr-FR" sz="2000" i="1" dirty="0"/>
          </a:p>
        </p:txBody>
      </p:sp>
      <p:sp>
        <p:nvSpPr>
          <p:cNvPr id="3" name="Espace réservé du pied de page 2"/>
          <p:cNvSpPr>
            <a:spLocks noGrp="1"/>
          </p:cNvSpPr>
          <p:nvPr>
            <p:ph type="ftr" sz="quarter" idx="30"/>
          </p:nvPr>
        </p:nvSpPr>
        <p:spPr>
          <a:xfrm>
            <a:off x="1331913" y="6545263"/>
            <a:ext cx="6192837" cy="312737"/>
          </a:xfrm>
        </p:spPr>
        <p:txBody>
          <a:bodyPr/>
          <a:lstStyle/>
          <a:p>
            <a:pPr>
              <a:defRPr/>
            </a:pPr>
            <a:r>
              <a:rPr lang="fr-FR" dirty="0"/>
              <a:t>1301654 - CRT Limousin - Mars 2014</a:t>
            </a:r>
          </a:p>
        </p:txBody>
      </p:sp>
      <p:sp>
        <p:nvSpPr>
          <p:cNvPr id="4" name="Espace réservé du numéro de diapositive 3"/>
          <p:cNvSpPr>
            <a:spLocks noGrp="1"/>
          </p:cNvSpPr>
          <p:nvPr>
            <p:ph type="sldNum" sz="quarter" idx="31"/>
          </p:nvPr>
        </p:nvSpPr>
        <p:spPr/>
        <p:txBody>
          <a:bodyPr/>
          <a:lstStyle/>
          <a:p>
            <a:pPr>
              <a:defRPr/>
            </a:pPr>
            <a:fld id="{AACC4B35-9A1F-407F-BEF3-44DBFAC37277}" type="slidenum">
              <a:rPr lang="fr-FR"/>
              <a:pPr>
                <a:defRPr/>
              </a:pPr>
              <a:t>99</a:t>
            </a:fld>
            <a:endParaRPr lang="fr-FR"/>
          </a:p>
        </p:txBody>
      </p:sp>
      <p:graphicFrame>
        <p:nvGraphicFramePr>
          <p:cNvPr id="23" name="Tableau 22"/>
          <p:cNvGraphicFramePr>
            <a:graphicFrameLocks noGrp="1"/>
          </p:cNvGraphicFramePr>
          <p:nvPr/>
        </p:nvGraphicFramePr>
        <p:xfrm>
          <a:off x="144463" y="1628775"/>
          <a:ext cx="3563937" cy="4105275"/>
        </p:xfrm>
        <a:graphic>
          <a:graphicData uri="http://schemas.openxmlformats.org/drawingml/2006/table">
            <a:tbl>
              <a:tblPr firstRow="1" bandRow="1">
                <a:tableStyleId>{2D5ABB26-0587-4C30-8999-92F81FD0307C}</a:tableStyleId>
              </a:tblPr>
              <a:tblGrid>
                <a:gridCol w="3563888"/>
              </a:tblGrid>
              <a:tr h="410446">
                <a:tc>
                  <a:txBody>
                    <a:bodyPr/>
                    <a:lstStyle/>
                    <a:p>
                      <a:pPr algn="r" rtl="0" fontAlgn="ctr"/>
                      <a:r>
                        <a:rPr lang="fr-FR" sz="1100" b="0" i="0" u="none" strike="noStrike" dirty="0">
                          <a:solidFill>
                            <a:srgbClr val="524B41"/>
                          </a:solidFill>
                          <a:effectLst/>
                          <a:latin typeface="Calibri"/>
                        </a:rPr>
                        <a:t>Où l'on vit simplement, en harmonie avec la nature</a:t>
                      </a:r>
                    </a:p>
                  </a:txBody>
                  <a:tcPr marL="9525" marR="9525" marT="9525" marB="0" anchor="ctr"/>
                </a:tc>
              </a:tr>
              <a:tr h="410446">
                <a:tc>
                  <a:txBody>
                    <a:bodyPr/>
                    <a:lstStyle/>
                    <a:p>
                      <a:pPr algn="r" rtl="0" fontAlgn="ctr"/>
                      <a:r>
                        <a:rPr lang="fr-FR" sz="1100" b="0" i="0" u="none" strike="noStrike" dirty="0">
                          <a:solidFill>
                            <a:srgbClr val="524B41"/>
                          </a:solidFill>
                          <a:effectLst/>
                          <a:latin typeface="Calibri"/>
                        </a:rPr>
                        <a:t>Où l'on se ressource</a:t>
                      </a:r>
                    </a:p>
                  </a:txBody>
                  <a:tcPr marL="9525" marR="9525" marT="9525" marB="0" anchor="ctr"/>
                </a:tc>
              </a:tr>
              <a:tr h="410446">
                <a:tc>
                  <a:txBody>
                    <a:bodyPr/>
                    <a:lstStyle/>
                    <a:p>
                      <a:pPr algn="r" rtl="0" fontAlgn="ctr"/>
                      <a:r>
                        <a:rPr lang="fr-FR" sz="1100" b="0" i="0" u="none" strike="noStrike" dirty="0">
                          <a:solidFill>
                            <a:srgbClr val="524B41"/>
                          </a:solidFill>
                          <a:effectLst/>
                          <a:latin typeface="Calibri"/>
                        </a:rPr>
                        <a:t>Propose de découvrir une nature préservée</a:t>
                      </a:r>
                    </a:p>
                  </a:txBody>
                  <a:tcPr marL="9525" marR="9525" marT="9525" marB="0" anchor="ctr"/>
                </a:tc>
              </a:tr>
              <a:tr h="410446">
                <a:tc>
                  <a:txBody>
                    <a:bodyPr/>
                    <a:lstStyle/>
                    <a:p>
                      <a:pPr algn="r" rtl="0" fontAlgn="ctr"/>
                      <a:r>
                        <a:rPr lang="fr-FR" sz="1100" b="0" i="0" u="none" strike="noStrike" dirty="0">
                          <a:solidFill>
                            <a:srgbClr val="524B41"/>
                          </a:solidFill>
                          <a:effectLst/>
                          <a:latin typeface="Calibri"/>
                        </a:rPr>
                        <a:t>Qui gagne à être </a:t>
                      </a:r>
                      <a:r>
                        <a:rPr lang="fr-FR" sz="1100" b="0" i="0" u="none" strike="noStrike" dirty="0" smtClean="0">
                          <a:solidFill>
                            <a:srgbClr val="524B41"/>
                          </a:solidFill>
                          <a:effectLst/>
                          <a:latin typeface="Calibri"/>
                        </a:rPr>
                        <a:t>connu</a:t>
                      </a:r>
                      <a:endParaRPr lang="fr-FR" sz="1100" b="0" i="0" u="none" strike="noStrike" dirty="0">
                        <a:solidFill>
                          <a:srgbClr val="524B41"/>
                        </a:solidFill>
                        <a:effectLst/>
                        <a:latin typeface="Calibri"/>
                      </a:endParaRPr>
                    </a:p>
                  </a:txBody>
                  <a:tcPr marL="9525" marR="9525" marT="9525" marB="0" anchor="ctr"/>
                </a:tc>
              </a:tr>
              <a:tr h="410446">
                <a:tc>
                  <a:txBody>
                    <a:bodyPr/>
                    <a:lstStyle/>
                    <a:p>
                      <a:pPr algn="r" rtl="0" fontAlgn="ctr"/>
                      <a:r>
                        <a:rPr lang="fr-FR" sz="1100" b="0" i="0" u="none" strike="noStrike" dirty="0">
                          <a:solidFill>
                            <a:srgbClr val="524B41"/>
                          </a:solidFill>
                          <a:effectLst/>
                          <a:latin typeface="Calibri"/>
                        </a:rPr>
                        <a:t>Protège et valorise sa culture et ses savoir-faire</a:t>
                      </a:r>
                    </a:p>
                  </a:txBody>
                  <a:tcPr marL="9525" marR="9525" marT="9525" marB="0" anchor="ctr"/>
                </a:tc>
              </a:tr>
              <a:tr h="410446">
                <a:tc>
                  <a:txBody>
                    <a:bodyPr/>
                    <a:lstStyle/>
                    <a:p>
                      <a:pPr algn="r" rtl="0" fontAlgn="ctr"/>
                      <a:r>
                        <a:rPr lang="fr-FR" sz="1100" b="0" i="0" u="none" strike="noStrike" dirty="0">
                          <a:solidFill>
                            <a:srgbClr val="524B41"/>
                          </a:solidFill>
                          <a:effectLst/>
                          <a:latin typeface="Calibri"/>
                        </a:rPr>
                        <a:t>Touristique</a:t>
                      </a:r>
                    </a:p>
                  </a:txBody>
                  <a:tcPr marL="9525" marR="9525" marT="9525" marB="0" anchor="ctr"/>
                </a:tc>
              </a:tr>
              <a:tr h="410446">
                <a:tc>
                  <a:txBody>
                    <a:bodyPr/>
                    <a:lstStyle/>
                    <a:p>
                      <a:pPr algn="r" rtl="0" fontAlgn="ctr"/>
                      <a:r>
                        <a:rPr lang="fr-FR" sz="1100" b="0" i="0" u="none" strike="noStrike">
                          <a:solidFill>
                            <a:srgbClr val="524B41"/>
                          </a:solidFill>
                          <a:effectLst/>
                          <a:latin typeface="Calibri"/>
                        </a:rPr>
                        <a:t>Dynamique</a:t>
                      </a:r>
                    </a:p>
                  </a:txBody>
                  <a:tcPr marL="9525" marR="9525" marT="9525" marB="0" anchor="ctr"/>
                </a:tc>
              </a:tr>
              <a:tr h="410446">
                <a:tc>
                  <a:txBody>
                    <a:bodyPr/>
                    <a:lstStyle/>
                    <a:p>
                      <a:pPr algn="r" rtl="0" fontAlgn="ctr"/>
                      <a:r>
                        <a:rPr lang="fr-FR" sz="1100" b="0" i="0" u="none" strike="noStrike">
                          <a:solidFill>
                            <a:srgbClr val="524B41"/>
                          </a:solidFill>
                          <a:effectLst/>
                          <a:latin typeface="Calibri"/>
                        </a:rPr>
                        <a:t>Où se développent des partenariats entre entreprises, collectivités et entre habitants</a:t>
                      </a:r>
                    </a:p>
                  </a:txBody>
                  <a:tcPr marL="9525" marR="9525" marT="9525" marB="0" anchor="ctr"/>
                </a:tc>
              </a:tr>
              <a:tr h="410446">
                <a:tc>
                  <a:txBody>
                    <a:bodyPr/>
                    <a:lstStyle/>
                    <a:p>
                      <a:pPr algn="r" rtl="0" fontAlgn="ctr"/>
                      <a:r>
                        <a:rPr lang="fr-FR" sz="1100" b="0" i="0" u="none" strike="noStrike" dirty="0">
                          <a:solidFill>
                            <a:srgbClr val="524B41"/>
                          </a:solidFill>
                          <a:effectLst/>
                          <a:latin typeface="Calibri"/>
                        </a:rPr>
                        <a:t>Qui soutient la recherche et les projets innovants</a:t>
                      </a:r>
                    </a:p>
                  </a:txBody>
                  <a:tcPr marL="9525" marR="9525" marT="9525" marB="0" anchor="ctr"/>
                </a:tc>
              </a:tr>
              <a:tr h="410446">
                <a:tc>
                  <a:txBody>
                    <a:bodyPr/>
                    <a:lstStyle/>
                    <a:p>
                      <a:pPr algn="r" rtl="0" fontAlgn="ctr"/>
                      <a:r>
                        <a:rPr lang="fr-FR" sz="1100" b="0" i="0" u="none" strike="noStrike" dirty="0">
                          <a:solidFill>
                            <a:srgbClr val="524B41"/>
                          </a:solidFill>
                          <a:effectLst/>
                          <a:latin typeface="Calibri"/>
                        </a:rPr>
                        <a:t>Qui a des entreprises aux savoir-faire reconnus à l'international</a:t>
                      </a:r>
                    </a:p>
                  </a:txBody>
                  <a:tcPr marL="9525" marR="9525" marT="9525" marB="0" anchor="ctr"/>
                </a:tc>
              </a:tr>
            </a:tbl>
          </a:graphicData>
        </a:graphic>
      </p:graphicFrame>
      <p:sp>
        <p:nvSpPr>
          <p:cNvPr id="26" name="ZoneTexte 25"/>
          <p:cNvSpPr txBox="1"/>
          <p:nvPr/>
        </p:nvSpPr>
        <p:spPr>
          <a:xfrm>
            <a:off x="468313" y="6094413"/>
            <a:ext cx="8675687" cy="430212"/>
          </a:xfrm>
          <a:prstGeom prst="rect">
            <a:avLst/>
          </a:prstGeom>
          <a:noFill/>
        </p:spPr>
        <p:txBody>
          <a:bodyPr>
            <a:spAutoFit/>
          </a:bodyPr>
          <a:lstStyle/>
          <a:p>
            <a:pPr fontAlgn="auto">
              <a:spcBef>
                <a:spcPts val="0"/>
              </a:spcBef>
              <a:spcAft>
                <a:spcPts val="0"/>
              </a:spcAft>
              <a:defRPr/>
            </a:pPr>
            <a:r>
              <a:rPr lang="fr-FR" sz="1100" b="1" dirty="0">
                <a:solidFill>
                  <a:schemeClr val="tx1">
                    <a:lumMod val="75000"/>
                  </a:schemeClr>
                </a:solidFill>
                <a:latin typeface="+mn-lt"/>
              </a:rPr>
              <a:t>Q5Areg/ Q5Adép</a:t>
            </a:r>
            <a:r>
              <a:rPr lang="fr-FR" sz="1100" dirty="0">
                <a:solidFill>
                  <a:schemeClr val="tx1">
                    <a:lumMod val="75000"/>
                  </a:schemeClr>
                </a:solidFill>
                <a:latin typeface="+mn-lt"/>
              </a:rPr>
              <a:t>.</a:t>
            </a:r>
            <a:r>
              <a:rPr lang="fr-FR" sz="1100" dirty="0">
                <a:latin typeface="+mn-lt"/>
              </a:rPr>
              <a:t> </a:t>
            </a:r>
            <a:r>
              <a:rPr lang="fr-FR" sz="1100" dirty="0">
                <a:solidFill>
                  <a:schemeClr val="tx1">
                    <a:lumMod val="75000"/>
                  </a:schemeClr>
                </a:solidFill>
                <a:latin typeface="+mn-lt"/>
              </a:rPr>
              <a:t>Voici à présent une liste de caractéristiques que nous ont dites d’autres personnes à propos de certaines régions/départements de France. Pour chacune de ces caractéristiques, veuillez donner une note de 0 à 10 à chacune des régions/départements que vous connaissez</a:t>
            </a:r>
          </a:p>
        </p:txBody>
      </p:sp>
      <p:graphicFrame>
        <p:nvGraphicFramePr>
          <p:cNvPr id="174096" name="Object 34"/>
          <p:cNvGraphicFramePr>
            <a:graphicFrameLocks noChangeAspect="1"/>
          </p:cNvGraphicFramePr>
          <p:nvPr/>
        </p:nvGraphicFramePr>
        <p:xfrm>
          <a:off x="3492500" y="1603375"/>
          <a:ext cx="3455988" cy="4160838"/>
        </p:xfrm>
        <a:graphic>
          <a:graphicData uri="http://schemas.openxmlformats.org/presentationml/2006/ole">
            <mc:AlternateContent xmlns:mc="http://schemas.openxmlformats.org/markup-compatibility/2006">
              <mc:Choice xmlns:v="urn:schemas-microsoft-com:vml" Requires="v">
                <p:oleObj spid="_x0000_s174097" r:id="rId6" imgW="3456732" imgH="4163929" progId="Excel.Chart.8">
                  <p:embed/>
                </p:oleObj>
              </mc:Choice>
              <mc:Fallback>
                <p:oleObj r:id="rId6" imgW="3456732" imgH="4163929" progId="Excel.Chart.8">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1603375"/>
                        <a:ext cx="3455988" cy="416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74097" name="Groupe 30"/>
          <p:cNvGrpSpPr>
            <a:grpSpLocks/>
          </p:cNvGrpSpPr>
          <p:nvPr/>
        </p:nvGrpSpPr>
        <p:grpSpPr bwMode="auto">
          <a:xfrm>
            <a:off x="3851275" y="1295400"/>
            <a:ext cx="3384550" cy="261938"/>
            <a:chOff x="3851920" y="1295182"/>
            <a:chExt cx="3384376" cy="261610"/>
          </a:xfrm>
        </p:grpSpPr>
        <p:sp>
          <p:nvSpPr>
            <p:cNvPr id="32" name="Ellipse 31"/>
            <p:cNvSpPr/>
            <p:nvPr/>
          </p:nvSpPr>
          <p:spPr>
            <a:xfrm>
              <a:off x="3959864" y="1390313"/>
              <a:ext cx="71434" cy="713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p:txBody>
        </p:sp>
        <p:cxnSp>
          <p:nvCxnSpPr>
            <p:cNvPr id="33" name="Connecteur droit 32"/>
            <p:cNvCxnSpPr/>
            <p:nvPr/>
          </p:nvCxnSpPr>
          <p:spPr>
            <a:xfrm>
              <a:off x="3851920" y="1426780"/>
              <a:ext cx="287323"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4075746" y="1295182"/>
              <a:ext cx="3160550" cy="261610"/>
            </a:xfrm>
            <a:prstGeom prst="rect">
              <a:avLst/>
            </a:prstGeom>
            <a:noFill/>
          </p:spPr>
          <p:txBody>
            <a:bodyPr>
              <a:spAutoFit/>
            </a:bodyPr>
            <a:lstStyle/>
            <a:p>
              <a:pPr fontAlgn="auto">
                <a:spcBef>
                  <a:spcPts val="0"/>
                </a:spcBef>
                <a:spcAft>
                  <a:spcPts val="0"/>
                </a:spcAft>
                <a:defRPr/>
              </a:pPr>
              <a:r>
                <a:rPr lang="fr-FR" sz="1100" dirty="0">
                  <a:solidFill>
                    <a:schemeClr val="tx1">
                      <a:lumMod val="75000"/>
                    </a:schemeClr>
                  </a:solidFill>
                  <a:latin typeface="+mn-lt"/>
                </a:rPr>
                <a:t>Creuse (138)                        Limousin (194)</a:t>
              </a:r>
            </a:p>
          </p:txBody>
        </p:sp>
        <p:cxnSp>
          <p:nvCxnSpPr>
            <p:cNvPr id="35" name="Connecteur droit 34"/>
            <p:cNvCxnSpPr/>
            <p:nvPr/>
          </p:nvCxnSpPr>
          <p:spPr>
            <a:xfrm>
              <a:off x="5364730" y="1426780"/>
              <a:ext cx="287322" cy="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74098" name="Image 35" descr="logo creuse.png"/>
          <p:cNvPicPr>
            <a:picLocks noChangeAspect="1"/>
          </p:cNvPicPr>
          <p:nvPr/>
        </p:nvPicPr>
        <p:blipFill>
          <a:blip r:embed="rId8"/>
          <a:srcRect/>
          <a:stretch>
            <a:fillRect/>
          </a:stretch>
        </p:blipFill>
        <p:spPr bwMode="auto">
          <a:xfrm>
            <a:off x="7926388" y="1196975"/>
            <a:ext cx="677862" cy="1006475"/>
          </a:xfrm>
          <a:prstGeom prst="rect">
            <a:avLst/>
          </a:prstGeom>
          <a:noFill/>
          <a:ln w="9525">
            <a:noFill/>
            <a:miter lim="800000"/>
            <a:headEnd/>
            <a:tailEnd/>
          </a:ln>
        </p:spPr>
      </p:pic>
      <p:sp>
        <p:nvSpPr>
          <p:cNvPr id="21" name="Espace réservé du texte 4"/>
          <p:cNvSpPr txBox="1">
            <a:spLocks/>
          </p:cNvSpPr>
          <p:nvPr>
            <p:custDataLst>
              <p:tags r:id="rId2"/>
            </p:custDataLst>
          </p:nvPr>
        </p:nvSpPr>
        <p:spPr>
          <a:xfrm>
            <a:off x="8172400" y="620688"/>
            <a:ext cx="899592" cy="323984"/>
          </a:xfrm>
          <a:prstGeom prst="roundRect">
            <a:avLst/>
          </a:prstGeom>
          <a:solidFill>
            <a:schemeClr val="accent3">
              <a:lumMod val="75000"/>
            </a:schemeClr>
          </a:solidFill>
          <a:ln>
            <a:noFill/>
          </a:ln>
          <a:effectLst/>
          <a:scene3d>
            <a:camera prst="orthographicFront">
              <a:rot lat="0" lon="0" rev="0"/>
            </a:camera>
            <a:lightRig rig="contrasting" dir="t">
              <a:rot lat="0" lon="0" rev="7800000"/>
            </a:lightRig>
          </a:scene3d>
          <a:sp3d>
            <a:bevelT w="139700" h="139700"/>
          </a:sp3d>
        </p:spPr>
        <p:txBody>
          <a:bodyPr lIns="0" tIns="0" rIns="0" bIns="0" anchor="ct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chemeClr val="bg1"/>
                </a:solidFill>
                <a:latin typeface="+mn-lt"/>
                <a:ea typeface="ＭＳ Ｐゴシック" pitchFamily="1" charset="-128"/>
                <a:cs typeface="Arial" pitchFamily="34" charset="0"/>
              </a:rPr>
              <a:t>Français</a:t>
            </a:r>
            <a:endParaRPr lang="fr-FR" sz="1200" i="1" dirty="0">
              <a:solidFill>
                <a:schemeClr val="bg1"/>
              </a:solidFill>
              <a:latin typeface="+mn-lt"/>
              <a:ea typeface="ＭＳ Ｐゴシック" pitchFamily="1" charset="-128"/>
              <a:cs typeface="Arial" pitchFamily="34" charset="0"/>
            </a:endParaRPr>
          </a:p>
        </p:txBody>
      </p:sp>
      <p:sp>
        <p:nvSpPr>
          <p:cNvPr id="19" name="ZoneTexte 18"/>
          <p:cNvSpPr txBox="1"/>
          <p:nvPr/>
        </p:nvSpPr>
        <p:spPr>
          <a:xfrm>
            <a:off x="2987675" y="5832475"/>
            <a:ext cx="2089150" cy="260350"/>
          </a:xfrm>
          <a:prstGeom prst="rect">
            <a:avLst/>
          </a:prstGeom>
          <a:noFill/>
        </p:spPr>
        <p:txBody>
          <a:bodyPr>
            <a:spAutoFit/>
          </a:bodyPr>
          <a:lstStyle/>
          <a:p>
            <a:pPr fontAlgn="auto">
              <a:spcBef>
                <a:spcPts val="0"/>
              </a:spcBef>
              <a:spcAft>
                <a:spcPts val="0"/>
              </a:spcAft>
              <a:buClr>
                <a:schemeClr val="bg2">
                  <a:lumMod val="75000"/>
                </a:schemeClr>
              </a:buClr>
              <a:defRPr/>
            </a:pPr>
            <a:r>
              <a:rPr lang="fr-FR" sz="1050" i="1" dirty="0">
                <a:solidFill>
                  <a:schemeClr val="tx2"/>
                </a:solidFill>
                <a:latin typeface="+mn-lt"/>
              </a:rPr>
              <a:t>(x) </a:t>
            </a:r>
            <a:r>
              <a:rPr lang="fr-FR" sz="1050" dirty="0">
                <a:solidFill>
                  <a:schemeClr val="tx2"/>
                </a:solidFill>
                <a:latin typeface="+mn-lt"/>
              </a:rPr>
              <a:t>Rappel des résultats 2009</a:t>
            </a:r>
          </a:p>
        </p:txBody>
      </p:sp>
      <p:sp>
        <p:nvSpPr>
          <p:cNvPr id="22" name="ZoneTexte 21"/>
          <p:cNvSpPr txBox="1"/>
          <p:nvPr/>
        </p:nvSpPr>
        <p:spPr>
          <a:xfrm>
            <a:off x="5364163" y="2492375"/>
            <a:ext cx="503237" cy="231775"/>
          </a:xfrm>
          <a:prstGeom prst="rect">
            <a:avLst/>
          </a:prstGeom>
          <a:noFill/>
        </p:spPr>
        <p:txBody>
          <a:bodyPr>
            <a:spAutoFit/>
          </a:bodyPr>
          <a:lstStyle/>
          <a:p>
            <a:pPr fontAlgn="auto">
              <a:spcBef>
                <a:spcPts val="0"/>
              </a:spcBef>
              <a:spcAft>
                <a:spcPts val="0"/>
              </a:spcAft>
              <a:buClr>
                <a:schemeClr val="bg2">
                  <a:lumMod val="75000"/>
                </a:schemeClr>
              </a:buClr>
              <a:defRPr/>
            </a:pPr>
            <a:r>
              <a:rPr lang="fr-FR" sz="900" i="1" dirty="0">
                <a:solidFill>
                  <a:schemeClr val="tx2"/>
                </a:solidFill>
                <a:latin typeface="+mn-lt"/>
              </a:rPr>
              <a:t>(7,6)</a:t>
            </a:r>
          </a:p>
        </p:txBody>
      </p:sp>
      <p:sp>
        <p:nvSpPr>
          <p:cNvPr id="18" name="Espace réservé du texte 4"/>
          <p:cNvSpPr txBox="1">
            <a:spLocks/>
          </p:cNvSpPr>
          <p:nvPr>
            <p:custDataLst>
              <p:tags r:id="rId3"/>
            </p:custDataLst>
          </p:nvPr>
        </p:nvSpPr>
        <p:spPr>
          <a:xfrm>
            <a:off x="5076056" y="5805264"/>
            <a:ext cx="3960440" cy="306467"/>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a:spAutoFit/>
          </a:bodyPr>
          <a:lstStyle/>
          <a:p>
            <a:pPr marL="342900" indent="-342900" algn="r" fontAlgn="auto">
              <a:spcBef>
                <a:spcPct val="20000"/>
              </a:spcBef>
              <a:spcAft>
                <a:spcPts val="0"/>
              </a:spcAft>
              <a:buClr>
                <a:srgbClr val="D70023"/>
              </a:buClr>
              <a:buSzPct val="100000"/>
              <a:buFont typeface="Wingdings" pitchFamily="2" charset="2"/>
              <a:buNone/>
              <a:defRPr/>
            </a:pPr>
            <a:r>
              <a:rPr lang="fr-FR" sz="1200" b="1" dirty="0">
                <a:solidFill>
                  <a:srgbClr val="000000"/>
                </a:solidFill>
                <a:latin typeface="+mn-lt"/>
                <a:ea typeface="ＭＳ Ｐゴシック" pitchFamily="1" charset="-128"/>
                <a:cs typeface="Arial" pitchFamily="34" charset="0"/>
              </a:rPr>
              <a:t>Base Connaissent le département (bien ou assez bien)</a:t>
            </a:r>
            <a:endParaRPr lang="fr-FR" sz="1200" i="1" dirty="0">
              <a:solidFill>
                <a:srgbClr val="000000"/>
              </a:solidFill>
              <a:latin typeface="+mn-lt"/>
              <a:ea typeface="ＭＳ Ｐゴシック" pitchFamily="1" charset="-128"/>
              <a:cs typeface="Arial" pitchFamily="34"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0.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00.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01.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02.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03.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04.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05.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06.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07.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08.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09.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1.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10.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11.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12.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13.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14.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15.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16.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17.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18.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19.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2.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20.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21.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22.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23.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24.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25.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26.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27.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28.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29.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3.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30.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31.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32.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33.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34.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35.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36.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37.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38.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39.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4.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40.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41.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42.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43.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44.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45.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46.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47.xml><?xml version="1.0" encoding="utf-8"?>
<p:tagLst xmlns:a="http://schemas.openxmlformats.org/drawingml/2006/main" xmlns:r="http://schemas.openxmlformats.org/officeDocument/2006/relationships" xmlns:p="http://schemas.openxmlformats.org/presentationml/2006/main">
  <p:tag name="IS_MAIN_SHAPE" val="true"/>
  <p:tag name="MAX_ROW_COUNT" val="5"/>
  <p:tag name="MAX_COLUMN_COUNT" val="1"/>
  <p:tag name="IS_CONSTRAINED_SHAPE" val="true"/>
  <p:tag name="FOUND" val="true"/>
  <p:tag name="IS_EASYREPORT_OUTPUT" val="true"/>
  <p:tag name="TITLE" val="Univers : National Représentatif 18+ Type de logement"/>
</p:tagLst>
</file>

<file path=ppt/tags/tag148.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49.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5.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50.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51.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52.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53.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54.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55.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56.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57.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58.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59.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6.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60.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61.xml><?xml version="1.0" encoding="utf-8"?>
<p:tagLst xmlns:a="http://schemas.openxmlformats.org/drawingml/2006/main" xmlns:r="http://schemas.openxmlformats.org/officeDocument/2006/relationships" xmlns:p="http://schemas.openxmlformats.org/presentationml/2006/main">
  <p:tag name="IS_MAIN_SHAPE" val="true"/>
  <p:tag name="MAX_ROW_COUNT" val="5"/>
  <p:tag name="MAX_COLUMN_COUNT" val="1"/>
  <p:tag name="IS_CONSTRAINED_SHAPE" val="true"/>
  <p:tag name="FOUND" val="true"/>
  <p:tag name="IS_EASYREPORT_OUTPUT" val="true"/>
  <p:tag name="TITLE" val="Univers : National Représentatif 18+ Type de logement"/>
</p:tagLst>
</file>

<file path=ppt/tags/tag162.xml><?xml version="1.0" encoding="utf-8"?>
<p:tagLst xmlns:a="http://schemas.openxmlformats.org/drawingml/2006/main" xmlns:r="http://schemas.openxmlformats.org/officeDocument/2006/relationships" xmlns:p="http://schemas.openxmlformats.org/presentationml/2006/main">
  <p:tag name="IS_MAIN_SHAPE" val="true"/>
  <p:tag name="MAX_ROW_COUNT" val="5"/>
  <p:tag name="MAX_COLUMN_COUNT" val="1"/>
  <p:tag name="IS_CONSTRAINED_SHAPE" val="true"/>
  <p:tag name="FOUND" val="true"/>
  <p:tag name="IS_EASYREPORT_OUTPUT" val="true"/>
  <p:tag name="TITLE" val="Univers : National Représentatif 18+ Type de logement"/>
</p:tagLst>
</file>

<file path=ppt/tags/tag163.xml><?xml version="1.0" encoding="utf-8"?>
<p:tagLst xmlns:a="http://schemas.openxmlformats.org/drawingml/2006/main" xmlns:r="http://schemas.openxmlformats.org/officeDocument/2006/relationships" xmlns:p="http://schemas.openxmlformats.org/presentationml/2006/main">
  <p:tag name="IS_MAIN_SHAPE" val="true"/>
  <p:tag name="MAX_ROW_COUNT" val="5"/>
  <p:tag name="MAX_COLUMN_COUNT" val="1"/>
  <p:tag name="IS_CONSTRAINED_SHAPE" val="true"/>
  <p:tag name="FOUND" val="true"/>
  <p:tag name="IS_EASYREPORT_OUTPUT" val="true"/>
  <p:tag name="TITLE" val="Univers : National Représentatif 18+ Type de logement"/>
</p:tagLst>
</file>

<file path=ppt/tags/tag164.xml><?xml version="1.0" encoding="utf-8"?>
<p:tagLst xmlns:a="http://schemas.openxmlformats.org/drawingml/2006/main" xmlns:r="http://schemas.openxmlformats.org/officeDocument/2006/relationships" xmlns:p="http://schemas.openxmlformats.org/presentationml/2006/main">
  <p:tag name="IS_MAIN_SHAPE" val="true"/>
  <p:tag name="MAX_ROW_COUNT" val="5"/>
  <p:tag name="MAX_COLUMN_COUNT" val="1"/>
  <p:tag name="IS_CONSTRAINED_SHAPE" val="true"/>
  <p:tag name="FOUND" val="true"/>
  <p:tag name="IS_EASYREPORT_OUTPUT" val="true"/>
  <p:tag name="TITLE" val="Univers : National Représentatif 18+ Type de logement"/>
</p:tagLst>
</file>

<file path=ppt/tags/tag165.xml><?xml version="1.0" encoding="utf-8"?>
<p:tagLst xmlns:a="http://schemas.openxmlformats.org/drawingml/2006/main" xmlns:r="http://schemas.openxmlformats.org/officeDocument/2006/relationships" xmlns:p="http://schemas.openxmlformats.org/presentationml/2006/main">
  <p:tag name="IS_MAIN_SHAPE" val="true"/>
  <p:tag name="MAX_ROW_COUNT" val="5"/>
  <p:tag name="MAX_COLUMN_COUNT" val="1"/>
  <p:tag name="IS_CONSTRAINED_SHAPE" val="true"/>
  <p:tag name="FOUND" val="true"/>
  <p:tag name="IS_EASYREPORT_OUTPUT" val="true"/>
  <p:tag name="TITLE" val="Univers : National Représentatif 18+ Type de logement"/>
</p:tagLst>
</file>

<file path=ppt/tags/tag166.xml><?xml version="1.0" encoding="utf-8"?>
<p:tagLst xmlns:a="http://schemas.openxmlformats.org/drawingml/2006/main" xmlns:r="http://schemas.openxmlformats.org/officeDocument/2006/relationships" xmlns:p="http://schemas.openxmlformats.org/presentationml/2006/main">
  <p:tag name="IS_MAIN_SHAPE" val="true"/>
  <p:tag name="MAX_ROW_COUNT" val="5"/>
  <p:tag name="MAX_COLUMN_COUNT" val="1"/>
  <p:tag name="IS_CONSTRAINED_SHAPE" val="true"/>
  <p:tag name="FOUND" val="true"/>
  <p:tag name="IS_EASYREPORT_OUTPUT" val="true"/>
  <p:tag name="TITLE" val="Univers : National Représentatif 18+ Type de logement"/>
</p:tagLst>
</file>

<file path=ppt/tags/tag167.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68.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69.xml><?xml version="1.0" encoding="utf-8"?>
<p:tagLst xmlns:a="http://schemas.openxmlformats.org/drawingml/2006/main" xmlns:r="http://schemas.openxmlformats.org/officeDocument/2006/relationships" xmlns:p="http://schemas.openxmlformats.org/presentationml/2006/main">
  <p:tag name="IS_MAIN_SHAPE" val="true"/>
  <p:tag name="MAX_ROW_COUNT" val="5"/>
  <p:tag name="MAX_COLUMN_COUNT" val="1"/>
  <p:tag name="IS_CONSTRAINED_SHAPE" val="true"/>
  <p:tag name="FOUND" val="true"/>
  <p:tag name="IS_EASYREPORT_OUTPUT" val="true"/>
  <p:tag name="TITLE" val="Univers : National Représentatif 18+ Type de logement"/>
</p:tagLst>
</file>

<file path=ppt/tags/tag17.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70.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71.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72.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73.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74.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75.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76.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77.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78.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79.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8.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80.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81.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82.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83.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84.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85.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19.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2.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20.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21.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22.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23.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24.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25.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26.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27.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28.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29.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3.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30.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31.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32.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33.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34.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35.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36.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37.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38.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39.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4.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40.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41.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42.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43.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44.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45.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46.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47.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48.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49.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5.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50.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51.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52.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53.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54.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55.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56.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57.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58.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59.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6.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60.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61.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62.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63.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64.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65.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66.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67.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68.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69.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7.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70.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71.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72.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73.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74.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75.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76.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77.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78.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79.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8.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80.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81.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82.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83.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84.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85.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86.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87.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88.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89.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9.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90.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91.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92.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93.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94.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95.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96.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97.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98.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ags/tag99.xml><?xml version="1.0" encoding="utf-8"?>
<p:tagLst xmlns:a="http://schemas.openxmlformats.org/drawingml/2006/main" xmlns:r="http://schemas.openxmlformats.org/officeDocument/2006/relationships" xmlns:p="http://schemas.openxmlformats.org/presentationml/2006/main">
  <p:tag name="IS_BASE" val="true"/>
  <p:tag name="BASE_TEXT" val="1034"/>
</p:tagLst>
</file>

<file path=ppt/theme/theme1.xml><?xml version="1.0" encoding="utf-8"?>
<a:theme xmlns:a="http://schemas.openxmlformats.org/drawingml/2006/main" name="Maquette_CSA_simple">
  <a:themeElements>
    <a:clrScheme name="CSA">
      <a:dk1>
        <a:srgbClr val="A09687"/>
      </a:dk1>
      <a:lt1>
        <a:srgbClr val="FFFFFF"/>
      </a:lt1>
      <a:dk2>
        <a:srgbClr val="000000"/>
      </a:dk2>
      <a:lt2>
        <a:srgbClr val="00BCE4"/>
      </a:lt2>
      <a:accent1>
        <a:srgbClr val="00AA69"/>
      </a:accent1>
      <a:accent2>
        <a:srgbClr val="E60046"/>
      </a:accent2>
      <a:accent3>
        <a:srgbClr val="0073AA"/>
      </a:accent3>
      <a:accent4>
        <a:srgbClr val="F5E600"/>
      </a:accent4>
      <a:accent5>
        <a:srgbClr val="8C1E6E"/>
      </a:accent5>
      <a:accent6>
        <a:srgbClr val="F08728"/>
      </a:accent6>
      <a:hlink>
        <a:srgbClr val="A09687"/>
      </a:hlink>
      <a:folHlink>
        <a:srgbClr val="A0968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tx1"/>
          </a:solidFill>
        </a:ln>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buClr>
            <a:schemeClr val="bg2">
              <a:lumMod val="75000"/>
            </a:schemeClr>
          </a:buClr>
          <a:defRPr dirty="0" err="1" smtClean="0">
            <a:solidFill>
              <a:schemeClr val="tx1">
                <a:lumMod val="50000"/>
              </a:schemeClr>
            </a:solidFill>
          </a:defRPr>
        </a:defPPr>
      </a:lst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Maquette_CSA_simple</Template>
  <TotalTime>6508</TotalTime>
  <Words>19465</Words>
  <Application>Microsoft Office PowerPoint</Application>
  <PresentationFormat>Affichage à l'écran (4:3)</PresentationFormat>
  <Paragraphs>4007</Paragraphs>
  <Slides>146</Slides>
  <Notes>146</Notes>
  <HiddenSlides>0</HiddenSlides>
  <MMClips>0</MMClips>
  <ScaleCrop>false</ScaleCrop>
  <HeadingPairs>
    <vt:vector size="8" baseType="variant">
      <vt:variant>
        <vt:lpstr>Thème</vt:lpstr>
      </vt:variant>
      <vt:variant>
        <vt:i4>1</vt:i4>
      </vt:variant>
      <vt:variant>
        <vt:lpstr>Liaisons</vt:lpstr>
      </vt:variant>
      <vt:variant>
        <vt:i4>4</vt:i4>
      </vt:variant>
      <vt:variant>
        <vt:lpstr>Serveurs OLE incorporés</vt:lpstr>
      </vt:variant>
      <vt:variant>
        <vt:i4>1</vt:i4>
      </vt:variant>
      <vt:variant>
        <vt:lpstr>Titres des diapositives</vt:lpstr>
      </vt:variant>
      <vt:variant>
        <vt:i4>146</vt:i4>
      </vt:variant>
    </vt:vector>
  </HeadingPairs>
  <TitlesOfParts>
    <vt:vector size="152" baseType="lpstr">
      <vt:lpstr>Maquette_CSA_simple</vt:lpstr>
      <vt:lpstr>???</vt:lpstr>
      <vt:lpstr>???</vt:lpstr>
      <vt:lpstr>???</vt:lpstr>
      <vt:lpstr>???</vt:lpstr>
      <vt:lpstr>Graphique Microsoft Excel</vt:lpstr>
      <vt:lpstr>Présentation PowerPoint</vt:lpstr>
      <vt:lpstr>Sommaire</vt:lpstr>
      <vt:lpstr>Introduction</vt:lpstr>
      <vt:lpstr>Contexte et Objectifs</vt:lpstr>
      <vt:lpstr>Méthodologie</vt:lpstr>
      <vt:lpstr>Note de lecture : les cibles investiguées</vt:lpstr>
      <vt:lpstr>Note de lecture : Définition des CSP</vt:lpstr>
      <vt:lpstr>Structure des échantillons interrogés</vt:lpstr>
      <vt:lpstr>Résultats détaillés</vt:lpstr>
      <vt:lpstr>Sommaire</vt:lpstr>
      <vt:lpstr>Note de lecture : les significativités</vt:lpstr>
      <vt:lpstr>Le Limousin et ses régions limitrophes</vt:lpstr>
      <vt:lpstr>Notoriété</vt:lpstr>
      <vt:lpstr>Note Méthodologique : Notoriété</vt:lpstr>
      <vt:lpstr>Récapitulatif des notoriétés</vt:lpstr>
      <vt:lpstr>Notoriété Top of Mind (1ère région présente à l’esprit)</vt:lpstr>
      <vt:lpstr>Notoriété Top of Mind (1ère région présente à l’esprit)  Benchmark de la présence à l’esprit</vt:lpstr>
      <vt:lpstr>Notoriété spontanée totale (toutes les régions présentes à l’esprit)</vt:lpstr>
      <vt:lpstr>Notoriété spontanée totale (toutes les régions présentes à l’esprit)   Benchmark de la présence à l’esprit</vt:lpstr>
      <vt:lpstr>Notoriété globale (spontanée + assitée)</vt:lpstr>
      <vt:lpstr>Notoriété globale (spontanée + assitée)  Tris selon la région INSEE de résidence</vt:lpstr>
      <vt:lpstr>Notoriété globale Profils des Français connaisseurs du Limousin</vt:lpstr>
      <vt:lpstr>Note Méthodologique : Niveau de connaissance</vt:lpstr>
      <vt:lpstr>Connaissance de la composition départementale du Limousin</vt:lpstr>
      <vt:lpstr>Descriptifs des régions présentés aux interviewés</vt:lpstr>
      <vt:lpstr>Niveau de connaissance</vt:lpstr>
      <vt:lpstr>Niveau de connaissance Tris selon la notoriété globale des régions</vt:lpstr>
      <vt:lpstr>Notoriété qualifiée  Profils des Français connaisseurs du Limousin (1/2)</vt:lpstr>
      <vt:lpstr>Notoriété qualifiée  Profils des Français connaisseurs du Limousin (2/2)</vt:lpstr>
      <vt:lpstr>La Bretagne, l’île de France et la région PACA sont les 3 régions les plus connues des Français et des Familles. Le Limousin fait partie des régions les moins connues avec 2 Français sur 3 qui la connaissent.</vt:lpstr>
      <vt:lpstr>Le Limousin est peu connu des Français : les Français ont des difficultés à attribuer les 3 départements à la région, et beaucoup après présentation du board considèrent finalement connaître peu la région.</vt:lpstr>
      <vt:lpstr>Toutefois, la région du Limousin est très présente à l’esprit de ses habitants, même en comparaison à une région comme la Bretagne.</vt:lpstr>
      <vt:lpstr>Perception</vt:lpstr>
      <vt:lpstr>Perception des Français</vt:lpstr>
      <vt:lpstr>Note d’image globale des régions</vt:lpstr>
      <vt:lpstr>Note Méthodologique : AFC - les territoires des régions</vt:lpstr>
      <vt:lpstr>AFC : Territoire d’image des régions  Image analysée : Connaissent (bien ou assez bien)</vt:lpstr>
      <vt:lpstr>AFC : Territoire d’image des régions  Image analysée : Connaissent (bien ou assez bien)</vt:lpstr>
      <vt:lpstr>Récapitulatifs des Top 3 des attributions aux items</vt:lpstr>
      <vt:lpstr>Récapitulatifs des Top 3 des attributions aux items</vt:lpstr>
      <vt:lpstr>Note Méthodologique : Richesse et Spécificité</vt:lpstr>
      <vt:lpstr>Richesse et spécificité de l’image des régions  Image analysée : Connaissent</vt:lpstr>
      <vt:lpstr>Récapitulatif des items contribuant à la richesse  Image analysée : Connaissent</vt:lpstr>
      <vt:lpstr>Récapitulatif des items contribuant à la spécificité  Image analysée : Connaissent</vt:lpstr>
      <vt:lpstr>Image détaillée de la région Limousin Image générale</vt:lpstr>
      <vt:lpstr>Image détaillée de la région Limousin Image touristique</vt:lpstr>
      <vt:lpstr>Image détaillée de la région Limousin Image générale</vt:lpstr>
      <vt:lpstr>Image détaillée de la région Limousin Image touristique</vt:lpstr>
      <vt:lpstr>Image détaillée de la région Limousin Image générale</vt:lpstr>
      <vt:lpstr>Image détaillée de la région Limousin Image touristique</vt:lpstr>
      <vt:lpstr>L’image du Limousin auprès des Français est décevante dans le sens où elle ne s’améliore pas après un voyage dans la région.</vt:lpstr>
      <vt:lpstr>L’image du Limousin est riche et principalement associée à une image de  nature et culture/savoir-faire préservées, de qualité-prix… mais peu dynamique  (ni économiquement, ni culturellement).</vt:lpstr>
      <vt:lpstr>Le plus grand concurrent de la région Limousin en terme d’image est l’Auvergne : tout comme le Limousin, son positionnement est très lié à la nature mais elle est perçue comme plus touristique et plus dynamique.</vt:lpstr>
      <vt:lpstr>Note Méthodologique : Bilan d’image</vt:lpstr>
      <vt:lpstr>Bilan d’image du Limousin :  Une région qui gagne à être connue et qui doit se faire connaître, notamment sur la diversité des activités proposées par sur territoire</vt:lpstr>
      <vt:lpstr>Perception des Français non connaisseurs après exposition au film</vt:lpstr>
      <vt:lpstr>Note d’image globale du Limousin</vt:lpstr>
      <vt:lpstr>Note d’image globale du Limousin auprès des familles</vt:lpstr>
      <vt:lpstr>Image détaillée du Limousin Image générale</vt:lpstr>
      <vt:lpstr>Image détaillée du Limousin Image touristique</vt:lpstr>
      <vt:lpstr>La communication du Limousin renvoie une image en lien certes avec son territoire, mais qui ne convainc pas en terme de destination touristique.</vt:lpstr>
      <vt:lpstr>Bilan d’image du Limousin : La campagne renvoie certes l’image d’une région qui gagne à être connue, mais qui n’apparaît pas touristique.</vt:lpstr>
      <vt:lpstr>Perception des Limousins</vt:lpstr>
      <vt:lpstr>Note d’image globale des régions</vt:lpstr>
      <vt:lpstr>AFC : Territoire d’image des régions  Image analysée : Connaissent (Bien)</vt:lpstr>
      <vt:lpstr>AFC : Territoire d’image des régions  Image analysée : Connaissent (Bien)</vt:lpstr>
      <vt:lpstr>Récapitulatifs des Top 3 des attributions aux items</vt:lpstr>
      <vt:lpstr>Récapitulatifs des Top 3 des attributions aux items</vt:lpstr>
      <vt:lpstr>Image détaillée de la région Limousin Image générale</vt:lpstr>
      <vt:lpstr>Image détaillée de la région Limousin Image touristique</vt:lpstr>
      <vt:lpstr>Image détaillée de la région Limousin Image générale</vt:lpstr>
      <vt:lpstr>Image détaillée de la région Limousin Image touristique</vt:lpstr>
      <vt:lpstr>Finalement, les Limousins ont une bonne image de leur région, bien que décevante par rapport aux Midi-Pyrénées ou à l’Aquitaine.</vt:lpstr>
      <vt:lpstr>Les Limousins plébiscitent l’image d’une région verte où l’on se ressource et qui gagne à être connue. Pour autant, ils jugent encore plus sévèrement que les Français son manque de dynamisme. </vt:lpstr>
      <vt:lpstr>Bilan d’image du Limousin : Bien que les Limousins reconnaissent que la région gagne à être connue, et qu’elle protège sa culture/son patrimoine/ses paysages, mais ils jugent sévèrement son dynamisme et les partenariats développés.</vt:lpstr>
      <vt:lpstr>Les départements du Limousin</vt:lpstr>
      <vt:lpstr>Notoriété</vt:lpstr>
      <vt:lpstr>Rappel des scores de notoriété de la région Limousin</vt:lpstr>
      <vt:lpstr>Notoriété assistée</vt:lpstr>
      <vt:lpstr>Descriptifs des départements présentés aux interviewés</vt:lpstr>
      <vt:lpstr>Niveau de connaissance</vt:lpstr>
      <vt:lpstr>Niveau de connaissance Tris selon la notoriété assistée</vt:lpstr>
      <vt:lpstr>La région du Limousin au global semble davantage connue que ses départements dans le détail, à l’exception peut-être de la Corrèze.</vt:lpstr>
      <vt:lpstr>Les habitants du Limousin connaissent très bien leur département de résidence, tout en connaissant bien les autres départements de leur région, exceptée la Creuse moins bien connue des Corréziens.</vt:lpstr>
      <vt:lpstr>Perception</vt:lpstr>
      <vt:lpstr>Note d’image globale</vt:lpstr>
      <vt:lpstr>Note d’image globale des départements</vt:lpstr>
      <vt:lpstr>Note d’image globale</vt:lpstr>
      <vt:lpstr>Note d’image globale de la Corrèze</vt:lpstr>
      <vt:lpstr>Note d’image globale de la Creuse</vt:lpstr>
      <vt:lpstr>Note d’image globale de la Haute-Vienne</vt:lpstr>
      <vt:lpstr>Le département limousin obtenant la meilleure note d’image est la Corrèze, notamment auprès des Limousins eux-mêmes. La Creuse est mal évaluée, que ce soit par les Français ou par les Limousins. </vt:lpstr>
      <vt:lpstr>Perception des Français</vt:lpstr>
      <vt:lpstr>Note de lecture : les évolutions</vt:lpstr>
      <vt:lpstr>Image détaillée des 3 départements Image générale</vt:lpstr>
      <vt:lpstr>Image détaillée des 3 départements Image touristique</vt:lpstr>
      <vt:lpstr>Image détaillée de la Corrèze Image générale</vt:lpstr>
      <vt:lpstr>Image détaillée de la Corrèze Image touristique</vt:lpstr>
      <vt:lpstr>Image détaillée de la Creuse Image générale</vt:lpstr>
      <vt:lpstr>Image détaillée de la Creuse Image touristique</vt:lpstr>
      <vt:lpstr>Image détaillée de la Haute-Vienne Image générale</vt:lpstr>
      <vt:lpstr>Image détaillée de la Haute-Vienne Image touristique</vt:lpstr>
      <vt:lpstr>Auprès des Français connaisseurs, la région du Limousin véhicule l’image d’une Nature préservée, où la beauté des paysages permet de se ressourcer.  Perçu comme adapté aux familles, le Limousin est une destination à potentiel qui gagne à être connue, notamment au travers des départements de la Corrèze et de la Creuse</vt:lpstr>
      <vt:lpstr>Plus en retrait, l’image d’une région dynamique économiquement où les savoir-faire innovants ou à l’international sont moins bien perçus. </vt:lpstr>
      <vt:lpstr>Perception des Limousins</vt:lpstr>
      <vt:lpstr>Image détaillée des 3 départements Image générale</vt:lpstr>
      <vt:lpstr>Image détaillée des 3 départements Image touristique</vt:lpstr>
      <vt:lpstr>Image détaillée de la Corrèze Image générale</vt:lpstr>
      <vt:lpstr>Image détaillée de la Corrèze Image touristique</vt:lpstr>
      <vt:lpstr>Image détaillée de la Creuse Image générale</vt:lpstr>
      <vt:lpstr>Image détaillée de la Creuse Image touristique</vt:lpstr>
      <vt:lpstr>Image détaillée de la Haute-Vienne Image générale</vt:lpstr>
      <vt:lpstr>Image détaillée de la Haute-Vienne Image touristique</vt:lpstr>
      <vt:lpstr>De façon transversale aux différents départements, les Limousins, plus favorables, mettent  en avant l’attrait touristique soutenu par une image Nature, mais complété par un patrimoine culturel et historique fort.  </vt:lpstr>
      <vt:lpstr>De façon plus segmentée, la perception de la vie économique et culturelle varie selon les départements considérés</vt:lpstr>
      <vt:lpstr>Les profils de voyage</vt:lpstr>
      <vt:lpstr>Visites du Limousin</vt:lpstr>
      <vt:lpstr>Régions visitées</vt:lpstr>
      <vt:lpstr>Saison du voyage dans le Limousin</vt:lpstr>
      <vt:lpstr>Profils des visiteurs du Limousin</vt:lpstr>
      <vt:lpstr>Le Limousin est l’une des régions les moins visitées. Les Français voyagent principalement en région PACA, parisienne ou bretonne.</vt:lpstr>
      <vt:lpstr>Habitudes de voyage</vt:lpstr>
      <vt:lpstr>Fréquence des voyages des Français</vt:lpstr>
      <vt:lpstr>Fréquence des voyages Tris selon différentes sous-cibles</vt:lpstr>
      <vt:lpstr>Lieu des voyages des Français</vt:lpstr>
      <vt:lpstr>Lieu des voyages  Tris selon différentes sous-cibles</vt:lpstr>
      <vt:lpstr>Composition du groupe de voyage</vt:lpstr>
      <vt:lpstr>Mode d’hébergement le plus souvent pratiqué</vt:lpstr>
      <vt:lpstr>Mode d’hébergement le plus souvent pratiqué   Tris selon différentes sous-cibles</vt:lpstr>
      <vt:lpstr>Aujourd’hui, les visiteurs récents du Limousin se logent le plus souvent en gîte rural. Le Limousin peut apparaître comme une destination surtout pour les Français désirant partir en week-end ou en courts séjours. </vt:lpstr>
      <vt:lpstr>Critères d’importance pour un voyage</vt:lpstr>
      <vt:lpstr>Critères d’importance dans le choix de la destination</vt:lpstr>
      <vt:lpstr>Critères d’importance dans le choix de la destination</vt:lpstr>
      <vt:lpstr>Critères d’importance dans le choix de la destination Résultats détaillés auprès des Français</vt:lpstr>
      <vt:lpstr>Ingrédients d’un voyage réussi</vt:lpstr>
      <vt:lpstr>Ingrédients d’un voyage réussi</vt:lpstr>
      <vt:lpstr>Les principaux critères de choix d’une destination pour un voyage sont des critères logistiques : hébergements, modes de transport pour le trajet et sur place et la saison. Ensuite, viennent pour les Familles les activités et le caractère rural.</vt:lpstr>
      <vt:lpstr>En tête des ingrédients pour des vacances réussies arrive la détente, le repos, le ressourcement.  Suivent le climat ensoleillé et la découverte / l’évasion associées à la destination</vt:lpstr>
      <vt:lpstr>Conclusions et Recommandations</vt:lpstr>
      <vt:lpstr>Synthèse générale à destination LIMOUSIN</vt:lpstr>
      <vt:lpstr>Conclusions à destination LIMOUSIN</vt:lpstr>
      <vt:lpstr>Conclusions à destination LIMOUSIN</vt:lpstr>
      <vt:lpstr>Recommandations à destination LIMOUSIN</vt:lpstr>
      <vt:lpstr>La Corrèze est le département touristique du Limousin, et donc le plus connu des Français.</vt:lpstr>
      <vt:lpstr>La Creuse est le département limousin le plus méconnu des Français comme des Limousins. Son image perçue accuse cette méconnaissance.</vt:lpstr>
      <vt:lpstr>La Haute-Vienne est le département le moins connu des Français, mais lorsqu’il est connu son image dynamique, touristique et Nature est très bien évaluée.</vt:lpstr>
    </vt:vector>
  </TitlesOfParts>
  <Manager>CSA</Manager>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MÉTHODOLOGIE</dc:title>
  <dc:subject>CSA</dc:subject>
  <dc:creator>lbontosoglou</dc:creator>
  <cp:lastModifiedBy>ADRT CORREZE</cp:lastModifiedBy>
  <cp:revision>1058</cp:revision>
  <dcterms:created xsi:type="dcterms:W3CDTF">2013-04-08T10:24:56Z</dcterms:created>
  <dcterms:modified xsi:type="dcterms:W3CDTF">2015-06-12T08:36:51Z</dcterms:modified>
</cp:coreProperties>
</file>