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5" r:id="rId2"/>
    <p:sldId id="326" r:id="rId3"/>
    <p:sldId id="289" r:id="rId4"/>
    <p:sldId id="298" r:id="rId5"/>
    <p:sldId id="264" r:id="rId6"/>
    <p:sldId id="321" r:id="rId7"/>
    <p:sldId id="317" r:id="rId8"/>
    <p:sldId id="313" r:id="rId9"/>
    <p:sldId id="299" r:id="rId10"/>
    <p:sldId id="315" r:id="rId11"/>
    <p:sldId id="322" r:id="rId12"/>
    <p:sldId id="320" r:id="rId13"/>
    <p:sldId id="319" r:id="rId14"/>
    <p:sldId id="292" r:id="rId15"/>
    <p:sldId id="293" r:id="rId16"/>
    <p:sldId id="311" r:id="rId17"/>
    <p:sldId id="328" r:id="rId18"/>
    <p:sldId id="329" r:id="rId19"/>
    <p:sldId id="312" r:id="rId20"/>
    <p:sldId id="327" r:id="rId21"/>
    <p:sldId id="275" r:id="rId2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A00"/>
    <a:srgbClr val="13A538"/>
    <a:srgbClr val="676459"/>
    <a:srgbClr val="898989"/>
    <a:srgbClr val="E94E1B"/>
    <a:srgbClr val="009D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2138" autoAdjust="0"/>
  </p:normalViewPr>
  <p:slideViewPr>
    <p:cSldViewPr>
      <p:cViewPr varScale="1">
        <p:scale>
          <a:sx n="100" d="100"/>
          <a:sy n="100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5659" cy="496332"/>
          </a:xfrm>
          <a:prstGeom prst="rect">
            <a:avLst/>
          </a:prstGeom>
        </p:spPr>
        <p:txBody>
          <a:bodyPr vert="horz" lIns="91724" tIns="45862" rIns="91724" bIns="4586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8" y="4"/>
            <a:ext cx="2945659" cy="496332"/>
          </a:xfrm>
          <a:prstGeom prst="rect">
            <a:avLst/>
          </a:prstGeom>
        </p:spPr>
        <p:txBody>
          <a:bodyPr vert="horz" lIns="91724" tIns="45862" rIns="91724" bIns="45862" rtlCol="0"/>
          <a:lstStyle>
            <a:lvl1pPr algn="r">
              <a:defRPr sz="1200"/>
            </a:lvl1pPr>
          </a:lstStyle>
          <a:p>
            <a:fld id="{4AB71F19-E9FA-434A-A661-FA1042341F3E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" y="9428585"/>
            <a:ext cx="2945659" cy="496332"/>
          </a:xfrm>
          <a:prstGeom prst="rect">
            <a:avLst/>
          </a:prstGeom>
        </p:spPr>
        <p:txBody>
          <a:bodyPr vert="horz" lIns="91724" tIns="45862" rIns="91724" bIns="4586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8" y="9428585"/>
            <a:ext cx="2945659" cy="496332"/>
          </a:xfrm>
          <a:prstGeom prst="rect">
            <a:avLst/>
          </a:prstGeom>
        </p:spPr>
        <p:txBody>
          <a:bodyPr vert="horz" lIns="91724" tIns="45862" rIns="91724" bIns="45862" rtlCol="0" anchor="b"/>
          <a:lstStyle>
            <a:lvl1pPr algn="r">
              <a:defRPr sz="1200"/>
            </a:lvl1pPr>
          </a:lstStyle>
          <a:p>
            <a:fld id="{8123E92B-3E14-41A6-9017-719D7536FA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5659" cy="496332"/>
          </a:xfrm>
          <a:prstGeom prst="rect">
            <a:avLst/>
          </a:prstGeom>
        </p:spPr>
        <p:txBody>
          <a:bodyPr vert="horz" lIns="91724" tIns="45862" rIns="91724" bIns="4586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8" y="4"/>
            <a:ext cx="2945659" cy="496332"/>
          </a:xfrm>
          <a:prstGeom prst="rect">
            <a:avLst/>
          </a:prstGeom>
        </p:spPr>
        <p:txBody>
          <a:bodyPr vert="horz" lIns="91724" tIns="45862" rIns="91724" bIns="45862" rtlCol="0"/>
          <a:lstStyle>
            <a:lvl1pPr algn="r">
              <a:defRPr sz="1200"/>
            </a:lvl1pPr>
          </a:lstStyle>
          <a:p>
            <a:fld id="{16992A1A-3BB3-4AE6-A23E-BFE6CDEF6D24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4" tIns="45862" rIns="91724" bIns="4586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724" tIns="45862" rIns="91724" bIns="4586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428585"/>
            <a:ext cx="2945659" cy="496332"/>
          </a:xfrm>
          <a:prstGeom prst="rect">
            <a:avLst/>
          </a:prstGeom>
        </p:spPr>
        <p:txBody>
          <a:bodyPr vert="horz" lIns="91724" tIns="45862" rIns="91724" bIns="4586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8" y="9428585"/>
            <a:ext cx="2945659" cy="496332"/>
          </a:xfrm>
          <a:prstGeom prst="rect">
            <a:avLst/>
          </a:prstGeom>
        </p:spPr>
        <p:txBody>
          <a:bodyPr vert="horz" lIns="91724" tIns="45862" rIns="91724" bIns="45862" rtlCol="0" anchor="b"/>
          <a:lstStyle>
            <a:lvl1pPr algn="r">
              <a:defRPr sz="1200"/>
            </a:lvl1pPr>
          </a:lstStyle>
          <a:p>
            <a:fld id="{16A9C73B-F95F-43E0-9D2F-1D243DBDCD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D7F7-1B34-4DA1-B440-6423F38B6B7B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141D-8B7B-42C8-AAB0-4C4678190C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D7F7-1B34-4DA1-B440-6423F38B6B7B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141D-8B7B-42C8-AAB0-4C4678190C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D7F7-1B34-4DA1-B440-6423F38B6B7B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141D-8B7B-42C8-AAB0-4C4678190C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D7F7-1B34-4DA1-B440-6423F38B6B7B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141D-8B7B-42C8-AAB0-4C4678190C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D7F7-1B34-4DA1-B440-6423F38B6B7B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141D-8B7B-42C8-AAB0-4C4678190C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D7F7-1B34-4DA1-B440-6423F38B6B7B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141D-8B7B-42C8-AAB0-4C4678190C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D7F7-1B34-4DA1-B440-6423F38B6B7B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141D-8B7B-42C8-AAB0-4C4678190C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D7F7-1B34-4DA1-B440-6423F38B6B7B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141D-8B7B-42C8-AAB0-4C4678190C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D7F7-1B34-4DA1-B440-6423F38B6B7B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141D-8B7B-42C8-AAB0-4C4678190C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D7F7-1B34-4DA1-B440-6423F38B6B7B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141D-8B7B-42C8-AAB0-4C4678190C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D7F7-1B34-4DA1-B440-6423F38B6B7B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141D-8B7B-42C8-AAB0-4C4678190C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6D7F7-1B34-4DA1-B440-6423F38B6B7B}" type="datetimeFigureOut">
              <a:rPr lang="fr-FR" smtClean="0"/>
              <a:pPr/>
              <a:t>29/11/2019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4141D-8B7B-42C8-AAB0-4C4678190C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fbillet@correze.f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fbillet@correze.fr" TargetMode="External"/><Relationship Id="rId2" Type="http://schemas.openxmlformats.org/officeDocument/2006/relationships/hyperlink" Target="mailto:amichel@correze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pro.tourismecorrez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AA0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987824" y="1844824"/>
            <a:ext cx="3240360" cy="3240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Z:\P_CDT\MAISON_TOURISME\Charte graphique pro\Logos\logo revu CD dircom\logo sept 2019\CORREZE Tourisme couleur_RVB_2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564904"/>
            <a:ext cx="2376264" cy="1587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404664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F0AA00"/>
                </a:solidFill>
                <a:latin typeface="+mj-lt"/>
                <a:sym typeface="Wingdings" pitchFamily="2" charset="2"/>
              </a:rPr>
              <a:t> Cible scolaire :</a:t>
            </a:r>
            <a:endParaRPr lang="fr-FR" sz="3000" b="1" dirty="0">
              <a:solidFill>
                <a:srgbClr val="F0AA00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105273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elveticaNeueLT Std" pitchFamily="34" charset="0"/>
                <a:cs typeface="Arial" pitchFamily="34" charset="0"/>
              </a:rPr>
              <a:t>Brochure à destination des scolaires, Instituts médicaux </a:t>
            </a:r>
            <a:r>
              <a:rPr lang="fr-FR" dirty="0" err="1" smtClean="0">
                <a:latin typeface="HelveticaNeueLT Std" pitchFamily="34" charset="0"/>
                <a:cs typeface="Arial" pitchFamily="34" charset="0"/>
              </a:rPr>
              <a:t>Educatifs</a:t>
            </a:r>
            <a:r>
              <a:rPr lang="fr-FR" dirty="0" smtClean="0">
                <a:latin typeface="HelveticaNeueLT Std" pitchFamily="34" charset="0"/>
                <a:cs typeface="Arial" pitchFamily="34" charset="0"/>
              </a:rPr>
              <a:t> et centres de loisirs : « LA CORREZE, TOUT UN PROGRAMME »</a:t>
            </a:r>
            <a:endParaRPr lang="fr-FR" dirty="0">
              <a:latin typeface="HelveticaNeueLT Std" pitchFamily="34" charset="0"/>
              <a:cs typeface="Arial" pitchFamily="34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852936"/>
            <a:ext cx="2304256" cy="32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1757899" cy="25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04864"/>
            <a:ext cx="2232247" cy="320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988840"/>
            <a:ext cx="2123728" cy="304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740352" y="6021288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 descr="Z:\P_CDT\MAISON_TOURISME\Charte graphique pro\Logos\logo revu CD dircom\logo sept 2019\CORREZE Tourisme couleur_RVB_2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6165304"/>
            <a:ext cx="792519" cy="529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476672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23 partenaires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 Brochure éditée pour 2 ans</a:t>
            </a:r>
          </a:p>
          <a:p>
            <a:endParaRPr lang="fr-FR" dirty="0" smtClean="0"/>
          </a:p>
          <a:p>
            <a:r>
              <a:rPr lang="fr-FR" dirty="0" smtClean="0"/>
              <a:t>- Collaboration avec </a:t>
            </a:r>
            <a:r>
              <a:rPr lang="fr-FR" b="1" dirty="0" smtClean="0"/>
              <a:t>l’</a:t>
            </a:r>
            <a:r>
              <a:rPr lang="fr-FR" b="1" dirty="0" err="1" smtClean="0"/>
              <a:t>Education</a:t>
            </a:r>
            <a:r>
              <a:rPr lang="fr-FR" b="1" dirty="0" smtClean="0"/>
              <a:t> Nationale </a:t>
            </a:r>
            <a:r>
              <a:rPr lang="fr-FR" dirty="0" smtClean="0"/>
              <a:t>(DASEN, conseiller pédagogique, professeur référent)</a:t>
            </a:r>
          </a:p>
          <a:p>
            <a:endParaRPr lang="fr-FR" dirty="0" smtClean="0"/>
          </a:p>
          <a:p>
            <a:r>
              <a:rPr lang="fr-FR" dirty="0" smtClean="0"/>
              <a:t>- </a:t>
            </a:r>
            <a:r>
              <a:rPr lang="fr-FR" b="1" dirty="0" smtClean="0"/>
              <a:t>Communication</a:t>
            </a:r>
            <a:r>
              <a:rPr lang="fr-FR" dirty="0" smtClean="0"/>
              <a:t> : lettre Hebdo </a:t>
            </a:r>
            <a:r>
              <a:rPr lang="fr-FR" dirty="0" err="1" smtClean="0"/>
              <a:t>Education</a:t>
            </a:r>
            <a:r>
              <a:rPr lang="fr-FR" dirty="0" smtClean="0"/>
              <a:t> Nationale, newsletter écoles, collèges, centres de loisirs et I.M.E., actu pro.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Envoi postal à 850 destinataires : écoles, collèges, IME, centres de loisirs corréziens et limitrophes 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Enquête de satisfaction auprès des partenaires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2987824" y="458112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LES RESULTATS</a:t>
            </a:r>
          </a:p>
          <a:p>
            <a:pPr algn="ctr"/>
            <a:r>
              <a:rPr lang="fr-FR" sz="2000" b="1" dirty="0" smtClean="0"/>
              <a:t>22 répondants</a:t>
            </a:r>
            <a:endParaRPr lang="fr-FR" sz="2000" b="1" dirty="0"/>
          </a:p>
        </p:txBody>
      </p:sp>
      <p:pic>
        <p:nvPicPr>
          <p:cNvPr id="5" name="Picture 2" descr="Résultat de recherche d'images pour &quot;FLECH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067944" y="5623892"/>
            <a:ext cx="973460" cy="97346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740352" y="6021288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 descr="Z:\P_CDT\MAISON_TOURISME\Charte graphique pro\Logos\logo revu CD dircom\logo sept 2019\CORREZE Tourisme couleur_RVB_2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65304"/>
            <a:ext cx="792519" cy="529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620688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92% satisfaits voire très satisfaits</a:t>
            </a:r>
          </a:p>
          <a:p>
            <a:r>
              <a:rPr lang="fr-FR" sz="1600" dirty="0" smtClean="0"/>
              <a:t>8% pas satisfaits </a:t>
            </a:r>
            <a:r>
              <a:rPr lang="fr-FR" sz="1400" smtClean="0"/>
              <a:t>(contenu  </a:t>
            </a:r>
            <a:r>
              <a:rPr lang="fr-FR" sz="1400" dirty="0" smtClean="0"/>
              <a:t>et diffusion)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319464" y="692696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F0AA00"/>
                </a:solidFill>
              </a:rPr>
              <a:t>IMPACT DE LA BROCHURE / AVIS ENSEIGNANTS</a:t>
            </a:r>
            <a:endParaRPr lang="fr-FR" dirty="0" smtClean="0">
              <a:solidFill>
                <a:srgbClr val="F0AA00"/>
              </a:solidFill>
            </a:endParaRPr>
          </a:p>
          <a:p>
            <a:r>
              <a:rPr lang="fr-FR" sz="1200" dirty="0" smtClean="0"/>
              <a:t>Difficilement mesurable après une seule année d’édition. </a:t>
            </a:r>
          </a:p>
          <a:p>
            <a:r>
              <a:rPr lang="fr-FR" sz="1200" dirty="0" smtClean="0"/>
              <a:t>Augmentation des réservations 30% oui / 30% non / 40% ne sait pas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83568" y="1412776"/>
            <a:ext cx="64087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cap="all" dirty="0" smtClean="0">
                <a:solidFill>
                  <a:srgbClr val="F0AA00"/>
                </a:solidFill>
              </a:rPr>
              <a:t>Participation à l’</a:t>
            </a:r>
            <a:r>
              <a:rPr lang="fr-FR" b="1" i="1" cap="all" dirty="0" err="1" smtClean="0">
                <a:solidFill>
                  <a:srgbClr val="F0AA00"/>
                </a:solidFill>
              </a:rPr>
              <a:t>operation</a:t>
            </a:r>
            <a:endParaRPr lang="fr-FR" b="1" i="1" cap="all" dirty="0" smtClean="0">
              <a:solidFill>
                <a:srgbClr val="F0AA00"/>
              </a:solidFill>
            </a:endParaRPr>
          </a:p>
          <a:p>
            <a:r>
              <a:rPr lang="fr-FR" sz="1200" dirty="0" smtClean="0"/>
              <a:t>100% des participants sont satisfaits</a:t>
            </a:r>
          </a:p>
          <a:p>
            <a:r>
              <a:rPr lang="fr-FR" sz="1200" dirty="0" smtClean="0"/>
              <a:t>90 % souhaitent reconduire l'opération (1 partenaire en cours de restructuration / 1 ne souhaite ne souhaite pas poursuivre)</a:t>
            </a:r>
          </a:p>
          <a:p>
            <a:r>
              <a:rPr lang="fr-FR" sz="1200" dirty="0" smtClean="0"/>
              <a:t>70 % estiment que le tirage est suffisant et 30% souhaitent une augmentation des tirages</a:t>
            </a:r>
          </a:p>
          <a:p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95536" y="33265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F0AA00"/>
                </a:solidFill>
              </a:rPr>
              <a:t>SATISFACTION CONCERNANT LA BROCHURE</a:t>
            </a:r>
            <a:endParaRPr lang="fr-FR" b="1" i="1" dirty="0">
              <a:solidFill>
                <a:srgbClr val="F0AA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2636912"/>
            <a:ext cx="83529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13A538"/>
                </a:solidFill>
              </a:rPr>
              <a:t>«</a:t>
            </a:r>
            <a:r>
              <a:rPr lang="fr-FR" sz="1200" i="1" dirty="0" smtClean="0"/>
              <a:t> Poursuivre l'opération !                                                  Outil intéressant.</a:t>
            </a:r>
          </a:p>
          <a:p>
            <a:endParaRPr lang="fr-FR" sz="600" i="1" dirty="0" smtClean="0"/>
          </a:p>
          <a:p>
            <a:r>
              <a:rPr lang="fr-FR" sz="1200" i="1" dirty="0" smtClean="0"/>
              <a:t>Charte graphique plus ludique / diffusion plus large / action satisfaisante pour cette première.</a:t>
            </a:r>
          </a:p>
          <a:p>
            <a:endParaRPr lang="fr-FR" sz="600" i="1" dirty="0" smtClean="0"/>
          </a:p>
          <a:p>
            <a:r>
              <a:rPr lang="fr-FR" sz="1200" i="1" dirty="0" smtClean="0"/>
              <a:t>Brochure a le mérite d'exister et nous ne concevions pas de ne pas y être.     </a:t>
            </a:r>
          </a:p>
          <a:p>
            <a:r>
              <a:rPr lang="fr-FR" sz="1200" i="1" dirty="0" smtClean="0"/>
              <a:t>Phoning à envisager - C'est donc aux prestataires de prendre la suite.</a:t>
            </a:r>
          </a:p>
          <a:p>
            <a:endParaRPr lang="fr-FR" sz="600" i="1" dirty="0" smtClean="0"/>
          </a:p>
          <a:p>
            <a:r>
              <a:rPr lang="fr-FR" sz="1200" i="1" dirty="0" smtClean="0"/>
              <a:t>Un peu tôt pour avoir des retours.                                                  Elle devrait être accrochée sur leur tableau en salle des profs.</a:t>
            </a:r>
          </a:p>
          <a:p>
            <a:endParaRPr lang="fr-FR" sz="600" i="1" dirty="0" smtClean="0"/>
          </a:p>
          <a:p>
            <a:r>
              <a:rPr lang="fr-FR" sz="1200" i="1" dirty="0" smtClean="0"/>
              <a:t>Continuez ainsi la diffusion aux écoles.                            Ce n'est pas une première action qui permet une évaluation.</a:t>
            </a:r>
          </a:p>
          <a:p>
            <a:endParaRPr lang="fr-FR" sz="600" i="1" dirty="0" smtClean="0"/>
          </a:p>
          <a:p>
            <a:r>
              <a:rPr lang="fr-FR" sz="1200" i="1" dirty="0" smtClean="0"/>
              <a:t>Améliorer le contenu par du rédactionnel.</a:t>
            </a:r>
          </a:p>
          <a:p>
            <a:endParaRPr lang="fr-FR" sz="600" i="1" dirty="0" smtClean="0"/>
          </a:p>
          <a:p>
            <a:r>
              <a:rPr lang="fr-FR" sz="1200" i="1" dirty="0" smtClean="0"/>
              <a:t>Démarche intéressante mais elle ne m'a pas apporté de nouveau client. Seul le bouche à oreille et le référencement internet m’ont amené de nouvelles écoles.</a:t>
            </a:r>
          </a:p>
          <a:p>
            <a:endParaRPr lang="fr-FR" sz="600" i="1" dirty="0" smtClean="0"/>
          </a:p>
          <a:p>
            <a:r>
              <a:rPr lang="fr-FR" sz="1200" i="1" dirty="0" smtClean="0"/>
              <a:t>Il faudra une année, voire 2, pour avoir le recul nécessaire.</a:t>
            </a:r>
          </a:p>
          <a:p>
            <a:endParaRPr lang="fr-FR" sz="600" i="1" dirty="0" smtClean="0"/>
          </a:p>
          <a:p>
            <a:r>
              <a:rPr lang="fr-FR" sz="1200" i="1" dirty="0" smtClean="0"/>
              <a:t>La brochure a permis de sensibiliser les accueils de loisirs car nous avons reçu des groupes d'enfants corréziens durant les périodes de vacances scolaires. </a:t>
            </a:r>
          </a:p>
          <a:p>
            <a:endParaRPr lang="fr-FR" sz="1200" i="1" dirty="0" smtClean="0"/>
          </a:p>
          <a:p>
            <a:r>
              <a:rPr lang="fr-FR" sz="1200" i="1" dirty="0" smtClean="0"/>
              <a:t>Pourrions nous disposer, si cela n'existe pas déjà, d'une version dématérialisée afin de pouvoir l'inclure sur nos sites ? </a:t>
            </a:r>
            <a:r>
              <a:rPr lang="fr-FR" sz="2000" b="1" dirty="0" smtClean="0">
                <a:solidFill>
                  <a:srgbClr val="13A538"/>
                </a:solidFill>
              </a:rPr>
              <a:t>»</a:t>
            </a:r>
            <a:endParaRPr lang="fr-FR" sz="2000" dirty="0">
              <a:solidFill>
                <a:srgbClr val="13A53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84368" y="6021288"/>
            <a:ext cx="122413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Z:\P_CDT\MAISON_TOURISME\Charte graphique pro\Logos\logo revu CD dircom\logo sept 2019\CORREZE Tourisme couleur_RVB_2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65304"/>
            <a:ext cx="792519" cy="529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835696" y="1484784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0AA00"/>
                </a:solidFill>
              </a:rPr>
              <a:t>LA PAROLE EST A VOUS !</a:t>
            </a:r>
            <a:endParaRPr lang="fr-FR" sz="4000" b="1" dirty="0">
              <a:solidFill>
                <a:srgbClr val="F0AA00"/>
              </a:solidFill>
            </a:endParaRPr>
          </a:p>
        </p:txBody>
      </p:sp>
      <p:pic>
        <p:nvPicPr>
          <p:cNvPr id="21508" name="Picture 4" descr="Résultat de recherche d'images pour &quot;bonhomme qui parl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348880"/>
            <a:ext cx="3888432" cy="388843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740352" y="6021288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Z:\P_CDT\MAISON_TOURISME\Charte graphique pro\Logos\logo revu CD dircom\logo sept 2019\CORREZE Tourisme couleur_RVB_2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65304"/>
            <a:ext cx="792519" cy="529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13A538"/>
                </a:solidFill>
              </a:rPr>
              <a:t>Perspectives 2020</a:t>
            </a:r>
            <a:endParaRPr lang="fr-FR" sz="6000" b="1" dirty="0">
              <a:solidFill>
                <a:srgbClr val="13A538"/>
              </a:solidFill>
            </a:endParaRPr>
          </a:p>
        </p:txBody>
      </p:sp>
      <p:pic>
        <p:nvPicPr>
          <p:cNvPr id="8" name="Picture 2" descr="Z:\P_CDT\MAISON_TOURISME\ENFANTS et FAMILLE\2016\LA_CORREZE_EN_FAM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64904"/>
            <a:ext cx="2880320" cy="28803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740352" y="6021288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Z:\P_CDT\MAISON_TOURISME\Charte graphique pro\Logos\logo revu CD dircom\logo sept 2019\CORREZE Tourisme couleur_RVB_2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65304"/>
            <a:ext cx="792519" cy="529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404664"/>
            <a:ext cx="8496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F0AA00"/>
                </a:solidFill>
                <a:latin typeface="+mj-lt"/>
              </a:rPr>
              <a:t>2020: UN PLAN D’ACTIONS RENFORCÉ</a:t>
            </a:r>
            <a:endParaRPr lang="fr-FR" sz="3000" b="1" dirty="0">
              <a:solidFill>
                <a:srgbClr val="F0AA00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476672"/>
            <a:ext cx="9144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 smtClean="0"/>
          </a:p>
          <a:p>
            <a:endParaRPr lang="fr-FR" sz="1600" dirty="0" smtClean="0"/>
          </a:p>
          <a:p>
            <a:pPr algn="ctr"/>
            <a:r>
              <a:rPr lang="fr-FR" b="1" dirty="0" smtClean="0">
                <a:latin typeface="Dispatch Black" pitchFamily="50" charset="0"/>
                <a:sym typeface="Wingdings" pitchFamily="2" charset="2"/>
              </a:rPr>
              <a:t>UNE PROMOTION INTENSIFIEE :</a:t>
            </a:r>
          </a:p>
          <a:p>
            <a:pPr algn="ctr"/>
            <a:endParaRPr lang="fr-FR" b="1" dirty="0" smtClean="0">
              <a:latin typeface="Dispatch Black" pitchFamily="50" charset="0"/>
              <a:sym typeface="Wingdings" pitchFamily="2" charset="2"/>
            </a:endParaRPr>
          </a:p>
          <a:p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smtClean="0"/>
              <a:t>Diffusion multipliée par 2</a:t>
            </a:r>
          </a:p>
          <a:p>
            <a:pPr>
              <a:buFont typeface="Wingdings" pitchFamily="2" charset="2"/>
              <a:buChar char="à"/>
            </a:pPr>
            <a:r>
              <a:rPr lang="fr-FR" dirty="0" smtClean="0"/>
              <a:t>Nouveaux points de distribution pour toucher un cible plus large : excursionnistes, locaux, résidents secondaires</a:t>
            </a:r>
          </a:p>
          <a:p>
            <a:pPr>
              <a:buFont typeface="Wingdings" pitchFamily="2" charset="2"/>
              <a:buChar char="à"/>
            </a:pPr>
            <a:r>
              <a:rPr lang="fr-FR" dirty="0" smtClean="0">
                <a:sym typeface="Wingdings" pitchFamily="2" charset="2"/>
              </a:rPr>
              <a:t> Un nouveau format + pratique pour le guide</a:t>
            </a:r>
          </a:p>
          <a:p>
            <a:pPr>
              <a:buFont typeface="Wingdings" pitchFamily="2" charset="2"/>
              <a:buChar char="à"/>
            </a:pPr>
            <a:r>
              <a:rPr lang="fr-FR" dirty="0" smtClean="0">
                <a:sym typeface="Wingdings" pitchFamily="2" charset="2"/>
              </a:rPr>
              <a:t> Traduction en anglais</a:t>
            </a:r>
          </a:p>
          <a:p>
            <a:pPr>
              <a:buFont typeface="Wingdings" pitchFamily="2" charset="2"/>
              <a:buChar char="à"/>
            </a:pPr>
            <a:r>
              <a:rPr lang="fr-FR" dirty="0" smtClean="0">
                <a:sym typeface="Wingdings" pitchFamily="2" charset="2"/>
              </a:rPr>
              <a:t> Possibilité de bénéficier d’une visibilité ++ via encarts pub.</a:t>
            </a:r>
          </a:p>
          <a:p>
            <a:endParaRPr lang="fr-FR" sz="1000" b="1" dirty="0" smtClean="0">
              <a:latin typeface="Dispatch Black" pitchFamily="50" charset="0"/>
              <a:sym typeface="Wingdings" pitchFamily="2" charset="2"/>
            </a:endParaRPr>
          </a:p>
          <a:p>
            <a:r>
              <a:rPr lang="fr-FR" b="1" u="sng" dirty="0" smtClean="0">
                <a:latin typeface="Dispatch Black" pitchFamily="50" charset="0"/>
                <a:sym typeface="Wingdings" pitchFamily="2" charset="2"/>
              </a:rPr>
              <a:t>Carte « la Corrèze en Famille » </a:t>
            </a:r>
            <a:r>
              <a:rPr lang="fr-FR" b="1" dirty="0" smtClean="0">
                <a:latin typeface="Dispatch Black" pitchFamily="50" charset="0"/>
                <a:sym typeface="Wingdings" pitchFamily="2" charset="2"/>
              </a:rPr>
              <a:t>: </a:t>
            </a:r>
          </a:p>
          <a:p>
            <a:r>
              <a:rPr lang="fr-FR" sz="1500" b="1" dirty="0" smtClean="0">
                <a:latin typeface="HelveticaNeueLT Std" pitchFamily="34" charset="0"/>
                <a:sym typeface="Wingdings" pitchFamily="2" charset="2"/>
              </a:rPr>
              <a:t>Tirage 15 000 exemplaires </a:t>
            </a:r>
          </a:p>
          <a:p>
            <a:r>
              <a:rPr lang="fr-FR" sz="1500" b="1" dirty="0" smtClean="0">
                <a:latin typeface="HelveticaNeueLT Std" pitchFamily="34" charset="0"/>
                <a:sym typeface="Wingdings" pitchFamily="2" charset="2"/>
              </a:rPr>
              <a:t>Diffusion OT, hébergeurs, membres du réseau </a:t>
            </a:r>
          </a:p>
          <a:p>
            <a:r>
              <a:rPr lang="fr-FR" sz="1500" b="1" dirty="0" smtClean="0">
                <a:latin typeface="HelveticaNeueLT Std" pitchFamily="34" charset="0"/>
                <a:sym typeface="Wingdings" pitchFamily="2" charset="2"/>
              </a:rPr>
              <a:t>Traduction en GB</a:t>
            </a:r>
          </a:p>
          <a:p>
            <a:endParaRPr lang="fr-FR" sz="1500" b="1" dirty="0" smtClean="0">
              <a:latin typeface="HelveticaNeueLT Std" pitchFamily="34" charset="0"/>
              <a:sym typeface="Wingdings" pitchFamily="2" charset="2"/>
            </a:endParaRPr>
          </a:p>
          <a:p>
            <a:r>
              <a:rPr lang="fr-FR" b="1" u="sng" dirty="0" smtClean="0">
                <a:latin typeface="Dispatch Black" pitchFamily="50" charset="0"/>
                <a:sym typeface="Wingdings" pitchFamily="2" charset="2"/>
              </a:rPr>
              <a:t>Partenariat avec le Petit Corrézien </a:t>
            </a:r>
            <a:r>
              <a:rPr lang="fr-FR" sz="1500" b="1" dirty="0" smtClean="0">
                <a:latin typeface="HelveticaNeueLT Std" pitchFamily="34" charset="0"/>
                <a:sym typeface="Wingdings" pitchFamily="2" charset="2"/>
              </a:rPr>
              <a:t>: </a:t>
            </a:r>
          </a:p>
          <a:p>
            <a:r>
              <a:rPr lang="fr-FR" sz="1500" b="1" dirty="0" smtClean="0">
                <a:latin typeface="HelveticaNeueLT Std" pitchFamily="34" charset="0"/>
                <a:sym typeface="Wingdings" pitchFamily="2" charset="2"/>
              </a:rPr>
              <a:t>30 000 exemplaires</a:t>
            </a:r>
          </a:p>
          <a:p>
            <a:r>
              <a:rPr lang="fr-FR" sz="1500" b="1" dirty="0" smtClean="0">
                <a:latin typeface="HelveticaNeueLT Std" pitchFamily="34" charset="0"/>
                <a:sym typeface="Wingdings" pitchFamily="2" charset="2"/>
              </a:rPr>
              <a:t>intégration des contenus de la carte</a:t>
            </a:r>
          </a:p>
          <a:p>
            <a:r>
              <a:rPr lang="fr-FR" sz="1500" b="1" dirty="0" smtClean="0">
                <a:latin typeface="HelveticaNeueLT Std" pitchFamily="34" charset="0"/>
                <a:sym typeface="Wingdings" pitchFamily="2" charset="2"/>
              </a:rPr>
              <a:t> diffusion sur toute la Corrèze et départements limitrophes </a:t>
            </a:r>
          </a:p>
          <a:p>
            <a:r>
              <a:rPr lang="fr-FR" sz="1500" b="1" dirty="0" smtClean="0">
                <a:latin typeface="HelveticaNeueLT Std" pitchFamily="34" charset="0"/>
                <a:sym typeface="Wingdings" pitchFamily="2" charset="2"/>
              </a:rPr>
              <a:t>(lieux touristiques, supermarchés, commerces…)</a:t>
            </a:r>
          </a:p>
          <a:p>
            <a:endParaRPr lang="fr-FR" sz="1500" b="1" dirty="0" smtClean="0">
              <a:latin typeface="HelveticaNeueLT Std" pitchFamily="34" charset="0"/>
              <a:sym typeface="Wingdings" pitchFamily="2" charset="2"/>
            </a:endParaRPr>
          </a:p>
          <a:p>
            <a:endParaRPr lang="fr-FR" b="1" dirty="0" smtClean="0">
              <a:solidFill>
                <a:srgbClr val="E94E1B"/>
              </a:solidFill>
              <a:latin typeface="Dispatch Black" pitchFamily="50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40352" y="6021288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Z:\P_CDT\MAISON_TOURISME\Charte graphique pro\Logos\logo revu CD dircom\logo sept 2019\CORREZE Tourisme couleur_RVB_2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65304"/>
            <a:ext cx="792519" cy="529402"/>
          </a:xfrm>
          <a:prstGeom prst="rect">
            <a:avLst/>
          </a:prstGeom>
          <a:noFill/>
        </p:spPr>
      </p:pic>
      <p:pic>
        <p:nvPicPr>
          <p:cNvPr id="9218" name="Picture 2" descr="http://leptitcorrezien.fr/wp-content/uploads/2019/07/Petit-Correzien-HS-9-Ete-2019-COUV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852936"/>
            <a:ext cx="20478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60648"/>
            <a:ext cx="8496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F0AA00"/>
                </a:solidFill>
                <a:latin typeface="+mj-lt"/>
              </a:rPr>
              <a:t>2020 : UN PLAN D’ACTIONS RENFORCÉ</a:t>
            </a:r>
            <a:endParaRPr lang="fr-FR" sz="3000" b="1" dirty="0">
              <a:solidFill>
                <a:srgbClr val="F0AA00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548680"/>
            <a:ext cx="871296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 smtClean="0"/>
          </a:p>
          <a:p>
            <a:endParaRPr lang="fr-FR" sz="1600" dirty="0" smtClean="0"/>
          </a:p>
          <a:p>
            <a:pPr algn="ctr"/>
            <a:endParaRPr lang="fr-FR" sz="1500" b="1" dirty="0" smtClean="0">
              <a:latin typeface="HelveticaNeueLT Std" pitchFamily="34" charset="0"/>
              <a:sym typeface="Wingdings" pitchFamily="2" charset="2"/>
            </a:endParaRPr>
          </a:p>
          <a:p>
            <a:endParaRPr lang="fr-FR" b="1" dirty="0" smtClean="0">
              <a:latin typeface="Dispatch Black" pitchFamily="50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268760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latin typeface="Dispatch Black" pitchFamily="50" charset="0"/>
                <a:sym typeface="Wingdings" pitchFamily="2" charset="2"/>
              </a:rPr>
              <a:t>Agenda :</a:t>
            </a:r>
            <a:r>
              <a:rPr lang="fr-FR" b="1" dirty="0" smtClean="0">
                <a:latin typeface="HelveticaNeueLT Std" pitchFamily="34" charset="0"/>
                <a:sym typeface="Wingdings" pitchFamily="2" charset="2"/>
              </a:rPr>
              <a:t> mis en valeur sur la rubrique famille du site de Corrèze Tourisme</a:t>
            </a:r>
          </a:p>
          <a:p>
            <a:r>
              <a:rPr lang="fr-FR" dirty="0" smtClean="0"/>
              <a:t>		</a:t>
            </a:r>
          </a:p>
          <a:p>
            <a:r>
              <a:rPr lang="fr-FR" b="1" u="sng" dirty="0" smtClean="0">
                <a:latin typeface="Dispatch Black" pitchFamily="50" charset="0"/>
                <a:sym typeface="Wingdings" pitchFamily="2" charset="2"/>
              </a:rPr>
              <a:t>Web</a:t>
            </a:r>
            <a:r>
              <a:rPr lang="fr-FR" dirty="0" smtClean="0"/>
              <a:t> </a:t>
            </a:r>
            <a:r>
              <a:rPr lang="fr-FR" b="1" dirty="0" smtClean="0">
                <a:latin typeface="Dispatch Black" pitchFamily="50" charset="0"/>
                <a:sym typeface="Wingdings" pitchFamily="2" charset="2"/>
              </a:rPr>
              <a:t>: production de contenu </a:t>
            </a:r>
            <a:r>
              <a:rPr lang="fr-FR" b="1" dirty="0" err="1" smtClean="0">
                <a:latin typeface="Dispatch Black" pitchFamily="50" charset="0"/>
                <a:sym typeface="Wingdings" pitchFamily="2" charset="2"/>
              </a:rPr>
              <a:t>éditorialisé</a:t>
            </a:r>
            <a:r>
              <a:rPr lang="fr-FR" b="1" dirty="0" smtClean="0">
                <a:latin typeface="Dispatch Black" pitchFamily="50" charset="0"/>
                <a:sym typeface="Wingdings" pitchFamily="2" charset="2"/>
              </a:rPr>
              <a:t> </a:t>
            </a:r>
            <a:r>
              <a:rPr lang="fr-FR" dirty="0" smtClean="0">
                <a:latin typeface="HelveticaNeueLT Std" pitchFamily="34" charset="0"/>
                <a:sym typeface="Wingdings" pitchFamily="2" charset="2"/>
              </a:rPr>
              <a:t>pour améliorer le référencement et la promotion de la rubrique famille</a:t>
            </a:r>
          </a:p>
          <a:p>
            <a:endParaRPr lang="fr-FR" b="1" dirty="0" smtClean="0">
              <a:latin typeface="Dispatch Black" pitchFamily="50" charset="0"/>
              <a:sym typeface="Wingdings" pitchFamily="2" charset="2"/>
            </a:endParaRPr>
          </a:p>
          <a:p>
            <a:r>
              <a:rPr lang="fr-FR" b="1" u="sng" dirty="0" smtClean="0">
                <a:latin typeface="Dispatch Black" pitchFamily="50" charset="0"/>
                <a:sym typeface="Wingdings" pitchFamily="2" charset="2"/>
              </a:rPr>
              <a:t>Réseaux sociaux </a:t>
            </a:r>
            <a:r>
              <a:rPr lang="fr-FR" b="1" dirty="0" smtClean="0">
                <a:latin typeface="Dispatch Black" pitchFamily="50" charset="0"/>
                <a:sym typeface="Wingdings" pitchFamily="2" charset="2"/>
              </a:rPr>
              <a:t>: </a:t>
            </a:r>
            <a:r>
              <a:rPr lang="fr-FR" b="1" dirty="0" err="1" smtClean="0">
                <a:latin typeface="Dispatch Black" pitchFamily="50" charset="0"/>
                <a:sym typeface="Wingdings" pitchFamily="2" charset="2"/>
              </a:rPr>
              <a:t>posts</a:t>
            </a:r>
            <a:r>
              <a:rPr lang="fr-FR" b="1" dirty="0" smtClean="0">
                <a:latin typeface="Dispatch Black" pitchFamily="50" charset="0"/>
                <a:sym typeface="Wingdings" pitchFamily="2" charset="2"/>
              </a:rPr>
              <a:t> sponsorisés famille </a:t>
            </a:r>
          </a:p>
          <a:p>
            <a:r>
              <a:rPr lang="fr-FR" b="1" dirty="0" smtClean="0">
                <a:latin typeface="HelveticaNeueLT Std" pitchFamily="34" charset="0"/>
                <a:sym typeface="Wingdings" pitchFamily="2" charset="2"/>
              </a:rPr>
              <a:t>pour valoriser le contenu du site web et notamment les hébergeurs</a:t>
            </a:r>
          </a:p>
          <a:p>
            <a:endParaRPr lang="fr-FR" b="1" dirty="0" smtClean="0">
              <a:latin typeface="HelveticaNeueLT Std" pitchFamily="34" charset="0"/>
              <a:sym typeface="Wingdings" pitchFamily="2" charset="2"/>
            </a:endParaRPr>
          </a:p>
          <a:p>
            <a:r>
              <a:rPr lang="fr-FR" b="1" u="sng" dirty="0" smtClean="0">
                <a:latin typeface="Dispatch Black" pitchFamily="50" charset="0"/>
                <a:sym typeface="Wingdings" pitchFamily="2" charset="2"/>
              </a:rPr>
              <a:t>Scolaires</a:t>
            </a:r>
            <a:r>
              <a:rPr lang="fr-FR" b="1" i="1" dirty="0" smtClean="0">
                <a:solidFill>
                  <a:srgbClr val="F0AA00"/>
                </a:solidFill>
                <a:latin typeface="Dispatch Black" pitchFamily="50" charset="0"/>
                <a:sym typeface="Wingdings" pitchFamily="2" charset="2"/>
              </a:rPr>
              <a:t> </a:t>
            </a:r>
            <a:r>
              <a:rPr lang="fr-FR" b="1" dirty="0" smtClean="0">
                <a:latin typeface="HelveticaNeueLT Std" pitchFamily="34" charset="0"/>
                <a:sym typeface="Wingdings" pitchFamily="2" charset="2"/>
              </a:rPr>
              <a:t>: réédition fin 2019 de la brochure présentant les offres dédiées aux scolaires + réactualisation fin 2020</a:t>
            </a:r>
          </a:p>
          <a:p>
            <a:endParaRPr lang="fr-FR" b="1" dirty="0" smtClean="0">
              <a:latin typeface="Dispatch Black" pitchFamily="50" charset="0"/>
              <a:sym typeface="Wingdings" pitchFamily="2" charset="2"/>
            </a:endParaRPr>
          </a:p>
          <a:p>
            <a:r>
              <a:rPr lang="fr-FR" b="1" u="sng" dirty="0" smtClean="0">
                <a:latin typeface="Dispatch Black" pitchFamily="50" charset="0"/>
                <a:sym typeface="Wingdings" pitchFamily="2" charset="2"/>
              </a:rPr>
              <a:t>Et toujours </a:t>
            </a:r>
            <a:r>
              <a:rPr lang="fr-FR" b="1" dirty="0" smtClean="0">
                <a:latin typeface="HelveticaNeueLT Std" pitchFamily="34" charset="0"/>
                <a:sym typeface="Wingdings" pitchFamily="2" charset="2"/>
              </a:rPr>
              <a:t>: les actus pro, les newsletters, les relations presse-médias, etc.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740352" y="6021288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 descr="Z:\P_CDT\MAISON_TOURISME\Charte graphique pro\Logos\logo revu CD dircom\logo sept 2019\CORREZE Tourisme couleur_RVB_2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65304"/>
            <a:ext cx="792519" cy="529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60648"/>
            <a:ext cx="8496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F0AA00"/>
                </a:solidFill>
                <a:latin typeface="+mj-lt"/>
              </a:rPr>
              <a:t>2020 : UN PLAN D’ACTIONS RENFORCÉ</a:t>
            </a:r>
            <a:endParaRPr lang="fr-FR" sz="3000" b="1" dirty="0">
              <a:solidFill>
                <a:srgbClr val="F0AA00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404664"/>
            <a:ext cx="871296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 smtClean="0"/>
          </a:p>
          <a:p>
            <a:endParaRPr lang="fr-FR" sz="1600" dirty="0" smtClean="0"/>
          </a:p>
          <a:p>
            <a:pPr algn="ctr"/>
            <a:r>
              <a:rPr lang="fr-FR" b="1" dirty="0" smtClean="0">
                <a:latin typeface="Dispatch Black" pitchFamily="50" charset="0"/>
                <a:sym typeface="Wingdings" pitchFamily="2" charset="2"/>
              </a:rPr>
              <a:t>L’ACCOMPAGNEMENT :</a:t>
            </a:r>
          </a:p>
          <a:p>
            <a:endParaRPr lang="fr-FR" sz="1000" b="1" dirty="0" smtClean="0">
              <a:latin typeface="Dispatch Black" pitchFamily="50" charset="0"/>
              <a:sym typeface="Wingdings" pitchFamily="2" charset="2"/>
            </a:endParaRPr>
          </a:p>
          <a:p>
            <a:r>
              <a:rPr lang="fr-FR" b="1" dirty="0" smtClean="0">
                <a:latin typeface="Dispatch Black" pitchFamily="50" charset="0"/>
                <a:sym typeface="Wingdings" pitchFamily="2" charset="2"/>
              </a:rPr>
              <a:t>Positionner son offre scolaire</a:t>
            </a:r>
          </a:p>
          <a:p>
            <a:r>
              <a:rPr lang="fr-FR" b="1" dirty="0" smtClean="0">
                <a:latin typeface="HelveticaNeueLT Std" pitchFamily="34" charset="0"/>
                <a:sym typeface="Wingdings" pitchFamily="2" charset="2"/>
              </a:rPr>
              <a:t>Formation 10 et 11 février 2020 </a:t>
            </a:r>
            <a:r>
              <a:rPr lang="fr-FR" b="1" dirty="0" smtClean="0"/>
              <a:t>« Définir une stratégie réussie pour développer les publics scolaires ».</a:t>
            </a:r>
          </a:p>
          <a:p>
            <a:r>
              <a:rPr lang="fr-FR" b="1" dirty="0" smtClean="0">
                <a:solidFill>
                  <a:srgbClr val="F0AA00"/>
                </a:solidFill>
                <a:latin typeface="Dispatch Black" pitchFamily="50" charset="0"/>
                <a:sym typeface="Wingdings" pitchFamily="2" charset="2"/>
              </a:rPr>
              <a:t>                               </a:t>
            </a:r>
          </a:p>
          <a:p>
            <a:pPr>
              <a:buFontTx/>
              <a:buChar char="-"/>
            </a:pPr>
            <a:r>
              <a:rPr lang="fr-FR" sz="1600" i="1" dirty="0" smtClean="0">
                <a:latin typeface="HelveticaNeueLT Std" pitchFamily="34" charset="0"/>
              </a:rPr>
              <a:t>Rappel des attentes de l’</a:t>
            </a:r>
            <a:r>
              <a:rPr lang="fr-FR" sz="1600" i="1" dirty="0" err="1" smtClean="0">
                <a:latin typeface="HelveticaNeueLT Std" pitchFamily="34" charset="0"/>
              </a:rPr>
              <a:t>Education</a:t>
            </a:r>
            <a:r>
              <a:rPr lang="fr-FR" sz="1600" i="1" dirty="0" smtClean="0">
                <a:latin typeface="HelveticaNeueLT Std" pitchFamily="34" charset="0"/>
              </a:rPr>
              <a:t> Nationale</a:t>
            </a:r>
          </a:p>
          <a:p>
            <a:pPr>
              <a:buFontTx/>
              <a:buChar char="-"/>
            </a:pPr>
            <a:r>
              <a:rPr lang="fr-FR" sz="1600" i="1" dirty="0" smtClean="0">
                <a:latin typeface="HelveticaNeueLT Std" pitchFamily="34" charset="0"/>
              </a:rPr>
              <a:t>Travail individuel autour de son positionnement unique, différenciant.</a:t>
            </a:r>
          </a:p>
          <a:p>
            <a:r>
              <a:rPr lang="fr-FR" sz="1600" i="1" dirty="0" smtClean="0">
                <a:latin typeface="HelveticaNeueLT Std" pitchFamily="34" charset="0"/>
              </a:rPr>
              <a:t>- </a:t>
            </a:r>
            <a:r>
              <a:rPr lang="fr-FR" sz="1600" i="1" dirty="0" err="1" smtClean="0">
                <a:latin typeface="HelveticaNeueLT Std" pitchFamily="34" charset="0"/>
              </a:rPr>
              <a:t>Echange</a:t>
            </a:r>
            <a:r>
              <a:rPr lang="fr-FR" sz="1600" i="1" dirty="0" smtClean="0">
                <a:latin typeface="HelveticaNeueLT Std" pitchFamily="34" charset="0"/>
              </a:rPr>
              <a:t> par </a:t>
            </a:r>
            <a:r>
              <a:rPr lang="fr-FR" sz="1600" i="1" dirty="0" err="1" smtClean="0">
                <a:latin typeface="HelveticaNeueLT Std" pitchFamily="34" charset="0"/>
              </a:rPr>
              <a:t>Skype</a:t>
            </a:r>
            <a:r>
              <a:rPr lang="fr-FR" sz="1600" i="1" dirty="0" smtClean="0">
                <a:latin typeface="HelveticaNeueLT Std" pitchFamily="34" charset="0"/>
              </a:rPr>
              <a:t> avec un enseignant pour le montage d’un projet de séjour</a:t>
            </a:r>
          </a:p>
          <a:p>
            <a:r>
              <a:rPr lang="fr-FR" sz="1600" i="1" dirty="0" smtClean="0">
                <a:latin typeface="HelveticaNeueLT Std" pitchFamily="34" charset="0"/>
              </a:rPr>
              <a:t>scolaire.</a:t>
            </a:r>
          </a:p>
          <a:p>
            <a:r>
              <a:rPr lang="fr-FR" sz="1600" i="1" dirty="0" smtClean="0">
                <a:latin typeface="HelveticaNeueLT Std" pitchFamily="34" charset="0"/>
              </a:rPr>
              <a:t>- Mise en situation des stagiaires dans le rôle d’un enseignant devant organiser une sortie scolaire</a:t>
            </a:r>
          </a:p>
          <a:p>
            <a:r>
              <a:rPr lang="fr-FR" sz="1600" i="1" dirty="0" smtClean="0">
                <a:latin typeface="HelveticaNeueLT Std" pitchFamily="34" charset="0"/>
              </a:rPr>
              <a:t>- Promotion et communication vers les enseignants : le plan de commercialisation, le calendrier, les moyens… </a:t>
            </a:r>
          </a:p>
          <a:p>
            <a:pPr>
              <a:buFontTx/>
              <a:buChar char="-"/>
            </a:pPr>
            <a:r>
              <a:rPr lang="fr-FR" sz="1600" i="1" dirty="0" err="1" smtClean="0">
                <a:latin typeface="HelveticaNeueLT Std" pitchFamily="34" charset="0"/>
              </a:rPr>
              <a:t>Elaboration</a:t>
            </a:r>
            <a:r>
              <a:rPr lang="fr-FR" sz="1600" i="1" dirty="0" smtClean="0">
                <a:latin typeface="HelveticaNeueLT Std" pitchFamily="34" charset="0"/>
              </a:rPr>
              <a:t> in situ d’un plan d’action individuel</a:t>
            </a:r>
          </a:p>
          <a:p>
            <a:pPr>
              <a:buFontTx/>
              <a:buChar char="-"/>
            </a:pPr>
            <a:endParaRPr lang="fr-FR" b="1" dirty="0" smtClean="0">
              <a:solidFill>
                <a:srgbClr val="F0AA00"/>
              </a:solidFill>
              <a:latin typeface="Dispatch Black" pitchFamily="50" charset="0"/>
              <a:sym typeface="Wingdings" pitchFamily="2" charset="2"/>
            </a:endParaRPr>
          </a:p>
          <a:p>
            <a:r>
              <a:rPr lang="fr-FR" sz="1400" dirty="0" smtClean="0">
                <a:latin typeface="HelveticaNeueLT Std" pitchFamily="34" charset="0"/>
                <a:sym typeface="Wingdings" pitchFamily="2" charset="2"/>
              </a:rPr>
              <a:t>Par </a:t>
            </a:r>
            <a:r>
              <a:rPr lang="fr-FR" sz="1400" b="1" dirty="0" smtClean="0">
                <a:latin typeface="HelveticaNeueLT Std" pitchFamily="34" charset="0"/>
                <a:sym typeface="Wingdings" pitchFamily="2" charset="2"/>
              </a:rPr>
              <a:t>Marie </a:t>
            </a:r>
            <a:r>
              <a:rPr lang="fr-FR" sz="1400" b="1" dirty="0" err="1" smtClean="0">
                <a:latin typeface="HelveticaNeueLT Std" pitchFamily="34" charset="0"/>
                <a:sym typeface="Wingdings" pitchFamily="2" charset="2"/>
              </a:rPr>
              <a:t>Tamaillon</a:t>
            </a:r>
            <a:r>
              <a:rPr lang="fr-FR" sz="1400" dirty="0" smtClean="0">
                <a:latin typeface="HelveticaNeueLT Std" pitchFamily="34" charset="0"/>
                <a:sym typeface="Wingdings" pitchFamily="2" charset="2"/>
              </a:rPr>
              <a:t>, du cabinet </a:t>
            </a:r>
            <a:r>
              <a:rPr lang="fr-FR" sz="1400" dirty="0" err="1" smtClean="0">
                <a:latin typeface="HelveticaNeueLT Std" pitchFamily="34" charset="0"/>
                <a:sym typeface="Wingdings" pitchFamily="2" charset="2"/>
              </a:rPr>
              <a:t>Tam’s</a:t>
            </a:r>
            <a:r>
              <a:rPr lang="fr-FR" sz="1400" dirty="0" smtClean="0">
                <a:latin typeface="HelveticaNeueLT Std" pitchFamily="34" charset="0"/>
                <a:sym typeface="Wingdings" pitchFamily="2" charset="2"/>
              </a:rPr>
              <a:t>, c</a:t>
            </a:r>
            <a:r>
              <a:rPr lang="fr-FR" sz="1400" dirty="0" smtClean="0">
                <a:latin typeface="HelveticaNeueLT Std" pitchFamily="34" charset="0"/>
              </a:rPr>
              <a:t>réateur d’expériences pédagogiques depuis 11 ans</a:t>
            </a:r>
            <a:endParaRPr lang="fr-FR" sz="1400" dirty="0" smtClean="0">
              <a:latin typeface="HelveticaNeueLT Std" pitchFamily="34" charset="0"/>
              <a:sym typeface="Wingdings" pitchFamily="2" charset="2"/>
            </a:endParaRPr>
          </a:p>
          <a:p>
            <a:endParaRPr lang="fr-FR" b="1" dirty="0" smtClean="0">
              <a:latin typeface="HelveticaNeueLT Std" pitchFamily="34" charset="0"/>
              <a:sym typeface="Wingdings" pitchFamily="2" charset="2"/>
            </a:endParaRPr>
          </a:p>
          <a:p>
            <a:r>
              <a:rPr lang="fr-FR" b="1" dirty="0" smtClean="0">
                <a:latin typeface="HelveticaNeueLT Std" pitchFamily="34" charset="0"/>
                <a:sym typeface="Wingdings" pitchFamily="2" charset="2"/>
              </a:rPr>
              <a:t>Si intéressés envoyer un mail à </a:t>
            </a:r>
            <a:r>
              <a:rPr lang="fr-FR" b="1" dirty="0" smtClean="0">
                <a:latin typeface="HelveticaNeueLT Std" pitchFamily="34" charset="0"/>
                <a:sym typeface="Wingdings" pitchFamily="2" charset="2"/>
                <a:hlinkClick r:id="rId2"/>
              </a:rPr>
              <a:t>fbillet@correze.fr</a:t>
            </a:r>
            <a:r>
              <a:rPr lang="fr-FR" b="1" dirty="0" smtClean="0">
                <a:latin typeface="HelveticaNeueLT Std" pitchFamily="34" charset="0"/>
                <a:sym typeface="Wingdings" pitchFamily="2" charset="2"/>
              </a:rPr>
              <a:t> =&gt; date limite mardi 10 décembre</a:t>
            </a:r>
          </a:p>
          <a:p>
            <a:endParaRPr lang="fr-FR" b="1" dirty="0" smtClean="0">
              <a:solidFill>
                <a:srgbClr val="F0AA00"/>
              </a:solidFill>
              <a:latin typeface="Dispatch Black" pitchFamily="50" charset="0"/>
              <a:sym typeface="Wingdings" pitchFamily="2" charset="2"/>
            </a:endParaRPr>
          </a:p>
          <a:p>
            <a:endParaRPr lang="fr-FR" b="1" dirty="0" smtClean="0">
              <a:latin typeface="HelveticaNeueLT Std" pitchFamily="34" charset="0"/>
              <a:sym typeface="Wingdings" pitchFamily="2" charset="2"/>
            </a:endParaRPr>
          </a:p>
          <a:p>
            <a:endParaRPr lang="fr-FR" b="1" dirty="0" smtClean="0">
              <a:solidFill>
                <a:srgbClr val="F0AA00"/>
              </a:solidFill>
              <a:latin typeface="Dispatch Black" pitchFamily="50" charset="0"/>
              <a:sym typeface="Wingdings" pitchFamily="2" charset="2"/>
            </a:endParaRPr>
          </a:p>
          <a:p>
            <a:endParaRPr lang="fr-FR" b="1" dirty="0" smtClean="0">
              <a:solidFill>
                <a:srgbClr val="F0AA00"/>
              </a:solidFill>
              <a:latin typeface="Dispatch Black" pitchFamily="50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40352" y="6021288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Z:\P_CDT\MAISON_TOURISME\Charte graphique pro\Logos\logo revu CD dircom\logo sept 2019\CORREZE Tourisme couleur_RVB_2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65304"/>
            <a:ext cx="792519" cy="529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60648"/>
            <a:ext cx="8496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F0AA00"/>
                </a:solidFill>
                <a:latin typeface="+mj-lt"/>
              </a:rPr>
              <a:t>2020 : UN PLAN D’ACTIONS RENFORCÉ</a:t>
            </a:r>
            <a:endParaRPr lang="fr-FR" sz="3000" b="1" dirty="0">
              <a:solidFill>
                <a:srgbClr val="F0AA00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908720"/>
            <a:ext cx="87129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 smtClean="0"/>
          </a:p>
          <a:p>
            <a:endParaRPr lang="fr-FR" sz="1600" dirty="0" smtClean="0"/>
          </a:p>
          <a:p>
            <a:pPr algn="ctr"/>
            <a:r>
              <a:rPr lang="fr-FR" b="1" dirty="0" smtClean="0">
                <a:latin typeface="Dispatch Black" pitchFamily="50" charset="0"/>
                <a:sym typeface="Wingdings" pitchFamily="2" charset="2"/>
              </a:rPr>
              <a:t>L’ACCOMPAGNEMENT :</a:t>
            </a:r>
          </a:p>
          <a:p>
            <a:endParaRPr lang="fr-FR" sz="1000" b="1" dirty="0" smtClean="0">
              <a:latin typeface="Dispatch Black" pitchFamily="50" charset="0"/>
              <a:sym typeface="Wingdings" pitchFamily="2" charset="2"/>
            </a:endParaRPr>
          </a:p>
          <a:p>
            <a:endParaRPr lang="fr-FR" b="1" dirty="0" smtClean="0">
              <a:solidFill>
                <a:srgbClr val="F0AA00"/>
              </a:solidFill>
              <a:latin typeface="Dispatch Black" pitchFamily="50" charset="0"/>
              <a:sym typeface="Wingdings" pitchFamily="2" charset="2"/>
            </a:endParaRPr>
          </a:p>
          <a:p>
            <a:endParaRPr lang="fr-FR" b="1" dirty="0" smtClean="0">
              <a:solidFill>
                <a:srgbClr val="F0AA00"/>
              </a:solidFill>
              <a:latin typeface="Dispatch Black" pitchFamily="50" charset="0"/>
              <a:sym typeface="Wingdings" pitchFamily="2" charset="2"/>
            </a:endParaRPr>
          </a:p>
          <a:p>
            <a:r>
              <a:rPr lang="fr-FR" b="1" dirty="0" smtClean="0">
                <a:latin typeface="Dispatch Black" pitchFamily="50" charset="0"/>
                <a:sym typeface="Wingdings" pitchFamily="2" charset="2"/>
              </a:rPr>
              <a:t>Améliorer votre visibilité et votre commercialisation sur le web : accès privilégié à l’ensemble de la gamme de service proposée par Corrèze Tourisme</a:t>
            </a:r>
          </a:p>
          <a:p>
            <a:endParaRPr lang="fr-FR" b="1" dirty="0" smtClean="0">
              <a:latin typeface="Dispatch Black" pitchFamily="50" charset="0"/>
              <a:sym typeface="Wingdings" pitchFamily="2" charset="2"/>
            </a:endParaRPr>
          </a:p>
          <a:p>
            <a:r>
              <a:rPr lang="fr-FR" sz="1500" b="1" dirty="0" smtClean="0">
                <a:latin typeface="HelveticaNeueLT Std" pitchFamily="34" charset="0"/>
                <a:sym typeface="Wingdings" pitchFamily="2" charset="2"/>
              </a:rPr>
              <a:t>- Accompagnement vers la Marque Qualité Tourisme (</a:t>
            </a:r>
            <a:r>
              <a:rPr lang="fr-FR" sz="1500" b="1" smtClean="0">
                <a:latin typeface="HelveticaNeueLT Std" pitchFamily="34" charset="0"/>
                <a:sym typeface="Wingdings" pitchFamily="2" charset="2"/>
              </a:rPr>
              <a:t>9 marqués)</a:t>
            </a:r>
            <a:endParaRPr lang="fr-FR" sz="1500" b="1" dirty="0" smtClean="0">
              <a:latin typeface="HelveticaNeueLT Std" pitchFamily="34" charset="0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fr-FR" sz="1500" b="1" dirty="0" smtClean="0">
                <a:latin typeface="HelveticaNeueLT Std" pitchFamily="34" charset="0"/>
                <a:sym typeface="Wingdings" pitchFamily="2" charset="2"/>
              </a:rPr>
              <a:t> </a:t>
            </a:r>
            <a:r>
              <a:rPr lang="fr-FR" sz="1500" b="1" dirty="0" err="1" smtClean="0">
                <a:latin typeface="HelveticaNeueLT Std" pitchFamily="34" charset="0"/>
                <a:sym typeface="Wingdings" pitchFamily="2" charset="2"/>
              </a:rPr>
              <a:t>Elloha</a:t>
            </a:r>
            <a:r>
              <a:rPr lang="fr-FR" sz="1500" b="1" dirty="0" smtClean="0">
                <a:latin typeface="HelveticaNeueLT Std" pitchFamily="34" charset="0"/>
                <a:sym typeface="Wingdings" pitchFamily="2" charset="2"/>
              </a:rPr>
              <a:t> : 15 membres du réseau vendus en ligne </a:t>
            </a:r>
          </a:p>
          <a:p>
            <a:pPr>
              <a:buFontTx/>
              <a:buChar char="-"/>
            </a:pPr>
            <a:r>
              <a:rPr lang="fr-FR" sz="1500" dirty="0" smtClean="0">
                <a:latin typeface="HelveticaNeueLT Std" pitchFamily="34" charset="0"/>
                <a:sym typeface="Wingdings" pitchFamily="2" charset="2"/>
              </a:rPr>
              <a:t> un outil à disposition des membres du réseau pour suivre et gérer votre </a:t>
            </a:r>
            <a:r>
              <a:rPr lang="fr-FR" sz="1500" b="1" dirty="0" smtClean="0">
                <a:latin typeface="HelveticaNeueLT Std" pitchFamily="34" charset="0"/>
                <a:sym typeface="Wingdings" pitchFamily="2" charset="2"/>
              </a:rPr>
              <a:t>e-réputation : </a:t>
            </a:r>
            <a:r>
              <a:rPr lang="fr-FR" sz="1500" b="1" dirty="0" err="1" smtClean="0">
                <a:latin typeface="HelveticaNeueLT Std" pitchFamily="34" charset="0"/>
                <a:sym typeface="Wingdings" pitchFamily="2" charset="2"/>
              </a:rPr>
              <a:t>Fairguest</a:t>
            </a:r>
            <a:endParaRPr lang="fr-FR" sz="1500" b="1" dirty="0" smtClean="0">
              <a:latin typeface="HelveticaNeueLT Std" pitchFamily="34" charset="0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fr-FR" sz="1500" dirty="0" smtClean="0">
                <a:latin typeface="HelveticaNeueLT Std" pitchFamily="34" charset="0"/>
                <a:sym typeface="Wingdings" pitchFamily="2" charset="2"/>
              </a:rPr>
              <a:t> Création de </a:t>
            </a:r>
            <a:r>
              <a:rPr lang="fr-FR" sz="1500" b="1" dirty="0" err="1" smtClean="0">
                <a:latin typeface="HelveticaNeueLT Std" pitchFamily="34" charset="0"/>
                <a:sym typeface="Wingdings" pitchFamily="2" charset="2"/>
              </a:rPr>
              <a:t>tuto</a:t>
            </a:r>
            <a:r>
              <a:rPr lang="fr-FR" sz="1500" b="1" dirty="0" smtClean="0">
                <a:latin typeface="HelveticaNeueLT Std" pitchFamily="34" charset="0"/>
                <a:sym typeface="Wingdings" pitchFamily="2" charset="2"/>
              </a:rPr>
              <a:t> pratique -&gt; fiche ressource site pro</a:t>
            </a:r>
          </a:p>
          <a:p>
            <a:pPr>
              <a:buFontTx/>
              <a:buChar char="-"/>
            </a:pPr>
            <a:r>
              <a:rPr lang="fr-FR" sz="1500" b="1" dirty="0" smtClean="0">
                <a:latin typeface="HelveticaNeueLT Std" pitchFamily="34" charset="0"/>
                <a:sym typeface="Wingdings" pitchFamily="2" charset="2"/>
              </a:rPr>
              <a:t> Audits web </a:t>
            </a:r>
          </a:p>
          <a:p>
            <a:endParaRPr lang="fr-FR" sz="1500" dirty="0" smtClean="0">
              <a:latin typeface="HelveticaNeueLT Std" pitchFamily="34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40352" y="6021288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Z:\P_CDT\MAISON_TOURISME\Charte graphique pro\Logos\logo revu CD dircom\logo sept 2019\CORREZE Tourisme couleur_RVB_2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65304"/>
            <a:ext cx="792519" cy="529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23528" y="620688"/>
            <a:ext cx="828092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 smtClean="0">
                <a:solidFill>
                  <a:srgbClr val="F0AA00"/>
                </a:solidFill>
                <a:latin typeface="Dispatch Black" pitchFamily="50" charset="0"/>
              </a:rPr>
              <a:t>RAPPEL DES MODALITÉS D’ADHÉSION AU RÉSEAU : </a:t>
            </a:r>
          </a:p>
          <a:p>
            <a:endParaRPr lang="fr-FR" dirty="0" smtClean="0">
              <a:solidFill>
                <a:srgbClr val="13A538"/>
              </a:solidFill>
              <a:latin typeface="Dispatch Black" pitchFamily="50" charset="0"/>
            </a:endParaRPr>
          </a:p>
          <a:p>
            <a:r>
              <a:rPr lang="fr-FR" dirty="0" smtClean="0">
                <a:solidFill>
                  <a:srgbClr val="13A538"/>
                </a:solidFill>
                <a:latin typeface="Dispatch Black" pitchFamily="50" charset="0"/>
              </a:rPr>
              <a:t>Adhésion annuelle : 65€</a:t>
            </a:r>
          </a:p>
          <a:p>
            <a:r>
              <a:rPr lang="fr-FR" dirty="0" smtClean="0">
                <a:solidFill>
                  <a:srgbClr val="13A538"/>
                </a:solidFill>
                <a:latin typeface="Dispatch Black" pitchFamily="50" charset="0"/>
              </a:rPr>
              <a:t>Scolaires : 150 €</a:t>
            </a:r>
          </a:p>
          <a:p>
            <a:r>
              <a:rPr lang="fr-FR" dirty="0" smtClean="0">
                <a:solidFill>
                  <a:srgbClr val="13A538"/>
                </a:solidFill>
                <a:latin typeface="Dispatch Black" pitchFamily="50" charset="0"/>
              </a:rPr>
              <a:t>Formations : modalités en cours de définition</a:t>
            </a:r>
          </a:p>
          <a:p>
            <a:endParaRPr lang="fr-FR" dirty="0" smtClean="0">
              <a:solidFill>
                <a:srgbClr val="009DCF"/>
              </a:solidFill>
              <a:latin typeface="Dispatch Black" pitchFamily="50" charset="0"/>
            </a:endParaRPr>
          </a:p>
          <a:p>
            <a:r>
              <a:rPr lang="fr-FR" dirty="0" smtClean="0">
                <a:latin typeface="Dispatch Black" pitchFamily="50" charset="0"/>
              </a:rPr>
              <a:t>L‘adhésion donne accès :</a:t>
            </a:r>
          </a:p>
          <a:p>
            <a:r>
              <a:rPr lang="fr-FR" dirty="0" smtClean="0">
                <a:latin typeface="Dispatch Black" pitchFamily="50" charset="0"/>
              </a:rPr>
              <a:t>- à l’ensemble des actions de promotion et services proposés dans le plan d’actions</a:t>
            </a:r>
          </a:p>
          <a:p>
            <a:endParaRPr lang="fr-FR" sz="500" dirty="0" smtClean="0">
              <a:latin typeface="Dispatch Black" pitchFamily="50" charset="0"/>
            </a:endParaRPr>
          </a:p>
          <a:p>
            <a:r>
              <a:rPr lang="fr-FR" dirty="0" smtClean="0">
                <a:latin typeface="Dispatch Black" pitchFamily="50" charset="0"/>
              </a:rPr>
              <a:t>- </a:t>
            </a:r>
            <a:r>
              <a:rPr lang="fr-FR" sz="1000" dirty="0" smtClean="0">
                <a:latin typeface="Dispatch Black" pitchFamily="50" charset="0"/>
              </a:rPr>
              <a:t> </a:t>
            </a:r>
            <a:r>
              <a:rPr lang="fr-FR" dirty="0" smtClean="0">
                <a:latin typeface="Dispatch Black" pitchFamily="50" charset="0"/>
              </a:rPr>
              <a:t>aux sessions de formation et ateliers pratiques</a:t>
            </a:r>
          </a:p>
          <a:p>
            <a:endParaRPr lang="fr-FR" sz="500" dirty="0" smtClean="0">
              <a:latin typeface="Dispatch Black" pitchFamily="50" charset="0"/>
            </a:endParaRPr>
          </a:p>
          <a:p>
            <a:r>
              <a:rPr lang="fr-FR" dirty="0" smtClean="0">
                <a:latin typeface="Dispatch Black" pitchFamily="50" charset="0"/>
              </a:rPr>
              <a:t>- Audit d’entrée et de suivi tous les 5 ans</a:t>
            </a:r>
          </a:p>
          <a:p>
            <a:endParaRPr lang="fr-FR" dirty="0" smtClean="0">
              <a:latin typeface="Dispatch Black" pitchFamily="50" charset="0"/>
            </a:endParaRPr>
          </a:p>
          <a:p>
            <a:r>
              <a:rPr lang="fr-FR" i="1" dirty="0" smtClean="0">
                <a:solidFill>
                  <a:srgbClr val="F0AA00"/>
                </a:solidFill>
                <a:latin typeface="Dispatch Black" pitchFamily="50" charset="0"/>
              </a:rPr>
              <a:t>Rappel du budget consacré par Corrèze Tourisme à l’animation du réseau : </a:t>
            </a:r>
          </a:p>
          <a:p>
            <a:endParaRPr lang="fr-FR" i="1" dirty="0" smtClean="0">
              <a:solidFill>
                <a:srgbClr val="F0AA00"/>
              </a:solidFill>
              <a:latin typeface="Dispatch Black" pitchFamily="50" charset="0"/>
            </a:endParaRPr>
          </a:p>
          <a:p>
            <a:r>
              <a:rPr lang="fr-FR" i="1" dirty="0" smtClean="0">
                <a:solidFill>
                  <a:srgbClr val="F0AA00"/>
                </a:solidFill>
                <a:latin typeface="Dispatch Black" pitchFamily="50" charset="0"/>
              </a:rPr>
              <a:t>- 50 000€/an répartis à parité entre RH et actions.</a:t>
            </a:r>
          </a:p>
          <a:p>
            <a:pPr>
              <a:buFontTx/>
              <a:buChar char="-"/>
            </a:pPr>
            <a:r>
              <a:rPr lang="fr-FR" i="1" dirty="0" smtClean="0">
                <a:solidFill>
                  <a:srgbClr val="F0AA00"/>
                </a:solidFill>
                <a:latin typeface="Dispatch Black" pitchFamily="50" charset="0"/>
              </a:rPr>
              <a:t> Part des adhésions + scolaire : 28% du budget actions</a:t>
            </a:r>
          </a:p>
          <a:p>
            <a:pPr>
              <a:buFontTx/>
              <a:buChar char="-"/>
            </a:pPr>
            <a:endParaRPr lang="fr-FR" i="1" dirty="0" smtClean="0">
              <a:solidFill>
                <a:srgbClr val="F0AA00"/>
              </a:solidFill>
              <a:latin typeface="Dispatch Black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40352" y="6021288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 descr="Z:\P_CDT\MAISON_TOURISME\Charte graphique pro\Logos\logo revu CD dircom\logo sept 2019\CORREZE Tourisme couleur_RVB_2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65304"/>
            <a:ext cx="792519" cy="529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6"/>
          <p:cNvSpPr txBox="1">
            <a:spLocks/>
          </p:cNvSpPr>
          <p:nvPr/>
        </p:nvSpPr>
        <p:spPr>
          <a:xfrm>
            <a:off x="395536" y="548680"/>
            <a:ext cx="8229600" cy="3600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 baseline="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AA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CORREZE EN FAMILLE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F0AA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texte 11"/>
          <p:cNvSpPr txBox="1">
            <a:spLocks/>
          </p:cNvSpPr>
          <p:nvPr/>
        </p:nvSpPr>
        <p:spPr>
          <a:xfrm>
            <a:off x="395536" y="1124744"/>
            <a:ext cx="8208962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buNone/>
              <a:defRPr sz="3000" i="1">
                <a:latin typeface="Anglecia Pro Tit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chemeClr val="tx1">
                    <a:tint val="75000"/>
                  </a:schemeClr>
                </a:solidFill>
              </a:rPr>
              <a:t>Bilan 2019 – Perspectives 2020</a:t>
            </a:r>
            <a:endParaRPr kumimoji="0" lang="fr-FR" sz="3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nglecia Pro Tit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40352" y="6021288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 descr="Z:\P_CDT\MAISON_TOURISME\Charte graphique pro\Logos\logo revu CD dircom\logo sept 2019\CORREZE Tourisme couleur_RVB_2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65304"/>
            <a:ext cx="792519" cy="52940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88840"/>
            <a:ext cx="5178152" cy="389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67544" y="476673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F0AA00"/>
                </a:solidFill>
                <a:latin typeface="+mj-lt"/>
              </a:rPr>
              <a:t>Corrèze Tourisme  vous souhaite de très belles fêtes de fin d’année!</a:t>
            </a:r>
          </a:p>
          <a:p>
            <a:pPr algn="ctr"/>
            <a:endParaRPr lang="fr-FR" sz="4800" b="1" dirty="0" smtClean="0">
              <a:solidFill>
                <a:srgbClr val="F0AA00"/>
              </a:solidFill>
              <a:latin typeface="+mj-lt"/>
            </a:endParaRPr>
          </a:p>
          <a:p>
            <a:pPr algn="ctr"/>
            <a:endParaRPr lang="fr-FR" sz="4800" dirty="0" smtClean="0">
              <a:solidFill>
                <a:srgbClr val="009DCF"/>
              </a:solidFill>
              <a:latin typeface="Arial Black" pitchFamily="34" charset="0"/>
            </a:endParaRPr>
          </a:p>
          <a:p>
            <a:pPr algn="ctr"/>
            <a:endParaRPr lang="fr-FR" sz="4800" dirty="0" smtClean="0">
              <a:solidFill>
                <a:srgbClr val="009DCF"/>
              </a:solidFill>
              <a:latin typeface="Arial Black" pitchFamily="34" charset="0"/>
            </a:endParaRPr>
          </a:p>
        </p:txBody>
      </p:sp>
      <p:sp>
        <p:nvSpPr>
          <p:cNvPr id="1026" name="AutoShape 2" descr="Résultat de recherche d'images pour &quot;pere no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pere no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06113"/>
            <a:ext cx="4968552" cy="331236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740352" y="6021288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Z:\P_CDT\MAISON_TOURISME\Charte graphique pro\Logos\logo revu CD dircom\logo sept 2019\CORREZE Tourisme couleur_RVB_2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65304"/>
            <a:ext cx="792519" cy="529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9552" y="908720"/>
            <a:ext cx="79208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F0AA00"/>
                </a:solidFill>
                <a:latin typeface="+mj-lt"/>
              </a:rPr>
              <a:t>Merci à tous !</a:t>
            </a:r>
          </a:p>
          <a:p>
            <a:pPr algn="ctr"/>
            <a:endParaRPr lang="fr-FR" sz="4800" dirty="0" smtClean="0">
              <a:solidFill>
                <a:srgbClr val="009DCF"/>
              </a:solidFill>
              <a:latin typeface="Arial Black" pitchFamily="34" charset="0"/>
            </a:endParaRPr>
          </a:p>
          <a:p>
            <a:pPr algn="ctr"/>
            <a:r>
              <a:rPr lang="fr-FR" sz="2000" dirty="0" smtClean="0">
                <a:latin typeface="Dispatch Black" pitchFamily="50" charset="0"/>
              </a:rPr>
              <a:t>Pour tout complément d’information, adressez vous à :</a:t>
            </a:r>
          </a:p>
          <a:p>
            <a:pPr algn="ctr"/>
            <a:endParaRPr lang="fr-FR" sz="1500" dirty="0" smtClean="0">
              <a:latin typeface="Dispatch Black" pitchFamily="50" charset="0"/>
            </a:endParaRPr>
          </a:p>
          <a:p>
            <a:pPr algn="ctr"/>
            <a:r>
              <a:rPr lang="fr-FR" sz="1500" dirty="0" smtClean="0">
                <a:latin typeface="Dispatch Black" pitchFamily="50" charset="0"/>
              </a:rPr>
              <a:t>Alexandra Michel – 05 55 29 98 76 – </a:t>
            </a:r>
            <a:r>
              <a:rPr lang="fr-FR" sz="1500" dirty="0" smtClean="0">
                <a:latin typeface="Dispatch Black" pitchFamily="50" charset="0"/>
                <a:hlinkClick r:id="rId2"/>
              </a:rPr>
              <a:t>amichel@correze.fr</a:t>
            </a:r>
            <a:endParaRPr lang="fr-FR" sz="1500" dirty="0" smtClean="0">
              <a:latin typeface="Dispatch Black" pitchFamily="50" charset="0"/>
            </a:endParaRPr>
          </a:p>
          <a:p>
            <a:pPr algn="ctr"/>
            <a:endParaRPr lang="fr-FR" sz="1500" dirty="0" smtClean="0">
              <a:latin typeface="Dispatch Black" pitchFamily="50" charset="0"/>
            </a:endParaRPr>
          </a:p>
          <a:p>
            <a:pPr algn="ctr"/>
            <a:r>
              <a:rPr lang="fr-FR" sz="1500" dirty="0" smtClean="0">
                <a:latin typeface="Dispatch Black" pitchFamily="50" charset="0"/>
              </a:rPr>
              <a:t>Fabienne Billet – 05 55 29 58 70 – </a:t>
            </a:r>
            <a:r>
              <a:rPr lang="fr-FR" sz="1500" dirty="0" smtClean="0">
                <a:latin typeface="Dispatch Black" pitchFamily="50" charset="0"/>
                <a:hlinkClick r:id="rId3"/>
              </a:rPr>
              <a:t>fbillet@correze.fr</a:t>
            </a:r>
            <a:r>
              <a:rPr lang="fr-FR" sz="1500" dirty="0" smtClean="0">
                <a:latin typeface="Dispatch Black" pitchFamily="50" charset="0"/>
              </a:rPr>
              <a:t> </a:t>
            </a:r>
          </a:p>
          <a:p>
            <a:pPr algn="ctr"/>
            <a:endParaRPr lang="fr-FR" sz="1500" dirty="0" smtClean="0">
              <a:latin typeface="Dispatch Black" pitchFamily="50" charset="0"/>
            </a:endParaRPr>
          </a:p>
          <a:p>
            <a:pPr algn="ctr"/>
            <a:endParaRPr lang="fr-FR" sz="1500" dirty="0" smtClean="0">
              <a:latin typeface="Dispatch Black" pitchFamily="50" charset="0"/>
            </a:endParaRPr>
          </a:p>
          <a:p>
            <a:pPr algn="ctr"/>
            <a:r>
              <a:rPr lang="fr-FR" sz="1500" dirty="0" smtClean="0">
                <a:latin typeface="Dispatch Black" pitchFamily="50" charset="0"/>
              </a:rPr>
              <a:t>Retrouvez </a:t>
            </a:r>
            <a:r>
              <a:rPr lang="fr-FR" sz="1500" i="1" dirty="0" smtClean="0">
                <a:latin typeface="Dispatch Black" pitchFamily="50" charset="0"/>
              </a:rPr>
              <a:t>Corrèze Tourisme </a:t>
            </a:r>
            <a:r>
              <a:rPr lang="fr-FR" sz="1500" dirty="0" smtClean="0">
                <a:latin typeface="Dispatch Black" pitchFamily="50" charset="0"/>
              </a:rPr>
              <a:t>sur : </a:t>
            </a:r>
          </a:p>
          <a:p>
            <a:pPr algn="ctr"/>
            <a:r>
              <a:rPr lang="fr-FR" sz="1500" dirty="0" smtClean="0">
                <a:latin typeface="Dispatch Black" pitchFamily="50" charset="0"/>
                <a:hlinkClick r:id="rId4"/>
              </a:rPr>
              <a:t>pro.tourismecorreze.com</a:t>
            </a:r>
            <a:r>
              <a:rPr lang="fr-FR" sz="1500" dirty="0" smtClean="0">
                <a:latin typeface="Dispatch Black" pitchFamily="50" charset="0"/>
              </a:rPr>
              <a:t>  </a:t>
            </a:r>
            <a:endParaRPr lang="fr-FR" sz="1500" dirty="0">
              <a:latin typeface="Dispatch Black" pitchFamily="50" charset="0"/>
            </a:endParaRPr>
          </a:p>
          <a:p>
            <a:pPr algn="ctr"/>
            <a:endParaRPr lang="fr-FR" sz="4800" dirty="0" smtClean="0">
              <a:solidFill>
                <a:srgbClr val="009DCF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40352" y="6021288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 descr="Z:\P_CDT\MAISON_TOURISME\Charte graphique pro\Logos\logo revu CD dircom\logo sept 2019\CORREZE Tourisme couleur_RVB_2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6165304"/>
            <a:ext cx="792519" cy="529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692696"/>
            <a:ext cx="82809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 smtClean="0">
                <a:solidFill>
                  <a:srgbClr val="F0AA00"/>
                </a:solidFill>
                <a:latin typeface="+mj-lt"/>
              </a:rPr>
              <a:t>LE RESEAU EN QUELQUES CHIFFRES</a:t>
            </a:r>
            <a:endParaRPr lang="fr-FR" sz="3500" b="1" dirty="0">
              <a:solidFill>
                <a:srgbClr val="F0AA00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1628800"/>
            <a:ext cx="79208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13A538"/>
                </a:solidFill>
                <a:latin typeface="Dispatch" pitchFamily="50" charset="0"/>
                <a:cs typeface="Arial" pitchFamily="34" charset="0"/>
              </a:rPr>
              <a:t>60</a:t>
            </a:r>
            <a:r>
              <a:rPr lang="fr-FR" dirty="0" smtClean="0">
                <a:latin typeface="Dispatch" pitchFamily="50" charset="0"/>
                <a:cs typeface="Arial" pitchFamily="34" charset="0"/>
              </a:rPr>
              <a:t> PARTENAIRES </a:t>
            </a:r>
          </a:p>
          <a:p>
            <a:r>
              <a:rPr lang="fr-FR" dirty="0" smtClean="0">
                <a:latin typeface="Dispatch" pitchFamily="50" charset="0"/>
                <a:cs typeface="Arial" pitchFamily="34" charset="0"/>
              </a:rPr>
              <a:t>(PRESTATAIRES D’ACTIVITES ET  HEBERGEURS)</a:t>
            </a:r>
          </a:p>
          <a:p>
            <a:endParaRPr lang="fr-FR" dirty="0" smtClean="0">
              <a:latin typeface="Dispatch" pitchFamily="50" charset="0"/>
              <a:cs typeface="Arial" pitchFamily="34" charset="0"/>
            </a:endParaRPr>
          </a:p>
          <a:p>
            <a:r>
              <a:rPr lang="fr-FR" sz="2400" b="1" dirty="0" smtClean="0">
                <a:solidFill>
                  <a:srgbClr val="13A538"/>
                </a:solidFill>
                <a:latin typeface="Dispatch" pitchFamily="50" charset="0"/>
                <a:cs typeface="Arial" pitchFamily="34" charset="0"/>
              </a:rPr>
              <a:t>80</a:t>
            </a:r>
            <a:r>
              <a:rPr lang="fr-FR" dirty="0" smtClean="0">
                <a:latin typeface="Dispatch" pitchFamily="50" charset="0"/>
                <a:cs typeface="Arial" pitchFamily="34" charset="0"/>
              </a:rPr>
              <a:t> MANIFESTATIONS DANS LE GUIDE + </a:t>
            </a:r>
          </a:p>
          <a:p>
            <a:r>
              <a:rPr lang="fr-FR" dirty="0" smtClean="0">
                <a:latin typeface="Dispatch" pitchFamily="50" charset="0"/>
                <a:cs typeface="Arial" pitchFamily="34" charset="0"/>
              </a:rPr>
              <a:t>TOUT AU LONG DE L’ANNEE SUR INTERNET</a:t>
            </a:r>
          </a:p>
          <a:p>
            <a:endParaRPr lang="fr-FR" dirty="0" smtClean="0">
              <a:latin typeface="Dispatch" pitchFamily="50" charset="0"/>
              <a:cs typeface="Arial" pitchFamily="34" charset="0"/>
            </a:endParaRPr>
          </a:p>
          <a:p>
            <a:r>
              <a:rPr lang="fr-FR" sz="2400" b="1" dirty="0" smtClean="0">
                <a:solidFill>
                  <a:srgbClr val="13A538"/>
                </a:solidFill>
                <a:latin typeface="Dispatch" pitchFamily="50" charset="0"/>
                <a:cs typeface="Arial" pitchFamily="34" charset="0"/>
              </a:rPr>
              <a:t>12</a:t>
            </a:r>
            <a:r>
              <a:rPr lang="fr-FR" dirty="0" smtClean="0">
                <a:latin typeface="Dispatch" pitchFamily="50" charset="0"/>
                <a:cs typeface="Arial" pitchFamily="34" charset="0"/>
              </a:rPr>
              <a:t> ANS D’EXISTENCE DE L’OPERATION</a:t>
            </a:r>
          </a:p>
          <a:p>
            <a:endParaRPr lang="fr-FR" dirty="0" smtClean="0">
              <a:latin typeface="Dispatch" pitchFamily="50" charset="0"/>
              <a:cs typeface="Arial" pitchFamily="34" charset="0"/>
            </a:endParaRPr>
          </a:p>
          <a:p>
            <a:r>
              <a:rPr lang="fr-FR" sz="2400" b="1" dirty="0" smtClean="0">
                <a:solidFill>
                  <a:srgbClr val="13A538"/>
                </a:solidFill>
                <a:latin typeface="Dispatch" pitchFamily="50" charset="0"/>
                <a:cs typeface="Arial" pitchFamily="34" charset="0"/>
              </a:rPr>
              <a:t>20 000 </a:t>
            </a:r>
            <a:r>
              <a:rPr lang="fr-FR" dirty="0" smtClean="0">
                <a:latin typeface="Dispatch" pitchFamily="50" charset="0"/>
                <a:cs typeface="Arial" pitchFamily="34" charset="0"/>
              </a:rPr>
              <a:t>EXEMPLAIRES DU GUIDE ENFANTS</a:t>
            </a:r>
          </a:p>
          <a:p>
            <a:endParaRPr lang="fr-FR" sz="2400" b="1" dirty="0" smtClean="0">
              <a:solidFill>
                <a:srgbClr val="13A538"/>
              </a:solidFill>
              <a:latin typeface="Dispatch" pitchFamily="50" charset="0"/>
              <a:cs typeface="Arial" pitchFamily="34" charset="0"/>
            </a:endParaRPr>
          </a:p>
          <a:p>
            <a:r>
              <a:rPr lang="fr-FR" sz="2400" b="1" dirty="0" smtClean="0">
                <a:solidFill>
                  <a:srgbClr val="13A538"/>
                </a:solidFill>
                <a:latin typeface="Dispatch" pitchFamily="50" charset="0"/>
                <a:cs typeface="Arial" pitchFamily="34" charset="0"/>
              </a:rPr>
              <a:t>1 000 </a:t>
            </a:r>
            <a:r>
              <a:rPr lang="fr-FR" dirty="0" smtClean="0">
                <a:latin typeface="Dispatch" pitchFamily="50" charset="0"/>
                <a:cs typeface="Arial" pitchFamily="34" charset="0"/>
              </a:rPr>
              <a:t>EXEMPLAIRES DU GUIDE SCOLAIRE</a:t>
            </a:r>
          </a:p>
          <a:p>
            <a:endParaRPr lang="fr-FR" dirty="0" smtClean="0">
              <a:latin typeface="Dispatch" pitchFamily="50" charset="0"/>
              <a:cs typeface="Arial" pitchFamily="34" charset="0"/>
            </a:endParaRPr>
          </a:p>
          <a:p>
            <a:r>
              <a:rPr lang="fr-FR" sz="2400" b="1" dirty="0" smtClean="0">
                <a:solidFill>
                  <a:srgbClr val="13A538"/>
                </a:solidFill>
                <a:latin typeface="Dispatch" pitchFamily="50" charset="0"/>
                <a:cs typeface="Arial" pitchFamily="34" charset="0"/>
              </a:rPr>
              <a:t>23 partenaires </a:t>
            </a:r>
            <a:r>
              <a:rPr lang="fr-FR" dirty="0" smtClean="0">
                <a:latin typeface="Dispatch" pitchFamily="50" charset="0"/>
                <a:cs typeface="Arial" pitchFamily="34" charset="0"/>
              </a:rPr>
              <a:t>« LA CORRÈZE, TOUT UN PROGRAMME »</a:t>
            </a:r>
          </a:p>
          <a:p>
            <a:endParaRPr lang="fr-FR" dirty="0" smtClean="0">
              <a:latin typeface="Dispatch" pitchFamily="50" charset="0"/>
              <a:cs typeface="Arial" pitchFamily="34" charset="0"/>
            </a:endParaRPr>
          </a:p>
        </p:txBody>
      </p:sp>
      <p:pic>
        <p:nvPicPr>
          <p:cNvPr id="16388" name="Picture 4" descr="Plan de maison esquisse fleche orang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60748"/>
            <a:ext cx="400100" cy="400100"/>
          </a:xfrm>
          <a:prstGeom prst="rect">
            <a:avLst/>
          </a:prstGeom>
          <a:noFill/>
        </p:spPr>
      </p:pic>
      <p:pic>
        <p:nvPicPr>
          <p:cNvPr id="9" name="Picture 4" descr="Plan de maison esquisse fleche orang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400100" cy="400100"/>
          </a:xfrm>
          <a:prstGeom prst="rect">
            <a:avLst/>
          </a:prstGeom>
          <a:noFill/>
        </p:spPr>
      </p:pic>
      <p:pic>
        <p:nvPicPr>
          <p:cNvPr id="11" name="Picture 4" descr="Plan de maison esquisse fleche orang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400100" cy="400100"/>
          </a:xfrm>
          <a:prstGeom prst="rect">
            <a:avLst/>
          </a:prstGeom>
          <a:noFill/>
        </p:spPr>
      </p:pic>
      <p:pic>
        <p:nvPicPr>
          <p:cNvPr id="12" name="Picture 4" descr="Plan de maison esquisse fleche orang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2"/>
            <a:ext cx="400100" cy="400100"/>
          </a:xfrm>
          <a:prstGeom prst="rect">
            <a:avLst/>
          </a:prstGeom>
          <a:noFill/>
        </p:spPr>
      </p:pic>
      <p:pic>
        <p:nvPicPr>
          <p:cNvPr id="13" name="Picture 4" descr="Plan de maison esquisse fleche orang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869160"/>
            <a:ext cx="400100" cy="4001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740352" y="6021288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2" descr="Z:\P_CDT\MAISON_TOURISME\Charte graphique pro\Logos\logo revu CD dircom\logo sept 2019\CORREZE Tourisme couleur_RVB_2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65304"/>
            <a:ext cx="792519" cy="529402"/>
          </a:xfrm>
          <a:prstGeom prst="rect">
            <a:avLst/>
          </a:prstGeom>
          <a:noFill/>
        </p:spPr>
      </p:pic>
      <p:pic>
        <p:nvPicPr>
          <p:cNvPr id="15" name="Picture 4" descr="Plan de maison esquisse fleche orang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517232"/>
            <a:ext cx="400100" cy="4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13A538"/>
                </a:solidFill>
              </a:rPr>
              <a:t>BILAN 2019</a:t>
            </a:r>
            <a:endParaRPr lang="fr-FR" sz="6000" b="1" dirty="0">
              <a:solidFill>
                <a:srgbClr val="13A538"/>
              </a:solidFill>
            </a:endParaRPr>
          </a:p>
        </p:txBody>
      </p:sp>
      <p:pic>
        <p:nvPicPr>
          <p:cNvPr id="8" name="Picture 2" descr="Z:\P_CDT\MAISON_TOURISME\ENFANTS et FAMILLE\2016\LA_CORREZE_EN_FAM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64904"/>
            <a:ext cx="2880320" cy="28803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740352" y="6021288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Z:\P_CDT\MAISON_TOURISME\Charte graphique pro\Logos\logo revu CD dircom\logo sept 2019\CORREZE Tourisme couleur_RVB_2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65304"/>
            <a:ext cx="792519" cy="529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79512" y="260648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F0AA00"/>
                </a:solidFill>
                <a:latin typeface="+mj-lt"/>
              </a:rPr>
              <a:t>PLAN D’ACTION GÉNÉRAL</a:t>
            </a:r>
          </a:p>
          <a:p>
            <a:endParaRPr lang="fr-FR" sz="3000" b="1" dirty="0" smtClean="0">
              <a:solidFill>
                <a:srgbClr val="F0AA00"/>
              </a:solidFill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9512" y="1412776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HelveticaNeueLT Std" pitchFamily="34" charset="0"/>
                <a:sym typeface="Wingdings" pitchFamily="2" charset="2"/>
              </a:rPr>
              <a:t> </a:t>
            </a:r>
            <a:r>
              <a:rPr lang="fr-FR" b="1" dirty="0" smtClean="0">
                <a:latin typeface="HelveticaNeueLT Std" pitchFamily="34" charset="0"/>
              </a:rPr>
              <a:t>A DESTINATION DES PROS</a:t>
            </a:r>
          </a:p>
          <a:p>
            <a:endParaRPr lang="fr-FR" b="1" dirty="0" smtClean="0">
              <a:latin typeface="HelveticaNeueLT Std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HelveticaNeueLT Std" pitchFamily="34" charset="0"/>
              </a:rPr>
              <a:t> 3 actus pour les pros et la presse (3412 contacts) : information sur les animations vacances scolaires</a:t>
            </a:r>
          </a:p>
          <a:p>
            <a:pPr>
              <a:buFontTx/>
              <a:buChar char="-"/>
            </a:pPr>
            <a:r>
              <a:rPr lang="fr-FR" dirty="0" smtClean="0">
                <a:latin typeface="HelveticaNeueLT Std" pitchFamily="34" charset="0"/>
              </a:rPr>
              <a:t> </a:t>
            </a:r>
            <a:r>
              <a:rPr lang="fr-FR" dirty="0" err="1" smtClean="0">
                <a:latin typeface="HelveticaNeueLT Std" pitchFamily="34" charset="0"/>
              </a:rPr>
              <a:t>posts</a:t>
            </a:r>
            <a:r>
              <a:rPr lang="fr-FR" dirty="0" smtClean="0">
                <a:latin typeface="HelveticaNeueLT Std" pitchFamily="34" charset="0"/>
              </a:rPr>
              <a:t> FB pro et </a:t>
            </a:r>
            <a:r>
              <a:rPr lang="fr-FR" dirty="0" err="1" smtClean="0">
                <a:latin typeface="HelveticaNeueLT Std" pitchFamily="34" charset="0"/>
              </a:rPr>
              <a:t>twitter</a:t>
            </a:r>
            <a:r>
              <a:rPr lang="fr-FR" dirty="0" smtClean="0">
                <a:latin typeface="HelveticaNeueLT Std" pitchFamily="34" charset="0"/>
              </a:rPr>
              <a:t> : pour relayer les actus du réseau</a:t>
            </a:r>
          </a:p>
          <a:p>
            <a:pPr>
              <a:buFontTx/>
              <a:buChar char="-"/>
            </a:pPr>
            <a:r>
              <a:rPr lang="fr-FR" dirty="0" smtClean="0">
                <a:latin typeface="HelveticaNeueLT Std" pitchFamily="34" charset="0"/>
              </a:rPr>
              <a:t> 2 fiches ressources publiées à destination des membres du réseau  : Bien accueillir les familles – Accueillir un public scolaires</a:t>
            </a:r>
          </a:p>
          <a:p>
            <a:endParaRPr lang="fr-FR" dirty="0" smtClean="0">
              <a:latin typeface="HelveticaNeueLT Std" pitchFamily="34" charset="0"/>
            </a:endParaRPr>
          </a:p>
          <a:p>
            <a:endParaRPr lang="fr-FR" dirty="0" smtClean="0">
              <a:latin typeface="HelveticaNeueLT Std" pitchFamily="34" charset="0"/>
            </a:endParaRPr>
          </a:p>
          <a:p>
            <a:endParaRPr lang="fr-FR" dirty="0" smtClean="0">
              <a:latin typeface="HelveticaNeueLT Std" pitchFamily="34" charset="0"/>
            </a:endParaRPr>
          </a:p>
          <a:p>
            <a:endParaRPr lang="fr-FR" dirty="0" smtClean="0">
              <a:latin typeface="HelveticaNeueLT Std" pitchFamily="34" charset="0"/>
            </a:endParaRPr>
          </a:p>
          <a:p>
            <a:endParaRPr lang="fr-FR" dirty="0" smtClean="0">
              <a:latin typeface="HelveticaNeueLT Std" pitchFamily="34" charset="0"/>
            </a:endParaRPr>
          </a:p>
          <a:p>
            <a:endParaRPr lang="fr-FR" dirty="0" smtClean="0">
              <a:latin typeface="HelveticaNeueLT Std" pitchFamily="34" charset="0"/>
            </a:endParaRPr>
          </a:p>
          <a:p>
            <a:endParaRPr lang="fr-FR" dirty="0" smtClean="0">
              <a:latin typeface="HelveticaNeueLT Std" pitchFamily="34" charset="0"/>
            </a:endParaRPr>
          </a:p>
          <a:p>
            <a:endParaRPr lang="fr-FR" dirty="0" smtClean="0">
              <a:latin typeface="HelveticaNeueLT St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76470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0AA00"/>
                </a:solidFill>
              </a:rPr>
              <a:t>ACTIONS DE COMMUNICATION 2019</a:t>
            </a:r>
            <a:endParaRPr lang="fr-FR" sz="2000" b="1" dirty="0">
              <a:solidFill>
                <a:srgbClr val="F0AA00"/>
              </a:solidFill>
            </a:endParaRPr>
          </a:p>
        </p:txBody>
      </p:sp>
      <p:sp>
        <p:nvSpPr>
          <p:cNvPr id="1030" name="AutoShape 6" descr="terraAventuraRond_CMJ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terraAventuraRond_CMJ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AutoShape 10" descr="terraAventuraRond_CMJ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740352" y="6021288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 descr="Z:\P_CDT\MAISON_TOURISME\Charte graphique pro\Logos\logo revu CD dircom\logo sept 2019\CORREZE Tourisme couleur_RVB_2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65304"/>
            <a:ext cx="792519" cy="529402"/>
          </a:xfrm>
          <a:prstGeom prst="rect">
            <a:avLst/>
          </a:prstGeom>
          <a:noFill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429000"/>
            <a:ext cx="2981110" cy="329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4974" t="41447" r="35343" b="31198"/>
          <a:stretch>
            <a:fillRect/>
          </a:stretch>
        </p:blipFill>
        <p:spPr bwMode="auto">
          <a:xfrm>
            <a:off x="4391472" y="332656"/>
            <a:ext cx="4752528" cy="145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32052" t="14092" r="32027" b="10475"/>
          <a:stretch>
            <a:fillRect/>
          </a:stretch>
        </p:blipFill>
        <p:spPr bwMode="auto">
          <a:xfrm>
            <a:off x="3203848" y="3429000"/>
            <a:ext cx="236597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30122" t="9947" r="28159" b="9961"/>
          <a:stretch>
            <a:fillRect/>
          </a:stretch>
        </p:blipFill>
        <p:spPr bwMode="auto">
          <a:xfrm>
            <a:off x="296236" y="3429000"/>
            <a:ext cx="24755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412776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HelveticaNeueLT Std" pitchFamily="34" charset="0"/>
                <a:sym typeface="Wingdings" pitchFamily="2" charset="2"/>
              </a:rPr>
              <a:t> A DESTINATION DES CLIENTELES : 3 dispositifs</a:t>
            </a:r>
            <a:endParaRPr lang="fr-FR" b="1" dirty="0" smtClean="0">
              <a:latin typeface="HelveticaNeueLT Std" pitchFamily="34" charset="0"/>
            </a:endParaRPr>
          </a:p>
          <a:p>
            <a:endParaRPr lang="fr-FR" b="1" dirty="0" smtClean="0">
              <a:latin typeface="HelveticaNeueLT Std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7721">
            <a:off x="744958" y="2086096"/>
            <a:ext cx="2519310" cy="360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1622">
            <a:off x="5797126" y="2146893"/>
            <a:ext cx="2665829" cy="379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Users\amichel\Desktop\terraAventuraRond_CMJ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204864"/>
            <a:ext cx="1944216" cy="194532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79512" y="260648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F0AA00"/>
                </a:solidFill>
                <a:latin typeface="+mj-lt"/>
              </a:rPr>
              <a:t>PLAN D’ACTION GÉNÉRAL</a:t>
            </a:r>
          </a:p>
          <a:p>
            <a:endParaRPr lang="fr-FR" sz="3000" b="1" dirty="0" smtClean="0">
              <a:solidFill>
                <a:srgbClr val="F0AA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0352" y="6021288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 descr="Z:\P_CDT\MAISON_TOURISME\Charte graphique pro\Logos\logo revu CD dircom\logo sept 2019\CORREZE Tourisme couleur_RVB_2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6165304"/>
            <a:ext cx="792519" cy="529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332656"/>
            <a:ext cx="547260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0AA00"/>
                </a:solidFill>
                <a:sym typeface="Wingdings" pitchFamily="2" charset="2"/>
              </a:rPr>
              <a:t> </a:t>
            </a:r>
            <a:r>
              <a:rPr lang="fr-FR" sz="2400" b="1" dirty="0" smtClean="0">
                <a:solidFill>
                  <a:srgbClr val="F0AA00"/>
                </a:solidFill>
              </a:rPr>
              <a:t>Corrèze en Famille : 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Guide enfant : 22 000 exemplaires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9 articles dans l’</a:t>
            </a:r>
            <a:r>
              <a:rPr lang="fr-FR" dirty="0" err="1" smtClean="0"/>
              <a:t>Emag</a:t>
            </a:r>
            <a:r>
              <a:rPr lang="fr-FR" dirty="0" smtClean="0"/>
              <a:t> : 77 000 pages vues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Diffusion d’infos famille dans les newsletters grand public envoyées à 30 000 prospects avant chaque vacances scolaires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Encart pub dans le guide estival diffusé à 30 000 exemplaires par La Montagne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212976"/>
            <a:ext cx="2197079" cy="195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9727" y="3573016"/>
            <a:ext cx="2392393" cy="316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740352" y="6021288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2" descr="Z:\P_CDT\MAISON_TOURISME\Charte graphique pro\Logos\logo revu CD dircom\logo sept 2019\CORREZE Tourisme couleur_RVB_2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6165304"/>
            <a:ext cx="792519" cy="529402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332" y="3987267"/>
            <a:ext cx="1702404" cy="246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88640"/>
            <a:ext cx="196385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740352" y="6021288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 descr="Z:\P_CDT\MAISON_TOURISME\Charte graphique pro\Logos\logo revu CD dircom\logo sept 2019\CORREZE Tourisme couleur_RVB_2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65304"/>
            <a:ext cx="792519" cy="529402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323528" y="836712"/>
            <a:ext cx="669674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Réseaux sociaux  : carnets de voyage 100% Social média – </a:t>
            </a:r>
            <a:r>
              <a:rPr lang="fr-FR" dirty="0" err="1" smtClean="0"/>
              <a:t>facebook</a:t>
            </a:r>
            <a:r>
              <a:rPr lang="fr-FR" dirty="0" smtClean="0"/>
              <a:t> / </a:t>
            </a:r>
            <a:r>
              <a:rPr lang="fr-FR" dirty="0" err="1" smtClean="0"/>
              <a:t>instagram</a:t>
            </a:r>
            <a:endParaRPr lang="fr-FR" dirty="0" smtClean="0"/>
          </a:p>
          <a:p>
            <a:endParaRPr lang="fr-FR" sz="1000" dirty="0" smtClean="0"/>
          </a:p>
          <a:p>
            <a:pPr lvl="1"/>
            <a:r>
              <a:rPr lang="fr-FR" b="1" dirty="0" smtClean="0"/>
              <a:t>Cible</a:t>
            </a:r>
            <a:r>
              <a:rPr lang="fr-FR" dirty="0" smtClean="0"/>
              <a:t> : Familles avec enfants</a:t>
            </a:r>
          </a:p>
          <a:p>
            <a:endParaRPr lang="fr-FR" sz="500" dirty="0" smtClean="0"/>
          </a:p>
          <a:p>
            <a:pPr lvl="1"/>
            <a:r>
              <a:rPr lang="fr-FR" b="1" dirty="0" smtClean="0"/>
              <a:t>Objectifs</a:t>
            </a:r>
            <a:r>
              <a:rPr lang="fr-FR" dirty="0" smtClean="0"/>
              <a:t> : projeter les cibles dans l’expérience à vivre en Corrèze </a:t>
            </a:r>
          </a:p>
          <a:p>
            <a:pPr lvl="1"/>
            <a:r>
              <a:rPr lang="fr-FR" dirty="0" smtClean="0"/>
              <a:t> et générer du trafic sur le web</a:t>
            </a:r>
          </a:p>
          <a:p>
            <a:endParaRPr lang="fr-FR" sz="500" dirty="0" smtClean="0"/>
          </a:p>
          <a:p>
            <a:pPr lvl="1"/>
            <a:r>
              <a:rPr lang="fr-FR" b="1" dirty="0" smtClean="0"/>
              <a:t>Période</a:t>
            </a:r>
            <a:r>
              <a:rPr lang="fr-FR" dirty="0" smtClean="0"/>
              <a:t> : juin / juillet</a:t>
            </a:r>
          </a:p>
          <a:p>
            <a:endParaRPr lang="fr-FR" sz="500" dirty="0" smtClean="0"/>
          </a:p>
          <a:p>
            <a:pPr lvl="1"/>
            <a:r>
              <a:rPr lang="fr-FR" b="1" dirty="0" smtClean="0"/>
              <a:t>3 dispositifs </a:t>
            </a:r>
            <a:r>
              <a:rPr lang="fr-FR" dirty="0" smtClean="0"/>
              <a:t>: </a:t>
            </a:r>
            <a:r>
              <a:rPr lang="fr-FR" dirty="0" err="1" smtClean="0"/>
              <a:t>Canvas</a:t>
            </a:r>
            <a:r>
              <a:rPr lang="fr-FR" dirty="0" smtClean="0"/>
              <a:t> - Story IG –Carrousel</a:t>
            </a:r>
          </a:p>
          <a:p>
            <a:pPr lvl="1"/>
            <a:endParaRPr lang="fr-FR" sz="500" dirty="0" smtClean="0"/>
          </a:p>
          <a:p>
            <a:pPr lvl="1"/>
            <a:r>
              <a:rPr lang="fr-FR" b="1" dirty="0" smtClean="0"/>
              <a:t>Bilan</a:t>
            </a:r>
            <a:r>
              <a:rPr lang="fr-FR" dirty="0" smtClean="0"/>
              <a:t> : 4500 renvois vers le site web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45024"/>
            <a:ext cx="1728192" cy="274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85184"/>
            <a:ext cx="3240359" cy="26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861048"/>
            <a:ext cx="1233890" cy="204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5445224"/>
            <a:ext cx="27770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55127" y="4292674"/>
            <a:ext cx="2709361" cy="24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933056"/>
            <a:ext cx="2746238" cy="2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P_CDT\MAISON_TOURISME\ENFANTS et FAMILLE\Terra Aventura\Terra Aventura\Logo 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2293441" cy="23027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059832" y="1988840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dispositif facteur d’attractivité pour la Corrèze !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53 caches en Corrèze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88 000 visiteurs en 2018 pour 18 400 caches découvertes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190 000 visiteurs en 2019 pour 41 000 caches découvertes</a:t>
            </a:r>
          </a:p>
          <a:p>
            <a:endParaRPr lang="fr-FR" dirty="0" smtClean="0"/>
          </a:p>
          <a:p>
            <a:r>
              <a:rPr lang="fr-FR" dirty="0" smtClean="0"/>
              <a:t>35 % des joueurs passent une nuit en dehors de leur domicile lorsqu’ils jouent à Terra Aventura.</a:t>
            </a:r>
          </a:p>
          <a:p>
            <a:r>
              <a:rPr lang="fr-FR" dirty="0" smtClean="0"/>
              <a:t>60% réservent un hébergement marchand.</a:t>
            </a:r>
          </a:p>
          <a:p>
            <a:r>
              <a:rPr lang="fr-FR" dirty="0" smtClean="0"/>
              <a:t>90% envisagent de revenir dans le département découvert.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27584" y="5085184"/>
            <a:ext cx="234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2 articles La Montagne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431032" y="548680"/>
            <a:ext cx="87129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è"/>
            </a:pPr>
            <a:r>
              <a:rPr lang="fr-FR" sz="3000" b="1" dirty="0" smtClean="0">
                <a:solidFill>
                  <a:srgbClr val="F0AA00"/>
                </a:solidFill>
                <a:latin typeface="+mj-lt"/>
                <a:sym typeface="Wingdings" pitchFamily="2" charset="2"/>
              </a:rPr>
              <a:t>Terra Aventura : </a:t>
            </a:r>
          </a:p>
          <a:p>
            <a:r>
              <a:rPr lang="fr-FR" dirty="0" smtClean="0"/>
              <a:t>Corrèze Tourisme partenaire de Terra Aventura, le </a:t>
            </a:r>
            <a:r>
              <a:rPr lang="fr-FR" dirty="0" err="1" smtClean="0"/>
              <a:t>geocaching</a:t>
            </a:r>
            <a:r>
              <a:rPr lang="fr-FR" dirty="0" smtClean="0"/>
              <a:t> made in Nouvelle-Aquitaine</a:t>
            </a:r>
          </a:p>
          <a:p>
            <a:endParaRPr lang="fr-FR" sz="3000" b="1" dirty="0">
              <a:solidFill>
                <a:srgbClr val="F0AA00"/>
              </a:solidFill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7584" y="544522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 atelier d’initiation auprès des pros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7740352" y="6021288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 descr="Z:\P_CDT\MAISON_TOURISME\Charte graphique pro\Logos\logo revu CD dircom\logo sept 2019\CORREZE Tourisme couleur_RVB_2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65304"/>
            <a:ext cx="792519" cy="529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5546</TotalTime>
  <Words>870</Words>
  <Application>Microsoft Office PowerPoint</Application>
  <PresentationFormat>Affichage à l'écran (4:3)</PresentationFormat>
  <Paragraphs>212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Diapositive 1</vt:lpstr>
      <vt:lpstr>Diapositive 2</vt:lpstr>
      <vt:lpstr>Diapositive 3</vt:lpstr>
      <vt:lpstr>BILAN 2019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Perspectives 2020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Company>CG19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amichel</dc:creator>
  <cp:lastModifiedBy>fbillet</cp:lastModifiedBy>
  <cp:revision>491</cp:revision>
  <dcterms:created xsi:type="dcterms:W3CDTF">2015-11-30T14:40:39Z</dcterms:created>
  <dcterms:modified xsi:type="dcterms:W3CDTF">2019-11-29T13:56:37Z</dcterms:modified>
</cp:coreProperties>
</file>